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259" r:id="rId2"/>
    <p:sldId id="260" r:id="rId3"/>
    <p:sldId id="28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1" r:id="rId22"/>
    <p:sldId id="282" r:id="rId23"/>
    <p:sldId id="284" r:id="rId24"/>
    <p:sldId id="285" r:id="rId25"/>
    <p:sldId id="292" r:id="rId26"/>
    <p:sldId id="288" r:id="rId27"/>
    <p:sldId id="287" r:id="rId28"/>
    <p:sldId id="293" r:id="rId29"/>
    <p:sldId id="296" r:id="rId30"/>
    <p:sldId id="297" r:id="rId31"/>
    <p:sldId id="294" r:id="rId32"/>
    <p:sldId id="298" r:id="rId33"/>
    <p:sldId id="299" r:id="rId34"/>
    <p:sldId id="290" r:id="rId35"/>
    <p:sldId id="291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8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93" autoAdjust="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331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E5B52-B855-4EB7-870E-C0D5B13D45CA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4B16C-1DC2-4229-A3D6-5ACBB392B0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7F235-02C2-45B5-BE83-B5DBA6902D87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81741-4BD5-4849-BCC4-328CBA8D51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81741-4BD5-4849-BCC4-328CBA8D511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98A219-0720-4A52-8B10-0D3EC3826A58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442AE1-D0A5-42FE-ADB6-96CEC87561D2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0D8E85-FB3B-4B04-9918-B4C3FA011E6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0AD58F-CBA5-4BE2-B79F-7925DFE4164D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7F7E09-C2E9-4C9F-BFAB-64B5FAE8F8EC}" type="slidenum">
              <a:rPr lang="ru-RU" smtClean="0"/>
              <a:pPr/>
              <a:t>34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865FAB-3D62-4F4F-80DD-22CE1730AB0A}" type="slidenum">
              <a:rPr lang="ru-RU" smtClean="0"/>
              <a:pPr/>
              <a:t>35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A2E298-5A70-46CB-8214-BDACCE9DBC5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81741-4BD5-4849-BCC4-328CBA8D511E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B61E22C-7C6A-4116-A647-F6223B4FE7F7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DD2E87-73B0-4074-B4FB-98478FA9F884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4A6B1C-EF26-49ED-87E5-E8B861255C97}" type="slidenum">
              <a:rPr lang="ru-RU" smtClean="0"/>
              <a:pPr/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376E66-872B-4DC3-8921-D31DC3BE8823}" type="slidenum">
              <a:rPr lang="ru-RU" smtClean="0"/>
              <a:pPr/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FCC37B-CCAB-48B8-B550-00589368D28E}" type="slidenum">
              <a:rPr lang="ru-RU" smtClean="0"/>
              <a:pPr/>
              <a:t>26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3DF0B7-5D9C-4AFE-87E8-27008238AF84}" type="slidenum">
              <a:rPr lang="ru-RU" smtClean="0"/>
              <a:pPr/>
              <a:t>27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60FF-5CA6-4ACC-90C7-AC032EC7F97B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C50B09-28F1-47C5-9E0D-6E460228B6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60FF-5CA6-4ACC-90C7-AC032EC7F97B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50B09-28F1-47C5-9E0D-6E460228B6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60FF-5CA6-4ACC-90C7-AC032EC7F97B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50B09-28F1-47C5-9E0D-6E460228B6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45860FF-5CA6-4ACC-90C7-AC032EC7F97B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3C50B09-28F1-47C5-9E0D-6E460228B6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60FF-5CA6-4ACC-90C7-AC032EC7F97B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50B09-28F1-47C5-9E0D-6E460228B6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60FF-5CA6-4ACC-90C7-AC032EC7F97B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50B09-28F1-47C5-9E0D-6E460228B6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50B09-28F1-47C5-9E0D-6E460228B6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60FF-5CA6-4ACC-90C7-AC032EC7F97B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60FF-5CA6-4ACC-90C7-AC032EC7F97B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50B09-28F1-47C5-9E0D-6E460228B6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60FF-5CA6-4ACC-90C7-AC032EC7F97B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50B09-28F1-47C5-9E0D-6E460228B6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45860FF-5CA6-4ACC-90C7-AC032EC7F97B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3C50B09-28F1-47C5-9E0D-6E460228B6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60FF-5CA6-4ACC-90C7-AC032EC7F97B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C50B09-28F1-47C5-9E0D-6E460228B6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45860FF-5CA6-4ACC-90C7-AC032EC7F97B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3C50B09-28F1-47C5-9E0D-6E460228B6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A%D0%B0%D1%80%D0%B5%D0%BB%D1%8C%D1%81%D0%BA%D0%B8%D0%B9_%D0%BF%D0%B5%D1%80%D0%B5%D1%88%D0%B5%D0%B5%D0%BA" TargetMode="External"/><Relationship Id="rId3" Type="http://schemas.openxmlformats.org/officeDocument/2006/relationships/hyperlink" Target="http://ru.wikipedia.org/wiki/%D0%A0%D0%B5%D0%B3%D0%B5%D0%BD%D1%82" TargetMode="External"/><Relationship Id="rId7" Type="http://schemas.openxmlformats.org/officeDocument/2006/relationships/hyperlink" Target="http://ru.wikipedia.org/wiki/%D0%92%D1%8B%D0%B1%D0%BE%D1%80%D0%B3%D1%81%D0%BA%D0%B8%D0%B9_%D0%B7%D0%B0%D0%BC%D0%BE%D0%BA" TargetMode="External"/><Relationship Id="rId2" Type="http://schemas.openxmlformats.org/officeDocument/2006/relationships/hyperlink" Target="http://ru.wikipedia.org/wiki/%D0%9A%D1%80%D0%B5%D1%81%D1%82%D0%BE%D0%B2%D1%8B%D0%B5_%D0%BF%D0%BE%D1%85%D0%BE%D0%B4%D1%8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7%D0%B0%D0%BC%D0%BE%D0%BA_(%D1%81%D1%82%D1%80%D0%BE%D0%B5%D0%BD%D0%B8%D0%B5)" TargetMode="External"/><Relationship Id="rId5" Type="http://schemas.openxmlformats.org/officeDocument/2006/relationships/hyperlink" Target="http://ru.wikipedia.org/wiki/%D0%A2%D0%BE%D1%80%D0%B3%D0%B8%D0%BB%D1%8C%D1%81_%D0%9A%D0%BD%D1%83%D1%82%D1%81%D1%81%D0%BE%D0%BD" TargetMode="External"/><Relationship Id="rId4" Type="http://schemas.openxmlformats.org/officeDocument/2006/relationships/hyperlink" Target="http://ru.wikipedia.org/wiki/%D0%91%D0%B8%D1%80%D0%B3%D0%B5%D1%80_%D0%9C%D0%B0%D0%B3%D0%BD%D1%83%D1%81%D1%81%D0%BE%D0%BD_(%D0%BA%D0%BE%D1%80%D0%BE%D0%BB%D1%8C_%D0%A8%D0%B2%D0%B5%D1%86%D0%B8%D0%B8)" TargetMode="External"/><Relationship Id="rId9" Type="http://schemas.openxmlformats.org/officeDocument/2006/relationships/hyperlink" Target="http://ru.wikipedia.org/wiki/1710_%D0%B3%D0%BE%D0%B4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E%D1%85%D1%82%D0%B0_(%D0%BF%D1%80%D0%B8%D1%82%D0%BE%D0%BA_%D0%9D%D0%B5%D0%B2%D1%8B)" TargetMode="External"/><Relationship Id="rId2" Type="http://schemas.openxmlformats.org/officeDocument/2006/relationships/hyperlink" Target="http://ru.wikipedia.org/wiki/%D0%A8%D0%B2%D0%B5%D0%B4%D1%8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0%D0%BD%D0%B4%D1%80%D0%B5%D0%B9_%D0%90%D0%BB%D0%B5%D0%BA%D1%81%D0%B0%D0%BD%D0%B4%D1%80%D0%BE%D0%B2%D0%B8%D1%87_%D0%93%D0%BE%D1%80%D0%BE%D0%B4%D0%B5%D1%86%D0%BA%D0%B8%D0%B9" TargetMode="External"/><Relationship Id="rId5" Type="http://schemas.openxmlformats.org/officeDocument/2006/relationships/hyperlink" Target="http://ru.wikipedia.org/wiki/%D0%90%D0%BB%D0%B5%D0%BA%D1%81%D0%B0%D0%BD%D0%B4%D1%80_%D0%9D%D0%B5%D0%B2%D1%81%D0%BA%D0%B8%D0%B9" TargetMode="External"/><Relationship Id="rId4" Type="http://schemas.openxmlformats.org/officeDocument/2006/relationships/hyperlink" Target="http://ru.wikipedia.org/wiki/1301_%D0%B3%D0%BE%D0%B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A%D0%BD%D1%8F%D0%B7%D1%8C" TargetMode="External"/><Relationship Id="rId7" Type="http://schemas.openxmlformats.org/officeDocument/2006/relationships/slide" Target="slide1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E%D1%80%D0%B5%D1%85%D0%BE%D0%B2%D1%81%D0%BA%D0%B8%D0%B9_%D0%BC%D0%B8%D1%80" TargetMode="External"/><Relationship Id="rId5" Type="http://schemas.openxmlformats.org/officeDocument/2006/relationships/hyperlink" Target="http://ru.wikipedia.org/wiki/%D0%90%D0%BB%D0%B5%D0%BA%D1%81%D0%B0%D0%BD%D0%B4%D1%80_%D0%9D%D0%B5%D0%B2%D1%81%D0%BA%D0%B8%D0%B9" TargetMode="External"/><Relationship Id="rId4" Type="http://schemas.openxmlformats.org/officeDocument/2006/relationships/hyperlink" Target="http://ru.wikipedia.org/wiki/%D0%AE%D1%80%D0%B8%D0%B9_III_%D0%94%D0%B0%D0%BD%D0%B8%D0%B8%D0%BB%D0%BE%D0%B2%D0%B8%D1%87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ublic\Pictures\Sample%20Pictures\&#1042;&#1080;&#1076;&#1077;&#1086;&#1092;&#1072;&#1081;&#1083;&#1099;\&#1059;&#1095;&#1077;&#1073;&#1085;&#1099;&#1081;%20&#1092;&#1080;&#1083;&#1100;&#1084;.%20&#1040;&#1083;&#1077;&#1082;&#1089;&#1072;&#1085;&#1076;&#1088;%20&#1053;&#1077;&#1074;&#1089;&#1082;&#1080;&#1081;.mp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iliinka.orthodoxy.ru/JPG/Image21.jp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ywalls.ru/house/photo961-2.jpg?mt=1238664322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log_entry_50841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192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accent3"/>
                </a:solidFill>
              </a:rPr>
              <a:t>В составе Великого Новгорода (1136 – 1478 гг.)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0"/>
            <a:ext cx="7429552" cy="685800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5362" name="Picture 2" descr="C:\Documents and Settings\User\Рабочий стол\ПРЕЗЕНТ\кор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-45100"/>
            <a:ext cx="7381327" cy="6903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ВЫБОРГ</a:t>
            </a:r>
            <a:endParaRPr lang="ru-RU" sz="6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3"/>
            <a:ext cx="9144000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86874" cy="664371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/>
              <a:t>   </a:t>
            </a:r>
          </a:p>
          <a:p>
            <a:pPr>
              <a:buNone/>
            </a:pPr>
            <a:r>
              <a:rPr lang="ru-RU" sz="3400" dirty="0" smtClean="0"/>
              <a:t>В </a:t>
            </a:r>
            <a:r>
              <a:rPr lang="ru-RU" sz="3600" dirty="0" smtClean="0">
                <a:solidFill>
                  <a:srgbClr val="FF0000"/>
                </a:solidFill>
              </a:rPr>
              <a:t>1293</a:t>
            </a:r>
            <a:r>
              <a:rPr lang="ru-RU" sz="3400" dirty="0" smtClean="0">
                <a:solidFill>
                  <a:srgbClr val="FFFF00"/>
                </a:solidFill>
              </a:rPr>
              <a:t> </a:t>
            </a:r>
            <a:r>
              <a:rPr lang="ru-RU" sz="3400" dirty="0" smtClean="0"/>
              <a:t>году во время одного из </a:t>
            </a:r>
            <a:r>
              <a:rPr lang="ru-RU" sz="3400" dirty="0" smtClean="0">
                <a:hlinkClick r:id="rId2" tooltip="Крестовые походы"/>
              </a:rPr>
              <a:t>крестовых походов</a:t>
            </a:r>
            <a:r>
              <a:rPr lang="ru-RU" sz="3400" dirty="0" smtClean="0"/>
              <a:t> в землю, населённую карелами, по решению </a:t>
            </a:r>
            <a:r>
              <a:rPr lang="ru-RU" sz="3400" dirty="0" smtClean="0">
                <a:hlinkClick r:id="rId3" tooltip="Регент"/>
              </a:rPr>
              <a:t>регента</a:t>
            </a:r>
            <a:r>
              <a:rPr lang="ru-RU" sz="3400" dirty="0" smtClean="0"/>
              <a:t> </a:t>
            </a:r>
            <a:r>
              <a:rPr lang="ru-RU" sz="3400" dirty="0" smtClean="0">
                <a:hlinkClick r:id="rId4" tooltip="Биргер Магнуссон (король Швеции)"/>
              </a:rPr>
              <a:t>шведского </a:t>
            </a:r>
            <a:r>
              <a:rPr lang="ru-RU" sz="3400" dirty="0" err="1" smtClean="0">
                <a:hlinkClick r:id="rId4" tooltip="Биргер Магнуссон (король Швеции)"/>
              </a:rPr>
              <a:t>короля</a:t>
            </a:r>
            <a:r>
              <a:rPr lang="ru-RU" sz="3400" dirty="0" err="1" smtClean="0">
                <a:hlinkClick r:id="rId5" tooltip="Торгильс Кнутссон"/>
              </a:rPr>
              <a:t>Торгильса</a:t>
            </a:r>
            <a:r>
              <a:rPr lang="ru-RU" sz="3400" dirty="0" smtClean="0">
                <a:hlinkClick r:id="rId5" tooltip="Торгильс Кнутссон"/>
              </a:rPr>
              <a:t> </a:t>
            </a:r>
            <a:r>
              <a:rPr lang="ru-RU" sz="3400" dirty="0" err="1" smtClean="0">
                <a:hlinkClick r:id="rId5" tooltip="Торгильс Кнутссон"/>
              </a:rPr>
              <a:t>Кнутссона</a:t>
            </a:r>
            <a:r>
              <a:rPr lang="ru-RU" sz="3400" dirty="0" smtClean="0"/>
              <a:t> на Замковом острове основан мощный </a:t>
            </a:r>
            <a:r>
              <a:rPr lang="ru-RU" sz="3400" dirty="0" smtClean="0">
                <a:hlinkClick r:id="rId6" tooltip="Замок (строение)"/>
              </a:rPr>
              <a:t>замок</a:t>
            </a:r>
            <a:r>
              <a:rPr lang="ru-RU" sz="3400" dirty="0" smtClean="0"/>
              <a:t>, получивший название </a:t>
            </a:r>
            <a:r>
              <a:rPr lang="ru-RU" sz="3400" dirty="0" smtClean="0">
                <a:hlinkClick r:id="rId7" tooltip="Выборгский замок"/>
              </a:rPr>
              <a:t>Выборг</a:t>
            </a:r>
            <a:r>
              <a:rPr lang="ru-RU" sz="3400" dirty="0" smtClean="0"/>
              <a:t>. Он стал надёжным форпостом распространения шведского влияния на земли </a:t>
            </a:r>
            <a:r>
              <a:rPr lang="ru-RU" sz="3400" dirty="0" smtClean="0">
                <a:hlinkClick r:id="rId8" tooltip="Карельский перешеек"/>
              </a:rPr>
              <a:t>Карельского перешейка</a:t>
            </a:r>
            <a:r>
              <a:rPr lang="ru-RU" sz="3400" dirty="0" smtClean="0"/>
              <a:t>, оставаясь неприступным до </a:t>
            </a:r>
            <a:r>
              <a:rPr lang="ru-RU" sz="3400" dirty="0" smtClean="0">
                <a:hlinkClick r:id="rId9" tooltip="1710 год"/>
              </a:rPr>
              <a:t>1710 года</a:t>
            </a:r>
            <a:r>
              <a:rPr lang="ru-RU" sz="3400" dirty="0" smtClean="0"/>
              <a:t>.</a:t>
            </a:r>
            <a:endParaRPr lang="ru-RU" sz="3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ЛАНДСКРОНА</a:t>
            </a:r>
            <a:endParaRPr lang="ru-RU" sz="6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Picture 2" descr="C:\Documents and Settings\User\Рабочий стол\ПРЕЗЕНТ\Ланд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8403961" cy="5595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8786874" cy="6572296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 smtClean="0"/>
              <a:t>   </a:t>
            </a:r>
            <a:r>
              <a:rPr lang="ru-RU" sz="4000" b="1" dirty="0" err="1" smtClean="0">
                <a:solidFill>
                  <a:srgbClr val="C00000"/>
                </a:solidFill>
              </a:rPr>
              <a:t>Ландскрона</a:t>
            </a:r>
            <a:r>
              <a:rPr lang="ru-RU" sz="3600" dirty="0" smtClean="0"/>
              <a:t> (</a:t>
            </a:r>
            <a:r>
              <a:rPr lang="ru-RU" sz="3600" i="1" dirty="0" smtClean="0"/>
              <a:t>«Венец Земли»</a:t>
            </a:r>
            <a:r>
              <a:rPr lang="ru-RU" sz="3600" dirty="0" smtClean="0"/>
              <a:t>) — крепость, построена при содействии европейских специалистов, </a:t>
            </a:r>
            <a:r>
              <a:rPr lang="ru-RU" sz="3600" dirty="0" err="1" smtClean="0"/>
              <a:t>дерево-земляная</a:t>
            </a:r>
            <a:r>
              <a:rPr lang="ru-RU" sz="3600" dirty="0" smtClean="0"/>
              <a:t>, основанная </a:t>
            </a:r>
            <a:r>
              <a:rPr lang="ru-RU" sz="3600" dirty="0" smtClean="0">
                <a:hlinkClick r:id="rId2" tooltip="Шведы"/>
              </a:rPr>
              <a:t>шведами</a:t>
            </a:r>
            <a:r>
              <a:rPr lang="ru-RU" sz="3600" dirty="0" smtClean="0"/>
              <a:t> в устье  реки </a:t>
            </a:r>
            <a:r>
              <a:rPr lang="ru-RU" sz="3600" dirty="0" err="1" smtClean="0">
                <a:hlinkClick r:id="rId3" tooltip="Охта (приток Невы)"/>
              </a:rPr>
              <a:t>Охты</a:t>
            </a:r>
            <a:r>
              <a:rPr lang="ru-RU" sz="3600" dirty="0" smtClean="0"/>
              <a:t> в </a:t>
            </a:r>
            <a:r>
              <a:rPr lang="ru-RU" sz="4000" dirty="0" smtClean="0">
                <a:solidFill>
                  <a:srgbClr val="FF0000"/>
                </a:solidFill>
              </a:rPr>
              <a:t>1300 году</a:t>
            </a:r>
            <a:r>
              <a:rPr lang="ru-RU" sz="3600" dirty="0" smtClean="0"/>
              <a:t>. В </a:t>
            </a:r>
            <a:r>
              <a:rPr lang="ru-RU" sz="3600" dirty="0" smtClean="0">
                <a:hlinkClick r:id="rId4" tooltip="1301 год"/>
              </a:rPr>
              <a:t>1301 году</a:t>
            </a:r>
            <a:r>
              <a:rPr lang="ru-RU" sz="3600" dirty="0" smtClean="0"/>
              <a:t>,  спустя год, она была взята новгородцами во главе с сыном </a:t>
            </a:r>
            <a:r>
              <a:rPr lang="ru-RU" sz="3600" dirty="0" smtClean="0">
                <a:hlinkClick r:id="rId5" tooltip="Александр Невский"/>
              </a:rPr>
              <a:t>Александра Невского</a:t>
            </a:r>
            <a:r>
              <a:rPr lang="ru-RU" sz="3600" dirty="0" smtClean="0"/>
              <a:t> князем </a:t>
            </a:r>
            <a:r>
              <a:rPr lang="ru-RU" sz="3600" dirty="0" smtClean="0">
                <a:hlinkClick r:id="rId6" tooltip="Андрей Александрович Городецкий"/>
              </a:rPr>
              <a:t>Андреем Городецким</a:t>
            </a:r>
            <a:r>
              <a:rPr lang="ru-RU" sz="3600" dirty="0" smtClean="0"/>
              <a:t>, после чего крепость была разрушена. В те времена прокормить гарнизон крепости было весьма трудно, т.к. </a:t>
            </a:r>
            <a:r>
              <a:rPr lang="ru-RU" sz="3600" smtClean="0"/>
              <a:t>невские берега были еще мало обжиты. </a:t>
            </a:r>
            <a:endParaRPr lang="ru-RU" sz="36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>
              <a:buClrTx/>
              <a:buNone/>
            </a:pPr>
            <a:r>
              <a:rPr lang="ru-RU" sz="3200" dirty="0" smtClean="0">
                <a:solidFill>
                  <a:srgbClr val="C00000"/>
                </a:solidFill>
              </a:rPr>
              <a:t>             </a:t>
            </a:r>
            <a:r>
              <a:rPr lang="ru-RU" sz="4300" b="1" dirty="0" smtClean="0">
                <a:solidFill>
                  <a:srgbClr val="C00000"/>
                </a:solidFill>
              </a:rPr>
              <a:t>Грозное средневековье</a:t>
            </a:r>
          </a:p>
          <a:p>
            <a:pPr>
              <a:buClrTx/>
            </a:pPr>
            <a:r>
              <a:rPr lang="ru-RU" sz="3600" dirty="0" smtClean="0">
                <a:solidFill>
                  <a:srgbClr val="C00000"/>
                </a:solidFill>
              </a:rPr>
              <a:t>1323г.</a:t>
            </a:r>
            <a:r>
              <a:rPr lang="ru-RU" sz="3600" dirty="0" smtClean="0"/>
              <a:t> новгородцы </a:t>
            </a:r>
          </a:p>
          <a:p>
            <a:pPr>
              <a:buClrTx/>
              <a:buNone/>
            </a:pPr>
            <a:r>
              <a:rPr lang="ru-RU" sz="3600" dirty="0" smtClean="0"/>
              <a:t>  основали крепость </a:t>
            </a:r>
          </a:p>
          <a:p>
            <a:pPr>
              <a:buClrTx/>
              <a:buNone/>
            </a:pPr>
            <a:r>
              <a:rPr lang="ru-RU" sz="3600" dirty="0" smtClean="0"/>
              <a:t>  Орешек в истоке р. Невы. </a:t>
            </a:r>
          </a:p>
          <a:p>
            <a:pPr>
              <a:buClrTx/>
            </a:pPr>
            <a:r>
              <a:rPr lang="ru-RU" sz="3600" dirty="0" smtClean="0">
                <a:solidFill>
                  <a:srgbClr val="C00000"/>
                </a:solidFill>
              </a:rPr>
              <a:t>1338г.</a:t>
            </a:r>
            <a:r>
              <a:rPr lang="ru-RU" sz="3600" dirty="0" smtClean="0"/>
              <a:t> ливонские рыцари </a:t>
            </a:r>
          </a:p>
          <a:p>
            <a:pPr>
              <a:buClrTx/>
              <a:buNone/>
            </a:pPr>
            <a:r>
              <a:rPr lang="ru-RU" sz="3600" dirty="0" smtClean="0"/>
              <a:t>   напали на Копорье. </a:t>
            </a:r>
          </a:p>
          <a:p>
            <a:pPr>
              <a:buClrTx/>
            </a:pPr>
            <a:r>
              <a:rPr lang="ru-RU" sz="3600" dirty="0" smtClean="0">
                <a:solidFill>
                  <a:srgbClr val="C00000"/>
                </a:solidFill>
              </a:rPr>
              <a:t>1348г. </a:t>
            </a:r>
            <a:r>
              <a:rPr lang="ru-RU" sz="3600" dirty="0" smtClean="0"/>
              <a:t>шведы напали на крепость Орешек и разорили ее. </a:t>
            </a:r>
          </a:p>
          <a:p>
            <a:pPr>
              <a:buClrTx/>
            </a:pPr>
            <a:r>
              <a:rPr lang="ru-RU" sz="3600" dirty="0" smtClean="0">
                <a:solidFill>
                  <a:srgbClr val="C00000"/>
                </a:solidFill>
              </a:rPr>
              <a:t>1384г. </a:t>
            </a:r>
            <a:r>
              <a:rPr lang="ru-RU" sz="3600" dirty="0" smtClean="0"/>
              <a:t>новгородцы основали крепость </a:t>
            </a:r>
            <a:r>
              <a:rPr lang="ru-RU" sz="3600" dirty="0" err="1" smtClean="0"/>
              <a:t>Ямгород</a:t>
            </a:r>
            <a:r>
              <a:rPr lang="ru-RU" sz="3600" dirty="0" smtClean="0"/>
              <a:t>.</a:t>
            </a:r>
          </a:p>
          <a:p>
            <a:pPr>
              <a:buClrTx/>
            </a:pPr>
            <a:r>
              <a:rPr lang="ru-RU" sz="3600" dirty="0" smtClean="0">
                <a:solidFill>
                  <a:srgbClr val="C00000"/>
                </a:solidFill>
              </a:rPr>
              <a:t>1395г. </a:t>
            </a:r>
            <a:r>
              <a:rPr lang="ru-RU" sz="3600" dirty="0" smtClean="0"/>
              <a:t>шведы напали на </a:t>
            </a:r>
            <a:r>
              <a:rPr lang="ru-RU" sz="3600" dirty="0" err="1" smtClean="0"/>
              <a:t>Ямгород</a:t>
            </a:r>
            <a:r>
              <a:rPr lang="ru-RU" sz="3600" dirty="0" smtClean="0"/>
              <a:t>. </a:t>
            </a:r>
          </a:p>
          <a:p>
            <a:pPr>
              <a:buClrTx/>
            </a:pPr>
            <a:r>
              <a:rPr lang="ru-RU" sz="3600" dirty="0" smtClean="0">
                <a:solidFill>
                  <a:srgbClr val="C00000"/>
                </a:solidFill>
              </a:rPr>
              <a:t>1448г.</a:t>
            </a:r>
            <a:r>
              <a:rPr lang="ru-RU" sz="3600" dirty="0" smtClean="0"/>
              <a:t> Ливонские рыцари напали на </a:t>
            </a:r>
          </a:p>
          <a:p>
            <a:pPr>
              <a:buClrTx/>
              <a:buNone/>
            </a:pPr>
            <a:r>
              <a:rPr lang="ru-RU" sz="3600" dirty="0" smtClean="0"/>
              <a:t>   </a:t>
            </a:r>
            <a:r>
              <a:rPr lang="ru-RU" sz="3600" dirty="0" err="1" smtClean="0"/>
              <a:t>Ямгород</a:t>
            </a:r>
            <a:r>
              <a:rPr lang="ru-RU" sz="3600" dirty="0" smtClean="0"/>
              <a:t>. </a:t>
            </a:r>
            <a:endParaRPr lang="ru-RU" sz="3600" dirty="0"/>
          </a:p>
        </p:txBody>
      </p:sp>
      <p:pic>
        <p:nvPicPr>
          <p:cNvPr id="4" name="Рисунок 3" descr="Рисунок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8600" y="571480"/>
            <a:ext cx="3835400" cy="2452744"/>
          </a:xfrm>
          <a:prstGeom prst="rect">
            <a:avLst/>
          </a:prstGeom>
        </p:spPr>
      </p:pic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8101584" y="5815584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52400"/>
            <a:ext cx="8543956" cy="9191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dirty="0" smtClean="0">
                <a:solidFill>
                  <a:schemeClr val="accent3">
                    <a:lumMod val="50000"/>
                  </a:schemeClr>
                </a:solidFill>
              </a:rPr>
              <a:t>Крепость Орешек</a:t>
            </a:r>
            <a:endParaRPr lang="ru-RU" sz="6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524000"/>
            <a:ext cx="7972452" cy="45720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7170" name="Picture 2" descr="http://i.blog.fontanka.ru/photos/2012/02/800x600_5eljB95j4yzc0mVeP7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71546"/>
            <a:ext cx="7786742" cy="5572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600" dirty="0" smtClean="0"/>
              <a:t>   Крепость </a:t>
            </a:r>
            <a:r>
              <a:rPr lang="ru-RU" sz="3600" b="1" dirty="0" smtClean="0">
                <a:solidFill>
                  <a:srgbClr val="C00000"/>
                </a:solidFill>
              </a:rPr>
              <a:t>Орешек</a:t>
            </a:r>
            <a:r>
              <a:rPr lang="ru-RU" sz="3600" dirty="0" smtClean="0"/>
              <a:t> получила свое имя от названия Орехового острова, на котором она была основана в </a:t>
            </a:r>
            <a:r>
              <a:rPr lang="ru-RU" sz="3600" dirty="0" smtClean="0">
                <a:solidFill>
                  <a:srgbClr val="FF0000"/>
                </a:solidFill>
              </a:rPr>
              <a:t>1323 году</a:t>
            </a:r>
            <a:r>
              <a:rPr lang="ru-RU" sz="3600" dirty="0" smtClean="0"/>
              <a:t> </a:t>
            </a:r>
            <a:r>
              <a:rPr lang="ru-RU" sz="3600" dirty="0" smtClean="0">
                <a:hlinkClick r:id="rId3" tooltip="Князь"/>
              </a:rPr>
              <a:t>князем</a:t>
            </a:r>
            <a:r>
              <a:rPr lang="ru-RU" sz="3600" dirty="0" smtClean="0"/>
              <a:t> </a:t>
            </a:r>
            <a:r>
              <a:rPr lang="ru-RU" sz="3600" dirty="0" smtClean="0">
                <a:hlinkClick r:id="rId4" tooltip="Юрий III Даниилович"/>
              </a:rPr>
              <a:t>Юрием Даниловичем</a:t>
            </a:r>
            <a:r>
              <a:rPr lang="ru-RU" sz="3600" dirty="0" smtClean="0"/>
              <a:t>, внуком </a:t>
            </a:r>
            <a:r>
              <a:rPr lang="ru-RU" sz="3600" dirty="0" smtClean="0">
                <a:hlinkClick r:id="rId5" tooltip="Александр Невский"/>
              </a:rPr>
              <a:t>Александра Невского</a:t>
            </a:r>
            <a:r>
              <a:rPr lang="ru-RU" sz="3600" dirty="0" smtClean="0"/>
              <a:t>. В том же году на острове был заключен первый договор новгородцев со шведами — </a:t>
            </a:r>
            <a:r>
              <a:rPr lang="ru-RU" sz="3600" dirty="0" err="1" smtClean="0">
                <a:hlinkClick r:id="rId6" tooltip="Ореховский мир"/>
              </a:rPr>
              <a:t>Ореховский</a:t>
            </a:r>
            <a:r>
              <a:rPr lang="ru-RU" sz="3600" dirty="0" smtClean="0">
                <a:hlinkClick r:id="rId6" tooltip="Ореховский мир"/>
              </a:rPr>
              <a:t> мир</a:t>
            </a:r>
            <a:r>
              <a:rPr lang="ru-RU" sz="3600" dirty="0" smtClean="0"/>
              <a:t>. Крепость воздвигнута для </a:t>
            </a:r>
            <a:r>
              <a:rPr lang="ru-RU" sz="3600" dirty="0" err="1" smtClean="0"/>
              <a:t>зациты</a:t>
            </a:r>
            <a:r>
              <a:rPr lang="ru-RU" sz="3600" dirty="0" smtClean="0"/>
              <a:t> новгородских земель от шведских посягательств. С момента основания крепости Орешек началось заселение берегов Невы. И к концу </a:t>
            </a:r>
            <a:r>
              <a:rPr lang="ru-RU" sz="3600" dirty="0" err="1" smtClean="0"/>
              <a:t>XVв</a:t>
            </a:r>
            <a:r>
              <a:rPr lang="ru-RU" sz="3600" dirty="0" smtClean="0"/>
              <a:t>. На берегах Невы от истока до устья располагалось 85 деревень, в которых жили русские, </a:t>
            </a:r>
          </a:p>
          <a:p>
            <a:pPr>
              <a:buNone/>
            </a:pPr>
            <a:r>
              <a:rPr lang="ru-RU" sz="3600" dirty="0" smtClean="0"/>
              <a:t>   </a:t>
            </a:r>
            <a:r>
              <a:rPr lang="ru-RU" sz="3600" dirty="0" err="1" smtClean="0"/>
              <a:t>ижоряне</a:t>
            </a:r>
            <a:r>
              <a:rPr lang="ru-RU" sz="3600" dirty="0" smtClean="0"/>
              <a:t>, </a:t>
            </a:r>
            <a:r>
              <a:rPr lang="ru-RU" sz="3600" dirty="0" err="1" smtClean="0"/>
              <a:t>вожане</a:t>
            </a:r>
            <a:r>
              <a:rPr lang="ru-RU" sz="3600" dirty="0" smtClean="0"/>
              <a:t>. </a:t>
            </a:r>
          </a:p>
          <a:p>
            <a:pPr>
              <a:buNone/>
            </a:pPr>
            <a:endParaRPr lang="ru-RU" sz="3600" dirty="0"/>
          </a:p>
        </p:txBody>
      </p:sp>
      <p:sp>
        <p:nvSpPr>
          <p:cNvPr id="4" name="Управляющая кнопка: далее 3">
            <a:hlinkClick r:id="rId7" action="ppaction://hlinksldjump" highlightClick="1"/>
          </p:cNvPr>
          <p:cNvSpPr/>
          <p:nvPr/>
        </p:nvSpPr>
        <p:spPr>
          <a:xfrm>
            <a:off x="7929586" y="5786454"/>
            <a:ext cx="1042416" cy="97097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6572272"/>
          </a:xfrm>
        </p:spPr>
        <p:txBody>
          <a:bodyPr>
            <a:normAutofit fontScale="90000"/>
          </a:bodyPr>
          <a:lstStyle/>
          <a:p>
            <a:pPr>
              <a:lnSpc>
                <a:spcPts val="4000"/>
              </a:lnSpc>
              <a:buFont typeface="Wingdings" pitchFamily="2" charset="2"/>
              <a:buChar char="Ø"/>
            </a:pPr>
            <a:r>
              <a:rPr lang="ru-RU" sz="4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  <a:br>
              <a:rPr lang="ru-RU" sz="4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br>
              <a:rPr lang="ru-RU" sz="4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</a:t>
            </a:r>
            <a:r>
              <a:rPr lang="ru-RU" sz="49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Проверяем себя</a:t>
            </a:r>
            <a:r>
              <a:rPr lang="ru-RU" sz="4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800" dirty="0" smtClean="0">
                <a:solidFill>
                  <a:schemeClr val="accent3">
                    <a:lumMod val="50000"/>
                  </a:schemeClr>
                </a:solidFill>
              </a:rPr>
              <a:t>Справедливо или нет утверждение: </a:t>
            </a:r>
            <a:br>
              <a:rPr lang="ru-RU" sz="3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800" dirty="0" smtClean="0">
                <a:solidFill>
                  <a:schemeClr val="accent3">
                    <a:lumMod val="50000"/>
                  </a:schemeClr>
                </a:solidFill>
              </a:rPr>
              <a:t> новгородцы лишь защищались от </a:t>
            </a:r>
            <a:br>
              <a:rPr lang="ru-RU" sz="3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800" dirty="0" smtClean="0">
                <a:solidFill>
                  <a:schemeClr val="accent3">
                    <a:lumMod val="50000"/>
                  </a:schemeClr>
                </a:solidFill>
              </a:rPr>
              <a:t> нападений? </a:t>
            </a:r>
            <a:br>
              <a:rPr lang="ru-RU" sz="3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8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3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800" dirty="0" smtClean="0">
                <a:solidFill>
                  <a:schemeClr val="accent3">
                    <a:lumMod val="50000"/>
                  </a:schemeClr>
                </a:solidFill>
              </a:rPr>
              <a:t> Какие крепости были основаны на территории         современной Ленинградской области? </a:t>
            </a:r>
            <a:br>
              <a:rPr lang="ru-RU" sz="3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8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3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800" dirty="0" smtClean="0">
                <a:solidFill>
                  <a:schemeClr val="accent3">
                    <a:lumMod val="50000"/>
                  </a:schemeClr>
                </a:solidFill>
              </a:rPr>
              <a:t> Какие крепости были основаны на р. Неве?</a:t>
            </a:r>
            <a:br>
              <a:rPr lang="ru-RU" sz="3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8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3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800" dirty="0" smtClean="0">
                <a:solidFill>
                  <a:schemeClr val="accent3">
                    <a:lumMod val="50000"/>
                  </a:schemeClr>
                </a:solidFill>
              </a:rPr>
              <a:t> Когда начали заселяться невские берега? 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4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C:\Users\Ольга\Downloads\крепости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673425"/>
            <a:ext cx="8136904" cy="5184575"/>
          </a:xfrm>
          <a:prstGeom prst="rect">
            <a:avLst/>
          </a:prstGeom>
          <a:noFill/>
        </p:spPr>
      </p:pic>
      <p:pic>
        <p:nvPicPr>
          <p:cNvPr id="4" name="Содержимое 3" descr="s93fd1-aN_k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39000" y="0"/>
            <a:ext cx="1905000" cy="2247900"/>
          </a:xfrm>
        </p:spPr>
      </p:pic>
      <p:sp>
        <p:nvSpPr>
          <p:cNvPr id="8" name="Стрелка вниз 7"/>
          <p:cNvSpPr/>
          <p:nvPr/>
        </p:nvSpPr>
        <p:spPr>
          <a:xfrm rot="2517067">
            <a:off x="4408301" y="332273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Невская битва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Учебный фильм. Александр Невский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714356"/>
            <a:ext cx="9143999" cy="6143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0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948_90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2845" y="0"/>
            <a:ext cx="8858312" cy="4714908"/>
          </a:xfrm>
        </p:spPr>
      </p:pic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214282" y="4714884"/>
            <a:ext cx="8929718" cy="2000264"/>
          </a:xfrm>
        </p:spPr>
        <p:txBody>
          <a:bodyPr>
            <a:normAutofit lnSpcReduction="10000"/>
          </a:bodyPr>
          <a:lstStyle/>
          <a:p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В </a:t>
            </a:r>
            <a:r>
              <a:rPr lang="ru-RU" sz="3200" b="1" i="1" dirty="0" smtClean="0">
                <a:solidFill>
                  <a:srgbClr val="FF0000"/>
                </a:solidFill>
              </a:rPr>
              <a:t>1136г.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 Новгород вышел из-под власти Киева, отделился от Древней Руси. Ижорское Плато, </a:t>
            </a:r>
            <a:r>
              <a:rPr lang="ru-RU" sz="2400" b="1" i="1" dirty="0" err="1" smtClean="0">
                <a:solidFill>
                  <a:schemeClr val="accent3">
                    <a:lumMod val="50000"/>
                  </a:schemeClr>
                </a:solidFill>
              </a:rPr>
              <a:t>приневская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 низменность и </a:t>
            </a:r>
            <a:r>
              <a:rPr lang="ru-RU" sz="2400" b="1" i="1" dirty="0" err="1" smtClean="0">
                <a:solidFill>
                  <a:schemeClr val="accent3">
                    <a:lumMod val="50000"/>
                  </a:schemeClr>
                </a:solidFill>
              </a:rPr>
              <a:t>волховские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 земли вошли в состав новгородских владений.</a:t>
            </a:r>
            <a:endParaRPr lang="ru-RU" sz="2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928670"/>
            <a:ext cx="9001156" cy="59293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</a:rPr>
              <a:t>По своим масштабам это сражение было одним из многих типичных для того времени столкновений. Но запомнилось оно потому, что именно в этом 1240г. Под натиском полчищ Батыя пал Киев. Русь потеряла независимость, наступил период монгольского ига. </a:t>
            </a:r>
          </a:p>
          <a:p>
            <a:pPr>
              <a:buNone/>
            </a:pP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</a:rPr>
              <a:t>   Победа над шведами имела огромное значение. Она показала, что новгородцы способны отстоять и укрепить свои северо-западные рубежи даже в тяжелейших условиях. </a:t>
            </a:r>
          </a:p>
          <a:p>
            <a:pPr>
              <a:buNone/>
            </a:pP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</a:rPr>
              <a:t>   Князя Александра Ярославича прозвали Невским. Позже, в </a:t>
            </a:r>
            <a:r>
              <a:rPr lang="ru-RU" sz="2800" i="1" dirty="0" err="1" smtClean="0">
                <a:solidFill>
                  <a:schemeClr val="accent1">
                    <a:lumMod val="50000"/>
                  </a:schemeClr>
                </a:solidFill>
              </a:rPr>
              <a:t>XVIв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</a:rPr>
              <a:t>., он был объявлен покровителем всей земли Русской и прежде всего невских земель. </a:t>
            </a:r>
            <a:endParaRPr lang="ru-RU" sz="28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Невская битва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22313" y="1820863"/>
            <a:ext cx="7772400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13" y="3684588"/>
            <a:ext cx="7772400" cy="914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6148" name="Picture 2" descr="H:\невский\0_469f8_8e6ffc7c_L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3" descr="H:\невский\24362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928670"/>
            <a:ext cx="5214942" cy="470898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Покровитель нашего края святой Александр Невский</a:t>
            </a:r>
            <a:endParaRPr lang="ru-RU" sz="6000" b="1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1028" name="Picture 4" descr="H:\невский\korin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0"/>
            <a:ext cx="3929058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2214563" y="3000375"/>
            <a:ext cx="4857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285750" y="428625"/>
            <a:ext cx="8643938" cy="606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«…Статен и крепок телом, 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  <a:p>
            <a:pPr algn="ctr" eaLnBrk="0" hangingPunct="0"/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Честен и быстр умом- 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  <a:p>
            <a:pPr algn="ctr" eaLnBrk="0" hangingPunct="0"/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Князь Александр Ярославич 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  <a:p>
            <a:pPr algn="ctr" eaLnBrk="0" hangingPunct="0"/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Встал за власти кормом. 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  <a:p>
            <a:pPr algn="ctr" eaLnBrk="0" hangingPunct="0"/>
            <a:endParaRPr lang="ru-RU" sz="36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 eaLnBrk="0" hangingPunct="0"/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Взошел на престол некрепкий, 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  <a:p>
            <a:pPr algn="ctr" eaLnBrk="0" hangingPunct="0"/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Встал рыцарскою ногой. 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  <a:p>
            <a:pPr algn="ctr" eaLnBrk="0" hangingPunct="0"/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Поклялся прогнать супостатов, 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  <a:p>
            <a:pPr algn="ctr" eaLnBrk="0" hangingPunct="0"/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И Родине дать покой…»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  <a:p>
            <a:pPr algn="r" eaLnBrk="0" hangingPunct="0"/>
            <a:endParaRPr lang="ru-RU" sz="2400" dirty="0">
              <a:latin typeface="Calibri" pitchFamily="34" charset="0"/>
              <a:cs typeface="Times New Roman" pitchFamily="18" charset="0"/>
            </a:endParaRPr>
          </a:p>
          <a:p>
            <a:pPr algn="r" eaLnBrk="0" hangingPunct="0"/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Отрывок из стихотворения  «Александр Невский»</a:t>
            </a:r>
          </a:p>
          <a:p>
            <a:pPr algn="r" eaLnBrk="0" hangingPunct="0"/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Владимир Феникс </a:t>
            </a:r>
            <a:endParaRPr lang="ru-RU" sz="3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04814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7" name="Содержимое 5"/>
          <p:cNvSpPr txBox="1">
            <a:spLocks/>
          </p:cNvSpPr>
          <p:nvPr/>
        </p:nvSpPr>
        <p:spPr>
          <a:xfrm>
            <a:off x="428596" y="1571612"/>
            <a:ext cx="82296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763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страницам жизни Александра Ярославича…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648200" y="1785926"/>
            <a:ext cx="4059936" cy="4310074"/>
          </a:xfrm>
        </p:spPr>
        <p:txBody>
          <a:bodyPr/>
          <a:lstStyle/>
          <a:p>
            <a:pPr>
              <a:buNone/>
            </a:pP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Сын князя Ярослава </a:t>
            </a:r>
          </a:p>
          <a:p>
            <a:pPr>
              <a:buNone/>
            </a:pP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Всеволодовича 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8929718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714488"/>
            <a:ext cx="40719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8" descr="9438694816e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000372"/>
            <a:ext cx="2410691" cy="30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jraslav_vsevol_15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3000372"/>
            <a:ext cx="2433641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642910" y="1714488"/>
            <a:ext cx="314325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Внук Всеволода</a:t>
            </a:r>
          </a:p>
          <a:p>
            <a:pPr>
              <a:spcBef>
                <a:spcPct val="50000"/>
              </a:spcBef>
            </a:pP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Большое Гнездо 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572250" cy="6817251"/>
          </a:xfrm>
          <a:prstGeom prst="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300" b="1" i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  <a:t>После Невской битвы новгородцы</a:t>
            </a:r>
            <a:r>
              <a:rPr lang="ru-RU" sz="2300" b="1" i="1" dirty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  <a:t>, всегда ревнивые к своим вольностям, в том же году успели рассориться с Александром, и он удалился к отцу, который дал ему на княжество </a:t>
            </a:r>
            <a:r>
              <a:rPr lang="ru-RU" sz="2300" b="1" i="1" dirty="0" err="1">
                <a:solidFill>
                  <a:schemeClr val="accent3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  <a:t>Переяславль-Залесский</a:t>
            </a:r>
            <a:r>
              <a:rPr lang="ru-RU" sz="2300" b="1" i="1" dirty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  <a:t>. Между тем на Новгород надвигались ливонские немцы. Рыцари осадили Псков и вскоре взяли его, воспользовавшись предательством среди осаждённых.  Новгородцы обратились к Ярославу за князем; он дал им второго своего сына — Андрея. Это не удовлетворило их. Они отправили второе посольство просить Александра. В 1241 году Александр явился в Новгород и очистил его область от врагов, а в следующем году вместе с Андреем выдвинулся на помощь Пскову. Освободив город, Александр направился в Чудскую землю, во владения ордена.</a:t>
            </a:r>
          </a:p>
        </p:txBody>
      </p:sp>
      <p:pic>
        <p:nvPicPr>
          <p:cNvPr id="5" name="Рисунок 4" descr="200px-Newa_Battle_monume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0" y="0"/>
            <a:ext cx="2571750" cy="45545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000875" y="4714875"/>
            <a:ext cx="18573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Памятный камень на берегу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28596" y="1500174"/>
            <a:ext cx="6072230" cy="5214974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78647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  <a:defRPr/>
            </a:pP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Успешные военные действия Александра Невского надолго обеспечили безопасность западных границ Руси, но на востоке русским князьям пришлось склонить голову перед гораздо более сильным врагом - монголо-татарами . После 30 сентября 1246, кончины Ярослава Всеволодовича Александр получил в управление опустошенную южную Русь и Киев.</a:t>
            </a:r>
          </a:p>
          <a:p>
            <a:pPr algn="ctr">
              <a:buNone/>
              <a:defRPr/>
            </a:pP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Приблизительно в это время в 1249г., римский папа Иннокентий IV направил к Александру Невскому посольство с предложением принять католичество, якобы в обмен на свою помощь в совместной борьбе против монголов. Это предложение было отвергнуто Александром в самой категоричной форме.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000108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Александр и Орда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7620" y="0"/>
            <a:ext cx="5286380" cy="6863417"/>
          </a:xfrm>
          <a:prstGeom prst="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В 1262 году во Владимире, Суздале, Ростове, </a:t>
            </a:r>
            <a:r>
              <a:rPr lang="ru-RU" sz="2000" b="1" i="1" dirty="0" err="1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Переяславле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, Ярославле и других городах были перебиты татарские откупщики дани, а </a:t>
            </a:r>
            <a:r>
              <a:rPr lang="ru-RU" sz="2000" b="1" i="1" dirty="0" err="1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сарайский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хан </a:t>
            </a:r>
            <a:r>
              <a:rPr lang="ru-RU" sz="2000" b="1" i="1" dirty="0" err="1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Берке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потребовал произвести военный набор среди жителей Руси, поскольку возникла угроза его владениям со стороны иранского правителя </a:t>
            </a:r>
            <a:r>
              <a:rPr lang="ru-RU" sz="2000" b="1" i="1" dirty="0" err="1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Хулагу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. Александр Невский отправился в Орду, чтобы попытаться отговорить хана от этого требования. Там Александр заболел. Уже будучи больным, он выехал на Русь.</a:t>
            </a:r>
          </a:p>
          <a:p>
            <a:pPr algn="ctr">
              <a:defRPr/>
            </a:pP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Он 14 ноября 1263 скончался в Городце (есть 2 версии — в Городце волжском или в Городце Мещерском). Митрополит Кирилл возвестил народу во Владимире о его смерти словами: «Чада моя милая, разумейте, яко зайдет солнце Русской земли», и все с плачем воскликнули: «уже погибаем». </a:t>
            </a:r>
          </a:p>
        </p:txBody>
      </p:sp>
      <p:pic>
        <p:nvPicPr>
          <p:cNvPr id="5" name="Рисунок 4" descr="250px-Henryk_Siemiradzki_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0063"/>
            <a:ext cx="3857625" cy="5060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857620" y="0"/>
            <a:ext cx="5286380" cy="685800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5572140"/>
            <a:ext cx="3786182" cy="928669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Смерть Александра Невского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5429256" cy="6863417"/>
          </a:xfrm>
          <a:prstGeom prst="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 i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Александр сделался любимым князем духовенства. В дошедшем до нас летописном сказании о подвигах его говорится, что он «Богом рожден». Побеждая везде, он никем не был побеждён. Рыцарь, пришедший с запада посмотреть Невского, рассказывал, что он прошёл много стран и народов, но нигде не видал такого «ни в царях царя, ни в князьях князя». Такой же отзыв будто бы дал о нём и сам хан татарский, а женщины татарские его именем пугали детей.</a:t>
            </a:r>
          </a:p>
          <a:p>
            <a:pPr algn="ctr">
              <a:defRPr/>
            </a:pPr>
            <a:r>
              <a:rPr lang="ru-RU" sz="2200" b="1" i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Изначально похоронен Александр Невский в Рождественском монастыре во Владимире. В 1724 году по приказу Петра I мощи Александра Невского торжественно перенесены в </a:t>
            </a:r>
            <a:r>
              <a:rPr lang="ru-RU" sz="2200" b="1" i="1" dirty="0" err="1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Александро-Невский</a:t>
            </a:r>
            <a:r>
              <a:rPr lang="ru-RU" sz="2200" b="1" i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монастырь</a:t>
            </a:r>
          </a:p>
        </p:txBody>
      </p:sp>
      <p:pic>
        <p:nvPicPr>
          <p:cNvPr id="5" name="Рисунок 4" descr="250px-Henryk_Siemiradzki_01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214290"/>
            <a:ext cx="3657600" cy="4857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715008" y="5143512"/>
            <a:ext cx="292893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Похороны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Александра Невского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0" y="0"/>
            <a:ext cx="5429256" cy="68580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929322" y="0"/>
            <a:ext cx="3214678" cy="6858000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ru-RU" sz="1800" dirty="0" smtClean="0"/>
              <a:t> </a:t>
            </a:r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</a:rPr>
              <a:t>В 1724 Петр I основал в Петербурге монастырь в честь своего великого соотечественника (ныне Александро-Невская лавра) и повелел перевезти туда останки князя. Он же постановил отмечать память Александра Невского 30 августа в день заключения победоносного </a:t>
            </a:r>
            <a:r>
              <a:rPr lang="ru-RU" sz="2600" b="1" dirty="0" err="1" smtClean="0">
                <a:solidFill>
                  <a:schemeClr val="accent3">
                    <a:lumMod val="50000"/>
                  </a:schemeClr>
                </a:solidFill>
              </a:rPr>
              <a:t>Ништадского</a:t>
            </a:r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</a:rPr>
              <a:t> мира со Швецией.</a:t>
            </a: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7" name="Picture 4" descr="000055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2873" b="2873"/>
          <a:stretch>
            <a:fillRect/>
          </a:stretch>
        </p:blipFill>
        <p:spPr bwMode="auto">
          <a:xfrm>
            <a:off x="0" y="571480"/>
            <a:ext cx="600076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929322" cy="64291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Свято-Троицкий собор в Лавре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    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</a:rPr>
              <a:t>Александро-Невский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монастырь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147" name="Picture 4" descr="Картинка 4 из 8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1643063"/>
            <a:ext cx="85312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2786063" y="5857875"/>
            <a:ext cx="4273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Гравюра А.Ф.Зубова 1717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9001156" cy="175679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Жившие к северу и юго-западу от Невы частично</a:t>
            </a:r>
          </a:p>
          <a:p>
            <a:pPr algn="just">
              <a:buNone/>
            </a:pP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 подчинялись Новгороду и приняли православие. Однако</a:t>
            </a:r>
          </a:p>
          <a:p>
            <a:pPr algn="just">
              <a:buNone/>
            </a:pP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 некоторые из них сохраняли независимость и</a:t>
            </a:r>
          </a:p>
          <a:p>
            <a:pPr algn="just">
              <a:buNone/>
            </a:pP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языческую веру. </a:t>
            </a:r>
          </a:p>
        </p:txBody>
      </p:sp>
      <p:pic>
        <p:nvPicPr>
          <p:cNvPr id="8194" name="Picture 2" descr="C:\Users\Ольга\Downloads\i_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28802"/>
            <a:ext cx="6840760" cy="474055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а 3 из 8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38" y="1500188"/>
            <a:ext cx="6500812" cy="448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</a:rPr>
              <a:t>Александро-Невский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монастырь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3214688" y="6357938"/>
            <a:ext cx="2930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Литография К.П.Беггрова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0" y="428604"/>
            <a:ext cx="4214810" cy="2357453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В 1725 императрица Екатерина I учредила орден Александра Невского - одну из высших наград России, существовавших до 1917 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idx="3"/>
          </p:nvPr>
        </p:nvSpPr>
        <p:spPr>
          <a:xfrm>
            <a:off x="4071934" y="0"/>
            <a:ext cx="5072066" cy="4000503"/>
          </a:xfrm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Во время Великой Отечественной войны в 1942 был учрежден советский орден Александра Невского, которым награждались командиры от взводов до дивизий включительно, проявившие личную отвагу и обеспечившие успешные действия своих частей. </a:t>
            </a:r>
            <a:endParaRPr lang="ru-RU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" name="Picture 4" descr="Badge_to_Order_St_Alexander_Nevsky_1820-18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786058"/>
            <a:ext cx="2758797" cy="391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74820241_large_e97bc21b0831c1f7a1c23543b69horz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6" y="4071942"/>
            <a:ext cx="4038600" cy="256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8. Свято-Троицкий собор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85786" y="2000217"/>
            <a:ext cx="3590792" cy="485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0"/>
            <a:ext cx="5357818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663300"/>
                </a:solidFill>
                <a:cs typeface="Times New Roman" pitchFamily="18" charset="0"/>
              </a:rPr>
              <a:t>Храм Александра Невского в </a:t>
            </a:r>
            <a:r>
              <a:rPr lang="ru-RU" sz="2600" b="1" dirty="0" err="1" smtClean="0">
                <a:solidFill>
                  <a:srgbClr val="663300"/>
                </a:solidFill>
                <a:cs typeface="Times New Roman" pitchFamily="18" charset="0"/>
              </a:rPr>
              <a:t>Усть-Ижоре</a:t>
            </a:r>
            <a:r>
              <a:rPr lang="ru-RU" sz="2600" b="1" dirty="0" smtClean="0">
                <a:solidFill>
                  <a:srgbClr val="663300"/>
                </a:solidFill>
                <a:cs typeface="Times New Roman" pitchFamily="18" charset="0"/>
              </a:rPr>
              <a:t> на предполагаемом месте Невской битвы. Перед храмом памятник Александру Невскому.</a:t>
            </a:r>
            <a:endParaRPr lang="ru-RU" sz="2600" b="1" dirty="0">
              <a:solidFill>
                <a:srgbClr val="663300"/>
              </a:solidFill>
              <a:cs typeface="Times New Roman" pitchFamily="18" charset="0"/>
            </a:endParaRPr>
          </a:p>
        </p:txBody>
      </p:sp>
      <p:pic>
        <p:nvPicPr>
          <p:cNvPr id="4" name="Picture 2" descr="F:\2.П-к Александру Невскому (ск.В.Г.Козенюк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714620"/>
            <a:ext cx="2582863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Прямоугольник 1"/>
          <p:cNvSpPr>
            <a:spLocks noChangeArrowheads="1"/>
          </p:cNvSpPr>
          <p:nvPr/>
        </p:nvSpPr>
        <p:spPr bwMode="auto">
          <a:xfrm>
            <a:off x="5500694" y="0"/>
            <a:ext cx="3643306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663300"/>
                </a:solidFill>
                <a:cs typeface="Times New Roman" pitchFamily="18" charset="0"/>
              </a:rPr>
              <a:t>Памятник Александру Невскому</a:t>
            </a:r>
          </a:p>
          <a:p>
            <a:pPr algn="ctr"/>
            <a:r>
              <a:rPr lang="ru-RU" sz="2600" b="1" dirty="0">
                <a:solidFill>
                  <a:srgbClr val="663300"/>
                </a:solidFill>
                <a:cs typeface="Times New Roman" pitchFamily="18" charset="0"/>
              </a:rPr>
              <a:t>на площади Александра Невского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36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0" y="596900"/>
            <a:ext cx="9144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         Исаакиевский </a:t>
            </a: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собор             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Казанский </a:t>
            </a: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собор</a:t>
            </a:r>
          </a:p>
        </p:txBody>
      </p:sp>
      <p:pic>
        <p:nvPicPr>
          <p:cNvPr id="131077" name="Picture 5" descr="img834 Correc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7438" y="1773238"/>
            <a:ext cx="2809875" cy="376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8" name="Picture 6" descr="img8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1412875"/>
            <a:ext cx="2665412" cy="412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357438"/>
            <a:ext cx="8183562" cy="212248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6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Блиц-турнир</a:t>
            </a:r>
            <a:r>
              <a:rPr lang="ru-RU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А что же вы уяснили об Александре Невском?</a:t>
            </a:r>
            <a:endParaRPr lang="ru-RU" sz="5400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8032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рождения Александра Ярославича?</a:t>
            </a:r>
          </a:p>
          <a:p>
            <a:pPr algn="r"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1221г.</a:t>
            </a:r>
          </a:p>
          <a:p>
            <a:pPr>
              <a:defRPr/>
            </a:pP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Битва, после которой Александр получил своё прозвище?</a:t>
            </a:r>
          </a:p>
          <a:p>
            <a:pPr algn="r"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Невская.</a:t>
            </a:r>
          </a:p>
          <a:p>
            <a:pPr>
              <a:defRPr/>
            </a:pP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Дата и место Ледового побоища?</a:t>
            </a:r>
          </a:p>
          <a:p>
            <a:pPr algn="r"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5.04.1242г.,Чудское озеро.</a:t>
            </a:r>
          </a:p>
          <a:p>
            <a:pPr>
              <a:defRPr/>
            </a:pP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Как звали старшего сына Александра?</a:t>
            </a:r>
          </a:p>
          <a:p>
            <a:pPr algn="r"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Василий.</a:t>
            </a:r>
          </a:p>
          <a:p>
            <a:pPr>
              <a:defRPr/>
            </a:pP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Год смерти Александра Ярославича?</a:t>
            </a:r>
          </a:p>
          <a:p>
            <a:pPr algn="r"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1263г.</a:t>
            </a:r>
          </a:p>
          <a:p>
            <a:pPr>
              <a:defRPr/>
            </a:pP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Как назвал Александра после его смерти митрополит Кирилл?</a:t>
            </a:r>
          </a:p>
          <a:p>
            <a:pPr algn="r"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«Солнце земли Русской» </a:t>
            </a:r>
          </a:p>
          <a:p>
            <a:pPr>
              <a:defRPr/>
            </a:pP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decel="100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ш край 12-16 вв"/>
          <p:cNvPicPr>
            <a:picLocks noChangeAspect="1" noChangeArrowheads="1"/>
          </p:cNvPicPr>
          <p:nvPr/>
        </p:nvPicPr>
        <p:blipFill>
          <a:blip r:embed="rId3" cstate="print"/>
          <a:srcRect l="903" t="4749" b="1471"/>
          <a:stretch>
            <a:fillRect/>
          </a:stretch>
        </p:blipFill>
        <p:spPr bwMode="auto">
          <a:xfrm>
            <a:off x="0" y="571480"/>
            <a:ext cx="9143999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1"/>
            <a:ext cx="91439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663300"/>
                </a:solidFill>
                <a:latin typeface="Constantia" pitchFamily="18" charset="0"/>
                <a:cs typeface="Times New Roman" pitchFamily="18" charset="0"/>
              </a:rPr>
              <a:t>Наш край в </a:t>
            </a:r>
            <a:r>
              <a:rPr lang="en-US" sz="3600" b="1" dirty="0">
                <a:solidFill>
                  <a:srgbClr val="663300"/>
                </a:solidFill>
                <a:latin typeface="Constantia" pitchFamily="18" charset="0"/>
                <a:cs typeface="Times New Roman" pitchFamily="18" charset="0"/>
              </a:rPr>
              <a:t>XII – XVI </a:t>
            </a:r>
            <a:r>
              <a:rPr lang="ru-RU" sz="3600" b="1" dirty="0">
                <a:solidFill>
                  <a:srgbClr val="663300"/>
                </a:solidFill>
                <a:latin typeface="Constantia" pitchFamily="18" charset="0"/>
                <a:cs typeface="Times New Roman" pitchFamily="18" charset="0"/>
              </a:rPr>
              <a:t>веках</a:t>
            </a:r>
          </a:p>
        </p:txBody>
      </p:sp>
      <p:pic>
        <p:nvPicPr>
          <p:cNvPr id="5" name="Рисунок 4" descr="Рисунок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2694071"/>
            <a:ext cx="5547841" cy="4163929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5143504" y="5357826"/>
            <a:ext cx="3143272" cy="15001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rgbClr val="0070C0"/>
                </a:solidFill>
              </a:rPr>
              <a:t>Водская</a:t>
            </a:r>
            <a:r>
              <a:rPr lang="ru-RU" sz="3200" dirty="0" smtClean="0">
                <a:solidFill>
                  <a:srgbClr val="0070C0"/>
                </a:solidFill>
              </a:rPr>
              <a:t> пятина Новгорода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543956" cy="85723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Грозное средневековье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857232"/>
            <a:ext cx="8858312" cy="58579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00B050"/>
                </a:solidFill>
              </a:rPr>
              <a:t>                                  </a:t>
            </a:r>
            <a:r>
              <a:rPr lang="ru-RU" sz="4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Задание: 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Прочитайте текст, письменно </a:t>
            </a:r>
          </a:p>
          <a:p>
            <a:pPr>
              <a:buNone/>
            </a:pP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   ответьте на вопросы: 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 Справедливо или нет утверждение: новгородцы лишь защищались от нападений? 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 Какие крепости были основаны на территории современной Ленинградской области? 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 Какие крепости были основаны на р. Неве?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 Когда начали заселяться невские берега?  </a:t>
            </a:r>
          </a:p>
          <a:p>
            <a:endParaRPr lang="ru-RU" dirty="0"/>
          </a:p>
        </p:txBody>
      </p:sp>
      <p:pic>
        <p:nvPicPr>
          <p:cNvPr id="4" name="Рисунок 3" descr="Памятка-потребителя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000" y="0"/>
            <a:ext cx="1728000" cy="1860245"/>
          </a:xfrm>
          <a:prstGeom prst="rect">
            <a:avLst/>
          </a:prstGeom>
        </p:spPr>
      </p:pic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8101584" y="5815584"/>
            <a:ext cx="1042416" cy="1042416"/>
          </a:xfrm>
          <a:prstGeom prst="actionButtonForwardNex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koporie1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28596" y="809625"/>
            <a:ext cx="8351838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44" y="785794"/>
            <a:ext cx="8858312" cy="5929354"/>
          </a:xfrm>
        </p:spPr>
        <p:txBody>
          <a:bodyPr>
            <a:noAutofit/>
          </a:bodyPr>
          <a:lstStyle/>
          <a:p>
            <a:pPr>
              <a:buClrTx/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C00000"/>
                </a:solidFill>
              </a:rPr>
              <a:t>1142г.</a:t>
            </a:r>
            <a:r>
              <a:rPr lang="ru-RU" sz="2800" b="1" dirty="0" smtClean="0"/>
              <a:t> В Финском заливе шведская флотилия напала на новгородские купеческие корабли. 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C00000"/>
                </a:solidFill>
              </a:rPr>
              <a:t>1164г.</a:t>
            </a:r>
            <a:r>
              <a:rPr lang="ru-RU" sz="2800" b="1" dirty="0" smtClean="0"/>
              <a:t> шведы осадили Ладогу. 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C00000"/>
                </a:solidFill>
              </a:rPr>
              <a:t>1187г.</a:t>
            </a:r>
            <a:r>
              <a:rPr lang="ru-RU" sz="2800" b="1" dirty="0" smtClean="0"/>
              <a:t> новгородцы и </a:t>
            </a:r>
            <a:r>
              <a:rPr lang="ru-RU" sz="2800" b="1" dirty="0" err="1" smtClean="0"/>
              <a:t>корелы</a:t>
            </a:r>
            <a:r>
              <a:rPr lang="ru-RU" sz="2800" b="1" dirty="0" smtClean="0"/>
              <a:t> напали на шведский город </a:t>
            </a:r>
            <a:r>
              <a:rPr lang="ru-RU" sz="2800" b="1" dirty="0" err="1" smtClean="0"/>
              <a:t>Сигтуну</a:t>
            </a:r>
            <a:r>
              <a:rPr lang="ru-RU" sz="2800" b="1" dirty="0" smtClean="0"/>
              <a:t>. 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C00000"/>
                </a:solidFill>
              </a:rPr>
              <a:t>1198г.</a:t>
            </a:r>
            <a:r>
              <a:rPr lang="ru-RU" sz="2800" b="1" dirty="0" smtClean="0"/>
              <a:t> новгородцы напали на шведские владения в Финляндии. 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C00000"/>
                </a:solidFill>
              </a:rPr>
              <a:t>1240г.</a:t>
            </a:r>
            <a:r>
              <a:rPr lang="ru-RU" sz="2800" b="1" dirty="0" smtClean="0"/>
              <a:t> на р.Неве состоялась битва между шведами и новгородцами – Невская битва. 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C00000"/>
                </a:solidFill>
              </a:rPr>
              <a:t>1241г.</a:t>
            </a:r>
            <a:r>
              <a:rPr lang="ru-RU" sz="2800" b="1" dirty="0" smtClean="0"/>
              <a:t> новгородские дружинники под руководством Александра Невского изгнали немецких рыцарей с территории </a:t>
            </a:r>
            <a:r>
              <a:rPr lang="ru-RU" sz="2800" b="1" dirty="0" err="1" smtClean="0"/>
              <a:t>Водской</a:t>
            </a:r>
            <a:r>
              <a:rPr lang="ru-RU" sz="2800" b="1" dirty="0" smtClean="0"/>
              <a:t> пятины, захватили крепость Копорье. </a:t>
            </a:r>
            <a:endParaRPr lang="ru-RU" sz="28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0"/>
            <a:ext cx="8472518" cy="85723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Грозное средневековье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8101584" y="5815584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188913"/>
            <a:ext cx="8401080" cy="10795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800" b="1" i="1" dirty="0" smtClean="0">
                <a:solidFill>
                  <a:srgbClr val="C00000"/>
                </a:solidFill>
              </a:rPr>
              <a:t>Крепость Копорье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4300" y="1412875"/>
            <a:ext cx="4762500" cy="46831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Clr>
                <a:schemeClr val="accent1">
                  <a:lumMod val="50000"/>
                </a:schemeClr>
              </a:buClr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Крепость Копорье была основана литовцами в 1240 году. </a:t>
            </a:r>
          </a:p>
          <a:p>
            <a:pPr eaLnBrk="1" hangingPunct="1">
              <a:lnSpc>
                <a:spcPct val="90000"/>
              </a:lnSpc>
              <a:buClr>
                <a:schemeClr val="accent1">
                  <a:lumMod val="50000"/>
                </a:schemeClr>
              </a:buClr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Александр Невский, отняв край от литовцев, разорил крепость. Но вскоре ее снова восстановили новгородцы, как защиту от шведов, немцев и литовцев. В 1703 году ее взял у шведов Шереметев.</a:t>
            </a:r>
          </a:p>
        </p:txBody>
      </p:sp>
      <p:pic>
        <p:nvPicPr>
          <p:cNvPr id="16388" name="Picture 4" descr="kopor_18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205038"/>
            <a:ext cx="37338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3.jp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lum contrast="-40000"/>
          </a:blip>
          <a:stretch>
            <a:fillRect/>
          </a:stretch>
        </p:blipFill>
        <p:spPr>
          <a:xfrm>
            <a:off x="0" y="3429000"/>
            <a:ext cx="4357686" cy="3288067"/>
          </a:xfrm>
          <a:prstGeom prst="rect">
            <a:avLst/>
          </a:prstGeom>
        </p:spPr>
      </p:pic>
      <p:pic>
        <p:nvPicPr>
          <p:cNvPr id="13" name="Рисунок 12" descr="Рисунок5.jpg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lum bright="10000"/>
          </a:blip>
          <a:stretch>
            <a:fillRect/>
          </a:stretch>
        </p:blipFill>
        <p:spPr>
          <a:xfrm>
            <a:off x="0" y="0"/>
            <a:ext cx="4357686" cy="3214686"/>
          </a:xfrm>
          <a:prstGeom prst="rect">
            <a:avLst/>
          </a:prstGeom>
        </p:spPr>
      </p:pic>
      <p:pic>
        <p:nvPicPr>
          <p:cNvPr id="14" name="Рисунок 13" descr="DSC_0157.jpg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lum bright="10000" contrast="-30000"/>
          </a:blip>
          <a:stretch>
            <a:fillRect/>
          </a:stretch>
        </p:blipFill>
        <p:spPr>
          <a:xfrm>
            <a:off x="4500562" y="0"/>
            <a:ext cx="4643438" cy="3200400"/>
          </a:xfrm>
          <a:prstGeom prst="rect">
            <a:avLst/>
          </a:prstGeom>
        </p:spPr>
      </p:pic>
      <p:pic>
        <p:nvPicPr>
          <p:cNvPr id="12" name="Содержимое 11" descr="Рисунок4.jpg"/>
          <p:cNvPicPr>
            <a:picLocks noGrp="1" noChangeAspect="1"/>
          </p:cNvPicPr>
          <p:nvPr>
            <p:ph idx="1"/>
          </p:nvPr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lum bright="10000" contrast="-20000"/>
          </a:blip>
          <a:stretch>
            <a:fillRect/>
          </a:stretch>
        </p:blipFill>
        <p:spPr>
          <a:xfrm>
            <a:off x="4466299" y="3429000"/>
            <a:ext cx="4677701" cy="330427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pPr indent="450215">
              <a:lnSpc>
                <a:spcPct val="150000"/>
              </a:lnSpc>
              <a:spcAft>
                <a:spcPts val="1000"/>
              </a:spcAft>
            </a:pPr>
            <a:r>
              <a:rPr lang="ru-RU" sz="3100" dirty="0" smtClean="0">
                <a:solidFill>
                  <a:schemeClr val="tx1"/>
                </a:solidFill>
                <a:latin typeface="Constantia" pitchFamily="18" charset="0"/>
                <a:ea typeface="Times New Roman"/>
              </a:rPr>
              <a:t/>
            </a:r>
            <a:br>
              <a:rPr lang="ru-RU" sz="3100" dirty="0" smtClean="0">
                <a:solidFill>
                  <a:schemeClr val="tx1"/>
                </a:solidFill>
                <a:latin typeface="Constantia" pitchFamily="18" charset="0"/>
                <a:ea typeface="Times New Roman"/>
              </a:rPr>
            </a:br>
            <a:r>
              <a:rPr lang="ru-RU" sz="3100" dirty="0" smtClean="0">
                <a:solidFill>
                  <a:schemeClr val="tx1"/>
                </a:solidFill>
                <a:latin typeface="Constantia" pitchFamily="18" charset="0"/>
                <a:ea typeface="Times New Roman"/>
              </a:rPr>
              <a:t/>
            </a:r>
            <a:br>
              <a:rPr lang="ru-RU" sz="3100" dirty="0" smtClean="0">
                <a:solidFill>
                  <a:schemeClr val="tx1"/>
                </a:solidFill>
                <a:latin typeface="Constantia" pitchFamily="18" charset="0"/>
                <a:ea typeface="Times New Roman"/>
              </a:rPr>
            </a:br>
            <a:r>
              <a:rPr lang="ru-RU" sz="3100" dirty="0" smtClean="0">
                <a:solidFill>
                  <a:schemeClr val="tx1"/>
                </a:solidFill>
                <a:latin typeface="Constantia" pitchFamily="18" charset="0"/>
                <a:ea typeface="Times New Roman"/>
              </a:rPr>
              <a:t/>
            </a:r>
            <a:br>
              <a:rPr lang="ru-RU" sz="3100" dirty="0" smtClean="0">
                <a:solidFill>
                  <a:schemeClr val="tx1"/>
                </a:solidFill>
                <a:latin typeface="Constantia" pitchFamily="18" charset="0"/>
                <a:ea typeface="Times New Roman"/>
              </a:rPr>
            </a:br>
            <a:r>
              <a:rPr lang="ru-RU" sz="3100" dirty="0" smtClean="0">
                <a:solidFill>
                  <a:schemeClr val="tx1"/>
                </a:solidFill>
                <a:latin typeface="Constantia" pitchFamily="18" charset="0"/>
                <a:ea typeface="Times New Roman"/>
              </a:rPr>
              <a:t/>
            </a:r>
            <a:br>
              <a:rPr lang="ru-RU" sz="3100" dirty="0" smtClean="0">
                <a:solidFill>
                  <a:schemeClr val="tx1"/>
                </a:solidFill>
                <a:latin typeface="Constantia" pitchFamily="18" charset="0"/>
                <a:ea typeface="Times New Roman"/>
              </a:rPr>
            </a:br>
            <a:r>
              <a:rPr lang="ru-RU" sz="3100" dirty="0" smtClean="0">
                <a:solidFill>
                  <a:schemeClr val="tx1"/>
                </a:solidFill>
                <a:latin typeface="Constantia" pitchFamily="18" charset="0"/>
                <a:ea typeface="Times New Roman"/>
              </a:rPr>
              <a:t/>
            </a:r>
            <a:br>
              <a:rPr lang="ru-RU" sz="3100" dirty="0" smtClean="0">
                <a:solidFill>
                  <a:schemeClr val="tx1"/>
                </a:solidFill>
                <a:latin typeface="Constantia" pitchFamily="18" charset="0"/>
                <a:ea typeface="Times New Roman"/>
              </a:rPr>
            </a:br>
            <a:r>
              <a:rPr lang="ru-RU" sz="3100" dirty="0" smtClean="0">
                <a:solidFill>
                  <a:schemeClr val="tx1"/>
                </a:solidFill>
                <a:latin typeface="Constantia" pitchFamily="18" charset="0"/>
                <a:ea typeface="Times New Roman"/>
              </a:rPr>
              <a:t/>
            </a:r>
            <a:br>
              <a:rPr lang="ru-RU" sz="3100" dirty="0" smtClean="0">
                <a:solidFill>
                  <a:schemeClr val="tx1"/>
                </a:solidFill>
                <a:latin typeface="Constantia" pitchFamily="18" charset="0"/>
                <a:ea typeface="Times New Roman"/>
              </a:rPr>
            </a:br>
            <a:r>
              <a:rPr lang="ru-RU" sz="3100" dirty="0" smtClean="0">
                <a:solidFill>
                  <a:schemeClr val="tx1"/>
                </a:solidFill>
                <a:latin typeface="Constantia" pitchFamily="18" charset="0"/>
                <a:ea typeface="Times New Roman"/>
              </a:rPr>
              <a:t/>
            </a:r>
            <a:br>
              <a:rPr lang="ru-RU" sz="3100" dirty="0" smtClean="0">
                <a:solidFill>
                  <a:schemeClr val="tx1"/>
                </a:solidFill>
                <a:latin typeface="Constantia" pitchFamily="18" charset="0"/>
                <a:ea typeface="Times New Roman"/>
              </a:rPr>
            </a:br>
            <a:r>
              <a:rPr lang="ru-RU" sz="3100" dirty="0" smtClean="0">
                <a:solidFill>
                  <a:schemeClr val="tx1"/>
                </a:solidFill>
                <a:latin typeface="Constantia" pitchFamily="18" charset="0"/>
                <a:ea typeface="Times New Roman"/>
              </a:rPr>
              <a:t/>
            </a:r>
            <a:br>
              <a:rPr lang="ru-RU" sz="3100" dirty="0" smtClean="0">
                <a:solidFill>
                  <a:schemeClr val="tx1"/>
                </a:solidFill>
                <a:latin typeface="Constantia" pitchFamily="18" charset="0"/>
                <a:ea typeface="Times New Roman"/>
              </a:rPr>
            </a:br>
            <a:r>
              <a:rPr lang="ru-RU" sz="3100" dirty="0" smtClean="0">
                <a:solidFill>
                  <a:schemeClr val="tx1"/>
                </a:solidFill>
                <a:latin typeface="Constantia" pitchFamily="18" charset="0"/>
                <a:ea typeface="Times New Roman"/>
              </a:rPr>
              <a:t/>
            </a:r>
            <a:br>
              <a:rPr lang="ru-RU" sz="3100" dirty="0" smtClean="0">
                <a:solidFill>
                  <a:schemeClr val="tx1"/>
                </a:solidFill>
                <a:latin typeface="Constantia" pitchFamily="18" charset="0"/>
                <a:ea typeface="Times New Roman"/>
              </a:rPr>
            </a:br>
            <a:r>
              <a:rPr lang="ru-RU" sz="3100" dirty="0" smtClean="0">
                <a:solidFill>
                  <a:schemeClr val="tx1"/>
                </a:solidFill>
                <a:latin typeface="Constantia" pitchFamily="18" charset="0"/>
                <a:ea typeface="Times New Roman"/>
              </a:rPr>
              <a:t/>
            </a:r>
            <a:br>
              <a:rPr lang="ru-RU" sz="3100" dirty="0" smtClean="0">
                <a:solidFill>
                  <a:schemeClr val="tx1"/>
                </a:solidFill>
                <a:latin typeface="Constantia" pitchFamily="18" charset="0"/>
                <a:ea typeface="Times New Roman"/>
              </a:rPr>
            </a:br>
            <a:r>
              <a:rPr lang="ru-RU" sz="3100" dirty="0" smtClean="0">
                <a:solidFill>
                  <a:schemeClr val="tx1"/>
                </a:solidFill>
                <a:latin typeface="Constantia" pitchFamily="18" charset="0"/>
                <a:ea typeface="Times New Roman"/>
              </a:rPr>
              <a:t/>
            </a:r>
            <a:br>
              <a:rPr lang="ru-RU" sz="3100" dirty="0" smtClean="0">
                <a:solidFill>
                  <a:schemeClr val="tx1"/>
                </a:solidFill>
                <a:latin typeface="Constantia" pitchFamily="18" charset="0"/>
                <a:ea typeface="Times New Roman"/>
              </a:rPr>
            </a:br>
            <a:r>
              <a:rPr lang="ru-RU" sz="3100" dirty="0" smtClean="0">
                <a:solidFill>
                  <a:schemeClr val="tx1"/>
                </a:solidFill>
                <a:latin typeface="Constantia" pitchFamily="18" charset="0"/>
                <a:ea typeface="Times New Roman"/>
              </a:rPr>
              <a:t/>
            </a:r>
            <a:br>
              <a:rPr lang="ru-RU" sz="3100" dirty="0" smtClean="0">
                <a:solidFill>
                  <a:schemeClr val="tx1"/>
                </a:solidFill>
                <a:latin typeface="Constantia" pitchFamily="18" charset="0"/>
                <a:ea typeface="Times New Roman"/>
              </a:rPr>
            </a:br>
            <a:r>
              <a:rPr lang="ru-RU" sz="3100" dirty="0" smtClean="0">
                <a:solidFill>
                  <a:schemeClr val="tx1"/>
                </a:solidFill>
                <a:latin typeface="Constantia" pitchFamily="18" charset="0"/>
                <a:ea typeface="Times New Roman"/>
              </a:rPr>
              <a:t/>
            </a:r>
            <a:br>
              <a:rPr lang="ru-RU" sz="3100" dirty="0" smtClean="0">
                <a:solidFill>
                  <a:schemeClr val="tx1"/>
                </a:solidFill>
                <a:latin typeface="Constantia" pitchFamily="18" charset="0"/>
                <a:ea typeface="Times New Roman"/>
              </a:rPr>
            </a:br>
            <a:r>
              <a:rPr lang="ru-RU" sz="3100" dirty="0" smtClean="0">
                <a:solidFill>
                  <a:schemeClr val="tx1"/>
                </a:solidFill>
                <a:latin typeface="Constantia" pitchFamily="18" charset="0"/>
                <a:ea typeface="Times New Roman"/>
              </a:rPr>
              <a:t/>
            </a:r>
            <a:br>
              <a:rPr lang="ru-RU" sz="3100" dirty="0" smtClean="0">
                <a:solidFill>
                  <a:schemeClr val="tx1"/>
                </a:solidFill>
                <a:latin typeface="Constantia" pitchFamily="18" charset="0"/>
                <a:ea typeface="Times New Roman"/>
              </a:rPr>
            </a:br>
            <a:r>
              <a:rPr lang="ru-RU" sz="3100" dirty="0" smtClean="0">
                <a:solidFill>
                  <a:schemeClr val="tx1"/>
                </a:solidFill>
                <a:latin typeface="Constantia" pitchFamily="18" charset="0"/>
                <a:ea typeface="Times New Roman"/>
              </a:rPr>
              <a:t/>
            </a:r>
            <a:br>
              <a:rPr lang="ru-RU" sz="3100" dirty="0" smtClean="0">
                <a:solidFill>
                  <a:schemeClr val="tx1"/>
                </a:solidFill>
                <a:latin typeface="Constantia" pitchFamily="18" charset="0"/>
                <a:ea typeface="Times New Roman"/>
              </a:rPr>
            </a:br>
            <a:r>
              <a:rPr lang="ru-RU" sz="3100" dirty="0" smtClean="0">
                <a:solidFill>
                  <a:schemeClr val="tx1"/>
                </a:solidFill>
                <a:latin typeface="Constantia" pitchFamily="18" charset="0"/>
                <a:ea typeface="Times New Roman"/>
              </a:rPr>
              <a:t>                    </a:t>
            </a:r>
            <a:r>
              <a:rPr lang="ru-RU" sz="4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Грозное средневековье </a:t>
            </a:r>
            <a:r>
              <a:rPr lang="ru-RU" sz="3100" dirty="0" smtClean="0">
                <a:solidFill>
                  <a:schemeClr val="tx1"/>
                </a:solidFill>
                <a:latin typeface="Constantia" pitchFamily="18" charset="0"/>
                <a:ea typeface="Times New Roman"/>
              </a:rPr>
              <a:t/>
            </a:r>
            <a:br>
              <a:rPr lang="ru-RU" sz="3100" dirty="0" smtClean="0">
                <a:solidFill>
                  <a:schemeClr val="tx1"/>
                </a:solidFill>
                <a:latin typeface="Constantia" pitchFamily="18" charset="0"/>
                <a:ea typeface="Times New Roman"/>
              </a:rPr>
            </a:br>
            <a:r>
              <a:rPr lang="ru-RU" sz="3000" b="1" dirty="0" smtClean="0">
                <a:solidFill>
                  <a:srgbClr val="C00000"/>
                </a:solidFill>
                <a:latin typeface="Constantia" pitchFamily="18" charset="0"/>
                <a:ea typeface="Times New Roman"/>
              </a:rPr>
              <a:t>1256г. </a:t>
            </a:r>
            <a:r>
              <a:rPr lang="ru-RU" sz="3000" b="1" dirty="0" smtClean="0">
                <a:solidFill>
                  <a:schemeClr val="tx1"/>
                </a:solidFill>
                <a:latin typeface="Constantia" pitchFamily="18" charset="0"/>
                <a:ea typeface="Times New Roman"/>
              </a:rPr>
              <a:t>датчане основали крепость Нарва. </a:t>
            </a:r>
            <a:br>
              <a:rPr lang="ru-RU" sz="3000" b="1" dirty="0" smtClean="0">
                <a:solidFill>
                  <a:schemeClr val="tx1"/>
                </a:solidFill>
                <a:latin typeface="Constantia" pitchFamily="18" charset="0"/>
                <a:ea typeface="Times New Roman"/>
              </a:rPr>
            </a:br>
            <a:r>
              <a:rPr lang="ru-RU" sz="3000" b="1" dirty="0" smtClean="0">
                <a:solidFill>
                  <a:srgbClr val="C00000"/>
                </a:solidFill>
                <a:latin typeface="Constantia" pitchFamily="18" charset="0"/>
                <a:ea typeface="Times New Roman"/>
              </a:rPr>
              <a:t>1256г. </a:t>
            </a:r>
            <a:r>
              <a:rPr lang="ru-RU" sz="3000" b="1" dirty="0" smtClean="0">
                <a:solidFill>
                  <a:schemeClr val="tx1"/>
                </a:solidFill>
                <a:latin typeface="Constantia" pitchFamily="18" charset="0"/>
                <a:ea typeface="Times New Roman"/>
              </a:rPr>
              <a:t>дружина Александра Невского совершила поход из Копорья по льду Финского залива и разгромила шведов в районе современного Сестрорецка. </a:t>
            </a:r>
            <a:br>
              <a:rPr lang="ru-RU" sz="3000" b="1" dirty="0" smtClean="0">
                <a:solidFill>
                  <a:schemeClr val="tx1"/>
                </a:solidFill>
                <a:latin typeface="Constantia" pitchFamily="18" charset="0"/>
                <a:ea typeface="Times New Roman"/>
              </a:rPr>
            </a:br>
            <a:r>
              <a:rPr lang="ru-RU" sz="3000" b="1" dirty="0" smtClean="0">
                <a:solidFill>
                  <a:srgbClr val="C00000"/>
                </a:solidFill>
                <a:latin typeface="Constantia" pitchFamily="18" charset="0"/>
                <a:ea typeface="Times New Roman"/>
              </a:rPr>
              <a:t>1293г. </a:t>
            </a:r>
            <a:r>
              <a:rPr lang="ru-RU" sz="3000" b="1" dirty="0" smtClean="0">
                <a:solidFill>
                  <a:schemeClr val="tx1"/>
                </a:solidFill>
                <a:latin typeface="Constantia" pitchFamily="18" charset="0"/>
                <a:ea typeface="Times New Roman"/>
              </a:rPr>
              <a:t>Шведы заложили крепость Выборг – «священное укрепление». </a:t>
            </a:r>
            <a:br>
              <a:rPr lang="ru-RU" sz="3000" b="1" dirty="0" smtClean="0">
                <a:solidFill>
                  <a:schemeClr val="tx1"/>
                </a:solidFill>
                <a:latin typeface="Constantia" pitchFamily="18" charset="0"/>
                <a:ea typeface="Times New Roman"/>
              </a:rPr>
            </a:br>
            <a:r>
              <a:rPr lang="ru-RU" sz="3000" b="1" dirty="0" smtClean="0">
                <a:solidFill>
                  <a:srgbClr val="C00000"/>
                </a:solidFill>
                <a:latin typeface="Constantia" pitchFamily="18" charset="0"/>
                <a:ea typeface="Times New Roman"/>
              </a:rPr>
              <a:t>1295г. </a:t>
            </a:r>
            <a:r>
              <a:rPr lang="ru-RU" sz="3000" b="1" dirty="0" smtClean="0">
                <a:solidFill>
                  <a:schemeClr val="tx1"/>
                </a:solidFill>
                <a:latin typeface="Constantia" pitchFamily="18" charset="0"/>
                <a:ea typeface="Times New Roman"/>
              </a:rPr>
              <a:t>новгородцы и </a:t>
            </a:r>
            <a:r>
              <a:rPr lang="ru-RU" sz="3000" b="1" dirty="0" err="1" smtClean="0">
                <a:solidFill>
                  <a:schemeClr val="tx1"/>
                </a:solidFill>
                <a:latin typeface="Constantia" pitchFamily="18" charset="0"/>
                <a:ea typeface="Times New Roman"/>
              </a:rPr>
              <a:t>корелы</a:t>
            </a:r>
            <a:r>
              <a:rPr lang="ru-RU" sz="3000" b="1" dirty="0" smtClean="0">
                <a:solidFill>
                  <a:schemeClr val="tx1"/>
                </a:solidFill>
                <a:latin typeface="Constantia" pitchFamily="18" charset="0"/>
                <a:ea typeface="Times New Roman"/>
              </a:rPr>
              <a:t> основали крепость </a:t>
            </a:r>
            <a:r>
              <a:rPr lang="ru-RU" sz="3000" b="1" dirty="0" err="1" smtClean="0">
                <a:solidFill>
                  <a:schemeClr val="tx1"/>
                </a:solidFill>
                <a:latin typeface="Constantia" pitchFamily="18" charset="0"/>
                <a:ea typeface="Times New Roman"/>
              </a:rPr>
              <a:t>Корела</a:t>
            </a:r>
            <a:r>
              <a:rPr lang="ru-RU" sz="3000" b="1" dirty="0" smtClean="0">
                <a:solidFill>
                  <a:schemeClr val="tx1"/>
                </a:solidFill>
                <a:latin typeface="Constantia" pitchFamily="18" charset="0"/>
                <a:ea typeface="Times New Roman"/>
              </a:rPr>
              <a:t>. </a:t>
            </a:r>
            <a:r>
              <a:rPr lang="ru-RU" sz="3000" b="1" dirty="0" smtClean="0">
                <a:solidFill>
                  <a:srgbClr val="C00000"/>
                </a:solidFill>
                <a:latin typeface="Constantia" pitchFamily="18" charset="0"/>
                <a:ea typeface="Times New Roman"/>
              </a:rPr>
              <a:t>1300г. </a:t>
            </a:r>
            <a:r>
              <a:rPr lang="ru-RU" sz="3000" b="1" dirty="0" smtClean="0">
                <a:solidFill>
                  <a:schemeClr val="tx1"/>
                </a:solidFill>
                <a:latin typeface="Constantia" pitchFamily="18" charset="0"/>
                <a:ea typeface="Times New Roman"/>
              </a:rPr>
              <a:t>Шведы в устье </a:t>
            </a:r>
            <a:r>
              <a:rPr lang="ru-RU" sz="3000" b="1" dirty="0" err="1" smtClean="0">
                <a:solidFill>
                  <a:schemeClr val="tx1"/>
                </a:solidFill>
                <a:latin typeface="Constantia" pitchFamily="18" charset="0"/>
                <a:ea typeface="Times New Roman"/>
              </a:rPr>
              <a:t>Охты</a:t>
            </a:r>
            <a:r>
              <a:rPr lang="ru-RU" sz="3000" b="1" dirty="0" smtClean="0">
                <a:solidFill>
                  <a:schemeClr val="tx1"/>
                </a:solidFill>
                <a:latin typeface="Constantia" pitchFamily="18" charset="0"/>
                <a:ea typeface="Times New Roman"/>
              </a:rPr>
              <a:t> построили крепость </a:t>
            </a:r>
            <a:r>
              <a:rPr lang="ru-RU" sz="3000" b="1" dirty="0" err="1" smtClean="0">
                <a:solidFill>
                  <a:schemeClr val="tx1"/>
                </a:solidFill>
                <a:latin typeface="Constantia" pitchFamily="18" charset="0"/>
                <a:ea typeface="Times New Roman"/>
              </a:rPr>
              <a:t>Ландскрона</a:t>
            </a:r>
            <a:r>
              <a:rPr lang="ru-RU" sz="3000" b="1" dirty="0" smtClean="0">
                <a:solidFill>
                  <a:schemeClr val="tx1"/>
                </a:solidFill>
                <a:latin typeface="Constantia" pitchFamily="18" charset="0"/>
                <a:ea typeface="Times New Roman"/>
              </a:rPr>
              <a:t> – «корона земли», которую через год захватили и уничтожили новгородцы</a:t>
            </a:r>
            <a:r>
              <a:rPr lang="ru-RU" sz="30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. </a:t>
            </a:r>
            <a:endParaRPr lang="ru-RU" sz="3000" b="1" dirty="0"/>
          </a:p>
        </p:txBody>
      </p:sp>
      <p:sp>
        <p:nvSpPr>
          <p:cNvPr id="16" name="Управляющая кнопка: далее 15">
            <a:hlinkClick r:id="rId6" action="ppaction://hlinksldjump" highlightClick="1"/>
          </p:cNvPr>
          <p:cNvSpPr/>
          <p:nvPr/>
        </p:nvSpPr>
        <p:spPr>
          <a:xfrm>
            <a:off x="8101584" y="5815584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52400"/>
            <a:ext cx="8472518" cy="1219200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chemeClr val="accent3">
                    <a:lumMod val="50000"/>
                  </a:schemeClr>
                </a:solidFill>
              </a:rPr>
              <a:t>КОРЕЛА</a:t>
            </a:r>
            <a:endParaRPr lang="ru-RU" sz="6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214422"/>
            <a:ext cx="7715304" cy="535785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3315" name="Picture 3" descr="C:\Documents and Settings\User\Рабочий стол\ПРЕЗЕНТ\кор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85860"/>
            <a:ext cx="7548623" cy="528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459</TotalTime>
  <Words>1211</Words>
  <Application>Microsoft Office PowerPoint</Application>
  <PresentationFormat>Экран (4:3)</PresentationFormat>
  <Paragraphs>124</Paragraphs>
  <Slides>35</Slides>
  <Notes>15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Бумажная</vt:lpstr>
      <vt:lpstr>В составе Великого Новгорода (1136 – 1478 гг.)</vt:lpstr>
      <vt:lpstr> </vt:lpstr>
      <vt:lpstr>Слайд 3</vt:lpstr>
      <vt:lpstr>Слайд 4</vt:lpstr>
      <vt:lpstr>Грозное средневековье</vt:lpstr>
      <vt:lpstr>Грозное средневековье</vt:lpstr>
      <vt:lpstr>Крепость Копорье</vt:lpstr>
      <vt:lpstr>                                   Грозное средневековье  1256г. датчане основали крепость Нарва.  1256г. дружина Александра Невского совершила поход из Копорья по льду Финского залива и разгромила шведов в районе современного Сестрорецка.  1293г. Шведы заложили крепость Выборг – «священное укрепление».  1295г. новгородцы и корелы основали крепость Корела. 1300г. Шведы в устье Охты построили крепость Ландскрона – «корона земли», которую через год захватили и уничтожили новгородцы. </vt:lpstr>
      <vt:lpstr>КОРЕЛА</vt:lpstr>
      <vt:lpstr>Слайд 10</vt:lpstr>
      <vt:lpstr>ВЫБОРГ</vt:lpstr>
      <vt:lpstr>Слайд 12</vt:lpstr>
      <vt:lpstr>ЛАНДСКРОНА</vt:lpstr>
      <vt:lpstr>Слайд 14</vt:lpstr>
      <vt:lpstr>Слайд 15</vt:lpstr>
      <vt:lpstr>Крепость Орешек</vt:lpstr>
      <vt:lpstr>Слайд 17</vt:lpstr>
      <vt:lpstr>                                                        Проверяем себя  Справедливо или нет утверждение:   новгородцы лишь защищались от   нападений?    Какие крепости были основаны на территории         современной Ленинградской области?    Какие крепости были основаны на р. Неве?   Когда начали заселяться невские берега?   </vt:lpstr>
      <vt:lpstr>Невская битва</vt:lpstr>
      <vt:lpstr>Невская битва</vt:lpstr>
      <vt:lpstr>Слайд 21</vt:lpstr>
      <vt:lpstr>Слайд 22</vt:lpstr>
      <vt:lpstr>По страницам жизни Александра Ярославича…</vt:lpstr>
      <vt:lpstr>Слайд 24</vt:lpstr>
      <vt:lpstr>Александр и Орда</vt:lpstr>
      <vt:lpstr>Смерть Александра Невского</vt:lpstr>
      <vt:lpstr>Слайд 27</vt:lpstr>
      <vt:lpstr>Свято-Троицкий собор в Лавре</vt:lpstr>
      <vt:lpstr>    Александро-Невский монастырь </vt:lpstr>
      <vt:lpstr>Александро-Невский монастырь</vt:lpstr>
      <vt:lpstr>Слайд 31</vt:lpstr>
      <vt:lpstr>Слайд 32</vt:lpstr>
      <vt:lpstr>Слайд 33</vt:lpstr>
      <vt:lpstr>Блиц-турнир  А что же вы уяснили об Александре Невском?</vt:lpstr>
      <vt:lpstr>Слайд 35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составе Великого Новгорода (1136 – 1478 гг.)</dc:title>
  <dc:creator>Svetlana</dc:creator>
  <cp:lastModifiedBy>Svetlana</cp:lastModifiedBy>
  <cp:revision>46</cp:revision>
  <dcterms:created xsi:type="dcterms:W3CDTF">2013-09-30T11:23:04Z</dcterms:created>
  <dcterms:modified xsi:type="dcterms:W3CDTF">2013-09-30T19:57:57Z</dcterms:modified>
</cp:coreProperties>
</file>