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72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4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9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4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0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8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16000"/>
                <a:lumOff val="84000"/>
              </a:schemeClr>
            </a:gs>
            <a:gs pos="10000">
              <a:schemeClr val="accent6">
                <a:lumMod val="40000"/>
                <a:lumOff val="60000"/>
              </a:schemeClr>
            </a:gs>
            <a:gs pos="2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219D-B6D3-4E1B-A1F1-8D439E9731FB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0D97-5910-4A63-A9FF-22735662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9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lifeisphoto.ru/38/0/388068.jpg" TargetMode="External"/><Relationship Id="rId2" Type="http://schemas.openxmlformats.org/officeDocument/2006/relationships/hyperlink" Target="https://wdb.space/media/2015-12-24/94q9T9h-M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tchive.ru/thomasgainsborough/works/4200~Utrennjaja_progulka_Portret_skvajra_Uil'jama_Khelleta_s_suprugoj_Elizabet" TargetMode="External"/><Relationship Id="rId5" Type="http://schemas.openxmlformats.org/officeDocument/2006/relationships/hyperlink" Target="https://svistanet.com/hudozhniki-i-art-proekty/kartini-i-zhivopis/ispanskij-xudozhnik-luis-egidio-melendez-1716-1780.html" TargetMode="External"/><Relationship Id="rId4" Type="http://schemas.openxmlformats.org/officeDocument/2006/relationships/hyperlink" Target="https://www.portal-slovo.ru/pedagogy/41983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786555" y="6218111"/>
            <a:ext cx="2133600" cy="476250"/>
          </a:xfrm>
        </p:spPr>
        <p:txBody>
          <a:bodyPr/>
          <a:lstStyle/>
          <a:p>
            <a:fld id="{F93EF16D-E7A1-4040-8804-541558CFCF39}" type="datetime1">
              <a:rPr lang="ru-RU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pPr/>
              <a:t>02.10.2019</a:t>
            </a:fld>
            <a:endParaRPr lang="ru-RU" sz="2800" dirty="0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86935" y="780998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0"/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800" b="1" dirty="0">
              <a:ln w="0"/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927">
            <a:off x="1012767" y="2812361"/>
            <a:ext cx="2228607" cy="2928721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7800" y="5038599"/>
            <a:ext cx="4064000" cy="165576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Учитель истории</a:t>
            </a:r>
          </a:p>
          <a:p>
            <a:pPr algn="l"/>
            <a:r>
              <a:rPr lang="ru-RU" b="1" dirty="0" smtClean="0"/>
              <a:t>Михайлова Е. О.</a:t>
            </a:r>
          </a:p>
          <a:p>
            <a:pPr algn="l"/>
            <a:r>
              <a:rPr lang="ru-RU" b="1" dirty="0" smtClean="0"/>
              <a:t>МБОУ </a:t>
            </a:r>
            <a:r>
              <a:rPr lang="ru-RU" b="1" dirty="0" err="1" smtClean="0"/>
              <a:t>Лесногородская</a:t>
            </a:r>
            <a:r>
              <a:rPr lang="ru-RU" b="1" dirty="0" smtClean="0"/>
              <a:t> СОШ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6727" y="574492"/>
            <a:ext cx="85154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Европа меняющаяся</a:t>
            </a:r>
            <a:endParaRPr lang="ru-RU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9537" y="1825624"/>
            <a:ext cx="6272463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Для бедных слоев населения основу питания составляли зерновые культуры. Богатые люди могли себе позволить молочные продукты. В приморских странах морепродукты. Мясо и рыбу ели в основном в соленом виде. Благодаря колониям на столах появляется сахар, специи, индейка, кофе, шоколад. Начинают выращивать помидоры, фасоль. На Пиренейском полуострове завоевывает прочные позиции кукуруза. К концу </a:t>
            </a:r>
            <a:r>
              <a:rPr lang="en-US" dirty="0" smtClean="0"/>
              <a:t>XVIII</a:t>
            </a:r>
            <a:r>
              <a:rPr lang="ru-RU" dirty="0" smtClean="0"/>
              <a:t> века в общий рацион входит картофель. Хотя введение этого продукта сопровождалось сопротивлением со стороны населения.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3825" y="324853"/>
            <a:ext cx="4431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Еда и напитки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901" y="5751592"/>
            <a:ext cx="268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err="1" smtClean="0">
                <a:solidFill>
                  <a:srgbClr val="262626"/>
                </a:solidFill>
                <a:effectLst/>
                <a:latin typeface="Gerbera"/>
              </a:rPr>
              <a:t>Мелендес</a:t>
            </a:r>
            <a:r>
              <a:rPr lang="ru-RU" b="0" i="0" u="none" strike="noStrike" dirty="0" smtClean="0">
                <a:solidFill>
                  <a:srgbClr val="262626"/>
                </a:solidFill>
                <a:effectLst/>
                <a:latin typeface="Gerbera"/>
              </a:rPr>
              <a:t> Луис </a:t>
            </a:r>
            <a:r>
              <a:rPr lang="ru-RU" b="0" i="0" u="none" strike="noStrike" dirty="0" err="1" smtClean="0">
                <a:solidFill>
                  <a:srgbClr val="262626"/>
                </a:solidFill>
                <a:effectLst/>
                <a:latin typeface="Gerbera"/>
              </a:rPr>
              <a:t>Эгидио</a:t>
            </a:r>
            <a:endParaRPr lang="ru-RU" dirty="0"/>
          </a:p>
        </p:txBody>
      </p:sp>
      <p:pic>
        <p:nvPicPr>
          <p:cNvPr id="8196" name="Picture 4" descr="http://svistanet.com/wp-content/uploads/2019/06/xudozhik_Luis_Melendez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1" y="1825624"/>
            <a:ext cx="5035726" cy="37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1610" y="1825624"/>
            <a:ext cx="4720390" cy="50323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«цивилизованность», «воспитанный ребенок» - широко распространенные словосочетания </a:t>
            </a:r>
            <a:r>
              <a:rPr lang="en-US" dirty="0" smtClean="0"/>
              <a:t>XVIII </a:t>
            </a:r>
            <a:r>
              <a:rPr lang="ru-RU" dirty="0" smtClean="0"/>
              <a:t>века.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Зарождается личная гигиена. Получают распространение носовые платки, ночные рубашки.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5132" y="324853"/>
            <a:ext cx="6848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Человек воспитанный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218" name="Picture 2" descr="https://artchive.ru/res/media/img/ox800/work/0d5/415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5" y="1248183"/>
            <a:ext cx="3319833" cy="43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985" y="5999565"/>
            <a:ext cx="377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омас Гейнсборо. Утренняя прогулка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4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Жизнь людей в Европе </a:t>
            </a:r>
            <a:r>
              <a:rPr lang="en-US" sz="4400" dirty="0" smtClean="0">
                <a:solidFill>
                  <a:srgbClr val="C00000"/>
                </a:solidFill>
              </a:rPr>
              <a:t>XVIII </a:t>
            </a:r>
            <a:r>
              <a:rPr lang="ru-RU" sz="4400" dirty="0" smtClean="0">
                <a:solidFill>
                  <a:srgbClr val="C00000"/>
                </a:solidFill>
              </a:rPr>
              <a:t>века быстро менялась. Увеличились темпы урбанизации, стали современными города и интерьеры городских домов, питание стало более разнообразным, начали уделять немало вниманию воспитанию детей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6155" y="324853"/>
            <a:ext cx="2166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Вывод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4 читать, отвечать на вопросы. Записи в тетради.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6677" y="324853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Домашнее задание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7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https://wdb.space/media/2015-12-24/94q9T9h-MV.jpg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http://photos.lifeisphoto.ru/38/0/388068.jpg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https://www.portal-slovo.ru/pedagogy/41983.php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https://svistanet.com/hudozhniki-i-art-proekty/kartini-i-zhivopis/ispanskij-xudozhnik-luis-egidio-melendez-1716-1780.html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https://artchive.ru/thomasgainsborough/works/4200~Utrennjaja_progulka_Portret_skvajra_Uil'jama_Khelleta_s_suprugoj_Elizabet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9708" y="574492"/>
            <a:ext cx="360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План урока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 деревне и в городе. Архитектура.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Семья и дети.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Еда и напитки.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Человек воспитанный.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2456" y="574492"/>
            <a:ext cx="604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 деревне и городе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35206" y="1825625"/>
            <a:ext cx="625679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Основное население проживало в деревне. Новые веяния (архитектура, костюм, обычаи) проникали медленно. Изменения происходили в регионах, затронутых аграрной революцией. Появились кирпичные и каменные дома, в окна стали вставлять стекла. Жители начинают приобретать городские товары. Усадьбы сеньоров перестраиваются по новой архитектурной моде, в них появляется современная мебель.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" y="1825625"/>
            <a:ext cx="5253932" cy="32036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http://photos.lifeisphoto.ru/38/0/388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58" y="1279817"/>
            <a:ext cx="6172324" cy="489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5074" y="2744440"/>
            <a:ext cx="5686926" cy="12664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Больших  городов было немного. Наиболее крупными считались </a:t>
            </a:r>
            <a:r>
              <a:rPr lang="ru-RU" b="1" i="1" dirty="0" smtClean="0">
                <a:solidFill>
                  <a:srgbClr val="C00000"/>
                </a:solidFill>
              </a:rPr>
              <a:t>Лондон, Париж, Неаполь</a:t>
            </a:r>
            <a:r>
              <a:rPr lang="ru-RU" dirty="0" smtClean="0"/>
              <a:t>.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2456" y="574492"/>
            <a:ext cx="604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 деревне и городе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7675" y="5494392"/>
            <a:ext cx="5686926" cy="954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Урбанизация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рост городов и повышение их роли в обществе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05074" y="1514699"/>
            <a:ext cx="5686926" cy="126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Изменений в городской жизни было намного больше. Активно шла </a:t>
            </a:r>
            <a:r>
              <a:rPr lang="ru-RU" b="1" i="1" dirty="0" smtClean="0">
                <a:solidFill>
                  <a:srgbClr val="C00000"/>
                </a:solidFill>
              </a:rPr>
              <a:t>урбанизация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ic.pics.livejournal.com/idelsong/10408983/196122/19612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3" y="1613179"/>
            <a:ext cx="6029068" cy="38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40636"/>
              </p:ext>
            </p:extLst>
          </p:nvPr>
        </p:nvGraphicFramePr>
        <p:xfrm>
          <a:off x="0" y="616571"/>
          <a:ext cx="12192000" cy="58744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2015760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1700056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612114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1291637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201488772"/>
                    </a:ext>
                  </a:extLst>
                </a:gridCol>
              </a:tblGrid>
              <a:tr h="839204"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Численность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европейского населения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Численность некоторых европейских стран в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XVII-XVIII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вв.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489544"/>
                  </a:ext>
                </a:extLst>
              </a:tr>
              <a:tr h="83920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Век</a:t>
                      </a:r>
                      <a:endParaRPr lang="ru-RU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Численность населения (млн. человек)</a:t>
                      </a:r>
                      <a:endParaRPr lang="ru-RU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/>
                        <a:t>Страна</a:t>
                      </a:r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Численность населения (млн. человек)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770450"/>
                  </a:ext>
                </a:extLst>
              </a:tr>
              <a:tr h="8392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 в </a:t>
                      </a:r>
                      <a:r>
                        <a:rPr lang="en-US" sz="2400" b="1" dirty="0" smtClean="0"/>
                        <a:t>XVII</a:t>
                      </a:r>
                      <a:r>
                        <a:rPr lang="ru-RU" sz="2400" b="1" dirty="0" smtClean="0"/>
                        <a:t> в.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В </a:t>
                      </a:r>
                      <a:r>
                        <a:rPr lang="en-US" sz="2400" b="1" dirty="0" smtClean="0"/>
                        <a:t>XVIII</a:t>
                      </a:r>
                      <a:r>
                        <a:rPr lang="ru-RU" sz="2400" b="1" dirty="0" smtClean="0"/>
                        <a:t> в.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18961"/>
                  </a:ext>
                </a:extLst>
              </a:tr>
              <a:tr h="8392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Начало </a:t>
                      </a:r>
                      <a:r>
                        <a:rPr lang="en-US" sz="2400" b="1" dirty="0" smtClean="0"/>
                        <a:t>XVII</a:t>
                      </a:r>
                      <a:r>
                        <a:rPr lang="ru-RU" sz="2400" b="1" dirty="0" smtClean="0"/>
                        <a:t> в.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Франция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Около 20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Около 26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05290"/>
                  </a:ext>
                </a:extLst>
              </a:tr>
              <a:tr h="8392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Начало </a:t>
                      </a:r>
                      <a:r>
                        <a:rPr lang="en-US" sz="2400" b="1" dirty="0" smtClean="0"/>
                        <a:t>XVIII</a:t>
                      </a:r>
                      <a:r>
                        <a:rPr lang="ru-RU" sz="2400" b="1" dirty="0" smtClean="0"/>
                        <a:t> в.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130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Англия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Около 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Свыше 6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673794"/>
                  </a:ext>
                </a:extLst>
              </a:tr>
              <a:tr h="83920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Начало </a:t>
                      </a:r>
                      <a:r>
                        <a:rPr lang="en-US" sz="2400" b="1" dirty="0" smtClean="0"/>
                        <a:t>XIX</a:t>
                      </a:r>
                      <a:r>
                        <a:rPr lang="ru-RU" sz="2400" b="1" dirty="0" smtClean="0"/>
                        <a:t> в.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190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Пруссия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Свыше 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Свыше5,6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2477"/>
                  </a:ext>
                </a:extLst>
              </a:tr>
              <a:tr h="839204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Испания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Около 7.5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Около 10,4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6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1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53859"/>
              </p:ext>
            </p:extLst>
          </p:nvPr>
        </p:nvGraphicFramePr>
        <p:xfrm>
          <a:off x="0" y="1455019"/>
          <a:ext cx="11844702" cy="5262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22351">
                  <a:extLst>
                    <a:ext uri="{9D8B030D-6E8A-4147-A177-3AD203B41FA5}">
                      <a16:colId xmlns:a16="http://schemas.microsoft.com/office/drawing/2014/main" val="1479780602"/>
                    </a:ext>
                  </a:extLst>
                </a:gridCol>
                <a:gridCol w="5922351">
                  <a:extLst>
                    <a:ext uri="{9D8B030D-6E8A-4147-A177-3AD203B41FA5}">
                      <a16:colId xmlns:a16="http://schemas.microsoft.com/office/drawing/2014/main" val="4134122593"/>
                    </a:ext>
                  </a:extLst>
                </a:gridCol>
              </a:tblGrid>
              <a:tr h="339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Средневековый город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Город в </a:t>
                      </a:r>
                      <a:r>
                        <a:rPr lang="en-US" sz="2000" dirty="0" smtClean="0"/>
                        <a:t>XVIII</a:t>
                      </a:r>
                      <a:r>
                        <a:rPr lang="ru-RU" sz="2000" dirty="0" smtClean="0"/>
                        <a:t> в.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32942"/>
                  </a:ext>
                </a:extLst>
              </a:tr>
              <a:tr h="6112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Город окружен крепостной стеной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Городское</a:t>
                      </a:r>
                      <a:r>
                        <a:rPr lang="ru-RU" sz="2000" baseline="0" dirty="0" smtClean="0"/>
                        <a:t> строительство вышло за рамки крепостной стены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97267"/>
                  </a:ext>
                </a:extLst>
              </a:tr>
              <a:tr h="6112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Улицы очень узкие, площади маленькие, тесные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Появились широкие улицы и более просторные улицы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385956"/>
                  </a:ext>
                </a:extLst>
              </a:tr>
              <a:tr h="11546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Очень мало общественных зданий: собор, ратуша, иногда госпиталь, где содержат больных, инвалидов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Появляется много общественных зданий, большое количество соборов, госпиталей, в крупных городах появляются биржи, банки, крытые рынки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16261"/>
                  </a:ext>
                </a:extLst>
              </a:tr>
              <a:tr h="1154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Готический архитектурный стиль применялся</a:t>
                      </a:r>
                      <a:r>
                        <a:rPr lang="ru-RU" sz="2000" baseline="0" dirty="0" smtClean="0"/>
                        <a:t> только при постройке общественных зданий и дворцов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Жилые дома, особняки и дворцы строятся с господствующим архитектурным стилем ( барокко, рококо, классицизм)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93204"/>
                  </a:ext>
                </a:extLst>
              </a:tr>
              <a:tr h="1154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Знать проживала за городской чертой в своих владениях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Строятся многочисленные дворцы, особняки, где живут представители привилегированных сословий и богатые буржуа.</a:t>
                      </a:r>
                      <a:r>
                        <a:rPr lang="ru-RU" sz="2000" baseline="0" dirty="0" smtClean="0"/>
                        <a:t> (стр. 205)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01928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61450" y="0"/>
            <a:ext cx="2983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Сравните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7384" y="5957240"/>
            <a:ext cx="1929552" cy="5540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ворец </a:t>
            </a:r>
            <a:r>
              <a:rPr lang="ru-RU" dirty="0" err="1" smtClean="0"/>
              <a:t>Келуш</a:t>
            </a:r>
            <a:r>
              <a:rPr lang="ru-RU" dirty="0" smtClean="0"/>
              <a:t>. Португалия</a:t>
            </a:r>
            <a:endParaRPr lang="ru-RU" dirty="0"/>
          </a:p>
        </p:txBody>
      </p:sp>
      <p:pic>
        <p:nvPicPr>
          <p:cNvPr id="4098" name="Picture 2" descr="https://rehouz.info/wp-content/uploads/2016/10/Puglia_Lecce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2" y="1690688"/>
            <a:ext cx="3919484" cy="40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4616" y="0"/>
            <a:ext cx="393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Архитектура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7323" y="660722"/>
            <a:ext cx="2700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Барокко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102" name="Picture 6" descr="https://images.robertharding.com/preview/RF/RH_RF/VERTICAL/478-2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2" y="1690688"/>
            <a:ext cx="2671237" cy="41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65132" y="5957241"/>
            <a:ext cx="3919484" cy="554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Базилика </a:t>
            </a:r>
            <a:r>
              <a:rPr lang="ru-RU" dirty="0" err="1" smtClean="0"/>
              <a:t>дель</a:t>
            </a:r>
            <a:r>
              <a:rPr lang="ru-RU" dirty="0" smtClean="0"/>
              <a:t> Санта </a:t>
            </a:r>
            <a:r>
              <a:rPr lang="ru-RU" dirty="0" err="1" smtClean="0"/>
              <a:t>Кроче</a:t>
            </a:r>
            <a:r>
              <a:rPr lang="ru-RU" dirty="0" smtClean="0"/>
              <a:t>, </a:t>
            </a:r>
            <a:r>
              <a:rPr lang="ru-RU" dirty="0" err="1" smtClean="0"/>
              <a:t>Лечче,Италия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5041" y="781857"/>
            <a:ext cx="380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Классицизм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33" y="781857"/>
            <a:ext cx="232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Рококо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104" name="Picture 8" descr="https://avatars.mds.yandex.net/get-pdb/251121/d608c1c4-31b7-4449-a461-4dc4eff92917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547" y="1690689"/>
            <a:ext cx="3467907" cy="40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36939" y="5957240"/>
            <a:ext cx="338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Собор Святого Павла в Лондоне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8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7916" y="4247865"/>
            <a:ext cx="5586484" cy="6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 чем это может быть связано 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9021" y="0"/>
            <a:ext cx="4328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Семья и дети 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122" name="Picture 2" descr="http://kerrisdalegallery.com/boni/wp-content/uploads/2013/03/hw085ch-william-hogarth_marriage-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1" y="923330"/>
            <a:ext cx="6303265" cy="48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65132" y="5957241"/>
            <a:ext cx="3919484" cy="55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У. Хогарт. Модный брак.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57916" y="1075730"/>
            <a:ext cx="5586484" cy="351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Европе нового времени в брак вступали довольно поздно. В среднем, в </a:t>
            </a:r>
            <a:r>
              <a:rPr lang="en-US" dirty="0" smtClean="0"/>
              <a:t>XVIII</a:t>
            </a:r>
            <a:r>
              <a:rPr lang="ru-RU" dirty="0" smtClean="0"/>
              <a:t> веке мужчинам было 28-29 лет, женщинам 25-26 лет. В состоятельных буржуазных семьях женились раньше, в дворянских еще раньше, там невесте могло быть 18  а жениху 21. 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605516" y="4740322"/>
            <a:ext cx="6036860" cy="214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Незамужними оставались 10-20% женщин. В семьях аристократии % был выше. </a:t>
            </a:r>
            <a:r>
              <a:rPr lang="ru-RU" b="1" i="1" smtClean="0">
                <a:solidFill>
                  <a:srgbClr val="C00000"/>
                </a:solidFill>
              </a:rPr>
              <a:t>Почему? </a:t>
            </a:r>
            <a:endParaRPr lang="ru-RU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Продолжительность 30 % браков не дольше 15 лет. </a:t>
            </a:r>
            <a:r>
              <a:rPr lang="ru-RU" b="1" i="1" smtClean="0">
                <a:solidFill>
                  <a:srgbClr val="C00000"/>
                </a:solidFill>
              </a:rPr>
              <a:t>Почему?</a:t>
            </a:r>
            <a:endParaRPr lang="ru-RU" smtClean="0"/>
          </a:p>
          <a:p>
            <a:pPr marL="0" indent="0">
              <a:buFont typeface="Arial" panose="020B0604020202020204" pitchFamily="34" charset="0"/>
              <a:buNone/>
            </a:pPr>
            <a:endParaRPr lang="ru-RU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9021" y="0"/>
            <a:ext cx="4328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Семья и дети 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7026" y="1825625"/>
            <a:ext cx="59549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Меняется отношение к образованию. Под влиянием  научной революции мир перестает восприниматься как опасный и непредсказуемый. Познавая его законы люди учатся его менять. Возникает идея, что точно также можно и нужно изменять человека. Появляется литература, посвященная воспитанию. Открываются учебные заведения.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7674" y="6303915"/>
            <a:ext cx="3858974" cy="554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Ж-Б Шарден. Мальчик с юлой. </a:t>
            </a:r>
            <a:endParaRPr lang="ru-RU" dirty="0"/>
          </a:p>
        </p:txBody>
      </p:sp>
      <p:pic>
        <p:nvPicPr>
          <p:cNvPr id="6148" name="Picture 4" descr="Ð¨Ð°ÑÐ´ÐµÐ½ Ð¼Ð°Ð»ÑÑÐ¸Ðº Ñ ÑÐ»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2" y="1150889"/>
            <a:ext cx="5945817" cy="50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346" y="1825625"/>
            <a:ext cx="634465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Франции широкую известность получила деятельность «Братьев христианских школ». Это общество организовал Жан-Батист де Ла Саль. Обучение здесь шло на родном языке, в школе использовались самые передовые методы, обучение было тесно соединено с воспитанием, в школе почти отсутствовали наказания. Учить в этих школах своих детей стремились многие родители, поэтому быстро росло число классов. К концу XVIII в. «братья» имели 441 класс, где обучалось более 130 тыс.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9021" y="0"/>
            <a:ext cx="4328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</a:t>
            </a: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Семья и дети 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170" name="Picture 2" descr="https://pseudoclasm.files.wordpress.com/2019/05/st-john-the-baptist-de-la-salle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7" y="1825625"/>
            <a:ext cx="5409364" cy="29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qrcoder.ru/code/?https%3A%2F%2Fwww.portal-slovo.ru%2Fpedagogy%2F41983.php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7" y="4956843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634915" y="5371934"/>
            <a:ext cx="2959767" cy="554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Более подробно об образовании тут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1973179" y="5462337"/>
            <a:ext cx="661736" cy="46368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759</Words>
  <Application>Microsoft Office PowerPoint</Application>
  <PresentationFormat>Широкоэкранный</PresentationFormat>
  <Paragraphs>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Gerbera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Victor</cp:lastModifiedBy>
  <cp:revision>22</cp:revision>
  <dcterms:created xsi:type="dcterms:W3CDTF">2019-10-02T16:28:16Z</dcterms:created>
  <dcterms:modified xsi:type="dcterms:W3CDTF">2019-10-02T19:56:03Z</dcterms:modified>
</cp:coreProperties>
</file>