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Великие идеологии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Идеология - </a:t>
            </a:r>
            <a:r>
              <a:rPr lang="ru-RU" b="1" u="sng" dirty="0" smtClean="0"/>
              <a:t>система политических, социальных, правовых</a:t>
            </a:r>
            <a:r>
              <a:rPr lang="ru-RU" dirty="0" smtClean="0"/>
              <a:t>, философских, нравственных, религиозных, эстетических </a:t>
            </a:r>
            <a:r>
              <a:rPr lang="ru-RU" b="1" u="sng" dirty="0" smtClean="0"/>
              <a:t>идей и взглядов, </a:t>
            </a:r>
            <a:r>
              <a:rPr lang="ru-RU" dirty="0" smtClean="0"/>
              <a:t>исповедуемых партиями, политическими течениями, общественными движениями, научными школами, отражающих их мировоззрение, идеалы, целевые установки. 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541067"/>
              </p:ext>
            </p:extLst>
          </p:nvPr>
        </p:nvGraphicFramePr>
        <p:xfrm>
          <a:off x="691256" y="1339385"/>
          <a:ext cx="6984776" cy="315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5186">
                  <a:extLst>
                    <a:ext uri="{9D8B030D-6E8A-4147-A177-3AD203B41FA5}">
                      <a16:colId xmlns:a16="http://schemas.microsoft.com/office/drawing/2014/main" val="2427581600"/>
                    </a:ext>
                  </a:extLst>
                </a:gridCol>
                <a:gridCol w="1945955">
                  <a:extLst>
                    <a:ext uri="{9D8B030D-6E8A-4147-A177-3AD203B41FA5}">
                      <a16:colId xmlns:a16="http://schemas.microsoft.com/office/drawing/2014/main" val="3732179697"/>
                    </a:ext>
                  </a:extLst>
                </a:gridCol>
                <a:gridCol w="1723635">
                  <a:extLst>
                    <a:ext uri="{9D8B030D-6E8A-4147-A177-3AD203B41FA5}">
                      <a16:colId xmlns:a16="http://schemas.microsoft.com/office/drawing/2014/main" val="2829121388"/>
                    </a:ext>
                  </a:extLst>
                </a:gridCol>
              </a:tblGrid>
              <a:tr h="31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Левые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Центр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Правые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0990764"/>
                  </a:ext>
                </a:extLst>
              </a:tr>
            </a:tbl>
          </a:graphicData>
        </a:graphic>
      </p:graphicFrame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691256" y="1599884"/>
            <a:ext cx="2016224" cy="2595538"/>
          </a:xfrm>
          <a:prstGeom prst="rect">
            <a:avLst/>
          </a:prstGeom>
          <a:solidFill>
            <a:srgbClr val="9BBB59"/>
          </a:solidFill>
          <a:ln w="25400">
            <a:solidFill>
              <a:srgbClr val="4E612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Социал-демократы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2707480" y="1600200"/>
            <a:ext cx="1398528" cy="2595222"/>
          </a:xfrm>
          <a:prstGeom prst="rect">
            <a:avLst/>
          </a:prstGeom>
          <a:solidFill>
            <a:srgbClr val="9BBB59"/>
          </a:solidFill>
          <a:ln w="25400">
            <a:solidFill>
              <a:srgbClr val="4E612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Демократы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4283968" y="1615246"/>
            <a:ext cx="1368152" cy="2609092"/>
          </a:xfrm>
          <a:prstGeom prst="rect">
            <a:avLst/>
          </a:prstGeom>
          <a:solidFill>
            <a:srgbClr val="9BBB59"/>
          </a:solidFill>
          <a:ln w="25400">
            <a:solidFill>
              <a:srgbClr val="4E612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Либералы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6012160" y="1628800"/>
            <a:ext cx="1656184" cy="2595538"/>
          </a:xfrm>
          <a:prstGeom prst="rect">
            <a:avLst/>
          </a:prstGeom>
          <a:solidFill>
            <a:srgbClr val="9BBB59"/>
          </a:solidFill>
          <a:ln w="25400">
            <a:solidFill>
              <a:srgbClr val="4E612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Консерваторы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95790" y="814155"/>
            <a:ext cx="41824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Схема.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Политический спектр идеологий.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181100" y="4224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350825"/>
              </p:ext>
            </p:extLst>
          </p:nvPr>
        </p:nvGraphicFramePr>
        <p:xfrm>
          <a:off x="-36512" y="-1"/>
          <a:ext cx="9180511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4392">
                  <a:extLst>
                    <a:ext uri="{9D8B030D-6E8A-4147-A177-3AD203B41FA5}">
                      <a16:colId xmlns:a16="http://schemas.microsoft.com/office/drawing/2014/main" val="1582558740"/>
                    </a:ext>
                  </a:extLst>
                </a:gridCol>
                <a:gridCol w="1466818">
                  <a:extLst>
                    <a:ext uri="{9D8B030D-6E8A-4147-A177-3AD203B41FA5}">
                      <a16:colId xmlns:a16="http://schemas.microsoft.com/office/drawing/2014/main" val="1870546615"/>
                    </a:ext>
                  </a:extLst>
                </a:gridCol>
                <a:gridCol w="1643302">
                  <a:extLst>
                    <a:ext uri="{9D8B030D-6E8A-4147-A177-3AD203B41FA5}">
                      <a16:colId xmlns:a16="http://schemas.microsoft.com/office/drawing/2014/main" val="2839594891"/>
                    </a:ext>
                  </a:extLst>
                </a:gridCol>
                <a:gridCol w="1478471">
                  <a:extLst>
                    <a:ext uri="{9D8B030D-6E8A-4147-A177-3AD203B41FA5}">
                      <a16:colId xmlns:a16="http://schemas.microsoft.com/office/drawing/2014/main" val="600107915"/>
                    </a:ext>
                  </a:extLst>
                </a:gridCol>
                <a:gridCol w="1907195">
                  <a:extLst>
                    <a:ext uri="{9D8B030D-6E8A-4147-A177-3AD203B41FA5}">
                      <a16:colId xmlns:a16="http://schemas.microsoft.com/office/drawing/2014/main" val="1727489518"/>
                    </a:ext>
                  </a:extLst>
                </a:gridCol>
                <a:gridCol w="1290333">
                  <a:extLst>
                    <a:ext uri="{9D8B030D-6E8A-4147-A177-3AD203B41FA5}">
                      <a16:colId xmlns:a16="http://schemas.microsoft.com/office/drawing/2014/main" val="1138283953"/>
                    </a:ext>
                  </a:extLst>
                </a:gridCol>
              </a:tblGrid>
              <a:tr h="57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идеология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анархизм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Марксизм (коммунизм)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Социализм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Либерализм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Консерватизм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extLst>
                  <a:ext uri="{0D108BD9-81ED-4DB2-BD59-A6C34878D82A}">
                    <a16:rowId xmlns:a16="http://schemas.microsoft.com/office/drawing/2014/main" val="127325711"/>
                  </a:ext>
                </a:extLst>
              </a:tr>
              <a:tr h="387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Происхождение названия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Греч. «безвластие»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Лат. «общий»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Лат. «общественный»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Лат. «касающийся свободы», свободный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Лат. «сохранять»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extLst>
                  <a:ext uri="{0D108BD9-81ED-4DB2-BD59-A6C34878D82A}">
                    <a16:rowId xmlns:a16="http://schemas.microsoft.com/office/drawing/2014/main" val="1714844376"/>
                  </a:ext>
                </a:extLst>
              </a:tr>
              <a:tr h="58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Имена представителей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П-Ж. Прудон,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М.А. Бакунин,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П.А. Кропоткин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К. Маркс,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 Энгельс,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Э. Бернштейн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Ш. Фурье,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А. де Сен-Симон,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Р. Оуэн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Дж. С. Милль,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Б. Констант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Ж. де Местр,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Э. Бёрк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extLst>
                  <a:ext uri="{0D108BD9-81ED-4DB2-BD59-A6C34878D82A}">
                    <a16:rowId xmlns:a16="http://schemas.microsoft.com/office/drawing/2014/main" val="602486349"/>
                  </a:ext>
                </a:extLst>
              </a:tr>
              <a:tr h="27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Основные идеи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Отрицание всякого насилия над личностью, устранение эксплуатации человека человеком; уничтожение государственной власти и создание федерации ассоциаций мелких производителей.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Положение рабочего класса будет постоянно ухудшаться, в ходе классовой борьбы общество перейдёт к коммунизму, при котором деление на классы  исчезнет, люди получат возможности полного и гармоничного  развития.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Общество устроено не справедливо; небольшой класс капиталистов угнетает большинство населения; создание общества социальной справедливости, без богатых и бедных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Все люди от рождения равны и действуют для собственного блага; свобода предпринимательства; гражданские права и свободы личности: избирательное право на основе имущественного ценза.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Принцип порядка; защита традиционных основ общества и государства (религия и церковь, семья, монархия, общественные различия), проверенных опытом многих поколений.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extLst>
                  <a:ext uri="{0D108BD9-81ED-4DB2-BD59-A6C34878D82A}">
                    <a16:rowId xmlns:a16="http://schemas.microsoft.com/office/drawing/2014/main" val="798848927"/>
                  </a:ext>
                </a:extLst>
              </a:tr>
              <a:tr h="257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Методы, формы достижения цели, реальные 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Осуществление революции; мирные преобразования (реформы)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Создание революционных партий; объединение рабочих в I и II Интернационалы. Пролетарская (социалистическая) революция и установление диктатуры пролетариата; постепенные реформы (ревизионистское направление)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Убеждение: создание образцовых производств.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Введение конституций; контроль над королевской властью через парламент. Разделение властей4 проведение реформ.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Сохранение старого порядка; умеренные реформы, не меняющие основ общества.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2" marR="46522" marT="0" marB="0"/>
                </a:tc>
                <a:extLst>
                  <a:ext uri="{0D108BD9-81ED-4DB2-BD59-A6C34878D82A}">
                    <a16:rowId xmlns:a16="http://schemas.microsoft.com/office/drawing/2014/main" val="21794149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934" y="-29567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Таблица.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Идеологии XIX века.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4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Учредительное собрание 1789, Франция</a:t>
            </a:r>
            <a:endParaRPr lang="ru-RU" b="1" i="1" dirty="0"/>
          </a:p>
        </p:txBody>
      </p:sp>
      <p:sp>
        <p:nvSpPr>
          <p:cNvPr id="4" name="Овал 3"/>
          <p:cNvSpPr/>
          <p:nvPr/>
        </p:nvSpPr>
        <p:spPr>
          <a:xfrm>
            <a:off x="4355976" y="1700808"/>
            <a:ext cx="57606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420888"/>
            <a:ext cx="36004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076056" y="2204864"/>
            <a:ext cx="3600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851920" y="2348880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084168" y="2132856"/>
            <a:ext cx="252028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Правые – сторонники короля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467544" y="2132856"/>
            <a:ext cx="252028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Левые – противники короля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494116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ПРЕДСЕДАТЕЛЬ</a:t>
            </a:r>
            <a:endParaRPr lang="ru-RU" sz="3200" b="1" i="1" u="sng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043608" y="3861048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092280" y="3717032"/>
            <a:ext cx="57606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95536" y="5589240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Республиканские партии, демократические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91880" y="5661248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Либералы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88224" y="5661248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консерваторы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Идеологии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Либерализм</a:t>
            </a:r>
          </a:p>
          <a:p>
            <a:r>
              <a:rPr lang="ru-RU" dirty="0" smtClean="0"/>
              <a:t>Консерватизм</a:t>
            </a:r>
          </a:p>
          <a:p>
            <a:r>
              <a:rPr lang="ru-RU" dirty="0" smtClean="0"/>
              <a:t>Социализм </a:t>
            </a:r>
          </a:p>
          <a:p>
            <a:r>
              <a:rPr lang="ru-RU" dirty="0" smtClean="0"/>
              <a:t>Анархизм</a:t>
            </a:r>
          </a:p>
          <a:p>
            <a:r>
              <a:rPr lang="ru-RU" dirty="0" smtClean="0"/>
              <a:t>Марксизм</a:t>
            </a:r>
          </a:p>
          <a:p>
            <a:r>
              <a:rPr lang="ru-RU" dirty="0" smtClean="0"/>
              <a:t>Национальная идеология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347864" y="2924944"/>
            <a:ext cx="1944216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Либерализм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Человек обладает </a:t>
            </a:r>
          </a:p>
          <a:p>
            <a:pPr>
              <a:buNone/>
            </a:pPr>
            <a:r>
              <a:rPr lang="ru-RU" dirty="0" smtClean="0"/>
              <a:t>свободой =</a:t>
            </a:r>
            <a:r>
              <a:rPr lang="en-US" dirty="0" smtClean="0"/>
              <a:t>&gt;</a:t>
            </a:r>
            <a:r>
              <a:rPr lang="ru-RU" dirty="0" smtClean="0"/>
              <a:t> общество состоит из </a:t>
            </a:r>
          </a:p>
          <a:p>
            <a:pPr>
              <a:buNone/>
            </a:pPr>
            <a:r>
              <a:rPr lang="ru-RU" dirty="0" smtClean="0"/>
              <a:t>Личностей, которые стремятся к личному благу</a:t>
            </a:r>
          </a:p>
          <a:p>
            <a:r>
              <a:rPr lang="ru-RU" dirty="0" smtClean="0"/>
              <a:t>Свобода предпринимательства</a:t>
            </a:r>
          </a:p>
          <a:p>
            <a:r>
              <a:rPr lang="ru-RU" dirty="0" smtClean="0"/>
              <a:t>Права личности – все, что не запрещено – разрешено</a:t>
            </a:r>
          </a:p>
          <a:p>
            <a:r>
              <a:rPr lang="ru-RU" dirty="0" smtClean="0"/>
              <a:t>Против революций</a:t>
            </a:r>
          </a:p>
          <a:p>
            <a:r>
              <a:rPr lang="ru-RU" dirty="0" smtClean="0"/>
              <a:t>НО!!! В 19 веке либералы считали, что голосовать могли только те, кто имел собственность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Мария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8798" y="0"/>
            <a:ext cx="207520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Консерватизм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 свобода, а ПОРЯДОК</a:t>
            </a:r>
          </a:p>
          <a:p>
            <a:r>
              <a:rPr lang="ru-RU" dirty="0" smtClean="0"/>
              <a:t>Традиции</a:t>
            </a:r>
          </a:p>
          <a:p>
            <a:r>
              <a:rPr lang="ru-RU" dirty="0" smtClean="0"/>
              <a:t>МОРАЛЬ! А конкуренция между людьми – плохо</a:t>
            </a:r>
          </a:p>
          <a:p>
            <a:r>
              <a:rPr lang="ru-RU" dirty="0" smtClean="0"/>
              <a:t>Были те, кто слепо отстаивал прошлое</a:t>
            </a:r>
          </a:p>
          <a:p>
            <a:r>
              <a:rPr lang="ru-RU" dirty="0" smtClean="0"/>
              <a:t>НО!!! «реформировать, сохраняя»</a:t>
            </a:r>
          </a:p>
          <a:p>
            <a:r>
              <a:rPr lang="ru-RU" dirty="0" smtClean="0"/>
              <a:t>Против революций</a:t>
            </a:r>
          </a:p>
          <a:p>
            <a:r>
              <a:rPr lang="ru-RU" dirty="0" smtClean="0"/>
              <a:t>Семейные ценности, религия</a:t>
            </a:r>
          </a:p>
          <a:p>
            <a:r>
              <a:rPr lang="ru-RU" dirty="0" smtClean="0"/>
              <a:t>В разное время консерваторы разные =)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Пример: в эпоху Французской революции 1789 – консерваторы – сторонники короля</a:t>
            </a:r>
          </a:p>
          <a:p>
            <a:pPr>
              <a:buNone/>
            </a:pPr>
            <a:r>
              <a:rPr lang="ru-RU" dirty="0" smtClean="0"/>
              <a:t>В конце 19 века – буржуазия =)</a:t>
            </a:r>
          </a:p>
          <a:p>
            <a:endParaRPr lang="ru-RU" dirty="0"/>
          </a:p>
        </p:txBody>
      </p:sp>
      <p:pic>
        <p:nvPicPr>
          <p:cNvPr id="3074" name="Picture 2" descr="C:\Users\Мария\Desktop\Joseph-De-Maistre-1100x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8860" y="0"/>
            <a:ext cx="2745140" cy="1347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Социализм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Главный – «рабочий вопрос»</a:t>
            </a:r>
          </a:p>
          <a:p>
            <a:r>
              <a:rPr lang="ru-RU" dirty="0" smtClean="0"/>
              <a:t>Борьба с несправедливостью общества</a:t>
            </a:r>
          </a:p>
          <a:p>
            <a:r>
              <a:rPr lang="ru-RU" dirty="0" smtClean="0"/>
              <a:t>Равенство! (ни богатых, ни бедных)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Анархизм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Отрицание всякого насилие над личностью</a:t>
            </a:r>
          </a:p>
          <a:p>
            <a:r>
              <a:rPr lang="ru-RU" dirty="0" smtClean="0"/>
              <a:t>Одни хотели этого добиться через революцию, другие – мирными преобразованиями</a:t>
            </a:r>
          </a:p>
          <a:p>
            <a:r>
              <a:rPr lang="ru-RU" dirty="0" smtClean="0"/>
              <a:t>Безденежный обмен</a:t>
            </a:r>
          </a:p>
          <a:p>
            <a:r>
              <a:rPr lang="ru-RU" dirty="0" smtClean="0"/>
              <a:t>Нет государство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Марксизм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Маркс и Энгельс</a:t>
            </a:r>
          </a:p>
          <a:p>
            <a:r>
              <a:rPr lang="ru-RU" dirty="0" smtClean="0"/>
              <a:t>За революцию</a:t>
            </a:r>
          </a:p>
          <a:p>
            <a:r>
              <a:rPr lang="ru-RU" dirty="0" smtClean="0"/>
              <a:t>Классовая борьба (в разное время разная). В итоге побеждал более сильный класс на данный момент. (революции 17-18 века – власть к буржуазии пришла). А 19 век – </a:t>
            </a:r>
            <a:r>
              <a:rPr lang="ru-RU" dirty="0" err="1" smtClean="0"/>
              <a:t>век</a:t>
            </a:r>
            <a:r>
              <a:rPr lang="ru-RU" dirty="0" smtClean="0"/>
              <a:t> пролетариата – рабочего класса</a:t>
            </a:r>
          </a:p>
          <a:p>
            <a:r>
              <a:rPr lang="ru-RU" dirty="0" smtClean="0"/>
              <a:t>Пролетарская революция – переход к коммунизму предполагает общ. Собственность на средства производства, отсутствие классов</a:t>
            </a:r>
          </a:p>
          <a:p>
            <a:endParaRPr lang="ru-RU" dirty="0" smtClean="0"/>
          </a:p>
        </p:txBody>
      </p:sp>
      <p:pic>
        <p:nvPicPr>
          <p:cNvPr id="4098" name="Picture 2" descr="C:\Users\Мария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"/>
            <a:ext cx="1597583" cy="2132856"/>
          </a:xfrm>
          <a:prstGeom prst="rect">
            <a:avLst/>
          </a:prstGeom>
          <a:noFill/>
        </p:spPr>
      </p:pic>
      <p:pic>
        <p:nvPicPr>
          <p:cNvPr id="4099" name="Picture 3" descr="C:\Users\Мария\Desktop\unname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0"/>
            <a:ext cx="1656184" cy="2185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Национальная идеология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Осознание себя одной нацией – 18-19 век</a:t>
            </a:r>
          </a:p>
          <a:p>
            <a:r>
              <a:rPr lang="ru-RU" dirty="0" smtClean="0"/>
              <a:t>Такая идея сильнее, так как связывала все группы населения общей идей – единство культуры</a:t>
            </a:r>
          </a:p>
          <a:p>
            <a:r>
              <a:rPr lang="ru-RU" dirty="0" smtClean="0"/>
              <a:t>Интегрирующая идеология</a:t>
            </a:r>
          </a:p>
          <a:p>
            <a:r>
              <a:rPr lang="ru-RU" dirty="0" smtClean="0"/>
              <a:t>Помогала объединять страну</a:t>
            </a:r>
          </a:p>
          <a:p>
            <a:endParaRPr lang="ru-RU" dirty="0" smtClean="0"/>
          </a:p>
          <a:p>
            <a:r>
              <a:rPr lang="ru-RU" dirty="0" smtClean="0"/>
              <a:t>НО!!!!!!!!!! А почему но?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632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Великие идеологии</vt:lpstr>
      <vt:lpstr>Учредительное собрание 1789, Франция</vt:lpstr>
      <vt:lpstr>Идеологии</vt:lpstr>
      <vt:lpstr>Либерализм</vt:lpstr>
      <vt:lpstr>Консерватизм</vt:lpstr>
      <vt:lpstr>Социализм</vt:lpstr>
      <vt:lpstr>Анархизм</vt:lpstr>
      <vt:lpstr>Марксизм</vt:lpstr>
      <vt:lpstr>Национальная идеология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 демократизации</dc:title>
  <dc:creator>Мария</dc:creator>
  <cp:lastModifiedBy>Пользователь Windows</cp:lastModifiedBy>
  <cp:revision>14</cp:revision>
  <dcterms:created xsi:type="dcterms:W3CDTF">2021-09-09T14:25:39Z</dcterms:created>
  <dcterms:modified xsi:type="dcterms:W3CDTF">2021-09-21T18:45:37Z</dcterms:modified>
</cp:coreProperties>
</file>