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4" r:id="rId2"/>
    <p:sldId id="315" r:id="rId3"/>
    <p:sldId id="316" r:id="rId4"/>
    <p:sldId id="317" r:id="rId5"/>
    <p:sldId id="327" r:id="rId6"/>
    <p:sldId id="318" r:id="rId7"/>
    <p:sldId id="319" r:id="rId8"/>
    <p:sldId id="328" r:id="rId9"/>
    <p:sldId id="321" r:id="rId10"/>
    <p:sldId id="329" r:id="rId11"/>
    <p:sldId id="325" r:id="rId12"/>
    <p:sldId id="330" r:id="rId13"/>
    <p:sldId id="32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88B"/>
    <a:srgbClr val="224268"/>
    <a:srgbClr val="6796CF"/>
    <a:srgbClr val="4F83C1"/>
    <a:srgbClr val="305D94"/>
    <a:srgbClr val="3B8AFF"/>
    <a:srgbClr val="8064A2"/>
    <a:srgbClr val="C0504D"/>
    <a:srgbClr val="4F81B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07" autoAdjust="0"/>
  </p:normalViewPr>
  <p:slideViewPr>
    <p:cSldViewPr>
      <p:cViewPr varScale="1">
        <p:scale>
          <a:sx n="128" d="100"/>
          <a:sy n="128" d="100"/>
        </p:scale>
        <p:origin x="11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65892-F424-4E13-AD54-DBE9B964B334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F35CA-DFF2-4A1B-A00B-6561BE8E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5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F35CA-DFF2-4A1B-A00B-6561BE8E1B4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41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F35CA-DFF2-4A1B-A00B-6561BE8E1B4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6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F35CA-DFF2-4A1B-A00B-6561BE8E1B4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52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6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8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7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25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7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7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6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0ECD-AB24-4D6B-B204-E7DD7B0079A0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AFDF-E339-4CEE-9B21-414972DA0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7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/>
          <p:cNvSpPr/>
          <p:nvPr/>
        </p:nvSpPr>
        <p:spPr>
          <a:xfrm rot="10800000">
            <a:off x="0" y="-9236"/>
            <a:ext cx="9144000" cy="411510"/>
          </a:xfrm>
          <a:custGeom>
            <a:avLst/>
            <a:gdLst>
              <a:gd name="connsiteX0" fmla="*/ 0 w 7451888"/>
              <a:gd name="connsiteY0" fmla="*/ 0 h 936104"/>
              <a:gd name="connsiteX1" fmla="*/ 6337288 w 7451888"/>
              <a:gd name="connsiteY1" fmla="*/ 0 h 936104"/>
              <a:gd name="connsiteX2" fmla="*/ 7451888 w 7451888"/>
              <a:gd name="connsiteY2" fmla="*/ 468052 h 936104"/>
              <a:gd name="connsiteX3" fmla="*/ 6337288 w 7451888"/>
              <a:gd name="connsiteY3" fmla="*/ 936104 h 936104"/>
              <a:gd name="connsiteX4" fmla="*/ 0 w 7451888"/>
              <a:gd name="connsiteY4" fmla="*/ 936104 h 936104"/>
              <a:gd name="connsiteX5" fmla="*/ 0 w 7451888"/>
              <a:gd name="connsiteY5" fmla="*/ 0 h 936104"/>
              <a:gd name="connsiteX0" fmla="*/ 0 w 7464124"/>
              <a:gd name="connsiteY0" fmla="*/ 0 h 936104"/>
              <a:gd name="connsiteX1" fmla="*/ 63372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230215 w 7464124"/>
              <a:gd name="connsiteY2" fmla="*/ 625070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4124" h="936104">
                <a:moveTo>
                  <a:pt x="0" y="0"/>
                </a:moveTo>
                <a:lnTo>
                  <a:pt x="6743688" y="0"/>
                </a:lnTo>
                <a:lnTo>
                  <a:pt x="7230215" y="625070"/>
                </a:lnTo>
                <a:lnTo>
                  <a:pt x="7464124" y="926867"/>
                </a:lnTo>
                <a:lnTo>
                  <a:pt x="0" y="93610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2D588B">
                  <a:lumMod val="88000"/>
                </a:srgbClr>
              </a:gs>
              <a:gs pos="46000">
                <a:srgbClr val="4F83C1"/>
              </a:gs>
              <a:gs pos="98000">
                <a:srgbClr val="6796CF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2"/>
          <p:cNvSpPr/>
          <p:nvPr/>
        </p:nvSpPr>
        <p:spPr>
          <a:xfrm rot="10800000">
            <a:off x="1268868" y="395728"/>
            <a:ext cx="7876580" cy="303814"/>
          </a:xfrm>
          <a:custGeom>
            <a:avLst/>
            <a:gdLst>
              <a:gd name="connsiteX0" fmla="*/ 0 w 7451888"/>
              <a:gd name="connsiteY0" fmla="*/ 0 h 936104"/>
              <a:gd name="connsiteX1" fmla="*/ 6337288 w 7451888"/>
              <a:gd name="connsiteY1" fmla="*/ 0 h 936104"/>
              <a:gd name="connsiteX2" fmla="*/ 7451888 w 7451888"/>
              <a:gd name="connsiteY2" fmla="*/ 468052 h 936104"/>
              <a:gd name="connsiteX3" fmla="*/ 6337288 w 7451888"/>
              <a:gd name="connsiteY3" fmla="*/ 936104 h 936104"/>
              <a:gd name="connsiteX4" fmla="*/ 0 w 7451888"/>
              <a:gd name="connsiteY4" fmla="*/ 936104 h 936104"/>
              <a:gd name="connsiteX5" fmla="*/ 0 w 7451888"/>
              <a:gd name="connsiteY5" fmla="*/ 0 h 936104"/>
              <a:gd name="connsiteX0" fmla="*/ 0 w 7464124"/>
              <a:gd name="connsiteY0" fmla="*/ 0 h 936104"/>
              <a:gd name="connsiteX1" fmla="*/ 63372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451888 w 7464124"/>
              <a:gd name="connsiteY2" fmla="*/ 468052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  <a:gd name="connsiteX0" fmla="*/ 0 w 7464124"/>
              <a:gd name="connsiteY0" fmla="*/ 0 h 936104"/>
              <a:gd name="connsiteX1" fmla="*/ 6743688 w 7464124"/>
              <a:gd name="connsiteY1" fmla="*/ 0 h 936104"/>
              <a:gd name="connsiteX2" fmla="*/ 7230215 w 7464124"/>
              <a:gd name="connsiteY2" fmla="*/ 625070 h 936104"/>
              <a:gd name="connsiteX3" fmla="*/ 7464124 w 7464124"/>
              <a:gd name="connsiteY3" fmla="*/ 926867 h 936104"/>
              <a:gd name="connsiteX4" fmla="*/ 0 w 7464124"/>
              <a:gd name="connsiteY4" fmla="*/ 936104 h 936104"/>
              <a:gd name="connsiteX5" fmla="*/ 0 w 7464124"/>
              <a:gd name="connsiteY5" fmla="*/ 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4124" h="936104">
                <a:moveTo>
                  <a:pt x="0" y="0"/>
                </a:moveTo>
                <a:lnTo>
                  <a:pt x="6743688" y="0"/>
                </a:lnTo>
                <a:lnTo>
                  <a:pt x="7230215" y="625070"/>
                </a:lnTo>
                <a:lnTo>
                  <a:pt x="7464124" y="926867"/>
                </a:lnTo>
                <a:lnTo>
                  <a:pt x="0" y="93610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2D588B">
                  <a:lumMod val="88000"/>
                </a:srgbClr>
              </a:gs>
              <a:gs pos="46000">
                <a:srgbClr val="4F83C1"/>
              </a:gs>
              <a:gs pos="98000">
                <a:srgbClr val="6796C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:\АКАДЕМИЯ_ЯНВАРЬ_2017\АКАДЕМИЯ_ПРЕЗЕНТАЦИИ_ШАБЛОНЫ\шаблон для презентации академии\баннер светлый длин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 contras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1950"/>
            <a:ext cx="9144000" cy="85496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1131590"/>
            <a:ext cx="63367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2D588B"/>
                </a:solidFill>
              </a:rPr>
              <a:t>История </a:t>
            </a:r>
          </a:p>
          <a:p>
            <a:pPr algn="ctr"/>
            <a:r>
              <a:rPr lang="ru-RU" sz="2800" dirty="0" smtClean="0">
                <a:solidFill>
                  <a:srgbClr val="2D588B"/>
                </a:solidFill>
              </a:rPr>
              <a:t>10 класс</a:t>
            </a:r>
          </a:p>
          <a:p>
            <a:pPr algn="ctr"/>
            <a:r>
              <a:rPr lang="ru-RU" sz="2400" dirty="0" smtClean="0">
                <a:solidFill>
                  <a:srgbClr val="2D588B"/>
                </a:solidFill>
              </a:rPr>
              <a:t>Тема урока: </a:t>
            </a:r>
            <a:r>
              <a:rPr lang="ru-RU" sz="2400" b="1" dirty="0" smtClean="0"/>
              <a:t>Международные </a:t>
            </a:r>
            <a:r>
              <a:rPr lang="ru-RU" sz="2400" b="1" dirty="0"/>
              <a:t>отношения в </a:t>
            </a:r>
            <a:r>
              <a:rPr lang="ru-RU" sz="2400" b="1" dirty="0" smtClean="0"/>
              <a:t>        1920-30-е </a:t>
            </a:r>
            <a:r>
              <a:rPr lang="ru-RU" sz="2400" b="1" dirty="0"/>
              <a:t>годы.</a:t>
            </a:r>
            <a:endParaRPr lang="ru-RU" sz="2400" dirty="0" smtClean="0">
              <a:solidFill>
                <a:srgbClr val="2D588B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45628" y="42685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224268"/>
                </a:solidFill>
              </a:rPr>
              <a:t>2020</a:t>
            </a:r>
            <a:endParaRPr lang="ru-RU" dirty="0">
              <a:solidFill>
                <a:srgbClr val="22426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415" y="3033251"/>
            <a:ext cx="3795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2D588B"/>
                </a:solidFill>
              </a:rPr>
              <a:t>Учитель </a:t>
            </a:r>
            <a:r>
              <a:rPr lang="ru-RU" dirty="0">
                <a:solidFill>
                  <a:srgbClr val="2D588B"/>
                </a:solidFill>
              </a:rPr>
              <a:t>истории и обществознания </a:t>
            </a:r>
          </a:p>
          <a:p>
            <a:r>
              <a:rPr lang="ru-RU" dirty="0" smtClean="0">
                <a:solidFill>
                  <a:srgbClr val="2D588B"/>
                </a:solidFill>
              </a:rPr>
              <a:t> ГБОУ </a:t>
            </a:r>
            <a:r>
              <a:rPr lang="ru-RU" dirty="0">
                <a:solidFill>
                  <a:srgbClr val="2D588B"/>
                </a:solidFill>
              </a:rPr>
              <a:t>Гимназия №</a:t>
            </a:r>
            <a:r>
              <a:rPr lang="ru-RU" dirty="0" smtClean="0">
                <a:solidFill>
                  <a:srgbClr val="2D588B"/>
                </a:solidFill>
              </a:rPr>
              <a:t>190  А.П. </a:t>
            </a:r>
            <a:r>
              <a:rPr lang="ru-RU" dirty="0" err="1" smtClean="0">
                <a:solidFill>
                  <a:srgbClr val="2D588B"/>
                </a:solidFill>
              </a:rPr>
              <a:t>Дейчук</a:t>
            </a:r>
            <a:r>
              <a:rPr lang="ru-RU" dirty="0" smtClean="0">
                <a:solidFill>
                  <a:srgbClr val="2D588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4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0" y="4679907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315720" y="922763"/>
            <a:ext cx="8340047" cy="339447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64075" y="952775"/>
            <a:ext cx="2447925" cy="647700"/>
          </a:xfrm>
          <a:prstGeom prst="rect">
            <a:avLst/>
          </a:prstGeom>
          <a:solidFill>
            <a:srgbClr val="8E8E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Германия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3661287" y="924200"/>
            <a:ext cx="18002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СССР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909840" y="948004"/>
            <a:ext cx="257625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Англия + Франция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70630" y="1781355"/>
            <a:ext cx="2858858" cy="1703381"/>
          </a:xfrm>
          <a:prstGeom prst="flowChartAlternateProcess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dirty="0"/>
              <a:t>15.03.1939 г. – оккупация </a:t>
            </a:r>
            <a:br>
              <a:rPr lang="ru-RU" altLang="ru-RU" dirty="0"/>
            </a:br>
            <a:r>
              <a:rPr lang="ru-RU" altLang="ru-RU" dirty="0"/>
              <a:t>Чехии, Моравии;</a:t>
            </a:r>
          </a:p>
          <a:p>
            <a:pPr algn="ctr" eaLnBrk="1" hangingPunct="1">
              <a:buFontTx/>
              <a:buChar char="•"/>
            </a:pPr>
            <a:r>
              <a:rPr lang="ru-RU" altLang="ru-RU" dirty="0"/>
              <a:t>21.03.1939 г. – захват</a:t>
            </a:r>
            <a:br>
              <a:rPr lang="ru-RU" altLang="ru-RU" dirty="0"/>
            </a:br>
            <a:r>
              <a:rPr lang="ru-RU" altLang="ru-RU" dirty="0"/>
              <a:t> Данцига (Польша);</a:t>
            </a:r>
          </a:p>
          <a:p>
            <a:pPr algn="ctr" eaLnBrk="1" hangingPunct="1">
              <a:buFontTx/>
              <a:buChar char="•"/>
            </a:pPr>
            <a:r>
              <a:rPr lang="ru-RU" altLang="ru-RU" dirty="0"/>
              <a:t>22.03.1939 г. – оккупация </a:t>
            </a:r>
            <a:br>
              <a:rPr lang="ru-RU" altLang="ru-RU" dirty="0"/>
            </a:br>
            <a:r>
              <a:rPr lang="ru-RU" altLang="ru-RU" dirty="0"/>
              <a:t>Мемеля (Литва)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820286" y="1730988"/>
            <a:ext cx="2720719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dirty="0">
                <a:solidFill>
                  <a:schemeClr val="bg1"/>
                </a:solidFill>
              </a:rPr>
              <a:t>Апрель 1939 г. – </a:t>
            </a:r>
            <a:br>
              <a:rPr lang="ru-RU" altLang="ru-RU" sz="1600" dirty="0">
                <a:solidFill>
                  <a:schemeClr val="bg1"/>
                </a:solidFill>
              </a:rPr>
            </a:br>
            <a:r>
              <a:rPr lang="ru-RU" altLang="ru-RU" sz="1600" dirty="0">
                <a:solidFill>
                  <a:schemeClr val="bg1"/>
                </a:solidFill>
              </a:rPr>
              <a:t>предоставление гарантий </a:t>
            </a:r>
            <a:br>
              <a:rPr lang="ru-RU" altLang="ru-RU" sz="1600" dirty="0">
                <a:solidFill>
                  <a:schemeClr val="bg1"/>
                </a:solidFill>
              </a:rPr>
            </a:br>
            <a:r>
              <a:rPr lang="ru-RU" altLang="ru-RU" sz="1600" dirty="0">
                <a:solidFill>
                  <a:schemeClr val="bg1"/>
                </a:solidFill>
              </a:rPr>
              <a:t>военной помощи гос-вам,</a:t>
            </a:r>
            <a:br>
              <a:rPr lang="ru-RU" altLang="ru-RU" sz="1600" dirty="0">
                <a:solidFill>
                  <a:schemeClr val="bg1"/>
                </a:solidFill>
              </a:rPr>
            </a:br>
            <a:r>
              <a:rPr lang="ru-RU" altLang="ru-RU" sz="1600" dirty="0">
                <a:solidFill>
                  <a:schemeClr val="bg1"/>
                </a:solidFill>
              </a:rPr>
              <a:t>граничившим с Герм</a:t>
            </a:r>
            <a:r>
              <a:rPr lang="ru-RU" altLang="ru-RU" dirty="0">
                <a:solidFill>
                  <a:schemeClr val="bg1"/>
                </a:solidFill>
              </a:rPr>
              <a:t>анией.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5820286" y="3045654"/>
            <a:ext cx="2720719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chemeClr val="bg1"/>
                </a:solidFill>
              </a:rPr>
              <a:t>11.08.1939 г. – начало </a:t>
            </a:r>
            <a:br>
              <a:rPr lang="ru-RU" altLang="ru-RU" dirty="0">
                <a:solidFill>
                  <a:schemeClr val="bg1"/>
                </a:solidFill>
              </a:rPr>
            </a:br>
            <a:r>
              <a:rPr lang="ru-RU" altLang="ru-RU" dirty="0">
                <a:solidFill>
                  <a:schemeClr val="bg1"/>
                </a:solidFill>
              </a:rPr>
              <a:t>англо-франко-советских</a:t>
            </a:r>
            <a:br>
              <a:rPr lang="ru-RU" altLang="ru-RU" dirty="0">
                <a:solidFill>
                  <a:schemeClr val="bg1"/>
                </a:solidFill>
              </a:rPr>
            </a:br>
            <a:r>
              <a:rPr lang="ru-RU" altLang="ru-RU" dirty="0">
                <a:solidFill>
                  <a:schemeClr val="bg1"/>
                </a:solidFill>
              </a:rPr>
              <a:t>переговоров</a:t>
            </a: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330183" y="3612142"/>
            <a:ext cx="2899306" cy="649288"/>
          </a:xfrm>
          <a:prstGeom prst="flowChartAlternateProcess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21.08.1939 г. – телеграмма</a:t>
            </a:r>
            <a:br>
              <a:rPr lang="ru-RU" altLang="ru-RU" dirty="0"/>
            </a:br>
            <a:r>
              <a:rPr lang="ru-RU" altLang="ru-RU" dirty="0"/>
              <a:t> Гитлера Сталину</a:t>
            </a: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3229488" y="3945313"/>
            <a:ext cx="2590798" cy="615538"/>
          </a:xfrm>
          <a:prstGeom prst="flowChartAlternateProcess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23.08.1939 г. – </a:t>
            </a:r>
            <a:br>
              <a:rPr lang="ru-RU" altLang="ru-RU" dirty="0"/>
            </a:br>
            <a:r>
              <a:rPr lang="ru-RU" altLang="ru-RU" dirty="0"/>
              <a:t> Пакт о ненападении</a:t>
            </a:r>
            <a:endParaRPr lang="ru-RU" altLang="ru-RU" u="sng" dirty="0">
              <a:solidFill>
                <a:schemeClr val="hlink"/>
              </a:solidFill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H="1">
            <a:off x="4428361" y="1716374"/>
            <a:ext cx="23717" cy="2265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 flipH="1">
            <a:off x="4524887" y="26085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4524886" y="365187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3314516" y="3651870"/>
            <a:ext cx="1057314" cy="211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2661463" y="466120"/>
            <a:ext cx="4536504" cy="40083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400" b="1" dirty="0" smtClean="0"/>
              <a:t>3. 1939 г.</a:t>
            </a:r>
          </a:p>
        </p:txBody>
      </p:sp>
    </p:spTree>
    <p:extLst>
      <p:ext uri="{BB962C8B-B14F-4D97-AF65-F5344CB8AC3E}">
        <p14:creationId xmlns:p14="http://schemas.microsoft.com/office/powerpoint/2010/main" val="24939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4206" y="43445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12847" y="4682913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849990" y="868354"/>
            <a:ext cx="5472609" cy="470539"/>
          </a:xfrm>
          <a:solidFill>
            <a:schemeClr val="tx2">
              <a:lumMod val="10000"/>
              <a:lumOff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i="0" dirty="0" smtClean="0"/>
              <a:t>Подведём итоги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3712" y="1353140"/>
            <a:ext cx="8256720" cy="318420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4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800" b="1" dirty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b="1" dirty="0" smtClean="0">
                <a:solidFill>
                  <a:schemeClr val="tx2"/>
                </a:solidFill>
              </a:rPr>
              <a:t>20-е годы – эра пацифизма</a:t>
            </a: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b="1" dirty="0" smtClean="0">
                <a:solidFill>
                  <a:schemeClr val="tx2"/>
                </a:solidFill>
              </a:rPr>
              <a:t> 30-е годы – обострение противоречий между ведущими державами</a:t>
            </a: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b="1" dirty="0" smtClean="0">
                <a:solidFill>
                  <a:schemeClr val="tx2"/>
                </a:solidFill>
              </a:rPr>
              <a:t>Начало агрессии</a:t>
            </a: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b="1" dirty="0" smtClean="0">
                <a:solidFill>
                  <a:schemeClr val="tx2"/>
                </a:solidFill>
              </a:rPr>
              <a:t>Возникновение трёх очагов будущей войны</a:t>
            </a:r>
          </a:p>
          <a:p>
            <a:pPr algn="ctr">
              <a:lnSpc>
                <a:spcPct val="80000"/>
              </a:lnSpc>
            </a:pPr>
            <a:endParaRPr lang="ru-RU" altLang="ru-RU" sz="28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400" b="1" dirty="0" smtClean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sz="2400" b="1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endParaRPr lang="ru-RU" altLang="ru-RU" sz="2400" b="1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endParaRPr lang="ru-RU" altLang="ru-RU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12847" y="4682913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899592" y="765059"/>
            <a:ext cx="7772400" cy="6858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i="0" dirty="0" smtClean="0">
                <a:latin typeface="Arial" pitchFamily="34" charset="0"/>
                <a:cs typeface="Arial" pitchFamily="34" charset="0"/>
              </a:rPr>
              <a:t>Задание на урок</a:t>
            </a:r>
          </a:p>
        </p:txBody>
      </p:sp>
      <p:sp>
        <p:nvSpPr>
          <p:cNvPr id="19" name="Содержимое 2"/>
          <p:cNvSpPr>
            <a:spLocks noGrp="1"/>
          </p:cNvSpPr>
          <p:nvPr>
            <p:ph idx="1"/>
          </p:nvPr>
        </p:nvSpPr>
        <p:spPr>
          <a:xfrm>
            <a:off x="797213" y="1553251"/>
            <a:ext cx="7772400" cy="3243127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txBody>
          <a:bodyPr/>
          <a:lstStyle/>
          <a:p>
            <a:pPr marL="514350" indent="-514350" algn="ctr"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tx2"/>
                </a:solidFill>
              </a:rPr>
              <a:t>Заполнить таблицу; ответить на вопросы </a:t>
            </a:r>
            <a:r>
              <a:rPr lang="ru-RU" sz="2400" b="1" smtClean="0">
                <a:solidFill>
                  <a:schemeClr val="tx2"/>
                </a:solidFill>
              </a:rPr>
              <a:t>после таблицы.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marL="514350" indent="-514350" algn="ctr" eaLnBrk="1" hangingPunct="1">
              <a:buFontTx/>
              <a:buNone/>
              <a:defRPr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514350" indent="-514350" algn="ctr" eaLnBrk="1" hangingPunct="1">
              <a:buFontTx/>
              <a:buNone/>
              <a:defRPr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1660577" y="2065782"/>
          <a:ext cx="6023991" cy="162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997">
                  <a:extLst>
                    <a:ext uri="{9D8B030D-6E8A-4147-A177-3AD203B41FA5}">
                      <a16:colId xmlns:a16="http://schemas.microsoft.com/office/drawing/2014/main" val="1157695906"/>
                    </a:ext>
                  </a:extLst>
                </a:gridCol>
                <a:gridCol w="2007997">
                  <a:extLst>
                    <a:ext uri="{9D8B030D-6E8A-4147-A177-3AD203B41FA5}">
                      <a16:colId xmlns:a16="http://schemas.microsoft.com/office/drawing/2014/main" val="803830983"/>
                    </a:ext>
                  </a:extLst>
                </a:gridCol>
                <a:gridCol w="2007997">
                  <a:extLst>
                    <a:ext uri="{9D8B030D-6E8A-4147-A177-3AD203B41FA5}">
                      <a16:colId xmlns:a16="http://schemas.microsoft.com/office/drawing/2014/main" val="2438108753"/>
                    </a:ext>
                  </a:extLst>
                </a:gridCol>
              </a:tblGrid>
              <a:tr h="5271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Дата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Событие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Итог, последствия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80385377"/>
                  </a:ext>
                </a:extLst>
              </a:tr>
              <a:tr h="3553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715614"/>
                  </a:ext>
                </a:extLst>
              </a:tr>
              <a:tr h="3553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19642"/>
                  </a:ext>
                </a:extLst>
              </a:tr>
              <a:tr h="3553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35823"/>
                  </a:ext>
                </a:extLst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226283" y="3734782"/>
            <a:ext cx="4720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chemeClr val="tx2"/>
                </a:solidFill>
              </a:rPr>
              <a:t>Что привело ко второй </a:t>
            </a:r>
            <a:r>
              <a:rPr lang="ru-RU" altLang="ru-RU" sz="2000" b="1" dirty="0" smtClean="0">
                <a:solidFill>
                  <a:schemeClr val="tx2"/>
                </a:solidFill>
              </a:rPr>
              <a:t>мировой войне</a:t>
            </a:r>
            <a:r>
              <a:rPr lang="ru-RU" altLang="ru-RU" sz="2000" b="1" dirty="0">
                <a:solidFill>
                  <a:schemeClr val="tx2"/>
                </a:solidFill>
              </a:rPr>
              <a:t>?</a:t>
            </a:r>
            <a:br>
              <a:rPr lang="ru-RU" altLang="ru-RU" sz="2000" b="1" dirty="0">
                <a:solidFill>
                  <a:schemeClr val="tx2"/>
                </a:solidFill>
              </a:rPr>
            </a:br>
            <a:r>
              <a:rPr lang="ru-RU" altLang="ru-RU" sz="2000" b="1" dirty="0" smtClean="0">
                <a:solidFill>
                  <a:schemeClr val="tx2"/>
                </a:solidFill>
              </a:rPr>
              <a:t>    Можно </a:t>
            </a:r>
            <a:r>
              <a:rPr lang="ru-RU" altLang="ru-RU" sz="2000" b="1" dirty="0">
                <a:solidFill>
                  <a:schemeClr val="tx2"/>
                </a:solidFill>
              </a:rPr>
              <a:t>ли было ее предотвратить?</a:t>
            </a:r>
          </a:p>
        </p:txBody>
      </p:sp>
    </p:spTree>
    <p:extLst>
      <p:ext uri="{BB962C8B-B14F-4D97-AF65-F5344CB8AC3E}">
        <p14:creationId xmlns:p14="http://schemas.microsoft.com/office/powerpoint/2010/main" val="1611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12847" y="4682913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899592" y="765059"/>
            <a:ext cx="7772400" cy="6858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i="0" dirty="0" smtClean="0">
                <a:latin typeface="Arial" pitchFamily="34" charset="0"/>
                <a:cs typeface="Arial" pitchFamily="34" charset="0"/>
              </a:rPr>
              <a:t>Задание повышенной степени сложности</a:t>
            </a:r>
          </a:p>
        </p:txBody>
      </p:sp>
      <p:sp>
        <p:nvSpPr>
          <p:cNvPr id="19" name="Содержимое 2"/>
          <p:cNvSpPr>
            <a:spLocks noGrp="1"/>
          </p:cNvSpPr>
          <p:nvPr>
            <p:ph idx="1"/>
          </p:nvPr>
        </p:nvSpPr>
        <p:spPr>
          <a:xfrm>
            <a:off x="927505" y="1523361"/>
            <a:ext cx="7772400" cy="3243127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txBody>
          <a:bodyPr/>
          <a:lstStyle/>
          <a:p>
            <a:pPr marL="514350" indent="-514350" algn="ctr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Заполнить таблицу</a:t>
            </a:r>
            <a:r>
              <a:rPr lang="ru-RU" sz="1800" b="1" dirty="0">
                <a:solidFill>
                  <a:schemeClr val="tx2"/>
                </a:solidFill>
              </a:rPr>
              <a:t>:</a:t>
            </a:r>
            <a:r>
              <a:rPr lang="ru-RU" sz="1800" b="1" dirty="0" smtClean="0">
                <a:solidFill>
                  <a:schemeClr val="tx2"/>
                </a:solidFill>
              </a:rPr>
              <a:t> сходство и различия во внешней </a:t>
            </a:r>
          </a:p>
          <a:p>
            <a:pPr marL="514350" indent="-514350" algn="ctr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политике 20-ых гг. и во внешней политике 30-ых гг.</a:t>
            </a:r>
          </a:p>
          <a:p>
            <a:pPr marL="514350" indent="-514350" algn="ctr" eaLnBrk="1" hangingPunct="1">
              <a:buFontTx/>
              <a:buNone/>
              <a:defRPr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514350" indent="-514350" algn="ctr" eaLnBrk="1" hangingPunct="1">
              <a:buFontTx/>
              <a:buNone/>
              <a:defRPr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33316"/>
              </p:ext>
            </p:extLst>
          </p:nvPr>
        </p:nvGraphicFramePr>
        <p:xfrm>
          <a:off x="2578298" y="2324435"/>
          <a:ext cx="4015994" cy="162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997">
                  <a:extLst>
                    <a:ext uri="{9D8B030D-6E8A-4147-A177-3AD203B41FA5}">
                      <a16:colId xmlns:a16="http://schemas.microsoft.com/office/drawing/2014/main" val="1157695906"/>
                    </a:ext>
                  </a:extLst>
                </a:gridCol>
                <a:gridCol w="2007997">
                  <a:extLst>
                    <a:ext uri="{9D8B030D-6E8A-4147-A177-3AD203B41FA5}">
                      <a16:colId xmlns:a16="http://schemas.microsoft.com/office/drawing/2014/main" val="803830983"/>
                    </a:ext>
                  </a:extLst>
                </a:gridCol>
              </a:tblGrid>
              <a:tr h="5271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Сходство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Различия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80385377"/>
                  </a:ext>
                </a:extLst>
              </a:tr>
              <a:tr h="3553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715614"/>
                  </a:ext>
                </a:extLst>
              </a:tr>
              <a:tr h="3553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19642"/>
                  </a:ext>
                </a:extLst>
              </a:tr>
              <a:tr h="3553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3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1630" y="104968"/>
            <a:ext cx="9065164" cy="810531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0666" y="915500"/>
            <a:ext cx="6823735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b="1" dirty="0" smtClean="0"/>
              <a:t>На уроке мы должны ответить на следующие вопросы: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500" dirty="0" smtClean="0"/>
              <a:t>Что изменилось в международной ситуации </a:t>
            </a:r>
            <a:r>
              <a:rPr lang="en-US" sz="2500" dirty="0" smtClean="0"/>
              <a:t>  </a:t>
            </a:r>
            <a:r>
              <a:rPr lang="ru-RU" sz="2500" dirty="0" smtClean="0"/>
              <a:t>после окончания Первой Мировой войны.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500" dirty="0" smtClean="0"/>
              <a:t>В чём отличие международных отношений в 20 и 30-е гг.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500" dirty="0" smtClean="0"/>
              <a:t>Каковы основные итоги политики ведущих стран Европы к концу 30-ых годов.</a:t>
            </a:r>
          </a:p>
          <a:p>
            <a:pPr algn="just">
              <a:buFontTx/>
              <a:buNone/>
            </a:pPr>
            <a:endParaRPr lang="ru-RU" sz="2800" dirty="0" smtClean="0"/>
          </a:p>
          <a:p>
            <a:endParaRPr lang="ru-RU" sz="3500" dirty="0" smtClean="0"/>
          </a:p>
          <a:p>
            <a:pPr algn="ctr">
              <a:buFontTx/>
              <a:buNone/>
            </a:pPr>
            <a:endParaRPr lang="ru-RU" sz="3500" dirty="0" smtClean="0"/>
          </a:p>
          <a:p>
            <a:pPr algn="ctr">
              <a:buFontTx/>
              <a:buNone/>
            </a:pP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6486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99592" y="843472"/>
            <a:ext cx="7772400" cy="6858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i="0" dirty="0" smtClean="0">
                <a:latin typeface="Arial" pitchFamily="34" charset="0"/>
                <a:cs typeface="Arial" pitchFamily="34" charset="0"/>
              </a:rPr>
              <a:t>Вопросы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1115616" y="1922833"/>
            <a:ext cx="7216597" cy="2631926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4800" b="1" dirty="0">
                <a:solidFill>
                  <a:schemeClr val="tx2"/>
                </a:solidFill>
              </a:rPr>
              <a:t>Факторы международных отношений в 1920-е </a:t>
            </a:r>
            <a:r>
              <a:rPr lang="ru-RU" sz="4800" b="1" dirty="0" smtClean="0">
                <a:solidFill>
                  <a:schemeClr val="tx2"/>
                </a:solidFill>
              </a:rPr>
              <a:t>гг.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4800" b="1" dirty="0" smtClean="0">
                <a:solidFill>
                  <a:schemeClr val="tx2"/>
                </a:solidFill>
              </a:rPr>
              <a:t>Внешняя политика в 30-е гг. Начало агрессии.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4800" b="1" dirty="0" smtClean="0">
                <a:solidFill>
                  <a:schemeClr val="tx2"/>
                </a:solidFill>
              </a:rPr>
              <a:t>1939 год.</a:t>
            </a:r>
          </a:p>
        </p:txBody>
      </p:sp>
    </p:spTree>
    <p:extLst>
      <p:ext uri="{BB962C8B-B14F-4D97-AF65-F5344CB8AC3E}">
        <p14:creationId xmlns:p14="http://schemas.microsoft.com/office/powerpoint/2010/main" val="19814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585332"/>
            <a:ext cx="8229600" cy="47789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Факторы </a:t>
            </a:r>
            <a:r>
              <a:rPr lang="ru-RU" sz="4000" b="1" dirty="0">
                <a:solidFill>
                  <a:schemeClr val="tx2"/>
                </a:solidFill>
              </a:rPr>
              <a:t>международных отношений в 1920-е гг.</a:t>
            </a:r>
            <a:r>
              <a:rPr lang="ru-RU" sz="4000" b="1" dirty="0">
                <a:solidFill>
                  <a:schemeClr val="tx2"/>
                </a:solidFill>
                <a:hlinkClick r:id="rId3" action="ppaction://hlinksldjump"/>
              </a:rPr>
              <a:t/>
            </a:r>
            <a:br>
              <a:rPr lang="ru-RU" sz="4000" b="1" dirty="0">
                <a:solidFill>
                  <a:schemeClr val="tx2"/>
                </a:solidFill>
                <a:hlinkClick r:id="rId3" action="ppaction://hlinksldjump"/>
              </a:rPr>
            </a:br>
            <a:endParaRPr lang="ru-RU" sz="4000" dirty="0"/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62894"/>
              </p:ext>
            </p:extLst>
          </p:nvPr>
        </p:nvGraphicFramePr>
        <p:xfrm>
          <a:off x="1443037" y="1974215"/>
          <a:ext cx="6257925" cy="2238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7925">
                  <a:extLst>
                    <a:ext uri="{9D8B030D-6E8A-4147-A177-3AD203B41FA5}">
                      <a16:colId xmlns:a16="http://schemas.microsoft.com/office/drawing/2014/main" val="441146024"/>
                    </a:ext>
                  </a:extLst>
                </a:gridCol>
              </a:tblGrid>
              <a:tr h="1845945">
                <a:tc>
                  <a:txBody>
                    <a:bodyPr/>
                    <a:lstStyle/>
                    <a:p>
                      <a:pPr marL="236220" marR="140970" indent="-171450" ea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spc="-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Раскол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мира</a:t>
                      </a:r>
                      <a:r>
                        <a:rPr lang="ru-RU" sz="2000" b="1" spc="-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</a:t>
                      </a:r>
                      <a:r>
                        <a:rPr lang="ru-RU" sz="2000" b="1" spc="-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две</a:t>
                      </a:r>
                      <a:r>
                        <a:rPr lang="ru-RU" sz="2000" b="1" spc="-1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1" spc="-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системы</a:t>
                      </a:r>
                      <a:r>
                        <a:rPr lang="ru-RU" sz="2000" b="1" spc="14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1" spc="-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(капиталистическую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и</a:t>
                      </a:r>
                      <a:r>
                        <a:rPr lang="ru-RU" sz="2000" b="1" spc="11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1" spc="-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социалистическую</a:t>
                      </a:r>
                      <a:r>
                        <a:rPr lang="ru-RU" sz="2000" b="1" spc="-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2000" b="1" spc="-5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hlinkClick r:id="rId3" action="ppaction://hlinksldjump"/>
                      </a:endParaRPr>
                    </a:p>
                    <a:p>
                      <a:pPr marL="236220" marR="140970" indent="-171450" ea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Необходимость выплаты Германией репараций и экономическое восстановление Европы</a:t>
                      </a:r>
                      <a:endParaRPr lang="ru-RU" sz="20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 action="ppaction://hlinksldjump"/>
                      </a:endParaRPr>
                    </a:p>
                    <a:p>
                      <a:pPr marL="236220" marR="140970" indent="-171450" ea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Надежды на мир без войн (пацифизм)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660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6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6268" y="-14754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563601"/>
            <a:ext cx="8229600" cy="47789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4000" dirty="0"/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563468" y="1897966"/>
            <a:ext cx="8229600" cy="272625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eaLnBrk="0" hangingPunct="0"/>
            <a:r>
              <a:rPr lang="ru-RU" sz="2400" b="1" dirty="0" smtClean="0">
                <a:solidFill>
                  <a:schemeClr val="tx2"/>
                </a:solidFill>
              </a:rPr>
              <a:t>1921 г. </a:t>
            </a:r>
            <a:r>
              <a:rPr lang="ru-RU" sz="2400" b="1" dirty="0" smtClean="0"/>
              <a:t>—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подписание договоров Советской России с Польшей, Латвией, Литвой, Эстонией и Финляндией, а также с Персией, Турцией, Афганистаном и др.</a:t>
            </a:r>
          </a:p>
          <a:p>
            <a:pPr eaLnBrk="0" hangingPunct="0"/>
            <a:r>
              <a:rPr lang="ru-RU" sz="2400" b="1" dirty="0" smtClean="0">
                <a:solidFill>
                  <a:schemeClr val="tx2"/>
                </a:solidFill>
              </a:rPr>
              <a:t>1922 г. </a:t>
            </a:r>
            <a:r>
              <a:rPr lang="ru-RU" sz="2400" b="1" dirty="0" smtClean="0"/>
              <a:t>—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договор в Рапалло между СССР и Германией о взаимном отказе от всех претензий.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1924 г.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– установление дипломатических отношений СССР со странами Европы.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640473"/>
            <a:ext cx="8400735" cy="13181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64770" marR="140970" eaLnBrk="0" hangingPunct="0">
              <a:lnSpc>
                <a:spcPct val="150000"/>
              </a:lnSpc>
              <a:spcAft>
                <a:spcPts val="0"/>
              </a:spcAft>
            </a:pPr>
            <a:r>
              <a:rPr lang="ru-RU" sz="2800" b="1" spc="-5" dirty="0">
                <a:solidFill>
                  <a:srgbClr val="002060"/>
                </a:solidFill>
              </a:rPr>
              <a:t>Раскол</a:t>
            </a:r>
            <a:r>
              <a:rPr lang="ru-RU" sz="2800" b="1" dirty="0">
                <a:solidFill>
                  <a:srgbClr val="002060"/>
                </a:solidFill>
              </a:rPr>
              <a:t> мира</a:t>
            </a:r>
            <a:r>
              <a:rPr lang="ru-RU" sz="2800" b="1" spc="-5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на</a:t>
            </a:r>
            <a:r>
              <a:rPr lang="ru-RU" sz="2800" b="1" spc="-5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две</a:t>
            </a:r>
            <a:r>
              <a:rPr lang="ru-RU" sz="2800" b="1" spc="-10" dirty="0">
                <a:solidFill>
                  <a:srgbClr val="002060"/>
                </a:solidFill>
              </a:rPr>
              <a:t> </a:t>
            </a:r>
            <a:r>
              <a:rPr lang="ru-RU" sz="2800" b="1" spc="-5" dirty="0">
                <a:solidFill>
                  <a:srgbClr val="002060"/>
                </a:solidFill>
              </a:rPr>
              <a:t>системы</a:t>
            </a:r>
            <a:r>
              <a:rPr lang="ru-RU" sz="2800" b="1" spc="145" dirty="0">
                <a:solidFill>
                  <a:srgbClr val="002060"/>
                </a:solidFill>
              </a:rPr>
              <a:t> </a:t>
            </a:r>
            <a:r>
              <a:rPr lang="ru-RU" sz="2800" b="1" spc="-5" dirty="0" smtClean="0">
                <a:solidFill>
                  <a:srgbClr val="002060"/>
                </a:solidFill>
              </a:rPr>
              <a:t>(</a:t>
            </a:r>
            <a:r>
              <a:rPr lang="ru-RU" sz="2800" b="1" spc="-5" dirty="0">
                <a:solidFill>
                  <a:srgbClr val="002060"/>
                </a:solidFill>
              </a:rPr>
              <a:t>капиталистическую</a:t>
            </a:r>
            <a:r>
              <a:rPr lang="ru-RU" sz="2800" b="1" dirty="0">
                <a:solidFill>
                  <a:srgbClr val="002060"/>
                </a:solidFill>
              </a:rPr>
              <a:t> и</a:t>
            </a:r>
            <a:r>
              <a:rPr lang="ru-RU" sz="2800" b="1" spc="110" dirty="0">
                <a:solidFill>
                  <a:srgbClr val="002060"/>
                </a:solidFill>
              </a:rPr>
              <a:t> </a:t>
            </a:r>
            <a:r>
              <a:rPr lang="ru-RU" sz="2800" b="1" spc="-5" dirty="0">
                <a:solidFill>
                  <a:srgbClr val="002060"/>
                </a:solidFill>
              </a:rPr>
              <a:t>социалистическую)</a:t>
            </a:r>
          </a:p>
        </p:txBody>
      </p:sp>
    </p:spTree>
    <p:extLst>
      <p:ext uri="{BB962C8B-B14F-4D97-AF65-F5344CB8AC3E}">
        <p14:creationId xmlns:p14="http://schemas.microsoft.com/office/powerpoint/2010/main" val="25264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0350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81" y="528395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9" y="1635646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3819597" y="1569751"/>
            <a:ext cx="5184576" cy="309680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62500" lnSpcReduction="20000"/>
          </a:bodyPr>
          <a:lstStyle/>
          <a:p>
            <a:pPr eaLnBrk="0" hangingPunct="0"/>
            <a:r>
              <a:rPr lang="ru-RU" b="1" dirty="0">
                <a:solidFill>
                  <a:schemeClr val="tx1"/>
                </a:solidFill>
              </a:rPr>
              <a:t>1924 г.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– план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Дауэса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о предоставлении Германии займов для восстановления экономики и выплаты репараций, из которых страны-союзники США вернут свои долги США.</a:t>
            </a:r>
          </a:p>
          <a:p>
            <a:pPr eaLnBrk="0" hangingPunct="0"/>
            <a:r>
              <a:rPr lang="ru-RU" b="1" dirty="0">
                <a:solidFill>
                  <a:schemeClr val="tx1"/>
                </a:solidFill>
              </a:rPr>
              <a:t>1925 г.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– введение «золотого стандарта», т. е. определения золотого содержания валют Германии, Франции и Великобритании.</a:t>
            </a:r>
          </a:p>
          <a:p>
            <a:r>
              <a:rPr lang="ru-RU" b="1" dirty="0">
                <a:solidFill>
                  <a:schemeClr val="tx1"/>
                </a:solidFill>
              </a:rPr>
              <a:t>1930 г.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– план Юнга о снижении репарационных платежей Германии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3819597" y="718670"/>
            <a:ext cx="5184576" cy="667600"/>
          </a:xfrm>
          <a:solidFill>
            <a:schemeClr val="tx2">
              <a:lumMod val="10000"/>
              <a:lumOff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dk1"/>
                </a:solidFill>
              </a:rPr>
              <a:t/>
            </a:r>
            <a:br>
              <a:rPr lang="ru-RU" sz="2400" b="1" dirty="0" smtClean="0">
                <a:solidFill>
                  <a:schemeClr val="dk1"/>
                </a:solidFill>
              </a:rPr>
            </a:br>
            <a:r>
              <a:rPr lang="ru-RU" sz="1800" b="1" dirty="0" smtClean="0">
                <a:solidFill>
                  <a:schemeClr val="dk1"/>
                </a:solidFill>
              </a:rPr>
              <a:t>Необходимость </a:t>
            </a:r>
            <a:r>
              <a:rPr lang="ru-RU" sz="1800" b="1" dirty="0">
                <a:solidFill>
                  <a:schemeClr val="dk1"/>
                </a:solidFill>
              </a:rPr>
              <a:t>выплаты Германией репараций и </a:t>
            </a:r>
            <a:r>
              <a:rPr lang="ru-RU" sz="1800" b="1" dirty="0" smtClean="0">
                <a:solidFill>
                  <a:schemeClr val="dk1"/>
                </a:solidFill>
              </a:rPr>
              <a:t>экономическое восстановление </a:t>
            </a:r>
            <a:r>
              <a:rPr lang="ru-RU" sz="1800" b="1" dirty="0">
                <a:solidFill>
                  <a:schemeClr val="dk1"/>
                </a:solidFill>
              </a:rPr>
              <a:t>Европы</a:t>
            </a:r>
            <a:br>
              <a:rPr lang="ru-RU" sz="1800" b="1" dirty="0">
                <a:solidFill>
                  <a:schemeClr val="dk1"/>
                </a:solidFill>
              </a:rPr>
            </a:br>
            <a:endParaRPr lang="ru-RU" sz="1800" b="1" i="0" dirty="0" smtClean="0"/>
          </a:p>
        </p:txBody>
      </p:sp>
      <p:pic>
        <p:nvPicPr>
          <p:cNvPr id="21" name="Picture 6" descr="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05820"/>
            <a:ext cx="2630002" cy="268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5"/>
          <p:cNvSpPr>
            <a:spLocks noChangeArrowheads="1"/>
          </p:cNvSpPr>
          <p:nvPr/>
        </p:nvSpPr>
        <p:spPr bwMode="auto">
          <a:xfrm>
            <a:off x="49016" y="4140039"/>
            <a:ext cx="365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Arial" pitchFamily="34" charset="0"/>
              </a:rPr>
              <a:t>П. </a:t>
            </a:r>
            <a:r>
              <a:rPr lang="ru-RU" b="1" dirty="0" err="1">
                <a:solidFill>
                  <a:srgbClr val="800000"/>
                </a:solidFill>
                <a:latin typeface="Arial" pitchFamily="34" charset="0"/>
              </a:rPr>
              <a:t>Дауэс</a:t>
            </a:r>
            <a:endParaRPr lang="ru-RU" b="1" dirty="0">
              <a:solidFill>
                <a:srgbClr val="8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2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98839" y="4665606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3707905" y="1371834"/>
            <a:ext cx="5400600" cy="320544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ru-RU" sz="2000" b="1" u="sng" dirty="0" err="1" smtClean="0">
                <a:solidFill>
                  <a:schemeClr val="tx1"/>
                </a:solidFill>
              </a:rPr>
              <a:t>Локарнская</a:t>
            </a:r>
            <a:r>
              <a:rPr lang="ru-RU" sz="2000" b="1" u="sng" dirty="0" smtClean="0">
                <a:solidFill>
                  <a:schemeClr val="tx1"/>
                </a:solidFill>
              </a:rPr>
              <a:t> </a:t>
            </a:r>
            <a:r>
              <a:rPr lang="ru-RU" sz="2000" b="1" u="sng" dirty="0">
                <a:solidFill>
                  <a:schemeClr val="tx1"/>
                </a:solidFill>
              </a:rPr>
              <a:t>конференция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000" b="1" dirty="0">
                <a:solidFill>
                  <a:srgbClr val="002060"/>
                </a:solidFill>
              </a:rPr>
              <a:t>(1925)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– Рейнский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гарантийный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пакт (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неприкосновенность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границ Франции и Бельгии). Запад открывает дорогу Германии на Восток.</a:t>
            </a:r>
          </a:p>
          <a:p>
            <a:pP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1926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- Германия принята в Лигу Наций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1928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– Пакт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Бриана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-Келлога – запрещение войны. СССР ратифицировал первым.</a:t>
            </a:r>
          </a:p>
          <a:p>
            <a:pPr>
              <a:defRPr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3851920" y="765059"/>
            <a:ext cx="5063354" cy="518447"/>
          </a:xfrm>
          <a:solidFill>
            <a:schemeClr val="tx2">
              <a:lumMod val="10000"/>
              <a:lumOff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dk1"/>
                </a:solidFill>
              </a:rPr>
              <a:t/>
            </a:r>
            <a:br>
              <a:rPr lang="ru-RU" sz="2400" b="1" dirty="0" smtClean="0">
                <a:solidFill>
                  <a:schemeClr val="dk1"/>
                </a:solidFill>
              </a:rPr>
            </a:br>
            <a:r>
              <a:rPr lang="ru-RU" sz="2400" b="1" dirty="0" smtClean="0">
                <a:solidFill>
                  <a:schemeClr val="dk1"/>
                </a:solidFill>
              </a:rPr>
              <a:t/>
            </a:r>
            <a:br>
              <a:rPr lang="ru-RU" sz="2400" b="1" dirty="0" smtClean="0">
                <a:solidFill>
                  <a:schemeClr val="dk1"/>
                </a:solidFill>
              </a:rPr>
            </a:br>
            <a:r>
              <a:rPr lang="ru-RU" sz="2400" b="1" dirty="0" smtClean="0">
                <a:solidFill>
                  <a:schemeClr val="dk1"/>
                </a:solidFill>
              </a:rPr>
              <a:t/>
            </a:r>
            <a:br>
              <a:rPr lang="ru-RU" sz="2400" b="1" dirty="0" smtClean="0">
                <a:solidFill>
                  <a:schemeClr val="dk1"/>
                </a:solidFill>
              </a:rPr>
            </a:br>
            <a:r>
              <a:rPr lang="ru-RU" sz="2400" b="1" dirty="0" smtClean="0">
                <a:solidFill>
                  <a:schemeClr val="dk1"/>
                </a:solidFill>
              </a:rPr>
              <a:t/>
            </a:r>
            <a:br>
              <a:rPr lang="ru-RU" sz="2400" b="1" dirty="0" smtClean="0">
                <a:solidFill>
                  <a:schemeClr val="dk1"/>
                </a:solidFill>
              </a:rPr>
            </a:br>
            <a:r>
              <a:rPr lang="ru-RU" sz="2000" b="1" dirty="0" smtClean="0">
                <a:solidFill>
                  <a:schemeClr val="dk1"/>
                </a:solidFill>
              </a:rPr>
              <a:t>Надежды </a:t>
            </a:r>
            <a:r>
              <a:rPr lang="ru-RU" sz="2000" b="1" dirty="0">
                <a:solidFill>
                  <a:schemeClr val="dk1"/>
                </a:solidFill>
              </a:rPr>
              <a:t>на мир без войн </a:t>
            </a:r>
            <a:r>
              <a:rPr lang="ru-RU" sz="2000" b="1" dirty="0" smtClean="0">
                <a:solidFill>
                  <a:schemeClr val="dk1"/>
                </a:solidFill>
              </a:rPr>
              <a:t>(пацифизм - движение за мир в начале ХХ в.)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dk1"/>
                </a:solidFill>
              </a:rPr>
              <a:t/>
            </a:r>
            <a:br>
              <a:rPr lang="ru-RU" sz="4000" b="1" dirty="0">
                <a:solidFill>
                  <a:schemeClr val="dk1"/>
                </a:solidFill>
              </a:rPr>
            </a:br>
            <a:endParaRPr lang="ru-RU" sz="4000" b="1" i="0" dirty="0" smtClean="0"/>
          </a:p>
        </p:txBody>
      </p:sp>
      <p:pic>
        <p:nvPicPr>
          <p:cNvPr id="20" name="Picture 6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1144210"/>
            <a:ext cx="321616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-213320" y="3537911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rgbClr val="800000"/>
                </a:solidFill>
                <a:latin typeface="Arial" pitchFamily="34" charset="0"/>
              </a:rPr>
              <a:t>Авторы пакта </a:t>
            </a:r>
          </a:p>
          <a:p>
            <a:pPr algn="ctr" eaLnBrk="1" hangingPunct="1"/>
            <a:r>
              <a:rPr lang="ru-RU" sz="2000" b="1" dirty="0" err="1">
                <a:solidFill>
                  <a:srgbClr val="800000"/>
                </a:solidFill>
                <a:latin typeface="Arial" pitchFamily="34" charset="0"/>
              </a:rPr>
              <a:t>Бриана</a:t>
            </a:r>
            <a:r>
              <a:rPr lang="ru-RU" sz="2000" b="1" dirty="0">
                <a:solidFill>
                  <a:srgbClr val="800000"/>
                </a:solidFill>
                <a:latin typeface="Arial" pitchFamily="34" charset="0"/>
              </a:rPr>
              <a:t>-Келлога</a:t>
            </a:r>
          </a:p>
        </p:txBody>
      </p:sp>
    </p:spTree>
    <p:extLst>
      <p:ext uri="{BB962C8B-B14F-4D97-AF65-F5344CB8AC3E}">
        <p14:creationId xmlns:p14="http://schemas.microsoft.com/office/powerpoint/2010/main" val="19211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9236" y="4707034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95706" y="718874"/>
            <a:ext cx="2232025" cy="647700"/>
          </a:xfrm>
          <a:prstGeom prst="rect">
            <a:avLst/>
          </a:prstGeom>
          <a:solidFill>
            <a:srgbClr val="8E8E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Япония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417892" y="708108"/>
            <a:ext cx="2232025" cy="647700"/>
          </a:xfrm>
          <a:prstGeom prst="rect">
            <a:avLst/>
          </a:prstGeom>
          <a:solidFill>
            <a:srgbClr val="8E8E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Германия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6135501" y="685182"/>
            <a:ext cx="2232025" cy="647700"/>
          </a:xfrm>
          <a:prstGeom prst="rect">
            <a:avLst/>
          </a:prstGeom>
          <a:solidFill>
            <a:srgbClr val="8E8E8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Италия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15643" y="1380898"/>
            <a:ext cx="2376488" cy="1755753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/>
              <a:t>1931 г. – оккупация</a:t>
            </a:r>
            <a:br>
              <a:rPr lang="ru-RU" altLang="ru-RU"/>
            </a:br>
            <a:r>
              <a:rPr lang="ru-RU" altLang="ru-RU"/>
              <a:t> Манчьжурии;</a:t>
            </a:r>
          </a:p>
          <a:p>
            <a:pPr algn="ctr" eaLnBrk="1" hangingPunct="1">
              <a:buFontTx/>
              <a:buChar char="•"/>
            </a:pPr>
            <a:r>
              <a:rPr lang="ru-RU" altLang="ru-RU"/>
              <a:t>1933 г. – выход из </a:t>
            </a:r>
            <a:br>
              <a:rPr lang="ru-RU" altLang="ru-RU"/>
            </a:br>
            <a:r>
              <a:rPr lang="ru-RU" altLang="ru-RU"/>
              <a:t>Лиги наций.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2318" y="1328319"/>
            <a:ext cx="2519363" cy="2822357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1400" dirty="0"/>
              <a:t>1933 г. – выход из </a:t>
            </a:r>
            <a:br>
              <a:rPr lang="ru-RU" altLang="ru-RU" sz="1400" dirty="0"/>
            </a:br>
            <a:r>
              <a:rPr lang="ru-RU" altLang="ru-RU" sz="1400" dirty="0"/>
              <a:t>Лиги наций; </a:t>
            </a:r>
          </a:p>
          <a:p>
            <a:pPr algn="ctr" eaLnBrk="1" hangingPunct="1">
              <a:buFontTx/>
              <a:buChar char="•"/>
            </a:pPr>
            <a:r>
              <a:rPr lang="ru-RU" altLang="ru-RU" sz="1400" dirty="0"/>
              <a:t>1934 г.  – создание </a:t>
            </a:r>
            <a:br>
              <a:rPr lang="ru-RU" altLang="ru-RU" sz="1400" dirty="0"/>
            </a:br>
            <a:r>
              <a:rPr lang="ru-RU" altLang="ru-RU" sz="1400" dirty="0"/>
              <a:t>военной авиации;</a:t>
            </a:r>
          </a:p>
          <a:p>
            <a:pPr algn="ctr" eaLnBrk="1" hangingPunct="1">
              <a:buFontTx/>
              <a:buChar char="•"/>
            </a:pPr>
            <a:r>
              <a:rPr lang="ru-RU" altLang="ru-RU" sz="1400" dirty="0"/>
              <a:t>1935 г. – введение</a:t>
            </a:r>
            <a:br>
              <a:rPr lang="ru-RU" altLang="ru-RU" sz="1400" dirty="0"/>
            </a:br>
            <a:r>
              <a:rPr lang="ru-RU" altLang="ru-RU" sz="1400" dirty="0"/>
              <a:t> всеобщей</a:t>
            </a:r>
            <a:br>
              <a:rPr lang="ru-RU" altLang="ru-RU" sz="1400" dirty="0"/>
            </a:br>
            <a:r>
              <a:rPr lang="ru-RU" altLang="ru-RU" sz="1400" dirty="0"/>
              <a:t> воинской повинности;</a:t>
            </a:r>
          </a:p>
          <a:p>
            <a:pPr algn="ctr" eaLnBrk="1" hangingPunct="1">
              <a:buFontTx/>
              <a:buChar char="•"/>
            </a:pPr>
            <a:r>
              <a:rPr lang="ru-RU" altLang="ru-RU" sz="1400" dirty="0"/>
              <a:t>1936 г. – ввод </a:t>
            </a:r>
            <a:br>
              <a:rPr lang="ru-RU" altLang="ru-RU" sz="1400" dirty="0"/>
            </a:br>
            <a:r>
              <a:rPr lang="ru-RU" altLang="ru-RU" sz="1400" dirty="0"/>
              <a:t>германских </a:t>
            </a:r>
            <a:br>
              <a:rPr lang="ru-RU" altLang="ru-RU" sz="1400" dirty="0"/>
            </a:br>
            <a:r>
              <a:rPr lang="ru-RU" altLang="ru-RU" sz="1400" dirty="0"/>
              <a:t>войск в Рейнскую </a:t>
            </a:r>
            <a:br>
              <a:rPr lang="ru-RU" altLang="ru-RU" sz="1400" dirty="0"/>
            </a:br>
            <a:r>
              <a:rPr lang="ru-RU" altLang="ru-RU" sz="1400" dirty="0"/>
              <a:t>демилитаризованную</a:t>
            </a:r>
            <a:br>
              <a:rPr lang="ru-RU" altLang="ru-RU" sz="1400" dirty="0"/>
            </a:br>
            <a:r>
              <a:rPr lang="ru-RU" altLang="ru-RU" sz="1400" dirty="0"/>
              <a:t> зону.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6110690" y="1332882"/>
            <a:ext cx="2376488" cy="2089150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/>
              <a:t>1935 г. – оккупация </a:t>
            </a:r>
            <a:br>
              <a:rPr lang="ru-RU" altLang="ru-RU"/>
            </a:br>
            <a:r>
              <a:rPr lang="ru-RU" altLang="ru-RU"/>
              <a:t>Эфиопии.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1835696" y="4374482"/>
            <a:ext cx="5144943" cy="244224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dirty="0" smtClean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altLang="ru-RU" dirty="0" smtClean="0"/>
              <a:t>1936-1937 </a:t>
            </a:r>
            <a:r>
              <a:rPr lang="ru-RU" altLang="ru-RU" dirty="0" err="1"/>
              <a:t>г.г</a:t>
            </a:r>
            <a:r>
              <a:rPr lang="ru-RU" altLang="ru-RU" dirty="0"/>
              <a:t>. – «</a:t>
            </a:r>
            <a:r>
              <a:rPr lang="ru-RU" altLang="ru-RU" b="1" dirty="0"/>
              <a:t>Антикоминтерновский пакт»</a:t>
            </a:r>
          </a:p>
          <a:p>
            <a:pPr algn="ctr" eaLnBrk="1" hangingPunct="1"/>
            <a:endParaRPr lang="ru-RU" altLang="ru-RU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913280" y="3088220"/>
            <a:ext cx="1381214" cy="12505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644008" y="4150676"/>
            <a:ext cx="0" cy="2238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292454" y="3545952"/>
            <a:ext cx="511794" cy="792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7137043" y="3475672"/>
            <a:ext cx="1834301" cy="1244657"/>
          </a:xfrm>
          <a:solidFill>
            <a:schemeClr val="tx2">
              <a:lumMod val="10000"/>
              <a:lumOff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800" b="1" dirty="0" smtClean="0"/>
              <a:t>Внешняя политика в 30-е г. Начало агрессии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24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9472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9236"/>
            <a:ext cx="9145448" cy="708778"/>
            <a:chOff x="0" y="-9236"/>
            <a:chExt cx="9145448" cy="708778"/>
          </a:xfrm>
        </p:grpSpPr>
        <p:sp>
          <p:nvSpPr>
            <p:cNvPr id="4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91680" y="5882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Санкт-Петербургская академия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постдипломного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педагогического образования</a:t>
            </a:r>
          </a:p>
        </p:txBody>
      </p:sp>
      <p:pic>
        <p:nvPicPr>
          <p:cNvPr id="7" name="Picture 2" descr="K:\АКАДЕМИЯ_ЯНВАРЬ_2017\АКАДЕМИЯ_file\logo_app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2" y="293854"/>
            <a:ext cx="579572" cy="3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 rot="10800000">
            <a:off x="-1448" y="4684481"/>
            <a:ext cx="9145448" cy="436465"/>
            <a:chOff x="0" y="-9236"/>
            <a:chExt cx="9145448" cy="708778"/>
          </a:xfrm>
        </p:grpSpPr>
        <p:sp>
          <p:nvSpPr>
            <p:cNvPr id="10" name="Пятиугольник 2"/>
            <p:cNvSpPr/>
            <p:nvPr/>
          </p:nvSpPr>
          <p:spPr>
            <a:xfrm rot="10800000">
              <a:off x="0" y="-9236"/>
              <a:ext cx="9144000" cy="411510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2"/>
            <p:cNvSpPr/>
            <p:nvPr/>
          </p:nvSpPr>
          <p:spPr>
            <a:xfrm rot="10800000">
              <a:off x="1268868" y="395728"/>
              <a:ext cx="7876580" cy="303814"/>
            </a:xfrm>
            <a:custGeom>
              <a:avLst/>
              <a:gdLst>
                <a:gd name="connsiteX0" fmla="*/ 0 w 7451888"/>
                <a:gd name="connsiteY0" fmla="*/ 0 h 936104"/>
                <a:gd name="connsiteX1" fmla="*/ 6337288 w 7451888"/>
                <a:gd name="connsiteY1" fmla="*/ 0 h 936104"/>
                <a:gd name="connsiteX2" fmla="*/ 7451888 w 7451888"/>
                <a:gd name="connsiteY2" fmla="*/ 468052 h 936104"/>
                <a:gd name="connsiteX3" fmla="*/ 6337288 w 7451888"/>
                <a:gd name="connsiteY3" fmla="*/ 936104 h 936104"/>
                <a:gd name="connsiteX4" fmla="*/ 0 w 7451888"/>
                <a:gd name="connsiteY4" fmla="*/ 936104 h 936104"/>
                <a:gd name="connsiteX5" fmla="*/ 0 w 7451888"/>
                <a:gd name="connsiteY5" fmla="*/ 0 h 936104"/>
                <a:gd name="connsiteX0" fmla="*/ 0 w 7464124"/>
                <a:gd name="connsiteY0" fmla="*/ 0 h 936104"/>
                <a:gd name="connsiteX1" fmla="*/ 63372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451888 w 7464124"/>
                <a:gd name="connsiteY2" fmla="*/ 468052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  <a:gd name="connsiteX0" fmla="*/ 0 w 7464124"/>
                <a:gd name="connsiteY0" fmla="*/ 0 h 936104"/>
                <a:gd name="connsiteX1" fmla="*/ 6743688 w 7464124"/>
                <a:gd name="connsiteY1" fmla="*/ 0 h 936104"/>
                <a:gd name="connsiteX2" fmla="*/ 7230215 w 7464124"/>
                <a:gd name="connsiteY2" fmla="*/ 625070 h 936104"/>
                <a:gd name="connsiteX3" fmla="*/ 7464124 w 7464124"/>
                <a:gd name="connsiteY3" fmla="*/ 926867 h 936104"/>
                <a:gd name="connsiteX4" fmla="*/ 0 w 7464124"/>
                <a:gd name="connsiteY4" fmla="*/ 936104 h 936104"/>
                <a:gd name="connsiteX5" fmla="*/ 0 w 7464124"/>
                <a:gd name="connsiteY5" fmla="*/ 0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4124" h="936104">
                  <a:moveTo>
                    <a:pt x="0" y="0"/>
                  </a:moveTo>
                  <a:lnTo>
                    <a:pt x="6743688" y="0"/>
                  </a:lnTo>
                  <a:lnTo>
                    <a:pt x="7230215" y="625070"/>
                  </a:lnTo>
                  <a:lnTo>
                    <a:pt x="7464124" y="926867"/>
                  </a:lnTo>
                  <a:lnTo>
                    <a:pt x="0" y="93610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D588B">
                    <a:lumMod val="88000"/>
                  </a:srgbClr>
                </a:gs>
                <a:gs pos="46000">
                  <a:srgbClr val="4F83C1"/>
                </a:gs>
                <a:gs pos="98000">
                  <a:srgbClr val="6796C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219325" y="882600"/>
            <a:ext cx="266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/>
              <a:t>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495" y="1602120"/>
            <a:ext cx="68237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3500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79712" y="726877"/>
            <a:ext cx="5393581" cy="467809"/>
          </a:xfrm>
          <a:solidFill>
            <a:schemeClr val="tx2">
              <a:lumMod val="10000"/>
              <a:lumOff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/>
              <a:t>Внешняя политика в 30-е г. Начало агрессии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2400" b="1" i="0" dirty="0" smtClean="0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3383756" y="1333242"/>
            <a:ext cx="2376487" cy="427793"/>
          </a:xfrm>
          <a:prstGeom prst="ellipse">
            <a:avLst/>
          </a:prstGeom>
          <a:solidFill>
            <a:srgbClr val="8E8E8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Германия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41400" y="1275333"/>
            <a:ext cx="2087563" cy="507226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Политика</a:t>
            </a:r>
            <a:br>
              <a:rPr lang="ru-RU" altLang="ru-RU" dirty="0"/>
            </a:br>
            <a:r>
              <a:rPr lang="ru-RU" altLang="ru-RU" dirty="0"/>
              <a:t>умиротворения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227763" y="1278681"/>
            <a:ext cx="2087562" cy="6717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dirty="0">
                <a:solidFill>
                  <a:schemeClr val="bg1"/>
                </a:solidFill>
              </a:rPr>
              <a:t>Политика </a:t>
            </a:r>
            <a:br>
              <a:rPr lang="ru-RU" altLang="ru-RU" sz="1600" dirty="0">
                <a:solidFill>
                  <a:schemeClr val="bg1"/>
                </a:solidFill>
              </a:rPr>
            </a:br>
            <a:r>
              <a:rPr lang="ru-RU" altLang="ru-RU" sz="1600" dirty="0">
                <a:solidFill>
                  <a:schemeClr val="bg1"/>
                </a:solidFill>
              </a:rPr>
              <a:t>коллективной</a:t>
            </a:r>
            <a:br>
              <a:rPr lang="ru-RU" altLang="ru-RU" sz="1600" dirty="0">
                <a:solidFill>
                  <a:schemeClr val="bg1"/>
                </a:solidFill>
              </a:rPr>
            </a:br>
            <a:r>
              <a:rPr lang="ru-RU" altLang="ru-RU" sz="1600" dirty="0">
                <a:solidFill>
                  <a:schemeClr val="bg1"/>
                </a:solidFill>
              </a:rPr>
              <a:t> безопасности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97074" y="1806804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/>
              <a:t>Англия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154738" y="1913840"/>
            <a:ext cx="2160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Франция + СССР</a:t>
            </a: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2639906" y="1878457"/>
            <a:ext cx="757514" cy="1379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5628902" y="1966200"/>
            <a:ext cx="490451" cy="130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976144" y="2270968"/>
            <a:ext cx="2808312" cy="12201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schemeClr val="bg1"/>
                </a:solidFill>
              </a:rPr>
              <a:t>1934 г. – принятие СССР в 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Лигу наций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1935 г. – советско-французский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договор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1936 г. – советско-чехословацкий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 договор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6784777" y="3411984"/>
            <a:ext cx="172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Почему?</a:t>
            </a:r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5940151" y="3771104"/>
            <a:ext cx="2736305" cy="799166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</a:rPr>
              <a:t>СССР не имел общей 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границы с Германией;</a:t>
            </a:r>
          </a:p>
          <a:p>
            <a:pPr algn="ctr" eaLnBrk="1" hangingPunct="1"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</a:rPr>
              <a:t>Низкая оценка военного 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потенциала СССР после 1937 г.</a:t>
            </a: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7164388" y="6453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599817" y="394894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Франция</a:t>
            </a:r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H="1" flipV="1">
            <a:off x="2011428" y="4435104"/>
            <a:ext cx="2916312" cy="88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1979712" y="4114718"/>
            <a:ext cx="4528" cy="3203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395536" y="2109346"/>
            <a:ext cx="2448273" cy="730290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endParaRPr lang="ru-RU" altLang="ru-RU" sz="1600" dirty="0" smtClean="0"/>
          </a:p>
          <a:p>
            <a:pPr algn="ctr" eaLnBrk="1" hangingPunct="1">
              <a:buFontTx/>
              <a:buChar char="•"/>
            </a:pPr>
            <a:r>
              <a:rPr lang="ru-RU" altLang="ru-RU" sz="1600" dirty="0" smtClean="0"/>
              <a:t>Ликвидация условий </a:t>
            </a:r>
            <a:br>
              <a:rPr lang="ru-RU" altLang="ru-RU" sz="1600" dirty="0" smtClean="0"/>
            </a:br>
            <a:r>
              <a:rPr lang="ru-RU" altLang="ru-RU" sz="1600" dirty="0" smtClean="0"/>
              <a:t>Версальского договора;</a:t>
            </a:r>
          </a:p>
          <a:p>
            <a:pPr algn="ctr" eaLnBrk="1" hangingPunct="1"/>
            <a:endParaRPr lang="ru-RU" altLang="ru-RU" dirty="0"/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395536" y="2839637"/>
            <a:ext cx="2448273" cy="732448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1600" dirty="0"/>
              <a:t>30.09.1938 –</a:t>
            </a:r>
            <a:br>
              <a:rPr lang="ru-RU" altLang="ru-RU" sz="1600" dirty="0"/>
            </a:br>
            <a:r>
              <a:rPr lang="ru-RU" altLang="ru-RU" sz="1600" u="sng" dirty="0">
                <a:solidFill>
                  <a:schemeClr val="hlink"/>
                </a:solidFill>
              </a:rPr>
              <a:t> </a:t>
            </a:r>
            <a:r>
              <a:rPr lang="ru-RU" altLang="ru-RU" sz="1600" dirty="0">
                <a:solidFill>
                  <a:schemeClr val="hlink"/>
                </a:solidFill>
              </a:rPr>
              <a:t>Мюнхенское </a:t>
            </a:r>
            <a:r>
              <a:rPr lang="ru-RU" altLang="ru-RU" sz="1600" dirty="0">
                <a:solidFill>
                  <a:schemeClr val="hlink"/>
                </a:solidFill>
                <a:hlinkClick r:id="rId4" action="ppaction://hlinksldjump"/>
              </a:rPr>
              <a:t>соглашение</a:t>
            </a:r>
            <a:endParaRPr lang="ru-RU" altLang="ru-RU" sz="1600" dirty="0"/>
          </a:p>
          <a:p>
            <a:pPr algn="ctr" eaLnBrk="1" hangingPunct="1"/>
            <a:endParaRPr lang="ru-RU" altLang="ru-RU" dirty="0"/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395536" y="3579169"/>
            <a:ext cx="2448272" cy="540119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endParaRPr lang="ru-RU" altLang="ru-RU" sz="1600" dirty="0" smtClean="0"/>
          </a:p>
          <a:p>
            <a:pPr algn="ctr" eaLnBrk="1" hangingPunct="1">
              <a:buFontTx/>
              <a:buChar char="•"/>
            </a:pPr>
            <a:r>
              <a:rPr lang="ru-RU" altLang="ru-RU" sz="1600" dirty="0" smtClean="0"/>
              <a:t>13.03.1938 </a:t>
            </a:r>
            <a:r>
              <a:rPr lang="ru-RU" altLang="ru-RU" sz="1600" dirty="0"/>
              <a:t>–</a:t>
            </a:r>
          </a:p>
          <a:p>
            <a:pPr algn="ctr" eaLnBrk="1" hangingPunct="1">
              <a:buFontTx/>
              <a:buChar char="•"/>
            </a:pPr>
            <a:r>
              <a:rPr lang="ru-RU" altLang="ru-RU" sz="1600" dirty="0">
                <a:solidFill>
                  <a:schemeClr val="hlink"/>
                </a:solidFill>
              </a:rPr>
              <a:t>Аншлюс Австрии</a:t>
            </a:r>
          </a:p>
          <a:p>
            <a:pPr algn="ctr" eaLnBrk="1" hangingPunct="1">
              <a:buFontTx/>
              <a:buChar char="•"/>
            </a:pPr>
            <a:endParaRPr lang="ru-RU" altLang="ru-RU" sz="1600" dirty="0"/>
          </a:p>
        </p:txBody>
      </p:sp>
      <p:pic>
        <p:nvPicPr>
          <p:cNvPr id="38" name="Picture 7" descr="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597" y="2102442"/>
            <a:ext cx="2607656" cy="154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5"/>
          <p:cNvSpPr>
            <a:spLocks noChangeArrowheads="1"/>
          </p:cNvSpPr>
          <p:nvPr/>
        </p:nvSpPr>
        <p:spPr bwMode="auto">
          <a:xfrm>
            <a:off x="2722861" y="3590575"/>
            <a:ext cx="343187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Arial" pitchFamily="34" charset="0"/>
              </a:rPr>
              <a:t>Мюнхенская конференция</a:t>
            </a:r>
          </a:p>
        </p:txBody>
      </p:sp>
    </p:spTree>
    <p:extLst>
      <p:ext uri="{BB962C8B-B14F-4D97-AF65-F5344CB8AC3E}">
        <p14:creationId xmlns:p14="http://schemas.microsoft.com/office/powerpoint/2010/main" val="40994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7" grpId="0" animBg="1"/>
      <p:bldP spid="29" grpId="0"/>
      <p:bldP spid="30" grpId="0" animBg="1"/>
      <p:bldP spid="32" grpId="0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</TotalTime>
  <Words>538</Words>
  <Application>Microsoft Office PowerPoint</Application>
  <PresentationFormat>Экран (16:9)</PresentationFormat>
  <Paragraphs>132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Bookman Old Style</vt:lpstr>
      <vt:lpstr>Calibri</vt:lpstr>
      <vt:lpstr>Times New Roman</vt:lpstr>
      <vt:lpstr>Тема Office</vt:lpstr>
      <vt:lpstr>Презентация PowerPoint</vt:lpstr>
      <vt:lpstr>Презентация PowerPoint</vt:lpstr>
      <vt:lpstr>Вопросы</vt:lpstr>
      <vt:lpstr>    Факторы международных отношений в 1920-е гг. </vt:lpstr>
      <vt:lpstr>    </vt:lpstr>
      <vt:lpstr> Необходимость выплаты Германией репараций и экономическое восстановление Европы </vt:lpstr>
      <vt:lpstr>    Надежды на мир без войн (пацифизм - движение за мир в начале ХХ в.)   </vt:lpstr>
      <vt:lpstr>   Внешняя политика в 30-е г. Начало агрессии  </vt:lpstr>
      <vt:lpstr>   Внешняя политика в 30-е г. Начало агрессии  </vt:lpstr>
      <vt:lpstr>Презентация PowerPoint</vt:lpstr>
      <vt:lpstr>Подведём итоги </vt:lpstr>
      <vt:lpstr>Задание на урок</vt:lpstr>
      <vt:lpstr>Задание повышенной степени сложности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Irina Knyazeva</dc:creator>
  <cp:lastModifiedBy>Пользователь Windows</cp:lastModifiedBy>
  <cp:revision>164</cp:revision>
  <dcterms:created xsi:type="dcterms:W3CDTF">2020-07-08T13:10:34Z</dcterms:created>
  <dcterms:modified xsi:type="dcterms:W3CDTF">2020-11-08T13:31:45Z</dcterms:modified>
</cp:coreProperties>
</file>