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62" r:id="rId3"/>
    <p:sldId id="363" r:id="rId4"/>
    <p:sldId id="364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4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15436" cy="857256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latin typeface="+mn-lt"/>
              </a:rPr>
              <a:t>Тема:</a:t>
            </a:r>
            <a:r>
              <a:rPr lang="ru-RU" sz="3600" b="1" dirty="0" smtClean="0">
                <a:latin typeface="+mn-lt"/>
              </a:rPr>
              <a:t> Первая мировая война 1914-1918 гг.</a:t>
            </a:r>
            <a:endParaRPr lang="ru-RU" sz="3600" b="1" dirty="0">
              <a:latin typeface="+mn-lt"/>
            </a:endParaRPr>
          </a:p>
        </p:txBody>
      </p:sp>
      <p:pic>
        <p:nvPicPr>
          <p:cNvPr id="2" name="Picture 2" descr="C:\Users\Чуприна\Desktop\8769703ej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8351"/>
            <a:ext cx="9144000" cy="5759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6. Положение в воюющих странах.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214422"/>
            <a:ext cx="5214974" cy="5357850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i="1" u="sng" dirty="0" smtClean="0">
                <a:solidFill>
                  <a:srgbClr val="FF0000"/>
                </a:solidFill>
              </a:rPr>
              <a:t>Геноцид</a:t>
            </a:r>
            <a:r>
              <a:rPr lang="ru-RU" sz="3000" b="1" i="1" dirty="0" smtClean="0">
                <a:solidFill>
                  <a:srgbClr val="FF0000"/>
                </a:solidFill>
              </a:rPr>
              <a:t> </a:t>
            </a:r>
            <a:r>
              <a:rPr lang="ru-RU" sz="3000" dirty="0" smtClean="0"/>
              <a:t>– действия, направленные на полное или частичное уничтожение какой либо национальной, этнической или расовой группы.</a:t>
            </a:r>
          </a:p>
          <a:p>
            <a:r>
              <a:rPr lang="ru-RU" sz="3000" b="1" dirty="0" smtClean="0"/>
              <a:t>Дайте определение понятию </a:t>
            </a:r>
            <a:r>
              <a:rPr lang="ru-RU" sz="3000" dirty="0" smtClean="0"/>
              <a:t>– </a:t>
            </a:r>
            <a:r>
              <a:rPr lang="ru-RU" sz="3000" b="1" i="1" dirty="0" err="1" smtClean="0">
                <a:solidFill>
                  <a:srgbClr val="FF0000"/>
                </a:solidFill>
              </a:rPr>
              <a:t>военно-государственно-корпоративный</a:t>
            </a:r>
            <a:r>
              <a:rPr lang="ru-RU" sz="3000" b="1" i="1" dirty="0" smtClean="0">
                <a:solidFill>
                  <a:srgbClr val="FF0000"/>
                </a:solidFill>
              </a:rPr>
              <a:t> капитализм</a:t>
            </a:r>
            <a:r>
              <a:rPr lang="ru-RU" sz="3000" b="1" dirty="0" smtClean="0"/>
              <a:t>? (с.35)</a:t>
            </a:r>
          </a:p>
          <a:p>
            <a:r>
              <a:rPr lang="ru-RU" sz="3000" b="1" dirty="0" smtClean="0"/>
              <a:t>Какая обстановка была внутри воюющих стран? (с.35-36)</a:t>
            </a:r>
            <a:endParaRPr lang="ru-RU" b="1" dirty="0" smtClean="0"/>
          </a:p>
        </p:txBody>
      </p:sp>
      <p:pic>
        <p:nvPicPr>
          <p:cNvPr id="5122" name="Picture 2" descr="C:\Users\Чуприна\Desktop\b6def9_48307cf499d346f1985f2beb7abf9a13_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0603" y="4000505"/>
            <a:ext cx="4123397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Чуприна\Desktop\1556107172_genoci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9803" y="1214422"/>
            <a:ext cx="3934198" cy="2771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9397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7. Великая российская революция 1917 г. Брестский мир.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428736"/>
            <a:ext cx="5429288" cy="5143536"/>
          </a:xfrm>
        </p:spPr>
        <p:txBody>
          <a:bodyPr>
            <a:normAutofit fontScale="85000" lnSpcReduction="1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Февраль 1917 г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>– </a:t>
            </a:r>
            <a:r>
              <a:rPr lang="ru-RU" b="1" i="1" dirty="0" smtClean="0">
                <a:solidFill>
                  <a:srgbClr val="FF0000"/>
                </a:solidFill>
              </a:rPr>
              <a:t>Февральская революция </a:t>
            </a:r>
            <a:r>
              <a:rPr lang="ru-RU" b="1" i="1" dirty="0" smtClean="0"/>
              <a:t>в России</a:t>
            </a:r>
            <a:r>
              <a:rPr lang="ru-RU" dirty="0" smtClean="0"/>
              <a:t>(отречение Николая </a:t>
            </a:r>
            <a:r>
              <a:rPr lang="en-US" dirty="0" smtClean="0"/>
              <a:t>II</a:t>
            </a:r>
            <a:r>
              <a:rPr lang="ru-RU" dirty="0" smtClean="0"/>
              <a:t> от престола).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Октябрь 1917 г. </a:t>
            </a:r>
            <a:r>
              <a:rPr lang="ru-RU" dirty="0" smtClean="0"/>
              <a:t>– </a:t>
            </a:r>
            <a:r>
              <a:rPr lang="ru-RU" b="1" i="1" dirty="0" smtClean="0">
                <a:solidFill>
                  <a:srgbClr val="FF0000"/>
                </a:solidFill>
              </a:rPr>
              <a:t>Октябрьская революция </a:t>
            </a:r>
            <a:r>
              <a:rPr lang="ru-RU" b="1" i="1" dirty="0" smtClean="0"/>
              <a:t>в России</a:t>
            </a:r>
            <a:r>
              <a:rPr lang="ru-RU" dirty="0" smtClean="0"/>
              <a:t>(приход к власти большевиков).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3 марта 1918 г</a:t>
            </a:r>
            <a:r>
              <a:rPr lang="ru-RU" dirty="0" smtClean="0"/>
              <a:t>. – подписание </a:t>
            </a:r>
            <a:r>
              <a:rPr lang="ru-RU" b="1" i="1" dirty="0" smtClean="0">
                <a:solidFill>
                  <a:srgbClr val="FF0000"/>
                </a:solidFill>
              </a:rPr>
              <a:t>Брестского мира</a:t>
            </a:r>
            <a:r>
              <a:rPr lang="ru-RU" dirty="0" smtClean="0"/>
              <a:t> с Германией.</a:t>
            </a:r>
          </a:p>
          <a:p>
            <a:r>
              <a:rPr lang="ru-RU" b="1" dirty="0" smtClean="0"/>
              <a:t>На каких условиях был подписан мир? (с.37)</a:t>
            </a:r>
          </a:p>
          <a:p>
            <a:r>
              <a:rPr lang="ru-RU" b="1" dirty="0" smtClean="0"/>
              <a:t>Каковы последствия этого мира? (с.37)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5933787" y="928670"/>
            <a:ext cx="3210213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157724" y="3857628"/>
            <a:ext cx="398627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9397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8. Кампания 1917 г.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428736"/>
            <a:ext cx="4929222" cy="5143536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Апрель 1917 г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>– неудачное наступление французов в районе </a:t>
            </a:r>
            <a:r>
              <a:rPr lang="ru-RU" dirty="0" err="1" smtClean="0"/>
              <a:t>Арраса</a:t>
            </a:r>
            <a:r>
              <a:rPr lang="ru-RU" dirty="0" smtClean="0"/>
              <a:t> и Реймса </a:t>
            </a:r>
            <a:r>
              <a:rPr lang="ru-RU" b="1" i="1" dirty="0" smtClean="0">
                <a:solidFill>
                  <a:srgbClr val="FF0000"/>
                </a:solidFill>
              </a:rPr>
              <a:t>(«Бойня </a:t>
            </a:r>
            <a:r>
              <a:rPr lang="ru-RU" b="1" i="1" dirty="0" err="1" smtClean="0">
                <a:solidFill>
                  <a:srgbClr val="FF0000"/>
                </a:solidFill>
              </a:rPr>
              <a:t>Нивеля</a:t>
            </a:r>
            <a:r>
              <a:rPr lang="ru-RU" b="1" i="1" dirty="0" smtClean="0">
                <a:solidFill>
                  <a:srgbClr val="FF0000"/>
                </a:solidFill>
              </a:rPr>
              <a:t>»).</a:t>
            </a:r>
          </a:p>
          <a:p>
            <a:r>
              <a:rPr lang="ru-RU" b="1" dirty="0" smtClean="0"/>
              <a:t>Как вы думаете, почему к 1917 г. сражения становились все более бессмысленными? (с.37)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6493881" y="857232"/>
            <a:ext cx="2650119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05688" y="4429132"/>
            <a:ext cx="4138312" cy="2428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286512" y="3714752"/>
            <a:ext cx="2857488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Робер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Нивель</a:t>
            </a:r>
            <a:r>
              <a:rPr lang="ru-RU" sz="1600" b="1" dirty="0" smtClean="0"/>
              <a:t> (1856-1924 гг.) – генерал Франции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93978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9. Кампания 1918 г. Поражение Четвертного союза.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214422"/>
            <a:ext cx="4929222" cy="535785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Каково было положение Германии и ее союзников к концу войны? (с.38)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Август 1918 г</a:t>
            </a:r>
            <a:r>
              <a:rPr lang="ru-RU" dirty="0" smtClean="0"/>
              <a:t>. – </a:t>
            </a:r>
            <a:r>
              <a:rPr lang="ru-RU" i="1" dirty="0" smtClean="0"/>
              <a:t>сражение под Амьеном.</a:t>
            </a:r>
          </a:p>
          <a:p>
            <a:r>
              <a:rPr lang="ru-RU" b="1" dirty="0" smtClean="0"/>
              <a:t>Каковы итоги сражения? (с.38)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9 ноября 1918 г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>– падение монархии и </a:t>
            </a:r>
            <a:r>
              <a:rPr lang="ru-RU" b="1" i="1" dirty="0" smtClean="0">
                <a:solidFill>
                  <a:srgbClr val="FF0000"/>
                </a:solidFill>
              </a:rPr>
              <a:t>провозглашение республики в Германии</a:t>
            </a:r>
            <a:r>
              <a:rPr lang="ru-RU" dirty="0" smtClean="0"/>
              <a:t>.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11 ноября 1918 г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>– </a:t>
            </a:r>
            <a:r>
              <a:rPr lang="ru-RU" b="1" i="1" dirty="0" smtClean="0">
                <a:solidFill>
                  <a:srgbClr val="FF0000"/>
                </a:solidFill>
              </a:rPr>
              <a:t>подписание капитуляции </a:t>
            </a:r>
            <a:r>
              <a:rPr lang="ru-RU" dirty="0" smtClean="0"/>
              <a:t>Германии и </a:t>
            </a:r>
            <a:r>
              <a:rPr lang="ru-RU" b="1" i="1" dirty="0" smtClean="0">
                <a:solidFill>
                  <a:srgbClr val="FF0000"/>
                </a:solidFill>
              </a:rPr>
              <a:t>окончание Первой мировой войны</a:t>
            </a:r>
            <a:r>
              <a:rPr lang="ru-RU" dirty="0" smtClean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5500694" y="1214421"/>
            <a:ext cx="3310263" cy="5425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57818" y="5857868"/>
            <a:ext cx="3571868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Фердинанд </a:t>
            </a:r>
            <a:r>
              <a:rPr lang="ru-RU" b="1" dirty="0" err="1" smtClean="0"/>
              <a:t>Фош</a:t>
            </a:r>
            <a:r>
              <a:rPr lang="ru-RU" b="1" dirty="0" smtClean="0"/>
              <a:t> (1851-1929 гг.) – маршал Франции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9397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10. Итоги Первой мировой войны.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357298"/>
            <a:ext cx="4357718" cy="521497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- распад 4 империй;</a:t>
            </a:r>
          </a:p>
          <a:p>
            <a:r>
              <a:rPr lang="ru-RU" dirty="0" smtClean="0"/>
              <a:t>- ряд революций;</a:t>
            </a:r>
          </a:p>
          <a:p>
            <a:r>
              <a:rPr lang="ru-RU" dirty="0" smtClean="0"/>
              <a:t>- в войну были вовлечены 33 государства;</a:t>
            </a:r>
          </a:p>
          <a:p>
            <a:r>
              <a:rPr lang="ru-RU" dirty="0" smtClean="0"/>
              <a:t>- потери свыше 10 млн.человек;</a:t>
            </a:r>
          </a:p>
          <a:p>
            <a:r>
              <a:rPr lang="ru-RU" dirty="0" smtClean="0"/>
              <a:t>- разрушены города и деревни;</a:t>
            </a:r>
          </a:p>
          <a:p>
            <a:r>
              <a:rPr lang="ru-RU" dirty="0" smtClean="0"/>
              <a:t>- социальные и политические проблемы.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4305438" y="1214422"/>
            <a:ext cx="4838562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899592" y="1196752"/>
            <a:ext cx="7488832" cy="504056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Домашнее задание: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- Параграф 3;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ru-RU" sz="2800" dirty="0" smtClean="0"/>
              <a:t> вопросы с.39;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ru-RU" sz="2800" dirty="0" smtClean="0"/>
              <a:t> работа с </a:t>
            </a:r>
            <a:r>
              <a:rPr lang="ru-RU" sz="2800" smtClean="0"/>
              <a:t>картами с.28-29, 31, 36.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51125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28 июня 1914 г. </a:t>
            </a:r>
            <a:r>
              <a:rPr lang="ru-RU" sz="2400" dirty="0" smtClean="0">
                <a:solidFill>
                  <a:srgbClr val="808080">
                    <a:lumMod val="10000"/>
                  </a:srgbClr>
                </a:solidFill>
                <a:latin typeface="Arial"/>
              </a:rPr>
              <a:t>– убийство наследника австрийского престола </a:t>
            </a:r>
            <a:r>
              <a:rPr lang="ru-RU" sz="2400" i="1" dirty="0" smtClean="0">
                <a:solidFill>
                  <a:srgbClr val="808080">
                    <a:lumMod val="10000"/>
                  </a:srgbClr>
                </a:solidFill>
                <a:latin typeface="Arial"/>
              </a:rPr>
              <a:t>эрцгерцога </a:t>
            </a:r>
            <a:r>
              <a:rPr lang="ru-RU" sz="2400" i="1" dirty="0" smtClean="0">
                <a:solidFill>
                  <a:srgbClr val="FF0000"/>
                </a:solidFill>
                <a:latin typeface="Arial"/>
              </a:rPr>
              <a:t>Франца Фердинанда</a:t>
            </a:r>
            <a:r>
              <a:rPr lang="ru-RU" sz="2400" dirty="0" smtClean="0">
                <a:solidFill>
                  <a:srgbClr val="808080">
                    <a:lumMod val="10000"/>
                  </a:srgbClr>
                </a:solidFill>
                <a:latin typeface="Arial"/>
              </a:rPr>
              <a:t> в городе </a:t>
            </a:r>
            <a:r>
              <a:rPr lang="ru-RU" sz="2400" i="1" u="sng" dirty="0" smtClean="0">
                <a:solidFill>
                  <a:srgbClr val="FF0000"/>
                </a:solidFill>
                <a:latin typeface="Arial"/>
              </a:rPr>
              <a:t>Сараево</a:t>
            </a:r>
            <a:r>
              <a:rPr lang="ru-RU" sz="2400" dirty="0" smtClean="0">
                <a:solidFill>
                  <a:srgbClr val="808080">
                    <a:lumMod val="10000"/>
                  </a:srgbClr>
                </a:solidFill>
                <a:latin typeface="Arial"/>
              </a:rPr>
              <a:t> (Сербия).</a:t>
            </a:r>
          </a:p>
          <a:p>
            <a:pPr lvl="0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28 июля 1914 г</a:t>
            </a:r>
            <a:r>
              <a:rPr lang="ru-RU" sz="2400" dirty="0" smtClean="0">
                <a:solidFill>
                  <a:srgbClr val="808080">
                    <a:lumMod val="10000"/>
                  </a:srgbClr>
                </a:solidFill>
                <a:latin typeface="Arial"/>
              </a:rPr>
              <a:t>. – </a:t>
            </a:r>
            <a:r>
              <a:rPr lang="ru-RU" sz="2400" i="1" dirty="0" smtClean="0">
                <a:solidFill>
                  <a:srgbClr val="808080">
                    <a:lumMod val="10000"/>
                  </a:srgbClr>
                </a:solidFill>
                <a:latin typeface="Arial"/>
              </a:rPr>
              <a:t>Австро-Венгрия объявила </a:t>
            </a:r>
            <a:r>
              <a:rPr lang="ru-RU" sz="2400" i="1" dirty="0">
                <a:solidFill>
                  <a:srgbClr val="808080">
                    <a:lumMod val="10000"/>
                  </a:srgbClr>
                </a:solidFill>
                <a:latin typeface="Arial"/>
              </a:rPr>
              <a:t>С</a:t>
            </a:r>
            <a:r>
              <a:rPr lang="ru-RU" sz="2400" i="1" dirty="0" smtClean="0">
                <a:solidFill>
                  <a:srgbClr val="808080">
                    <a:lumMod val="10000"/>
                  </a:srgbClr>
                </a:solidFill>
                <a:latin typeface="Arial"/>
              </a:rPr>
              <a:t>ербии войну</a:t>
            </a:r>
            <a:r>
              <a:rPr lang="ru-RU" sz="2400" dirty="0" smtClean="0">
                <a:solidFill>
                  <a:srgbClr val="808080">
                    <a:lumMod val="10000"/>
                  </a:srgbClr>
                </a:solidFill>
                <a:latin typeface="Arial"/>
              </a:rPr>
              <a:t>.</a:t>
            </a:r>
          </a:p>
          <a:p>
            <a:pPr lvl="0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30 июля 1914 г</a:t>
            </a:r>
            <a:r>
              <a:rPr lang="ru-RU" sz="2400" dirty="0" smtClean="0">
                <a:solidFill>
                  <a:srgbClr val="808080">
                    <a:lumMod val="10000"/>
                  </a:srgbClr>
                </a:solidFill>
                <a:latin typeface="Arial"/>
              </a:rPr>
              <a:t>. – </a:t>
            </a:r>
            <a:r>
              <a:rPr lang="ru-RU" sz="2400" i="1" dirty="0" smtClean="0">
                <a:solidFill>
                  <a:srgbClr val="808080">
                    <a:lumMod val="10000"/>
                  </a:srgbClr>
                </a:solidFill>
                <a:latin typeface="Arial"/>
              </a:rPr>
              <a:t>Россия начала </a:t>
            </a:r>
            <a:r>
              <a:rPr lang="ru-RU" sz="2400" i="1" u="sng" dirty="0" smtClean="0">
                <a:solidFill>
                  <a:srgbClr val="FF0000"/>
                </a:solidFill>
                <a:latin typeface="Arial"/>
              </a:rPr>
              <a:t>всеобщую мобилизацию </a:t>
            </a:r>
            <a:r>
              <a:rPr lang="ru-RU" sz="2400" i="1" dirty="0" smtClean="0">
                <a:solidFill>
                  <a:srgbClr val="808080">
                    <a:lumMod val="10000"/>
                  </a:srgbClr>
                </a:solidFill>
                <a:latin typeface="Arial"/>
              </a:rPr>
              <a:t>военных сил.</a:t>
            </a:r>
          </a:p>
          <a:p>
            <a:pPr lvl="0" eaLnBrk="1" hangingPunct="1">
              <a:defRPr/>
            </a:pPr>
            <a:r>
              <a:rPr lang="ru-RU" sz="2400" b="1" u="sng" dirty="0" smtClean="0">
                <a:solidFill>
                  <a:srgbClr val="808080">
                    <a:lumMod val="10000"/>
                  </a:srgbClr>
                </a:solidFill>
                <a:latin typeface="Arial"/>
              </a:rPr>
              <a:t>Прочтите документ на с.15</a:t>
            </a:r>
          </a:p>
          <a:p>
            <a:pPr lvl="0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1 августа 1914 г. </a:t>
            </a:r>
            <a:r>
              <a:rPr lang="ru-RU" sz="2400" dirty="0" smtClean="0">
                <a:solidFill>
                  <a:srgbClr val="808080">
                    <a:lumMod val="10000"/>
                  </a:srgbClr>
                </a:solidFill>
                <a:latin typeface="Arial"/>
              </a:rPr>
              <a:t>– Германия </a:t>
            </a:r>
            <a:r>
              <a:rPr lang="ru-RU" sz="2400" i="1" dirty="0" smtClean="0">
                <a:solidFill>
                  <a:srgbClr val="808080">
                    <a:lumMod val="10000"/>
                  </a:srgbClr>
                </a:solidFill>
                <a:latin typeface="Arial"/>
              </a:rPr>
              <a:t>объявила России войну</a:t>
            </a:r>
            <a:r>
              <a:rPr lang="ru-RU" sz="2400" dirty="0" smtClean="0">
                <a:solidFill>
                  <a:srgbClr val="808080">
                    <a:lumMod val="10000"/>
                  </a:srgbClr>
                </a:solidFill>
                <a:latin typeface="Arial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3 августа </a:t>
            </a:r>
            <a:r>
              <a:rPr lang="ru-RU" sz="2400" dirty="0" smtClean="0">
                <a:solidFill>
                  <a:srgbClr val="808080">
                    <a:lumMod val="10000"/>
                  </a:srgbClr>
                </a:solidFill>
                <a:latin typeface="Arial"/>
              </a:rPr>
              <a:t>– </a:t>
            </a:r>
            <a:r>
              <a:rPr lang="ru-RU" sz="2400" i="1" dirty="0" smtClean="0">
                <a:solidFill>
                  <a:srgbClr val="808080">
                    <a:lumMod val="10000"/>
                  </a:srgbClr>
                </a:solidFill>
                <a:latin typeface="Arial"/>
              </a:rPr>
              <a:t>Франции</a:t>
            </a:r>
            <a:r>
              <a:rPr lang="ru-RU" sz="2400" dirty="0" smtClean="0">
                <a:solidFill>
                  <a:srgbClr val="808080">
                    <a:lumMod val="10000"/>
                  </a:srgbClr>
                </a:solidFill>
                <a:latin typeface="Arial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4 августа </a:t>
            </a:r>
            <a:r>
              <a:rPr lang="ru-RU" sz="2400" dirty="0" smtClean="0">
                <a:solidFill>
                  <a:srgbClr val="808080">
                    <a:lumMod val="10000"/>
                  </a:srgbClr>
                </a:solidFill>
                <a:latin typeface="Arial"/>
              </a:rPr>
              <a:t>– </a:t>
            </a:r>
            <a:r>
              <a:rPr lang="ru-RU" sz="2400" i="1" dirty="0" smtClean="0">
                <a:solidFill>
                  <a:srgbClr val="808080">
                    <a:lumMod val="10000"/>
                  </a:srgbClr>
                </a:solidFill>
                <a:latin typeface="Arial"/>
              </a:rPr>
              <a:t>в войну вступила Англия.</a:t>
            </a:r>
          </a:p>
          <a:p>
            <a:pPr lvl="0" eaLnBrk="1" hangingPunct="1">
              <a:defRPr/>
            </a:pPr>
            <a:endParaRPr lang="ru-RU" sz="2400" dirty="0">
              <a:solidFill>
                <a:srgbClr val="808080">
                  <a:lumMod val="10000"/>
                </a:srgbClr>
              </a:solidFill>
              <a:latin typeface="Arial"/>
            </a:endParaRPr>
          </a:p>
        </p:txBody>
      </p:sp>
      <p:pic>
        <p:nvPicPr>
          <p:cNvPr id="7" name="Picture 2" descr="C:\Users\Чуприна\Desktop\HGM_Wilhelm_Vita_Porträt_Franz_Ferdin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557" y="928670"/>
            <a:ext cx="3792443" cy="4804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364088" y="5589240"/>
            <a:ext cx="3779912" cy="1268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Франц Фердинанд (1863-1914 гг.) </a:t>
            </a:r>
            <a:r>
              <a:rPr lang="ru-RU" dirty="0" smtClean="0"/>
              <a:t>– </a:t>
            </a:r>
            <a:r>
              <a:rPr lang="ru-RU" i="1" dirty="0" smtClean="0"/>
              <a:t>эрцгерцог, наследник Австро-Венгерского престола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1. Июльский кризис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7778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2. Цели и планы участников войны</a:t>
            </a:r>
            <a:endParaRPr lang="ru-RU" b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357188" y="895350"/>
            <a:ext cx="8786812" cy="574675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ТРОЙСТВЕННЫЙ </a:t>
            </a:r>
            <a:r>
              <a:rPr lang="ru-RU" sz="2800" b="1" u="sng" dirty="0" smtClean="0">
                <a:solidFill>
                  <a:srgbClr val="FF0000"/>
                </a:solidFill>
              </a:rPr>
              <a:t>СОЮЗ</a:t>
            </a:r>
            <a:endParaRPr lang="ru-RU" sz="2800" u="sng" dirty="0" smtClean="0"/>
          </a:p>
        </p:txBody>
      </p:sp>
      <p:pic>
        <p:nvPicPr>
          <p:cNvPr id="10" name="Picture 2" descr="C:\Users\ComCity\Desktop\61891190.3ydyo2xvx9.W66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21" y="1115124"/>
            <a:ext cx="1624084" cy="2207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67544" y="2990999"/>
            <a:ext cx="1805555" cy="66346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Вильгельм </a:t>
            </a:r>
            <a:r>
              <a:rPr lang="en-US" b="1" dirty="0" smtClean="0"/>
              <a:t>II</a:t>
            </a:r>
            <a:r>
              <a:rPr lang="ru-RU" b="1" dirty="0" smtClean="0"/>
              <a:t> (1888-1918 гг.)</a:t>
            </a:r>
            <a:endParaRPr lang="ru-RU" b="1" dirty="0"/>
          </a:p>
        </p:txBody>
      </p:sp>
      <p:pic>
        <p:nvPicPr>
          <p:cNvPr id="12" name="Picture 2" descr="C:\Users\ComCity\Desktop\Franz_Joseph_of_Austria_1910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6854" y="1493319"/>
            <a:ext cx="1431610" cy="1829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ComCity\Desktop\Re_Vittorio_Emanuele_I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9894" y="1622727"/>
            <a:ext cx="1980884" cy="1570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570000" y="3177934"/>
            <a:ext cx="1885318" cy="6634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Франц Иосиф </a:t>
            </a:r>
            <a:r>
              <a:rPr lang="en-US" b="1" dirty="0" smtClean="0"/>
              <a:t>I</a:t>
            </a:r>
            <a:r>
              <a:rPr lang="ru-RU" b="1" dirty="0" smtClean="0"/>
              <a:t> (1848-1916 гг.)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96334" y="3126481"/>
            <a:ext cx="2396146" cy="6634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Виктор Эммануил </a:t>
            </a:r>
            <a:r>
              <a:rPr lang="en-US" b="1" dirty="0" smtClean="0"/>
              <a:t>III </a:t>
            </a:r>
            <a:r>
              <a:rPr lang="ru-RU" b="1" dirty="0" smtClean="0"/>
              <a:t>(1900-1943 гг.)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954" y="3749050"/>
            <a:ext cx="2813854" cy="29923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 smtClean="0"/>
              <a:t>ГЕРМАНИЯ:</a:t>
            </a:r>
          </a:p>
          <a:p>
            <a:pPr marL="342900" indent="-342900">
              <a:buAutoNum type="arabicParenR"/>
            </a:pPr>
            <a:r>
              <a:rPr lang="ru-RU" dirty="0" smtClean="0"/>
              <a:t>разгром </a:t>
            </a:r>
            <a:r>
              <a:rPr lang="ru-RU" dirty="0" smtClean="0"/>
              <a:t>поодиночке Франции, России и Англии;</a:t>
            </a:r>
          </a:p>
          <a:p>
            <a:pPr marL="342900" indent="-342900">
              <a:buAutoNum type="arabicParenR"/>
            </a:pPr>
            <a:r>
              <a:rPr lang="ru-RU" dirty="0"/>
              <a:t>з</a:t>
            </a:r>
            <a:r>
              <a:rPr lang="ru-RU" dirty="0" smtClean="0"/>
              <a:t>ахват англо-французских колоний;</a:t>
            </a:r>
          </a:p>
          <a:p>
            <a:pPr marL="342900" indent="-342900">
              <a:buAutoNum type="arabicParenR"/>
            </a:pPr>
            <a:r>
              <a:rPr lang="ru-RU" dirty="0"/>
              <a:t>з</a:t>
            </a:r>
            <a:r>
              <a:rPr lang="ru-RU" dirty="0" smtClean="0"/>
              <a:t>ахват европейской части России.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28865" y="3962879"/>
            <a:ext cx="2813854" cy="17703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 smtClean="0"/>
              <a:t>АВСТРО-ВЕНГРИЯ:</a:t>
            </a:r>
          </a:p>
          <a:p>
            <a:pPr marL="342900" indent="-342900">
              <a:buAutoNum type="arabicParenR"/>
            </a:pPr>
            <a:r>
              <a:rPr lang="ru-RU" dirty="0" smtClean="0"/>
              <a:t>разгром </a:t>
            </a:r>
            <a:r>
              <a:rPr lang="ru-RU" dirty="0" smtClean="0"/>
              <a:t>Сербии;</a:t>
            </a:r>
          </a:p>
          <a:p>
            <a:pPr marL="342900" indent="-342900">
              <a:buAutoNum type="arabicParenR"/>
            </a:pPr>
            <a:r>
              <a:rPr lang="ru-RU" dirty="0"/>
              <a:t>р</a:t>
            </a:r>
            <a:r>
              <a:rPr lang="ru-RU" dirty="0" smtClean="0"/>
              <a:t>азгром России и захват ее западных территорий.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84581" y="3962879"/>
            <a:ext cx="2813854" cy="12823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 smtClean="0"/>
              <a:t>ИТАЛИЯ:</a:t>
            </a:r>
          </a:p>
          <a:p>
            <a:pPr marL="342900" indent="-342900">
              <a:buAutoNum type="arabicParenR"/>
            </a:pPr>
            <a:r>
              <a:rPr lang="ru-RU" dirty="0" smtClean="0"/>
              <a:t>захват </a:t>
            </a:r>
            <a:r>
              <a:rPr lang="ru-RU" dirty="0" smtClean="0"/>
              <a:t>колоний на Балканах и в Африке</a:t>
            </a:r>
          </a:p>
        </p:txBody>
      </p:sp>
    </p:spTree>
    <p:extLst>
      <p:ext uri="{BB962C8B-B14F-4D97-AF65-F5344CB8AC3E}">
        <p14:creationId xmlns:p14="http://schemas.microsoft.com/office/powerpoint/2010/main" val="28012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2. Цели и планы участников войны</a:t>
            </a:r>
            <a:endParaRPr lang="ru-RU" b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357188" y="895350"/>
            <a:ext cx="8786812" cy="574675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АНТАНТА</a:t>
            </a:r>
            <a:endParaRPr lang="ru-RU" sz="2800" u="sng" dirty="0" smtClean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953" y="3749050"/>
            <a:ext cx="3098911" cy="29923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 smtClean="0"/>
              <a:t>РОССИЯ</a:t>
            </a:r>
            <a:r>
              <a:rPr lang="ru-RU" dirty="0" smtClean="0"/>
              <a:t>:</a:t>
            </a:r>
          </a:p>
          <a:p>
            <a:pPr marL="342900" indent="-342900">
              <a:buAutoNum type="arabicParenR"/>
            </a:pPr>
            <a:r>
              <a:rPr lang="ru-RU" dirty="0" smtClean="0"/>
              <a:t>разгром </a:t>
            </a:r>
            <a:r>
              <a:rPr lang="ru-RU" dirty="0" smtClean="0"/>
              <a:t>Австро-Венгрии и Германии;</a:t>
            </a:r>
          </a:p>
          <a:p>
            <a:pPr marL="342900" indent="-342900">
              <a:buAutoNum type="arabicParenR"/>
            </a:pPr>
            <a:r>
              <a:rPr lang="ru-RU" dirty="0" smtClean="0"/>
              <a:t>контроль над проливами Босфор и Дарданеллы;</a:t>
            </a:r>
          </a:p>
          <a:p>
            <a:pPr marL="342900" indent="-342900">
              <a:buAutoNum type="arabicParenR"/>
            </a:pPr>
            <a:r>
              <a:rPr lang="ru-RU" dirty="0"/>
              <a:t>п</a:t>
            </a:r>
            <a:r>
              <a:rPr lang="ru-RU" dirty="0" smtClean="0"/>
              <a:t>рисоединение территорий Восточной Европы со славянским населением.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18686" y="3939513"/>
            <a:ext cx="2813854" cy="20097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 smtClean="0"/>
              <a:t>ФРАНЦИЯ:</a:t>
            </a:r>
          </a:p>
          <a:p>
            <a:pPr marL="342900" indent="-342900">
              <a:buAutoNum type="arabicParenR"/>
            </a:pPr>
            <a:r>
              <a:rPr lang="ru-RU" dirty="0" smtClean="0"/>
              <a:t>разгром </a:t>
            </a:r>
            <a:r>
              <a:rPr lang="ru-RU" dirty="0" smtClean="0"/>
              <a:t>Германии;</a:t>
            </a:r>
          </a:p>
          <a:p>
            <a:pPr marL="342900" indent="-342900">
              <a:buAutoNum type="arabicParenR"/>
            </a:pPr>
            <a:r>
              <a:rPr lang="ru-RU" dirty="0"/>
              <a:t>в</a:t>
            </a:r>
            <a:r>
              <a:rPr lang="ru-RU" dirty="0" smtClean="0"/>
              <a:t>озвращение Эльзаса и Лотарингии;</a:t>
            </a:r>
          </a:p>
          <a:p>
            <a:pPr marL="342900" indent="-342900">
              <a:buAutoNum type="arabicParenR"/>
            </a:pPr>
            <a:r>
              <a:rPr lang="ru-RU" dirty="0"/>
              <a:t>з</a:t>
            </a:r>
            <a:r>
              <a:rPr lang="ru-RU" dirty="0" smtClean="0"/>
              <a:t>ахват Сирии и Палестины.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84581" y="3962878"/>
            <a:ext cx="2813854" cy="17703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 smtClean="0"/>
              <a:t>АНГЛИЯ:</a:t>
            </a:r>
          </a:p>
          <a:p>
            <a:pPr marL="342900" indent="-342900">
              <a:buAutoNum type="arabicParenR"/>
            </a:pPr>
            <a:r>
              <a:rPr lang="ru-RU" dirty="0" smtClean="0"/>
              <a:t>сокрушить </a:t>
            </a:r>
            <a:r>
              <a:rPr lang="ru-RU" dirty="0" smtClean="0"/>
              <a:t>Германию как главного военного и торгового соперника.</a:t>
            </a:r>
          </a:p>
        </p:txBody>
      </p:sp>
      <p:pic>
        <p:nvPicPr>
          <p:cNvPr id="13" name="Picture 3" descr="C:\Users\Harold-1066\Desktop\07-11-nikolay-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40396"/>
            <a:ext cx="2016224" cy="2804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23528" y="2991000"/>
            <a:ext cx="2304255" cy="663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Николай </a:t>
            </a:r>
            <a:r>
              <a:rPr lang="en-US" b="1" dirty="0" smtClean="0"/>
              <a:t>II</a:t>
            </a:r>
            <a:r>
              <a:rPr lang="ru-RU" b="1" dirty="0" smtClean="0"/>
              <a:t> (1894-1917 гг.)</a:t>
            </a:r>
            <a:endParaRPr lang="ru-RU" b="1" dirty="0"/>
          </a:p>
        </p:txBody>
      </p:sp>
      <p:pic>
        <p:nvPicPr>
          <p:cNvPr id="22" name="Picture 2" descr="C:\Users\Чуприна\Desktop\image_8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1663" y="1405292"/>
            <a:ext cx="1767900" cy="245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3411940" y="3177934"/>
            <a:ext cx="2312188" cy="6634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Раймон</a:t>
            </a:r>
            <a:r>
              <a:rPr lang="ru-RU" b="1" dirty="0" smtClean="0"/>
              <a:t> Пуанкаре (1913-1920 гг.)</a:t>
            </a:r>
            <a:endParaRPr lang="ru-RU" b="1" dirty="0"/>
          </a:p>
        </p:txBody>
      </p:sp>
      <p:pic>
        <p:nvPicPr>
          <p:cNvPr id="24" name="Picture 2" descr="C:\Users\ComCity\Desktop\George_V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9893" y="1334442"/>
            <a:ext cx="2043229" cy="2526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6372200" y="3177933"/>
            <a:ext cx="2448272" cy="6120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Георг </a:t>
            </a:r>
            <a:r>
              <a:rPr lang="en-US" b="1" dirty="0" smtClean="0"/>
              <a:t>V</a:t>
            </a:r>
            <a:r>
              <a:rPr lang="ru-RU" b="1" dirty="0" smtClean="0"/>
              <a:t> (1910-1936 гг.)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972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2. Цели и планы участников войны.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214422"/>
            <a:ext cx="5286412" cy="5357850"/>
          </a:xfrm>
        </p:spPr>
        <p:txBody>
          <a:bodyPr>
            <a:normAutofit/>
          </a:bodyPr>
          <a:lstStyle/>
          <a:p>
            <a:r>
              <a:rPr lang="ru-RU" b="1" dirty="0" smtClean="0"/>
              <a:t>Что общего было в целях противоборствующих сторон? (с.30)</a:t>
            </a:r>
          </a:p>
          <a:p>
            <a:r>
              <a:rPr lang="ru-RU" b="1" i="1" u="sng" dirty="0" smtClean="0">
                <a:solidFill>
                  <a:srgbClr val="FF0000"/>
                </a:solidFill>
              </a:rPr>
              <a:t>Шовинизм</a:t>
            </a:r>
            <a:r>
              <a:rPr lang="ru-RU" dirty="0" smtClean="0"/>
              <a:t> - идеология, суть которой заключается в проповеди национального превосходства с целью обоснования права на дискриминацию и угнетение других народов.</a:t>
            </a:r>
          </a:p>
        </p:txBody>
      </p:sp>
      <p:pic>
        <p:nvPicPr>
          <p:cNvPr id="6" name="Picture 2" descr="C:\Users\ComCity\Desktop\61891190.3ydyo2xvx9.W66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5130" y="1500174"/>
            <a:ext cx="367887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79690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3. Кампания 1914 г. Провал плана </a:t>
            </a:r>
            <a:r>
              <a:rPr lang="ru-RU" sz="2800" b="1" dirty="0" err="1" smtClean="0"/>
              <a:t>Шлиффена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214422"/>
            <a:ext cx="6858048" cy="292895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Что такое план </a:t>
            </a:r>
            <a:r>
              <a:rPr lang="ru-RU" sz="2800" b="1" dirty="0" err="1" smtClean="0"/>
              <a:t>Шлиффена</a:t>
            </a:r>
            <a:r>
              <a:rPr lang="ru-RU" sz="2800" b="1" dirty="0" smtClean="0"/>
              <a:t> и в чем его суть? (с.30)</a:t>
            </a:r>
          </a:p>
          <a:p>
            <a:r>
              <a:rPr lang="ru-RU" sz="2800" b="1" u="sng" dirty="0" smtClean="0">
                <a:solidFill>
                  <a:srgbClr val="FF0000"/>
                </a:solidFill>
              </a:rPr>
              <a:t>Сентябрь 1914 г. </a:t>
            </a:r>
            <a:r>
              <a:rPr lang="ru-RU" sz="2800" dirty="0" smtClean="0"/>
              <a:t>– битва на р. Марна.</a:t>
            </a:r>
          </a:p>
          <a:p>
            <a:r>
              <a:rPr lang="ru-RU" sz="2800" b="1" dirty="0" smtClean="0"/>
              <a:t>Почему план </a:t>
            </a:r>
            <a:r>
              <a:rPr lang="ru-RU" sz="2800" b="1" dirty="0" err="1" smtClean="0"/>
              <a:t>Шлиффена</a:t>
            </a:r>
            <a:r>
              <a:rPr lang="ru-RU" sz="2800" b="1" dirty="0" smtClean="0"/>
              <a:t> провалился? (с.30-32)</a:t>
            </a:r>
          </a:p>
        </p:txBody>
      </p:sp>
      <p:pic>
        <p:nvPicPr>
          <p:cNvPr id="8" name="Picture 2" descr="C:\Users\Чуприна\Desktop\fa0aafbcb65a8acaabd1eeb2e0a071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6005" y="928670"/>
            <a:ext cx="214799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Чуприна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6731"/>
            <a:ext cx="5143504" cy="3271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072066" y="4143376"/>
            <a:ext cx="4071934" cy="271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6929454" y="3071810"/>
            <a:ext cx="2214546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Альфред фон </a:t>
            </a:r>
            <a:r>
              <a:rPr lang="ru-RU" sz="1600" b="1" dirty="0" err="1" smtClean="0"/>
              <a:t>Шлиффен</a:t>
            </a:r>
            <a:r>
              <a:rPr lang="ru-RU" sz="1600" b="1" dirty="0" smtClean="0"/>
              <a:t> (1833-1913 гг.) – генерал фельдмаршал Германии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4.Кампания 1915 г.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214422"/>
            <a:ext cx="4857784" cy="5357850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22 апреля 1915 г. </a:t>
            </a:r>
            <a:r>
              <a:rPr lang="ru-RU" dirty="0" smtClean="0"/>
              <a:t>– на поле боя впервые было использовано химическое оружие – </a:t>
            </a:r>
            <a:r>
              <a:rPr lang="ru-RU" b="1" i="1" dirty="0" smtClean="0">
                <a:solidFill>
                  <a:srgbClr val="FF0000"/>
                </a:solidFill>
              </a:rPr>
              <a:t>газ «Иприт».</a:t>
            </a:r>
          </a:p>
          <a:p>
            <a:r>
              <a:rPr lang="ru-RU" b="1" dirty="0" smtClean="0"/>
              <a:t>Какие правила нарушила Германия, применив это оружие? (с.32-33)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В 1915 г. </a:t>
            </a:r>
            <a:r>
              <a:rPr lang="ru-RU" dirty="0" smtClean="0"/>
              <a:t>– образовался </a:t>
            </a:r>
            <a:r>
              <a:rPr lang="ru-RU" b="1" i="1" dirty="0" smtClean="0">
                <a:solidFill>
                  <a:srgbClr val="FF0000"/>
                </a:solidFill>
              </a:rPr>
              <a:t>Четвертной союз.</a:t>
            </a:r>
          </a:p>
          <a:p>
            <a:r>
              <a:rPr lang="ru-RU" b="1" dirty="0" smtClean="0"/>
              <a:t>Назовите страны этого союза? (с.33)</a:t>
            </a:r>
          </a:p>
          <a:p>
            <a:r>
              <a:rPr lang="ru-RU" b="1" dirty="0" smtClean="0"/>
              <a:t>Каковы итоги кампании 1915 г.? (с.33)</a:t>
            </a: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4714876" y="3973920"/>
            <a:ext cx="4429124" cy="288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Чуприна\Desktop\0-1024x6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2309" y="1142984"/>
            <a:ext cx="4201691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5. Кампания 1916 г.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214422"/>
            <a:ext cx="5214974" cy="5357850"/>
          </a:xfrm>
        </p:spPr>
        <p:txBody>
          <a:bodyPr>
            <a:normAutofit/>
          </a:bodyPr>
          <a:lstStyle/>
          <a:p>
            <a:r>
              <a:rPr lang="ru-RU" sz="3000" b="1" i="1" u="sng" dirty="0" smtClean="0">
                <a:solidFill>
                  <a:srgbClr val="FF0000"/>
                </a:solidFill>
              </a:rPr>
              <a:t>«</a:t>
            </a:r>
            <a:r>
              <a:rPr lang="ru-RU" sz="3000" b="1" i="1" u="sng" dirty="0" err="1" smtClean="0">
                <a:solidFill>
                  <a:srgbClr val="FF0000"/>
                </a:solidFill>
              </a:rPr>
              <a:t>Верденская</a:t>
            </a:r>
            <a:r>
              <a:rPr lang="ru-RU" sz="3000" b="1" i="1" u="sng" dirty="0" smtClean="0">
                <a:solidFill>
                  <a:srgbClr val="FF0000"/>
                </a:solidFill>
              </a:rPr>
              <a:t> мясорубка» </a:t>
            </a:r>
            <a:r>
              <a:rPr lang="ru-RU" sz="3000" dirty="0" smtClean="0"/>
              <a:t>- </a:t>
            </a:r>
            <a:r>
              <a:rPr lang="ru-RU" sz="3000" i="1" dirty="0" smtClean="0"/>
              <a:t>гигантское сражение у г.Вердена</a:t>
            </a:r>
            <a:r>
              <a:rPr lang="ru-RU" sz="3000" dirty="0" smtClean="0"/>
              <a:t>, между французскими и германскими войсками </a:t>
            </a:r>
            <a:r>
              <a:rPr lang="ru-RU" sz="3000" b="1" dirty="0" smtClean="0">
                <a:solidFill>
                  <a:srgbClr val="FF0000"/>
                </a:solidFill>
              </a:rPr>
              <a:t>с февраля по декабрь 1916 г.</a:t>
            </a:r>
          </a:p>
          <a:p>
            <a:r>
              <a:rPr lang="ru-RU" sz="3000" b="1" u="sng" dirty="0" smtClean="0">
                <a:solidFill>
                  <a:srgbClr val="FF0000"/>
                </a:solidFill>
              </a:rPr>
              <a:t>Лето 1916 г. </a:t>
            </a:r>
            <a:r>
              <a:rPr lang="ru-RU" sz="3000" dirty="0" smtClean="0"/>
              <a:t>– </a:t>
            </a:r>
            <a:r>
              <a:rPr lang="ru-RU" sz="3000" b="1" i="1" dirty="0" smtClean="0">
                <a:solidFill>
                  <a:srgbClr val="FF0000"/>
                </a:solidFill>
              </a:rPr>
              <a:t>Брусиловский прорыв </a:t>
            </a:r>
            <a:r>
              <a:rPr lang="ru-RU" sz="3000" dirty="0" smtClean="0"/>
              <a:t>на Восточном фронте.</a:t>
            </a:r>
          </a:p>
          <a:p>
            <a:r>
              <a:rPr lang="ru-RU" sz="3000" b="1" u="sng" dirty="0" smtClean="0">
                <a:solidFill>
                  <a:srgbClr val="FF0000"/>
                </a:solidFill>
              </a:rPr>
              <a:t>Осень 1916 г. </a:t>
            </a:r>
            <a:r>
              <a:rPr lang="ru-RU" sz="3000" dirty="0" smtClean="0"/>
              <a:t>– </a:t>
            </a:r>
            <a:r>
              <a:rPr lang="ru-RU" sz="3000" i="1" dirty="0" smtClean="0"/>
              <a:t>битва на </a:t>
            </a:r>
            <a:r>
              <a:rPr lang="ru-RU" sz="3000" i="1" dirty="0" err="1" smtClean="0"/>
              <a:t>р.Сомма</a:t>
            </a:r>
            <a:r>
              <a:rPr lang="ru-RU" sz="3000" i="1" dirty="0" smtClean="0"/>
              <a:t>.</a:t>
            </a:r>
          </a:p>
          <a:p>
            <a:endParaRPr lang="ru-RU" dirty="0" smtClean="0"/>
          </a:p>
        </p:txBody>
      </p:sp>
      <p:pic>
        <p:nvPicPr>
          <p:cNvPr id="4098" name="Picture 2" descr="C:\Users\Чуприна\Desktop\joseph-joffre-6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2553" y="1000108"/>
            <a:ext cx="272144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Чуприна\Desktop\война-милитаризм-атака-Первая-мировая-война-290156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7485" y="4286255"/>
            <a:ext cx="3896515" cy="2571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429388" y="3571876"/>
            <a:ext cx="271461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Жак </a:t>
            </a:r>
            <a:r>
              <a:rPr lang="ru-RU" sz="1600" b="1" dirty="0" err="1" smtClean="0"/>
              <a:t>Жозеф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Жоффр</a:t>
            </a:r>
            <a:r>
              <a:rPr lang="ru-RU" sz="1600" b="1" dirty="0" smtClean="0"/>
              <a:t> (1852-1931 гг.) – маршал Франции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5. Кампания 1916 г.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214422"/>
            <a:ext cx="5000660" cy="5357850"/>
          </a:xfrm>
        </p:spPr>
        <p:txBody>
          <a:bodyPr>
            <a:normAutofit lnSpcReduction="10000"/>
          </a:bodyPr>
          <a:lstStyle/>
          <a:p>
            <a:r>
              <a:rPr lang="ru-RU" sz="3000" b="1" u="sng" dirty="0" smtClean="0">
                <a:solidFill>
                  <a:srgbClr val="FF0000"/>
                </a:solidFill>
              </a:rPr>
              <a:t>В 1916 г. </a:t>
            </a:r>
            <a:r>
              <a:rPr lang="ru-RU" sz="3000" dirty="0" smtClean="0"/>
              <a:t>– </a:t>
            </a:r>
            <a:r>
              <a:rPr lang="ru-RU" sz="3000" i="1" dirty="0" smtClean="0"/>
              <a:t>в битве у г. </a:t>
            </a:r>
            <a:r>
              <a:rPr lang="ru-RU" sz="3000" i="1" dirty="0" err="1" smtClean="0"/>
              <a:t>Кампбре</a:t>
            </a:r>
            <a:r>
              <a:rPr lang="ru-RU" sz="3000" dirty="0" smtClean="0"/>
              <a:t>, англичане впервые применили </a:t>
            </a:r>
            <a:r>
              <a:rPr lang="ru-RU" sz="3000" b="1" i="1" dirty="0" smtClean="0">
                <a:solidFill>
                  <a:srgbClr val="FF0000"/>
                </a:solidFill>
              </a:rPr>
              <a:t>танки.</a:t>
            </a:r>
          </a:p>
          <a:p>
            <a:r>
              <a:rPr lang="ru-RU" sz="3000" b="1" dirty="0" smtClean="0"/>
              <a:t>Какое воздействие оказали танки на противника? (с.34)</a:t>
            </a:r>
          </a:p>
          <a:p>
            <a:r>
              <a:rPr lang="ru-RU" sz="3000" b="1" u="sng" dirty="0" smtClean="0">
                <a:solidFill>
                  <a:srgbClr val="FF0000"/>
                </a:solidFill>
              </a:rPr>
              <a:t>В 1917 г</a:t>
            </a:r>
            <a:r>
              <a:rPr lang="ru-RU" sz="3000" dirty="0" smtClean="0"/>
              <a:t>. – в войну вступили США.</a:t>
            </a:r>
          </a:p>
          <a:p>
            <a:r>
              <a:rPr lang="ru-RU" sz="3000" b="1" dirty="0" smtClean="0"/>
              <a:t>Какова причина вступления США в войну? (с.34-35)</a:t>
            </a:r>
            <a:endParaRPr lang="ru-RU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4907799" y="4214818"/>
            <a:ext cx="4236201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286248" y="1214422"/>
            <a:ext cx="4857752" cy="3091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811</Words>
  <Application>Microsoft Office PowerPoint</Application>
  <PresentationFormat>Экран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Тема: Первая мировая война 1914-1918 гг.</vt:lpstr>
      <vt:lpstr>1. Июльский кризис</vt:lpstr>
      <vt:lpstr>2. Цели и планы участников войны</vt:lpstr>
      <vt:lpstr>2. Цели и планы участников войны</vt:lpstr>
      <vt:lpstr>2. Цели и планы участников войны.</vt:lpstr>
      <vt:lpstr>3. Кампания 1914 г. Провал плана Шлиффена.</vt:lpstr>
      <vt:lpstr>4.Кампания 1915 г.</vt:lpstr>
      <vt:lpstr>5. Кампания 1916 г.</vt:lpstr>
      <vt:lpstr>5. Кампания 1916 г.</vt:lpstr>
      <vt:lpstr>6. Положение в воюющих странах.</vt:lpstr>
      <vt:lpstr>7. Великая российская революция 1917 г. Брестский мир.</vt:lpstr>
      <vt:lpstr>8. Кампания 1917 г.</vt:lpstr>
      <vt:lpstr>9. Кампания 1918 г. Поражение Четвертного союза.</vt:lpstr>
      <vt:lpstr>10. Итоги Первой мировой войны.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Филипп II Август (1180-1223)</dc:title>
  <dc:creator>павел</dc:creator>
  <cp:lastModifiedBy>User12</cp:lastModifiedBy>
  <cp:revision>283</cp:revision>
  <dcterms:created xsi:type="dcterms:W3CDTF">2014-10-27T07:34:54Z</dcterms:created>
  <dcterms:modified xsi:type="dcterms:W3CDTF">2020-12-05T10:20:57Z</dcterms:modified>
</cp:coreProperties>
</file>