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9" r:id="rId9"/>
    <p:sldId id="260" r:id="rId10"/>
    <p:sldId id="266" r:id="rId11"/>
    <p:sldId id="268" r:id="rId12"/>
    <p:sldId id="267" r:id="rId13"/>
    <p:sldId id="270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1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2249-88BC-48E9-B905-F4CCFBE4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573C-2B61-407C-A93F-502B2DDF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2286000"/>
            <a:ext cx="6477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Государство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0" name="AutoShape 2" descr="Картинки по запросу госуд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государ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257426"/>
          </a:xfrm>
          <a:prstGeom prst="rect">
            <a:avLst/>
          </a:prstGeom>
          <a:noFill/>
        </p:spPr>
      </p:pic>
      <p:sp>
        <p:nvSpPr>
          <p:cNvPr id="2054" name="AutoShape 6" descr="Картинки по запросу государство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государство р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76400" cy="1984858"/>
          </a:xfrm>
          <a:prstGeom prst="rect">
            <a:avLst/>
          </a:prstGeom>
          <a:noFill/>
        </p:spPr>
      </p:pic>
      <p:sp>
        <p:nvSpPr>
          <p:cNvPr id="2060" name="AutoShape 12" descr="Картинки по запросу кремль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Картинки по запросу кремль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844" y="3048000"/>
            <a:ext cx="6965156" cy="3810000"/>
          </a:xfrm>
          <a:prstGeom prst="rect">
            <a:avLst/>
          </a:prstGeom>
          <a:noFill/>
        </p:spPr>
      </p:pic>
      <p:sp>
        <p:nvSpPr>
          <p:cNvPr id="2064" name="AutoShape 16" descr="Картинки по запросу флаг рф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Картинки по запросу флаг рф п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Автор</a:t>
            </a:r>
            <a:r>
              <a:rPr lang="ru-RU" b="1" dirty="0" smtClean="0"/>
              <a:t>: </a:t>
            </a:r>
            <a:r>
              <a:rPr lang="ru-RU" b="1" dirty="0" err="1" smtClean="0"/>
              <a:t>Клещёв</a:t>
            </a:r>
            <a:r>
              <a:rPr lang="ru-RU" b="1" dirty="0" smtClean="0"/>
              <a:t> Николай Николаевич, учитель истории и обществознания, </a:t>
            </a:r>
            <a:endParaRPr lang="ru-RU" b="1" dirty="0" smtClean="0"/>
          </a:p>
          <a:p>
            <a:pPr algn="ctr"/>
            <a:r>
              <a:rPr lang="ru-RU" b="1" dirty="0" smtClean="0"/>
              <a:t>МОУ </a:t>
            </a:r>
            <a:r>
              <a:rPr lang="ru-RU" b="1" dirty="0" smtClean="0"/>
              <a:t>СОШ </a:t>
            </a:r>
            <a:r>
              <a:rPr lang="ru-RU" b="1" dirty="0" err="1" smtClean="0"/>
              <a:t>п.Ляскеля</a:t>
            </a:r>
            <a:r>
              <a:rPr lang="ru-RU" b="1" dirty="0" smtClean="0"/>
              <a:t>, </a:t>
            </a:r>
            <a:r>
              <a:rPr lang="ru-RU" b="1" dirty="0" err="1" smtClean="0"/>
              <a:t>Питкярантский</a:t>
            </a:r>
            <a:r>
              <a:rPr lang="ru-RU" b="1" dirty="0" smtClean="0"/>
              <a:t> район Республика Карелия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4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г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осударства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Гражданство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430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устойчивая правовая - политическая связь человека и государства, выражающаяся в наличии взаимных прав, обязанностей и ответственности.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xn--80aagbgl5cjlpl.xn--p1ai/assets/images/pasport-1_hf_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813435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г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осударства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правления г</a:t>
            </a:r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осударства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9906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 правления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способ организации верховной государственной власти, определяет кому принадлежит государственную власть.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(отвечает на вопрос: кто правит,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принадлежит государственная власть?)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Бывает: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667000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Монархия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2667000"/>
            <a:ext cx="2312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24400" y="26670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Теократия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86600" y="2667000"/>
            <a:ext cx="1738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Халифат</a:t>
            </a:r>
            <a:endParaRPr lang="ru-RU" sz="3200" dirty="0"/>
          </a:p>
        </p:txBody>
      </p:sp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2466975" cy="1847851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николай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1981200" cy="2957016"/>
          </a:xfrm>
          <a:prstGeom prst="rect">
            <a:avLst/>
          </a:prstGeom>
          <a:noFill/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1992819" cy="2809875"/>
          </a:xfrm>
          <a:prstGeom prst="rect">
            <a:avLst/>
          </a:prstGeom>
          <a:noFill/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352800"/>
            <a:ext cx="188619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Монархия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744"/>
            <a:ext cx="3810000" cy="3047256"/>
          </a:xfrm>
          <a:prstGeom prst="rect">
            <a:avLst/>
          </a:prstGeom>
          <a:noFill/>
        </p:spPr>
      </p:pic>
      <p:pic>
        <p:nvPicPr>
          <p:cNvPr id="9" name="Picture 4" descr="Картинки по запросу герб российской импе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164" y="3200400"/>
            <a:ext cx="2806436" cy="3381757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флаг российской импер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2971800" cy="2124838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николай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90800"/>
            <a:ext cx="3124200" cy="41575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2400" y="9906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Монархия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государственная форма правления, при котором верховная власть (законодательная, исполнительная, судебная) принадлежит одному лицу (королю, императору…) и передаётся по наследству.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7" name="Group 27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642350" cy="2895600"/>
        </p:xfrm>
        <a:graphic>
          <a:graphicData uri="http://schemas.openxmlformats.org/drawingml/2006/table">
            <a:tbl>
              <a:tblPr/>
              <a:tblGrid>
                <a:gridCol w="2881313"/>
                <a:gridCol w="3103562"/>
                <a:gridCol w="2657475"/>
              </a:tblGrid>
              <a:tr h="1036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МОНАРХИЯ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8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Абсолютная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(Катар, Оман, Саудовская Аравия)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Парламентская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(Великобритания, Норвегия, Швеция)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Дуалистическая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(Иордания, Марокко, Непал)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Монархия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Абсолютная монархия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650" name="AutoShape 2" descr="Картинки по запросу петр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петр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Картинки по запросу петр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Картинки по запросу петр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352800" cy="4676276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8382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абсолютной монархии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вся полнота власти – законодательной, исполнительной, судебной – сосредоточена в руках монарха, а ее происхождение признается божественным.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660" name="Picture 12" descr="Картинки по запросу людови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2590800" cy="36879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52800" y="2362200"/>
            <a:ext cx="1801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Людовик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 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король Франции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334000"/>
            <a:ext cx="13222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император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империи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990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Ограниченная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конституционая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монархия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характеризуется тем, что власть наследственного монарха ограничена представительным органом, парламентом.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Конституционная монархия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6172200"/>
            <a:ext cx="4189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Елизавета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королева Великобритании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Елизавета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3234612" cy="4267200"/>
          </a:xfrm>
          <a:prstGeom prst="rect">
            <a:avLst/>
          </a:prstGeom>
          <a:noFill/>
        </p:spPr>
      </p:pic>
      <p:pic>
        <p:nvPicPr>
          <p:cNvPr id="31750" name="Picture 6" descr="https://www.flyexpress.ru/media/place/houses_of_parli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48101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838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Дуалистическая монархия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характеризуется тем, что парламенту принадлежит законодательная власть, а монарх возглавляет исполнительную власть, обладая реальными властными полномочиями.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Дуалистическая монархия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Картинки по запросу король иордании абдалла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5715000" cy="32385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57600" y="5486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В.Путина с королем Иордании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Абдаллой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II.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6" name="Picture 8" descr="Картинки по запросу иордания карта и ф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2819399" cy="2564979"/>
          </a:xfrm>
          <a:prstGeom prst="rect">
            <a:avLst/>
          </a:prstGeom>
          <a:noFill/>
        </p:spPr>
      </p:pic>
      <p:pic>
        <p:nvPicPr>
          <p:cNvPr id="32778" name="Picture 10" descr="Картинки по запросу иордания фл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238125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0" y="692150"/>
          <a:ext cx="9144000" cy="5227638"/>
        </p:xfrm>
        <a:graphic>
          <a:graphicData uri="http://schemas.openxmlformats.org/presentationml/2006/ole">
            <p:oleObj spid="_x0000_s33794" name="CorelDRAW" r:id="rId3" imgW="3870720" imgH="2212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Понятие «Государство»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143000"/>
            <a:ext cx="2465258" cy="32003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47244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 организация политической власти на определенной территории, которая  осуществляет управление обществом и обеспечивающая в нем порядок и стабильность.</a:t>
            </a:r>
          </a:p>
        </p:txBody>
      </p:sp>
      <p:sp>
        <p:nvSpPr>
          <p:cNvPr id="3076" name="AutoShape 4" descr="Картинки по запросу госуд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государ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Картинки по запросу государ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4648200" cy="2360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00" y="914400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Понятие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впервые было введено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Никколой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Маккиавели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веке. Оно обозначало у него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политическое состояние общества.</a:t>
            </a:r>
            <a:r>
              <a:rPr lang="ru-RU" sz="2400" dirty="0" smtClean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109538"/>
          <a:ext cx="7561262" cy="6748462"/>
        </p:xfrm>
        <a:graphic>
          <a:graphicData uri="http://schemas.openxmlformats.org/presentationml/2006/ole">
            <p:oleObj spid="_x0000_s34818" name="CorelDRAW" r:id="rId3" imgW="3806640" imgH="3398400" progId="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>Сравните два высказывания. О каких различиях в понимании принципов монархического правления они свидетельствуют?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3714750" cy="49974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«Государство – это я» (Людовик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600200"/>
            <a:ext cx="5076825" cy="5068888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«Странная моя судьба, мне говорят, что я – один из самых могущественных монархов в мире, что все должно быть для меня возможным. На деле, однако, именно для меня справедливо обратное. А если меня спросят о причине этой аномалии, есть только один ответ: «Долг»! (Николай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2041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 descr="Людовик X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2009588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906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государственная форма правления, при котором верховная власть (законодательная, исполнительная, судебная) избирается всеобщим голосованием на определённый срок.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AutoShape 4" descr="Картинки по запросу герб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Картинки по запросу 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37760"/>
            <a:ext cx="3047999" cy="1920239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ут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4898572" cy="2743200"/>
          </a:xfrm>
          <a:prstGeom prst="rect">
            <a:avLst/>
          </a:prstGeom>
          <a:noFill/>
        </p:spPr>
      </p:pic>
      <p:pic>
        <p:nvPicPr>
          <p:cNvPr id="9" name="Picture 6" descr="Картинки по запросу герб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19400"/>
            <a:ext cx="1828800" cy="20025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00600" y="5410200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Владимирович Путин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Российской Федерации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5" name="Group 27"/>
          <p:cNvGraphicFramePr>
            <a:graphicFrameLocks noGrp="1"/>
          </p:cNvGraphicFramePr>
          <p:nvPr>
            <p:ph/>
          </p:nvPr>
        </p:nvGraphicFramePr>
        <p:xfrm>
          <a:off x="457200" y="990600"/>
          <a:ext cx="8353425" cy="3217862"/>
        </p:xfrm>
        <a:graphic>
          <a:graphicData uri="http://schemas.openxmlformats.org/drawingml/2006/table">
            <a:tbl>
              <a:tblPr/>
              <a:tblGrid>
                <a:gridCol w="2840037"/>
                <a:gridCol w="2843213"/>
                <a:gridCol w="2670175"/>
              </a:tblGrid>
              <a:tr h="78898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РЕСПУБЛИКА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Президентская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(Аргентина, Бразилия, США)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Парламентская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(Германия, Индия, Италия, Швейцария)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Смешанная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(Австрия, Россия, Франция)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8382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президентской республике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очень большой властью наделен президент. Он совмещает функции главы государства и правительства, формирует правительство, избирается прямым голосованием.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Президентская республика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362200"/>
            <a:ext cx="312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 (глава государства) избирается населением.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правительства президент.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 назначается президентом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 несет ответственность перед президентом.</a:t>
            </a:r>
          </a:p>
        </p:txBody>
      </p:sp>
      <p:pic>
        <p:nvPicPr>
          <p:cNvPr id="36866" name="Picture 2" descr="Картинки по запросу тра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5429250" cy="31024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86200" y="5486400"/>
            <a:ext cx="4361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Дональд Джон Трамп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Соединенных Штатов Америки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914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парламентской республике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правительство формируется парламентом из представителей тех партий, которые победили на выборах. Правительство отчитывается перед парламентом.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Парламентская республика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286000"/>
            <a:ext cx="312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 (глава государства) избирается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контролируется парламентом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правительства премьер-министр (ключевая роль в управлении)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 формируется парламентом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 несет ответственность перед парламентом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09800"/>
            <a:ext cx="2238375" cy="29241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50644" y="5181600"/>
            <a:ext cx="2893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Ангела Доротея Меркель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канцлер Германии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400" y="4267200"/>
            <a:ext cx="3250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Франк-Вальтер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Штайнмайер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Германии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0" y="2209800"/>
            <a:ext cx="3302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" y="9906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смешанной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полупрезидентской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республике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присутствуют черты и президентской и парламентской республик. Здесь имеется глава правительства, правительство формируется парламентом.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Смешанная республика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286000"/>
            <a:ext cx="381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 (глава государства) избирается населением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правительства премьер-министр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 назначается президентом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Правительство несет ответственность перед парламентом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img.rt.com/files/news/3b/ba/90/00/42.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4953000" cy="27851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00600" y="5562600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Владимирович Путин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 Российской Федерации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179388" y="476250"/>
          <a:ext cx="8675687" cy="5651500"/>
        </p:xfrm>
        <a:graphic>
          <a:graphicData uri="http://schemas.openxmlformats.org/presentationml/2006/ole">
            <p:oleObj spid="_x0000_s43010" name="CorelDRAW" r:id="rId3" imgW="3806640" imgH="2480760" progId="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1331640" y="0"/>
          <a:ext cx="6264696" cy="6858000"/>
        </p:xfrm>
        <a:graphic>
          <a:graphicData uri="http://schemas.openxmlformats.org/presentationml/2006/ole">
            <p:oleObj spid="_x0000_s44034" name="CorelDRAW" r:id="rId3" imgW="3891960" imgH="6083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Теории происхождения государства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2" name="AutoShape 4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90800"/>
            <a:ext cx="2522890" cy="342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Теологическая теория: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государство создано Богом, правитель подчинён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воле.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Фома Аквинский  и Августин Блаженный.</a:t>
            </a:r>
            <a:endParaRPr lang="ru-RU" sz="2400" dirty="0" smtClean="0"/>
          </a:p>
        </p:txBody>
      </p:sp>
      <p:pic>
        <p:nvPicPr>
          <p:cNvPr id="13" name="Picture 10" descr="Картинки по запросу религия и государ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3865773" cy="2895600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90800"/>
            <a:ext cx="248083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Теории происхождения государства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2" name="AutoShape 4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Картинки по запросу жж русс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Договорная теория: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 договора между людьми о защите их естественных прав и интересов.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 Жак Руссо, Джон Локк.</a:t>
            </a:r>
            <a:endParaRPr lang="ru-RU" sz="2400" dirty="0" smtClean="0"/>
          </a:p>
        </p:txBody>
      </p:sp>
      <p:sp>
        <p:nvSpPr>
          <p:cNvPr id="19462" name="AutoShape 6" descr="Картинки по запросу джон лок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Картинки по запросу джон лок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2362200"/>
            <a:ext cx="2724150" cy="3609976"/>
          </a:xfrm>
          <a:prstGeom prst="rect">
            <a:avLst/>
          </a:prstGeom>
          <a:noFill/>
        </p:spPr>
      </p:pic>
      <p:sp>
        <p:nvSpPr>
          <p:cNvPr id="19466" name="AutoShape 10" descr="Картинки по запросу догов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Картинки по запросу догов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3719282" cy="2458940"/>
          </a:xfrm>
          <a:prstGeom prst="rect">
            <a:avLst/>
          </a:prstGeom>
          <a:noFill/>
        </p:spPr>
      </p:pic>
      <p:pic>
        <p:nvPicPr>
          <p:cNvPr id="16" name="Picture 4" descr="Картинки по запросу жж русс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27813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Теории происхождения государства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2" name="AutoShape 4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насилия: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государства создаются в процессе завоевания для подчинения побежденных.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Дэвид Юм и  Карл Евгений Дюринг.</a:t>
            </a:r>
            <a:endParaRPr lang="ru-RU" sz="2400" dirty="0" smtClean="0"/>
          </a:p>
        </p:txBody>
      </p:sp>
      <p:pic>
        <p:nvPicPr>
          <p:cNvPr id="1843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3483225" cy="3200400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война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560580" cy="2667000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2362200" cy="3206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Теории происхождения государства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2" name="AutoShape 4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Патриархальная теория: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государства выросло из семьи, подданные относятся к правителю, как дети к отцу.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Филмер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2514600" cy="3299156"/>
          </a:xfrm>
          <a:prstGeom prst="rect">
            <a:avLst/>
          </a:prstGeom>
          <a:noFill/>
        </p:spPr>
      </p:pic>
      <p:sp>
        <p:nvSpPr>
          <p:cNvPr id="21508" name="AutoShape 4" descr="Картинки по запросу семья первобытных люд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артинки по запросу семья первобытных люд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489585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Теории происхождения государства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2" name="AutoShape 4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Картинки по запросу августин блажен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668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Классовая теория: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государства продукт классовой борьбы, орудие в руках господствующего класса.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Карл Маркс и Владимир Ильич Ульянов (Ленин)</a:t>
            </a:r>
            <a:endParaRPr lang="ru-RU" sz="2400" dirty="0" smtClean="0"/>
          </a:p>
        </p:txBody>
      </p:sp>
      <p:sp>
        <p:nvSpPr>
          <p:cNvPr id="20482" name="AutoShape 2" descr="Картинки по запросу карл марк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карл марк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карл марк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2209800" cy="2986216"/>
          </a:xfrm>
          <a:prstGeom prst="rect">
            <a:avLst/>
          </a:prstGeom>
          <a:noFill/>
        </p:spPr>
      </p:pic>
      <p:sp>
        <p:nvSpPr>
          <p:cNvPr id="20488" name="AutoShape 8" descr="Картинки по запросу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Картинки по запросу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Картинки по запросу л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Картинки по запросу октябрьская револю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4038600" cy="3809747"/>
          </a:xfrm>
          <a:prstGeom prst="rect">
            <a:avLst/>
          </a:prstGeom>
          <a:noFill/>
        </p:spPr>
      </p:pic>
      <p:pic>
        <p:nvPicPr>
          <p:cNvPr id="20498" name="Picture 18" descr="Картинки по запросу лен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971800"/>
            <a:ext cx="235054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г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осударства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19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Публичная власть (аппарат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управления и принуждения)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организация работы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1600200" cy="12004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2209800"/>
            <a:ext cx="5689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Территория (государственные границы)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Картинки по запросу государ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1671898" cy="990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" y="3124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Право на законотворчество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зак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1522828" cy="1143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3400" y="39624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Система налогов и сборов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(наличие своего бюджета)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52578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Государственные символы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(герб, флаг, гимн)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и по запросу флаг р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10200"/>
            <a:ext cx="1323975" cy="1200056"/>
          </a:xfrm>
          <a:prstGeom prst="rect">
            <a:avLst/>
          </a:prstGeom>
          <a:noFill/>
        </p:spPr>
      </p:pic>
      <p:pic>
        <p:nvPicPr>
          <p:cNvPr id="13" name="Picture 10" descr="Картинки по запросу государство р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410200"/>
            <a:ext cx="966916" cy="1144829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гимн р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334000"/>
            <a:ext cx="990600" cy="1321269"/>
          </a:xfrm>
          <a:prstGeom prst="rect">
            <a:avLst/>
          </a:prstGeom>
          <a:noFill/>
        </p:spPr>
      </p:pic>
      <p:sp>
        <p:nvSpPr>
          <p:cNvPr id="16392" name="AutoShape 8" descr="Картинки по запросу конституция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Картинки по запросу конституция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Картинки по запросу конституция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Картинки по запросу конституция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Картинки по запросу конституция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2" name="Picture 18" descr="Картинки по запросу конституция р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667000"/>
            <a:ext cx="1295400" cy="1173957"/>
          </a:xfrm>
          <a:prstGeom prst="rect">
            <a:avLst/>
          </a:prstGeom>
          <a:noFill/>
        </p:spPr>
      </p:pic>
      <p:pic>
        <p:nvPicPr>
          <p:cNvPr id="21" name="Picture 2" descr="Картинки по запросу бюдже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Признаки г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осударства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668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Население страны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(гражданское общество)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гражд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90600"/>
            <a:ext cx="1489001" cy="99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Единая денежная единица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рубль пн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2290161" cy="152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30480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Государственный язык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Картинки по запросу азбука учебник п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09800"/>
            <a:ext cx="2559769" cy="1447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3886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Суверенитет (внутренняя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внешняя независимость)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Картинки по запросу независим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733800"/>
            <a:ext cx="2095500" cy="1676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4800" y="5410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Наличие военной силы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76800"/>
            <a:ext cx="32004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763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Сравните два высказывания. О каких различиях в понимании принципов монархического правления они свидетельствуют?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User</cp:lastModifiedBy>
  <cp:revision>26</cp:revision>
  <dcterms:created xsi:type="dcterms:W3CDTF">2016-09-20T16:41:17Z</dcterms:created>
  <dcterms:modified xsi:type="dcterms:W3CDTF">2017-10-11T19:31:31Z</dcterms:modified>
</cp:coreProperties>
</file>