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6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2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8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4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5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9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7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8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5DC4-DBEB-48E8-BEC9-025EB72DCA9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488FE0-20CF-49BC-976D-F9C4B98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1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0%D0%B0%D0%B7%D0%B8%D1%8F" TargetMode="External"/><Relationship Id="rId2" Type="http://schemas.openxmlformats.org/officeDocument/2006/relationships/hyperlink" Target="https://ru.wikipedia.org/wiki/%D0%90%D1%84%D1%80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5%D1%84%D0%B5%D0%BD%D1%81%D0%BE%D0%BD,_%D0%94%D0%B6%D0%BE%D1%80%D0%B4%D0%B6" TargetMode="External"/><Relationship Id="rId2" Type="http://schemas.openxmlformats.org/officeDocument/2006/relationships/hyperlink" Target="https://ru.wikipedia.org/wiki/%D0%9F%D0%B0%D1%80%D0%BE%D0%B2%D0%BE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1%D0%BB%D1%8E%D1%85%D0%B5%D1%80,_%D0%93%D0%B5%D0%B1%D1%85%D0%B0%D1%80%D0%B4_%D0%9B%D0%B5%D0%B1%D0%B5%D1%80%D0%B5%D1%85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Locomotion_%E2%84%96_1" TargetMode="External"/><Relationship Id="rId2" Type="http://schemas.openxmlformats.org/officeDocument/2006/relationships/hyperlink" Target="https://ru.wikipedia.org/wiki/Robert_Stephenson_and_Compan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64525"/>
            <a:ext cx="7766936" cy="2986311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Экономическое развитие в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XIX –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начале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XX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8512" y="4269197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 презентации</a:t>
            </a:r>
          </a:p>
          <a:p>
            <a:r>
              <a:rPr lang="ru-RU" dirty="0" err="1" smtClean="0"/>
              <a:t>Горбулина</a:t>
            </a:r>
            <a:r>
              <a:rPr lang="ru-RU" dirty="0" smtClean="0"/>
              <a:t> Марина Владимировна</a:t>
            </a:r>
          </a:p>
          <a:p>
            <a:r>
              <a:rPr lang="ru-RU" dirty="0" smtClean="0"/>
              <a:t>Учитель истории МКОУ «Сузунская СОШ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7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06" y="95228"/>
            <a:ext cx="10595716" cy="20653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Роберт Фултон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американский инженер и изобретатель, создатель одного из </a:t>
            </a:r>
            <a:r>
              <a:rPr lang="ru-RU" dirty="0" smtClean="0">
                <a:solidFill>
                  <a:schemeClr val="tx1"/>
                </a:solidFill>
              </a:rPr>
              <a:t>первых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пароходов</a:t>
            </a:r>
            <a:r>
              <a:rPr lang="ru-RU" dirty="0">
                <a:solidFill>
                  <a:schemeClr val="tx1"/>
                </a:solidFill>
              </a:rPr>
              <a:t> и проекта одной из первых подводных лодок.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u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0" y="2264390"/>
            <a:ext cx="3638503" cy="44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3/38/US-%242-SC-1896-Fr.247.jpg/220px-US-%242-SC-1896-Fr.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75" y="2341421"/>
            <a:ext cx="4783288" cy="41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7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86" y="127226"/>
            <a:ext cx="10472887" cy="2106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первое плавание пароход Фултона вышел </a:t>
            </a:r>
            <a:r>
              <a:rPr lang="ru-RU" b="1" u="sng" dirty="0" smtClean="0">
                <a:solidFill>
                  <a:schemeClr val="tx1"/>
                </a:solidFill>
              </a:rPr>
              <a:t>17  </a:t>
            </a:r>
            <a:r>
              <a:rPr lang="ru-RU" b="1" u="sng" dirty="0">
                <a:solidFill>
                  <a:schemeClr val="tx1"/>
                </a:solidFill>
              </a:rPr>
              <a:t>августа 1807 </a:t>
            </a:r>
            <a:r>
              <a:rPr lang="ru-RU" b="1" u="sng" dirty="0" smtClean="0">
                <a:solidFill>
                  <a:schemeClr val="tx1"/>
                </a:solidFill>
              </a:rPr>
              <a:t>год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Первый пароход часто называют </a:t>
            </a:r>
            <a:r>
              <a:rPr lang="ru-RU" i="1" dirty="0">
                <a:solidFill>
                  <a:schemeClr val="tx1"/>
                </a:solidFill>
              </a:rPr>
              <a:t>«</a:t>
            </a:r>
            <a:r>
              <a:rPr lang="ru-RU" i="1" dirty="0" err="1">
                <a:solidFill>
                  <a:schemeClr val="tx1"/>
                </a:solidFill>
              </a:rPr>
              <a:t>Клермонт</a:t>
            </a:r>
            <a:r>
              <a:rPr lang="ru-RU" i="1" dirty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. На самом деле, Фултон назвал его </a:t>
            </a:r>
            <a:r>
              <a:rPr lang="ru-RU" b="1" u="sng" dirty="0">
                <a:solidFill>
                  <a:schemeClr val="tx1"/>
                </a:solidFill>
              </a:rPr>
              <a:t>«Пароход Северной Реки»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uspekh.ru/images/articles/2991/2019-02-09-372_13659-1_875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0" y="2306471"/>
            <a:ext cx="9064002" cy="4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0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02" y="159224"/>
            <a:ext cx="11400934" cy="171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Наутилус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>
                <a:solidFill>
                  <a:schemeClr val="tx1"/>
                </a:solidFill>
              </a:rPr>
              <a:t>обобщающее название для трёх подводных лодок, построенных в </a:t>
            </a:r>
            <a:r>
              <a:rPr lang="ru-RU" b="1" u="sng" dirty="0" smtClean="0">
                <a:solidFill>
                  <a:schemeClr val="tx1"/>
                </a:solidFill>
              </a:rPr>
              <a:t>1800—1804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годах </a:t>
            </a:r>
            <a:r>
              <a:rPr lang="ru-RU" dirty="0">
                <a:solidFill>
                  <a:schemeClr val="tx1"/>
                </a:solidFill>
              </a:rPr>
              <a:t>по проектам выдающегося инженера </a:t>
            </a:r>
            <a:r>
              <a:rPr lang="ru-RU" dirty="0" smtClean="0">
                <a:solidFill>
                  <a:schemeClr val="tx1"/>
                </a:solidFill>
              </a:rPr>
              <a:t>Роберта Фултона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upload.wikimedia.org/wikipedia/commons/thumb/5/59/Fultondesign7.jpg/1024px-Fultondesig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5" y="2033516"/>
            <a:ext cx="8189558" cy="46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4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67" y="159223"/>
            <a:ext cx="11673890" cy="27750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u="sng" dirty="0" smtClean="0"/>
              <a:t>17 ноября 1869 прорыт </a:t>
            </a:r>
            <a:r>
              <a:rPr lang="ru-RU" b="1" dirty="0" err="1" smtClean="0"/>
              <a:t>Суэ́цкий</a:t>
            </a:r>
            <a:r>
              <a:rPr lang="ru-RU" b="1" dirty="0" smtClean="0"/>
              <a:t> </a:t>
            </a:r>
            <a:r>
              <a:rPr lang="ru-RU" b="1" dirty="0" err="1"/>
              <a:t>кана́л</a:t>
            </a:r>
            <a:r>
              <a:rPr lang="ru-RU" dirty="0"/>
              <a:t>  — </a:t>
            </a:r>
            <a:r>
              <a:rPr lang="ru-RU" dirty="0" err="1"/>
              <a:t>бесшлюзовый</a:t>
            </a:r>
            <a:r>
              <a:rPr lang="ru-RU" dirty="0"/>
              <a:t> </a:t>
            </a:r>
            <a:r>
              <a:rPr lang="ru-RU" dirty="0" smtClean="0"/>
              <a:t>судоходный канал</a:t>
            </a:r>
            <a:r>
              <a:rPr lang="ru-RU" dirty="0"/>
              <a:t> в Египте, </a:t>
            </a:r>
            <a:r>
              <a:rPr lang="ru-RU" b="1" i="1" u="sng" dirty="0">
                <a:solidFill>
                  <a:schemeClr val="tx1"/>
                </a:solidFill>
              </a:rPr>
              <a:t>соединяющий Средиземное и Красное моря</a:t>
            </a:r>
            <a:r>
              <a:rPr lang="ru-RU" dirty="0"/>
              <a:t>. Зона канала считается условной границей между двумя материками, </a:t>
            </a:r>
            <a:r>
              <a:rPr lang="ru-RU" dirty="0">
                <a:hlinkClick r:id="rId2" tooltip="Африка"/>
              </a:rPr>
              <a:t>Африкой</a:t>
            </a:r>
            <a:r>
              <a:rPr lang="ru-RU" dirty="0"/>
              <a:t> и </a:t>
            </a:r>
            <a:r>
              <a:rPr lang="ru-RU" dirty="0">
                <a:hlinkClick r:id="rId3" tooltip="Евразия"/>
              </a:rPr>
              <a:t>Евразией</a:t>
            </a:r>
            <a:r>
              <a:rPr lang="ru-RU" dirty="0"/>
              <a:t>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https://upload.wikimedia.org/wikipedia/commons/thumb/c/cd/%D0%9E%D1%82%D0%BA%D1%80%D1%8B%D1%82%D0%B8%D0%B5_%D0%A1%D1%83%D1%8D%D1%86%D0%BA%D0%BE%D0%B3%D0%BE_%D0%BA%D0%B0%D0%BD%D0%B0%D0%BB%D0%B0%2C_1869.jpg/397px-%D0%9E%D1%82%D0%BA%D1%80%D1%8B%D1%82%D0%B8%D0%B5_%D0%A1%D1%83%D1%8D%D1%86%D0%BA%D0%BE%D0%B3%D0%BE_%D0%BA%D0%B0%D0%BD%D0%B0%D0%BB%D0%B0%2C_18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46" y="2994392"/>
            <a:ext cx="4962336" cy="37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уэцкий канал (Египе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3" y="2934268"/>
            <a:ext cx="4484666" cy="38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5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2" y="131927"/>
            <a:ext cx="11619299" cy="3102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/>
              <a:t>1913 г. - </a:t>
            </a:r>
            <a:r>
              <a:rPr lang="ru-RU" b="1" u="sng" dirty="0" err="1"/>
              <a:t>Пана́мский</a:t>
            </a:r>
            <a:r>
              <a:rPr lang="ru-RU" b="1" u="sng" dirty="0"/>
              <a:t> </a:t>
            </a:r>
            <a:r>
              <a:rPr lang="ru-RU" b="1" u="sng" dirty="0" err="1"/>
              <a:t>кана́л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smtClean="0"/>
              <a:t>судоходный  </a:t>
            </a:r>
            <a:r>
              <a:rPr lang="ru-RU" dirty="0"/>
              <a:t>канал, </a:t>
            </a:r>
            <a:r>
              <a:rPr lang="ru-RU" dirty="0" smtClean="0"/>
              <a:t>соединяющий</a:t>
            </a:r>
            <a:r>
              <a:rPr lang="ru-RU" dirty="0"/>
              <a:t> </a:t>
            </a:r>
            <a:r>
              <a:rPr lang="ru-RU" dirty="0" smtClean="0"/>
              <a:t>Панамский  залив Тихого </a:t>
            </a:r>
            <a:r>
              <a:rPr lang="ru-RU" dirty="0"/>
              <a:t>океана с </a:t>
            </a:r>
            <a:r>
              <a:rPr lang="ru-RU" dirty="0" smtClean="0"/>
              <a:t>Карибским  </a:t>
            </a:r>
            <a:r>
              <a:rPr lang="ru-RU" dirty="0"/>
              <a:t>морем и </a:t>
            </a:r>
            <a:r>
              <a:rPr lang="ru-RU" dirty="0" smtClean="0"/>
              <a:t>Атлантическим  </a:t>
            </a:r>
            <a:r>
              <a:rPr lang="ru-RU" dirty="0"/>
              <a:t>океаном, расположен на </a:t>
            </a:r>
            <a:r>
              <a:rPr lang="ru-RU" dirty="0" smtClean="0"/>
              <a:t>Панамском </a:t>
            </a:r>
            <a:r>
              <a:rPr lang="ru-RU" dirty="0"/>
              <a:t>перешейке на территории государства Панама.</a:t>
            </a:r>
            <a:endParaRPr lang="ru-RU" dirty="0"/>
          </a:p>
        </p:txBody>
      </p:sp>
      <p:pic>
        <p:nvPicPr>
          <p:cNvPr id="7170" name="Picture 2" descr="Панамский канал (Панам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3399999"/>
            <a:ext cx="6504532" cy="32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4328" y="4189863"/>
            <a:ext cx="191069" cy="1228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5397" y="4601571"/>
            <a:ext cx="191069" cy="1228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upload.wikimedia.org/wikipedia/commons/thumb/b/bc/%D0%A1%D0%BE%D0%BE%D1%80%D1%83%D0%B6%D0%B5%D0%BD%D0%B8%D0%B5_%D0%9F%D0%B0%D0%BD%D0%B0%D0%BC%D1%81%D0%BA%D0%BE%D0%B3%D0%BE_%D0%BA%D0%B0%D0%BD%D0%B0%D0%BB%D0%B0%2C_1885.jpg/220px-%D0%A1%D0%BE%D0%BE%D1%80%D1%83%D0%B6%D0%B5%D0%BD%D0%B8%D0%B5_%D0%9F%D0%B0%D0%BD%D0%B0%D0%BC%D1%81%D0%BA%D0%BE%D0%B3%D0%BE_%D0%BA%D0%B0%D0%BD%D0%B0%D0%BB%D0%B0%2C_1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06" y="3305175"/>
            <a:ext cx="4812531" cy="33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2. Век капитализма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503896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- стр.8-9. Прочитайте текст, выпишите основные понятия(биржа, акция, капитал, стандартизация)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- почему </a:t>
            </a:r>
            <a:r>
              <a:rPr lang="en-US" sz="3200" dirty="0" smtClean="0">
                <a:solidFill>
                  <a:schemeClr val="tx1"/>
                </a:solidFill>
              </a:rPr>
              <a:t>XIX </a:t>
            </a:r>
            <a:r>
              <a:rPr lang="ru-RU" sz="3200" dirty="0" smtClean="0">
                <a:solidFill>
                  <a:schemeClr val="tx1"/>
                </a:solidFill>
              </a:rPr>
              <a:t> век – век капитализма? Какие изменения произошли в финансовой, банковской сферах и сфере промышленного производства?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1307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3. Неравномерность экономического развития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27093"/>
            <a:ext cx="8596668" cy="10781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/>
              <a:t>Увеличение Валового внутреннего продукта на душу населения</a:t>
            </a:r>
          </a:p>
          <a:p>
            <a:r>
              <a:rPr lang="ru-RU" sz="2000" dirty="0" smtClean="0"/>
              <a:t>Сельское хозяйство уходило на задний план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60310" y="1930400"/>
            <a:ext cx="1542197" cy="49890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45660" y="2538484"/>
            <a:ext cx="2538483" cy="9416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МЕЖДУНАРОДНЫЙ МАСШТАБ.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872251" y="1912961"/>
            <a:ext cx="2275" cy="62552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603009" y="2637051"/>
            <a:ext cx="2538483" cy="9416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РЕГИОНАЛЬНЫЙ МАСШТАБ.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426657" y="1957695"/>
            <a:ext cx="1471683" cy="58078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426657" y="2637051"/>
            <a:ext cx="2538483" cy="9416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ОТРАСЛЕВОЙ  МАСШТАБ.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660" y="3712191"/>
            <a:ext cx="2756847" cy="28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Лидерство АНГЛИИ – «мастерской мира» – производила около трети мировой промышленной продукции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463" y="3712191"/>
            <a:ext cx="3575713" cy="2825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каждой стране сначала возникали плацдармы </a:t>
            </a:r>
            <a:r>
              <a:rPr lang="ru-RU" sz="2000" dirty="0" err="1" smtClean="0">
                <a:solidFill>
                  <a:schemeClr val="tx1"/>
                </a:solidFill>
              </a:rPr>
              <a:t>пром.революции</a:t>
            </a:r>
            <a:r>
              <a:rPr lang="ru-RU" sz="2000" dirty="0" smtClean="0">
                <a:solidFill>
                  <a:schemeClr val="tx1"/>
                </a:solidFill>
              </a:rPr>
              <a:t>, с которых она постепенно распространялась на другие регионы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4132" y="3766782"/>
            <a:ext cx="4558352" cy="27159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Лидирующие в промышленном отношении отрасли вели за собой все остальные(выплавка качественной стали, электричество, электромотор, развитие </a:t>
            </a:r>
            <a:r>
              <a:rPr lang="ru-RU" sz="2000" dirty="0" err="1" smtClean="0">
                <a:solidFill>
                  <a:schemeClr val="tx1"/>
                </a:solidFill>
              </a:rPr>
              <a:t>хим.промышленности</a:t>
            </a:r>
            <a:r>
              <a:rPr lang="ru-RU" sz="2000" dirty="0" smtClean="0">
                <a:solidFill>
                  <a:schemeClr val="tx1"/>
                </a:solidFill>
              </a:rPr>
              <a:t>, автомобилестроение, самолётостроение, новые типы моторов)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0" y="145577"/>
            <a:ext cx="10781732" cy="2447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1856 г. - </a:t>
            </a:r>
            <a:r>
              <a:rPr lang="ru-RU" b="1" dirty="0" err="1"/>
              <a:t>Бессеме́ровский</a:t>
            </a:r>
            <a:r>
              <a:rPr lang="ru-RU" b="1" dirty="0"/>
              <a:t> </a:t>
            </a:r>
            <a:r>
              <a:rPr lang="ru-RU" b="1" dirty="0" smtClean="0"/>
              <a:t>способ получения стали</a:t>
            </a:r>
            <a:r>
              <a:rPr lang="ru-RU" dirty="0"/>
              <a:t> </a:t>
            </a:r>
            <a:r>
              <a:rPr lang="ru-RU" dirty="0" smtClean="0"/>
              <a:t>—передела </a:t>
            </a:r>
            <a:r>
              <a:rPr lang="ru-RU" dirty="0"/>
              <a:t>жидкого чугуна в сталь путём продувки сквозь него сжатого воздуха, обычного атмосферного или обогащённого </a:t>
            </a:r>
            <a:r>
              <a:rPr lang="ru-RU" dirty="0" smtClean="0"/>
              <a:t>кислородом. </a:t>
            </a:r>
            <a:endParaRPr lang="ru-RU" dirty="0"/>
          </a:p>
        </p:txBody>
      </p:sp>
      <p:pic>
        <p:nvPicPr>
          <p:cNvPr id="8194" name="Picture 2" descr="https://upload.wikimedia.org/wikipedia/commons/thumb/6/61/Bessemer_converter.jpg/300px-Bessemer_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" y="2817147"/>
            <a:ext cx="5739755" cy="38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6/6a/ConverterB.jpg/300px-Convert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9" y="2817147"/>
            <a:ext cx="4989631" cy="39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14" y="186520"/>
            <a:ext cx="11728481" cy="23656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1864 г. - </a:t>
            </a:r>
            <a:r>
              <a:rPr lang="ru-RU" b="1" dirty="0" err="1"/>
              <a:t>Марте́новская</a:t>
            </a:r>
            <a:r>
              <a:rPr lang="ru-RU" b="1" dirty="0"/>
              <a:t> </a:t>
            </a:r>
            <a:r>
              <a:rPr lang="ru-RU" b="1" dirty="0" smtClean="0"/>
              <a:t>печь</a:t>
            </a:r>
            <a:r>
              <a:rPr lang="ru-RU" dirty="0"/>
              <a:t> — </a:t>
            </a:r>
            <a:r>
              <a:rPr lang="ru-RU" dirty="0" smtClean="0"/>
              <a:t>плавильная  </a:t>
            </a:r>
            <a:r>
              <a:rPr lang="ru-RU" dirty="0"/>
              <a:t>печь для переработки </a:t>
            </a:r>
            <a:r>
              <a:rPr lang="ru-RU" dirty="0" err="1" smtClean="0"/>
              <a:t>передельного</a:t>
            </a:r>
            <a:r>
              <a:rPr lang="ru-RU" dirty="0" smtClean="0"/>
              <a:t>  </a:t>
            </a:r>
            <a:r>
              <a:rPr lang="ru-RU" dirty="0"/>
              <a:t>чугуна и лома </a:t>
            </a:r>
            <a:r>
              <a:rPr lang="ru-RU" dirty="0" smtClean="0"/>
              <a:t>чёрных </a:t>
            </a:r>
            <a:r>
              <a:rPr lang="ru-RU" dirty="0"/>
              <a:t>металлов в сталь нужного химического состава и качества. </a:t>
            </a:r>
            <a:endParaRPr lang="ru-RU" dirty="0"/>
          </a:p>
        </p:txBody>
      </p:sp>
      <p:pic>
        <p:nvPicPr>
          <p:cNvPr id="9218" name="Picture 2" descr="https://upload.wikimedia.org/wikipedia/commons/thumb/5/59/Siemensmartin12nb.jpg/350px-Siemensmartin12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4" y="2787507"/>
            <a:ext cx="5068374" cy="40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ртр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13" y="2787507"/>
            <a:ext cx="2995824" cy="39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4. Подъёмы и кризисы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0" y="1437257"/>
            <a:ext cx="10868672" cy="46087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Поменялся характер кризисов: на смену аграрным пришли кризисы, рождаемые </a:t>
            </a:r>
            <a:r>
              <a:rPr lang="ru-RU" sz="2800" u="sng" dirty="0" smtClean="0"/>
              <a:t>финансово-промышленной сферой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Государство до последней четверти </a:t>
            </a:r>
            <a:r>
              <a:rPr lang="en-US" sz="2800" dirty="0" smtClean="0"/>
              <a:t>XIX</a:t>
            </a:r>
            <a:r>
              <a:rPr lang="ru-RU" sz="2800" dirty="0" smtClean="0"/>
              <a:t> века не вмешивалось в экономику, создавая </a:t>
            </a:r>
            <a:r>
              <a:rPr lang="ru-RU" sz="2800" u="sng" dirty="0" smtClean="0"/>
              <a:t>условия для свободной конкуренции</a:t>
            </a:r>
            <a:r>
              <a:rPr lang="ru-RU" sz="2800" dirty="0" smtClean="0"/>
              <a:t> внутри страны и за её пределами;</a:t>
            </a:r>
          </a:p>
          <a:p>
            <a:r>
              <a:rPr lang="ru-RU" sz="2800" dirty="0" smtClean="0"/>
              <a:t>В 1873 году – экономический </a:t>
            </a:r>
            <a:r>
              <a:rPr lang="ru-RU" sz="2800" u="sng" dirty="0" smtClean="0"/>
              <a:t>кризис(кризис перепроизводства: </a:t>
            </a:r>
            <a:r>
              <a:rPr lang="ru-RU" sz="2800" dirty="0" smtClean="0"/>
              <a:t>количество производимого товара превысило спрос на него). </a:t>
            </a:r>
            <a:endParaRPr lang="ru-RU" sz="2800" dirty="0"/>
          </a:p>
          <a:p>
            <a:r>
              <a:rPr lang="ru-RU" sz="2800" u="sng" dirty="0" smtClean="0"/>
              <a:t>С конца 1870-х началось ограничение свободы конкуренции.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3943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cs typeface="Aharoni" panose="02010803020104030203" pitchFamily="2" charset="-79"/>
              </a:rPr>
              <a:t>Сформировать представление </a:t>
            </a:r>
            <a:r>
              <a:rPr lang="ru-RU" sz="3600" dirty="0" smtClean="0">
                <a:solidFill>
                  <a:schemeClr val="tx1"/>
                </a:solidFill>
                <a:cs typeface="Aharoni" panose="02010803020104030203" pitchFamily="2" charset="-79"/>
              </a:rPr>
              <a:t>об особенностях экономического развития </a:t>
            </a:r>
            <a:r>
              <a:rPr lang="ru-RU" sz="3600" dirty="0">
                <a:solidFill>
                  <a:schemeClr val="tx1"/>
                </a:solidFill>
                <a:cs typeface="Aharoni" panose="02010803020104030203" pitchFamily="2" charset="-79"/>
              </a:rPr>
              <a:t>в конце XIX - начале XX в.</a:t>
            </a:r>
          </a:p>
        </p:txBody>
      </p:sp>
    </p:spTree>
    <p:extLst>
      <p:ext uri="{BB962C8B-B14F-4D97-AF65-F5344CB8AC3E}">
        <p14:creationId xmlns:p14="http://schemas.microsoft.com/office/powerpoint/2010/main" val="103210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5. Монополистический капитализм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40" y="1833042"/>
            <a:ext cx="10090749" cy="44995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Внутри стран свободная конкуренция стала ограничиваться благодаря МОНОПОЛИЗАЦИИ.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стр.12+словарь – записать понятия.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МОНОПОЛИЗАЦИЯ –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ТРЕСТ –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СИНДИКАТ –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КАРТЕЛЬ -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826" y="227463"/>
            <a:ext cx="8596668" cy="13208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6. Сельское хозяйство.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-313899" y="1446663"/>
            <a:ext cx="2838734" cy="506331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Природно-климатические факторы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217634" y="1446663"/>
            <a:ext cx="2838734" cy="506331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Совершенствование с/х техники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749167" y="1446662"/>
            <a:ext cx="2838734" cy="506331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Изменение в организации труда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1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-177421" y="450376"/>
            <a:ext cx="4531056" cy="62643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 периодами резкого похолодания, «годом без лета» и как следствие неурожая, голода – стали одной из причин европейской революции 1848-1849гг.</a:t>
            </a: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813237" y="450376"/>
            <a:ext cx="4531056" cy="62643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Практически полное исчезновение  в с/х Европы и Америки подневольного труда  - ЗАМЕНА ЕГО ТРУДОМ СВОБОДНЫХ ЛЮДЕЙ. Появление АГРАРНОГО КАПИТАЛИЗМА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982191" y="450376"/>
            <a:ext cx="4531056" cy="62643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Увеличение производительности труда в с/х. Причины: развитие капиталистических отношений в деревне, научный и технический прогресс.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17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7. Развитие торговли.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Стр.13-14, прочитать и записать изменения в сфере торговли вследствие промышленной и транспортной революций.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8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67" y="609600"/>
            <a:ext cx="8596668" cy="1320800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ВЫВОД: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67" y="1270000"/>
            <a:ext cx="10268170" cy="465312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Промышленная революция и индустриализация на протяжении </a:t>
            </a:r>
            <a:r>
              <a:rPr lang="en-US" sz="3200" i="1" dirty="0" smtClean="0">
                <a:solidFill>
                  <a:schemeClr val="tx1"/>
                </a:solidFill>
              </a:rPr>
              <a:t>XIX</a:t>
            </a:r>
            <a:r>
              <a:rPr lang="ru-RU" sz="3200" i="1" dirty="0" smtClean="0">
                <a:solidFill>
                  <a:schemeClr val="tx1"/>
                </a:solidFill>
              </a:rPr>
              <a:t> века изменили облик мировой экономики и резко ускорили её рост. 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Развивался современный промышленный капитализм, основанный на свободе конкуренции и стремлении к прибыли. 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На рубеже </a:t>
            </a:r>
            <a:r>
              <a:rPr lang="en-US" sz="3200" i="1" dirty="0" smtClean="0">
                <a:solidFill>
                  <a:schemeClr val="tx1"/>
                </a:solidFill>
              </a:rPr>
              <a:t>XIX</a:t>
            </a:r>
            <a:r>
              <a:rPr lang="ru-RU" sz="3200" i="1" dirty="0" smtClean="0">
                <a:solidFill>
                  <a:schemeClr val="tx1"/>
                </a:solidFill>
              </a:rPr>
              <a:t> и </a:t>
            </a:r>
            <a:r>
              <a:rPr lang="en-US" sz="3200" i="1" dirty="0" smtClean="0">
                <a:solidFill>
                  <a:schemeClr val="tx1"/>
                </a:solidFill>
              </a:rPr>
              <a:t> XX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вв.в</a:t>
            </a:r>
            <a:r>
              <a:rPr lang="ru-RU" sz="3200" i="1" dirty="0" smtClean="0">
                <a:solidFill>
                  <a:schemeClr val="tx1"/>
                </a:solidFill>
              </a:rPr>
              <a:t> нём усиливались монополистические тенденции.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Домашнее задание: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531191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u="sng" dirty="0" smtClean="0">
                <a:solidFill>
                  <a:schemeClr val="tx1"/>
                </a:solidFill>
              </a:rPr>
              <a:t>БУ</a:t>
            </a:r>
            <a:r>
              <a:rPr lang="ru-RU" sz="3200" dirty="0" smtClean="0">
                <a:solidFill>
                  <a:schemeClr val="tx1"/>
                </a:solidFill>
              </a:rPr>
              <a:t> - Параграф 1. </a:t>
            </a:r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ересказ +выучить понятия.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ВУ</a:t>
            </a:r>
            <a:r>
              <a:rPr lang="ru-RU" sz="3200" dirty="0" smtClean="0">
                <a:solidFill>
                  <a:schemeClr val="tx1"/>
                </a:solidFill>
              </a:rPr>
              <a:t> - </a:t>
            </a:r>
            <a:r>
              <a:rPr lang="ru-RU" sz="3200" dirty="0">
                <a:solidFill>
                  <a:schemeClr val="tx1"/>
                </a:solidFill>
              </a:rPr>
              <a:t>Параграф 1. Пересказ +отвечать на вопросы в конце параграфа, выучить понятия</a:t>
            </a:r>
            <a:r>
              <a:rPr lang="ru-RU" sz="3200" dirty="0" smtClean="0">
                <a:solidFill>
                  <a:schemeClr val="tx1"/>
                </a:solidFill>
              </a:rPr>
              <a:t>. Стр.15 №1 письменно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ПУ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- Параграф 1. Пересказ +отвечать на вопросы в конце параграфа, выучить понятия. Стр.15 №1 </a:t>
            </a:r>
            <a:r>
              <a:rPr lang="ru-RU" sz="3200" dirty="0" smtClean="0">
                <a:solidFill>
                  <a:schemeClr val="tx1"/>
                </a:solidFill>
              </a:rPr>
              <a:t>письменно. Работа с </a:t>
            </a:r>
            <a:r>
              <a:rPr lang="ru-RU" sz="3200" dirty="0" err="1" smtClean="0">
                <a:solidFill>
                  <a:schemeClr val="tx1"/>
                </a:solidFill>
              </a:rPr>
              <a:t>доп.материалом</a:t>
            </a:r>
            <a:r>
              <a:rPr lang="ru-RU" sz="3200" dirty="0" smtClean="0">
                <a:solidFill>
                  <a:schemeClr val="tx1"/>
                </a:solidFill>
              </a:rPr>
              <a:t> на стр.15 (текст)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1. Промышленная революция в </a:t>
            </a:r>
            <a:r>
              <a:rPr lang="en-US" b="1" i="1" u="sng" dirty="0" smtClean="0"/>
              <a:t>XIX</a:t>
            </a:r>
            <a:r>
              <a:rPr lang="ru-RU" b="1" i="1" u="sng" dirty="0" smtClean="0"/>
              <a:t> веке.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901" y="2065054"/>
            <a:ext cx="8596668" cy="38807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Промышленная революция второй половины </a:t>
            </a:r>
            <a:r>
              <a:rPr lang="en-US" dirty="0" smtClean="0">
                <a:solidFill>
                  <a:schemeClr val="tx1"/>
                </a:solidFill>
              </a:rPr>
              <a:t> XVIII</a:t>
            </a:r>
            <a:r>
              <a:rPr lang="ru-RU" dirty="0" smtClean="0">
                <a:solidFill>
                  <a:schemeClr val="tx1"/>
                </a:solidFill>
              </a:rPr>
              <a:t> века представляла собой радикальный технический переворот только в масштабах одной страны – </a:t>
            </a:r>
            <a:r>
              <a:rPr lang="ru-RU" sz="2400" b="1" u="sng" dirty="0" smtClean="0">
                <a:solidFill>
                  <a:schemeClr val="tx1"/>
                </a:solidFill>
              </a:rPr>
              <a:t>Англии</a:t>
            </a:r>
            <a:r>
              <a:rPr lang="ru-RU" dirty="0" smtClean="0">
                <a:solidFill>
                  <a:schemeClr val="tx1"/>
                </a:solidFill>
              </a:rPr>
              <a:t>, с относительно скромным влиянием на экономику.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07" y="3136266"/>
            <a:ext cx="7074090" cy="35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2" y="304494"/>
            <a:ext cx="90671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 </a:t>
            </a:r>
            <a:r>
              <a:rPr lang="en-US" sz="2400" dirty="0" smtClean="0"/>
              <a:t>XIX</a:t>
            </a:r>
            <a:r>
              <a:rPr lang="ru-RU" sz="2400" dirty="0" smtClean="0"/>
              <a:t> веке промышленная революция охватила целые континенты и приобрела форму ИНДУСТРИАЛИЗАЦИИ, превратившей </a:t>
            </a:r>
            <a:r>
              <a:rPr lang="ru-RU" sz="2400" u="sng" dirty="0" smtClean="0"/>
              <a:t>крупную промышленность в ОСНОВУ ЭКОНОМИКИ.</a:t>
            </a:r>
            <a:endParaRPr lang="ru-RU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6" y="2200108"/>
            <a:ext cx="8602354" cy="39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901" y="249902"/>
            <a:ext cx="9599430" cy="496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С конца </a:t>
            </a:r>
            <a:r>
              <a:rPr lang="en-US" sz="2400" dirty="0" smtClean="0">
                <a:solidFill>
                  <a:schemeClr val="tx1"/>
                </a:solidFill>
              </a:rPr>
              <a:t>XVIII </a:t>
            </a:r>
            <a:r>
              <a:rPr lang="ru-RU" sz="2400" dirty="0" smtClean="0">
                <a:solidFill>
                  <a:schemeClr val="tx1"/>
                </a:solidFill>
              </a:rPr>
              <a:t> до 20 – 30-х гг. </a:t>
            </a:r>
            <a:r>
              <a:rPr lang="en-US" sz="2400" dirty="0" smtClean="0">
                <a:solidFill>
                  <a:schemeClr val="tx1"/>
                </a:solidFill>
              </a:rPr>
              <a:t>XIX</a:t>
            </a:r>
            <a:r>
              <a:rPr lang="ru-RU" sz="2400" dirty="0" smtClean="0">
                <a:solidFill>
                  <a:schemeClr val="tx1"/>
                </a:solidFill>
              </a:rPr>
              <a:t> в. ведущую роль играла ТЕКСТИЛЬНАЯ промышленность.    </a:t>
            </a:r>
            <a:r>
              <a:rPr lang="ru-RU" sz="2400" u="sng" dirty="0" smtClean="0">
                <a:solidFill>
                  <a:schemeClr val="tx1"/>
                </a:solidFill>
              </a:rPr>
              <a:t>Почему?</a:t>
            </a:r>
          </a:p>
          <a:p>
            <a:pPr marL="0" indent="0">
              <a:buNone/>
            </a:pPr>
            <a:endParaRPr lang="ru-RU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- с 30 – 40-х гг. </a:t>
            </a:r>
            <a:r>
              <a:rPr lang="en-US" sz="2400" dirty="0" smtClean="0">
                <a:solidFill>
                  <a:schemeClr val="tx1"/>
                </a:solidFill>
              </a:rPr>
              <a:t>XIX </a:t>
            </a:r>
            <a:r>
              <a:rPr lang="ru-RU" sz="2400" dirty="0" smtClean="0">
                <a:solidFill>
                  <a:schemeClr val="tx1"/>
                </a:solidFill>
              </a:rPr>
              <a:t> века главенствующую роль заняла  ЧЁРНАЯ МАТАЛЛУРГИЯ.   </a:t>
            </a:r>
            <a:r>
              <a:rPr lang="ru-RU" sz="2400" u="sng" dirty="0" smtClean="0">
                <a:solidFill>
                  <a:schemeClr val="tx1"/>
                </a:solidFill>
              </a:rPr>
              <a:t>Почему?</a:t>
            </a:r>
          </a:p>
          <a:p>
            <a:pPr marL="0" indent="0">
              <a:buNone/>
            </a:pPr>
            <a:endParaRPr lang="ru-RU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01003" y="1269242"/>
            <a:ext cx="8202304" cy="709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Из-за невысоких затрат на оборудование и широкого рынка сбыта готовой промышленности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1003" y="3482455"/>
            <a:ext cx="8202304" cy="709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Увеличение количества паровых машин и начала строительства железных дорог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1201004" y="4312694"/>
            <a:ext cx="8202304" cy="25453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Всё это способствовало возникновению </a:t>
            </a:r>
            <a:r>
              <a:rPr lang="ru-RU" sz="2000" b="1" u="sng" dirty="0" smtClean="0">
                <a:solidFill>
                  <a:srgbClr val="C00000"/>
                </a:solidFill>
              </a:rPr>
              <a:t>МАШИНОСТРОЕНИЯ </a:t>
            </a:r>
            <a:r>
              <a:rPr lang="ru-RU" sz="2000" dirty="0" smtClean="0">
                <a:solidFill>
                  <a:srgbClr val="C00000"/>
                </a:solidFill>
              </a:rPr>
              <a:t>в качестве </a:t>
            </a:r>
            <a:r>
              <a:rPr lang="ru-RU" sz="2000" u="sng" dirty="0" smtClean="0">
                <a:solidFill>
                  <a:srgbClr val="C00000"/>
                </a:solidFill>
              </a:rPr>
              <a:t>самостоятельной  отрасли производства</a:t>
            </a:r>
            <a:endParaRPr lang="ru-RU" sz="20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ТРАНСПОРТНАЯ РЕВОЛЮЦИЯ 30 – 70-х гг.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XIX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Параграф 1, </a:t>
            </a:r>
            <a:r>
              <a:rPr lang="ru-RU" dirty="0" smtClean="0"/>
              <a:t>стр.8. </a:t>
            </a:r>
            <a:r>
              <a:rPr lang="ru-RU" dirty="0" smtClean="0"/>
              <a:t>Прочитайте о строительстве ж/д дорог в начале </a:t>
            </a:r>
            <a:r>
              <a:rPr lang="en-US" dirty="0" smtClean="0"/>
              <a:t>XIX </a:t>
            </a:r>
            <a:r>
              <a:rPr lang="ru-RU" dirty="0" smtClean="0"/>
              <a:t> века и заполните таблицу: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89635"/>
              </p:ext>
            </p:extLst>
          </p:nvPr>
        </p:nvGraphicFramePr>
        <p:xfrm>
          <a:off x="813812" y="302613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8" y="213814"/>
            <a:ext cx="11032445" cy="297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u="sng" dirty="0" smtClean="0"/>
              <a:t>Джордж </a:t>
            </a:r>
            <a:r>
              <a:rPr lang="ru-RU" b="1" u="sng" dirty="0" err="1" smtClean="0"/>
              <a:t>Стефансон</a:t>
            </a:r>
            <a:r>
              <a:rPr lang="ru-RU" b="1" u="sng" dirty="0"/>
              <a:t> </a:t>
            </a:r>
            <a:r>
              <a:rPr lang="ru-RU" b="1" u="sng" dirty="0" smtClean="0"/>
              <a:t>- </a:t>
            </a:r>
            <a:r>
              <a:rPr lang="ru-RU" dirty="0"/>
              <a:t>а</a:t>
            </a:r>
            <a:r>
              <a:rPr lang="ru-RU" dirty="0" smtClean="0"/>
              <a:t>нглийский </a:t>
            </a:r>
            <a:r>
              <a:rPr lang="ru-RU" dirty="0"/>
              <a:t>изобретатель, инженер-механик. Всемирную известность приобрёл благодаря </a:t>
            </a:r>
            <a:r>
              <a:rPr lang="ru-RU" u="sng" dirty="0"/>
              <a:t>изобретённому им паровозу</a:t>
            </a:r>
            <a:r>
              <a:rPr lang="ru-RU" dirty="0"/>
              <a:t>. </a:t>
            </a:r>
            <a:r>
              <a:rPr lang="ru-RU" b="1" dirty="0"/>
              <a:t>Считается одним из «отцов» железных дорог.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4" y="2712345"/>
            <a:ext cx="3029092" cy="41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269" y="4954137"/>
            <a:ext cx="8596668" cy="964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«</a:t>
            </a:r>
            <a:r>
              <a:rPr lang="ru-RU" sz="2800" b="1" dirty="0"/>
              <a:t>Блюхер</a:t>
            </a:r>
            <a:r>
              <a:rPr lang="ru-RU" sz="2800" dirty="0"/>
              <a:t>» </a:t>
            </a:r>
            <a:r>
              <a:rPr lang="ru-RU" sz="2800" dirty="0" smtClean="0"/>
              <a:t>— </a:t>
            </a:r>
            <a:r>
              <a:rPr lang="ru-RU" sz="2800" dirty="0"/>
              <a:t>один из первых в мире </a:t>
            </a:r>
            <a:r>
              <a:rPr lang="ru-RU" sz="2800" dirty="0">
                <a:hlinkClick r:id="rId2" tooltip="Паровоз"/>
              </a:rPr>
              <a:t>паровозов</a:t>
            </a:r>
            <a:r>
              <a:rPr lang="ru-RU" sz="2800" dirty="0"/>
              <a:t> и самый первый паровоз </a:t>
            </a:r>
            <a:r>
              <a:rPr lang="ru-RU" sz="2800" dirty="0">
                <a:hlinkClick r:id="rId3" tooltip="Стефенсон, Джордж"/>
              </a:rPr>
              <a:t>Джорджа Стефенсона</a:t>
            </a:r>
            <a:r>
              <a:rPr lang="ru-RU" sz="2800" dirty="0"/>
              <a:t>. Получил имя в честь прусского фельдмаршала </a:t>
            </a:r>
            <a:r>
              <a:rPr lang="ru-RU" sz="2800" u="sng" dirty="0" err="1">
                <a:hlinkClick r:id="rId4"/>
              </a:rPr>
              <a:t>Гебхарда</a:t>
            </a:r>
            <a:r>
              <a:rPr lang="ru-RU" sz="2800" u="sng" dirty="0">
                <a:hlinkClick r:id="rId4"/>
              </a:rPr>
              <a:t> фон Блюхера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1028" name="Picture 4" descr="Blucher 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1" y="154369"/>
            <a:ext cx="6441744" cy="45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5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85397"/>
            <a:ext cx="9613078" cy="216999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400" dirty="0" smtClean="0"/>
              <a:t> - В </a:t>
            </a:r>
            <a:r>
              <a:rPr lang="ru-RU" sz="2400" dirty="0"/>
              <a:t>1823 году он основал в Ньюкасле </a:t>
            </a:r>
            <a:r>
              <a:rPr lang="ru-RU" sz="2400" dirty="0">
                <a:hlinkClick r:id="rId2" tooltip="Robert Stephenson and Company"/>
              </a:rPr>
              <a:t>первый в мире паровозостроительный </a:t>
            </a:r>
            <a:r>
              <a:rPr lang="ru-RU" sz="2400" dirty="0" smtClean="0">
                <a:hlinkClick r:id="rId2" tooltip="Robert Stephenson and Company"/>
              </a:rPr>
              <a:t>завод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в сентябре 1825 года был готов новый локомотив, получивший название </a:t>
            </a:r>
            <a:r>
              <a:rPr lang="ru-RU" sz="2400" i="1" dirty="0"/>
              <a:t>«</a:t>
            </a:r>
            <a:r>
              <a:rPr lang="ru-RU" sz="2400" i="1" dirty="0" err="1" smtClean="0"/>
              <a:t>Эктив</a:t>
            </a:r>
            <a:r>
              <a:rPr lang="ru-RU" sz="2400" i="1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>( переименован в</a:t>
            </a:r>
            <a:r>
              <a:rPr lang="ru-RU" sz="2400" dirty="0"/>
              <a:t> </a:t>
            </a:r>
            <a:r>
              <a:rPr lang="ru-RU" sz="2400" i="1" dirty="0"/>
              <a:t>«</a:t>
            </a:r>
            <a:r>
              <a:rPr lang="ru-RU" sz="2400" i="1" dirty="0" err="1">
                <a:hlinkClick r:id="rId3" tooltip="Locomotion № 1"/>
              </a:rPr>
              <a:t>Локомоушн</a:t>
            </a:r>
            <a:r>
              <a:rPr lang="ru-RU" sz="2400" i="1" dirty="0">
                <a:hlinkClick r:id="rId3" tooltip="Locomotion № 1"/>
              </a:rPr>
              <a:t> № 1</a:t>
            </a:r>
            <a:r>
              <a:rPr lang="ru-RU" sz="2400" i="1" dirty="0" smtClean="0"/>
              <a:t>»)</a:t>
            </a:r>
            <a:endParaRPr lang="ru-RU" sz="2400" dirty="0"/>
          </a:p>
        </p:txBody>
      </p:sp>
      <p:pic>
        <p:nvPicPr>
          <p:cNvPr id="2050" name="Picture 2" descr="https://upload.wikimedia.org/wikipedia/commons/thumb/9/90/Robert_Stephenson_locomotive_works_%286419230063%29.jpg/220px-Robert_Stephenson_locomotive_works_%28641923006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80"/>
            <a:ext cx="6155140" cy="40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comotion Tyse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78662"/>
            <a:ext cx="5650173" cy="41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805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714</Words>
  <Application>Microsoft Office PowerPoint</Application>
  <PresentationFormat>Широкоэкранный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Aharoni</vt:lpstr>
      <vt:lpstr>Arial</vt:lpstr>
      <vt:lpstr>Trebuchet MS</vt:lpstr>
      <vt:lpstr>Wingdings 3</vt:lpstr>
      <vt:lpstr>Грань</vt:lpstr>
      <vt:lpstr>Экономическое развитие в XIX – начале XX в.</vt:lpstr>
      <vt:lpstr>Цель урока:</vt:lpstr>
      <vt:lpstr>1. Промышленная революция в XIX веке.</vt:lpstr>
      <vt:lpstr>Презентация PowerPoint</vt:lpstr>
      <vt:lpstr>Презентация PowerPoint</vt:lpstr>
      <vt:lpstr>ТРАНСПОРТНАЯ РЕВОЛЮЦИЯ 30 – 70-х гг.XIX в.</vt:lpstr>
      <vt:lpstr>Джордж Стефансон - английский изобретатель, инженер-механик. Всемирную известность приобрёл благодаря изобретённому им паровозу. Считается одним из «отцов» железных дорог.</vt:lpstr>
      <vt:lpstr>Презентация PowerPoint</vt:lpstr>
      <vt:lpstr>Презентация PowerPoint</vt:lpstr>
      <vt:lpstr>Роберт Фултон - американский инженер и изобретатель, создатель одного из первых пароходов и проекта одной из первых подводных лодок.</vt:lpstr>
      <vt:lpstr>В первое плавание пароход Фултона вышел 17  августа 1807 год. Первый пароход часто называют «Клермонт». На самом деле, Фултон назвал его «Пароход Северной Реки» </vt:lpstr>
      <vt:lpstr>Наутилус — обобщающее название для трёх подводных лодок, построенных в 1800—1804 годах по проектам выдающегося инженера Роберта Фултона.</vt:lpstr>
      <vt:lpstr>17 ноября 1869 прорыт Суэ́цкий кана́л  — бесшлюзовый судоходный канал в Египте, соединяющий Средиземное и Красное моря. Зона канала считается условной границей между двумя материками, Африкой и Евразией.  </vt:lpstr>
      <vt:lpstr>1913 г. - Пана́мский кана́л — судоходный  канал, соединяющий Панамский  залив Тихого океана с Карибским  морем и Атлантическим  океаном, расположен на Панамском перешейке на территории государства Панама.</vt:lpstr>
      <vt:lpstr>2. Век капитализма</vt:lpstr>
      <vt:lpstr>3. Неравномерность экономического развития</vt:lpstr>
      <vt:lpstr>1856 г. - Бессеме́ровский способ получения стали —передела жидкого чугуна в сталь путём продувки сквозь него сжатого воздуха, обычного атмосферного или обогащённого кислородом. </vt:lpstr>
      <vt:lpstr>1864 г. - Марте́новская печь — плавильная  печь для переработки передельного  чугуна и лома чёрных металлов в сталь нужного химического состава и качества. </vt:lpstr>
      <vt:lpstr>4. Подъёмы и кризисы</vt:lpstr>
      <vt:lpstr>5. Монополистический капитализм</vt:lpstr>
      <vt:lpstr>6. Сельское хозяйство.</vt:lpstr>
      <vt:lpstr>Презентация PowerPoint</vt:lpstr>
      <vt:lpstr>7. Развитие торговли.</vt:lpstr>
      <vt:lpstr>ВЫВОД: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развитие в XIX – начале XX в.</dc:title>
  <dc:creator>user</dc:creator>
  <cp:lastModifiedBy>user</cp:lastModifiedBy>
  <cp:revision>24</cp:revision>
  <dcterms:created xsi:type="dcterms:W3CDTF">2020-09-05T06:46:15Z</dcterms:created>
  <dcterms:modified xsi:type="dcterms:W3CDTF">2020-09-05T11:50:54Z</dcterms:modified>
</cp:coreProperties>
</file>