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60" r:id="rId4"/>
    <p:sldId id="259" r:id="rId5"/>
    <p:sldId id="261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70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095" autoAdjust="0"/>
  </p:normalViewPr>
  <p:slideViewPr>
    <p:cSldViewPr snapToGrid="0">
      <p:cViewPr varScale="1">
        <p:scale>
          <a:sx n="109" d="100"/>
          <a:sy n="109" d="100"/>
        </p:scale>
        <p:origin x="16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EA554-FA85-46D2-B216-B5C30932CCDA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449CD-9C63-4D2E-ADE4-ECEF7B73D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625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EA554-FA85-46D2-B216-B5C30932CCDA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449CD-9C63-4D2E-ADE4-ECEF7B73D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28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EA554-FA85-46D2-B216-B5C30932CCDA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449CD-9C63-4D2E-ADE4-ECEF7B73D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464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EA554-FA85-46D2-B216-B5C30932CCDA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449CD-9C63-4D2E-ADE4-ECEF7B73D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163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EA554-FA85-46D2-B216-B5C30932CCDA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449CD-9C63-4D2E-ADE4-ECEF7B73D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821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EA554-FA85-46D2-B216-B5C30932CCDA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449CD-9C63-4D2E-ADE4-ECEF7B73D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620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EA554-FA85-46D2-B216-B5C30932CCDA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449CD-9C63-4D2E-ADE4-ECEF7B73D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459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EA554-FA85-46D2-B216-B5C30932CCDA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449CD-9C63-4D2E-ADE4-ECEF7B73D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730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EA554-FA85-46D2-B216-B5C30932CCDA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449CD-9C63-4D2E-ADE4-ECEF7B73D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757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EA554-FA85-46D2-B216-B5C30932CCDA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449CD-9C63-4D2E-ADE4-ECEF7B73D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853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EA554-FA85-46D2-B216-B5C30932CCDA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449CD-9C63-4D2E-ADE4-ECEF7B73D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105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EA554-FA85-46D2-B216-B5C30932CCDA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449CD-9C63-4D2E-ADE4-ECEF7B73D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101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microsoft.com/office/2007/relationships/hdphoto" Target="../media/hdphoto5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microsoft.com/office/2007/relationships/hdphoto" Target="../media/hdphoto6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microsoft.com/office/2007/relationships/hdphoto" Target="../media/hdphoto8.wdp"/><Relationship Id="rId12" Type="http://schemas.openxmlformats.org/officeDocument/2006/relationships/image" Target="../media/image14.png"/><Relationship Id="rId2" Type="http://schemas.openxmlformats.org/officeDocument/2006/relationships/image" Target="../media/image8.png"/><Relationship Id="rId16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5" Type="http://schemas.openxmlformats.org/officeDocument/2006/relationships/image" Target="../media/image16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9.wdp"/><Relationship Id="rId14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36" b="89936" l="3438" r="9681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22820">
            <a:off x="1711576" y="170047"/>
            <a:ext cx="4346926" cy="2969493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28" name="Picture 4" descr="https://www.pngkey.com/png/full/88-885832_city-paris-eiffel-tower-passion-of-the-chris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53" y="478076"/>
            <a:ext cx="7585902" cy="786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nteresnyefakty.org/wp-content/uploads/Napoleon-Bonapart-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40" b="100000" l="884" r="949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308" y="3567413"/>
            <a:ext cx="4163860" cy="319495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152" y1="98937" x2="90489" y2="96576"/>
                        <a14:foregroundMark x1="14674" y1="29162" x2="23505" y2="14050"/>
                        <a14:foregroundMark x1="73505" y1="60803" x2="70788" y2="32704"/>
                        <a14:foregroundMark x1="61549" y1="6375" x2="77174" y2="214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10" y="3929623"/>
            <a:ext cx="2519127" cy="2899050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000" r="97000">
                        <a14:foregroundMark x1="60667" y1="27333" x2="67889" y2="46400"/>
                        <a14:foregroundMark x1="66556" y1="71333" x2="70889" y2="610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3215946" cy="2679955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9501" y="103163"/>
            <a:ext cx="1764499" cy="2778739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25" b="99250" l="4375" r="9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6149" y="715923"/>
            <a:ext cx="2704752" cy="2704752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350715"/>
            <a:ext cx="9144000" cy="1289337"/>
          </a:xfrm>
        </p:spPr>
        <p:txBody>
          <a:bodyPr>
            <a:normAutofit/>
          </a:bodyPr>
          <a:lstStyle/>
          <a:p>
            <a:r>
              <a:rPr lang="ru-RU" sz="6600" dirty="0" smtClean="0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«Долгий </a:t>
            </a:r>
            <a:r>
              <a:rPr lang="en-US" sz="6600" dirty="0" smtClean="0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XIX</a:t>
            </a:r>
            <a:r>
              <a:rPr lang="ru-RU" sz="6600" dirty="0" smtClean="0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век»</a:t>
            </a:r>
            <a:endParaRPr lang="ru-RU" sz="6600" dirty="0"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21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00" name="Picture 4" descr="http://backline.smugmug.com/Other/SmugShots/i-CSTzGWK/0/L/times-1-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56400"/>
            <a:ext cx="6444343" cy="430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5035974" y="1347979"/>
            <a:ext cx="4108026" cy="5510020"/>
            <a:chOff x="5035974" y="1347979"/>
            <a:chExt cx="4108026" cy="551002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35974" y="1347979"/>
              <a:ext cx="4108026" cy="551002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035974" y="5847407"/>
              <a:ext cx="410802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>
                  <a:solidFill>
                    <a:srgbClr val="FFFF00"/>
                  </a:solidFill>
                  <a:latin typeface="Arial Black" panose="020B0A04020102020204" pitchFamily="34" charset="0"/>
                </a:rPr>
                <a:t>Дагерротип </a:t>
              </a:r>
              <a:r>
                <a:rPr lang="ru-RU" sz="2000" dirty="0" err="1" smtClean="0">
                  <a:solidFill>
                    <a:srgbClr val="FFFF00"/>
                  </a:solidFill>
                  <a:latin typeface="Arial Black" panose="020B0A04020102020204" pitchFamily="34" charset="0"/>
                </a:rPr>
                <a:t>А.Линкольна</a:t>
              </a:r>
              <a:endParaRPr lang="ru-RU" sz="2000" dirty="0">
                <a:solidFill>
                  <a:srgbClr val="FFFF00"/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202" y="159810"/>
            <a:ext cx="4296229" cy="3927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1783"/>
            <a:ext cx="8994113" cy="507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51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032001"/>
            <a:ext cx="9144000" cy="41449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4. Особенности хронологии</a:t>
            </a:r>
            <a:endParaRPr lang="ru-RU" sz="44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56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1257" y="1219200"/>
            <a:ext cx="8650514" cy="4957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>
                <a:latin typeface="Arial Narrow" panose="020B0606020202030204" pitchFamily="34" charset="0"/>
              </a:rPr>
              <a:t>Британский историк-марксист Эрнест </a:t>
            </a:r>
            <a:r>
              <a:rPr lang="ru-RU" sz="3600" b="1" dirty="0" err="1">
                <a:latin typeface="Arial Narrow" panose="020B0606020202030204" pitchFamily="34" charset="0"/>
              </a:rPr>
              <a:t>Хобсбаум</a:t>
            </a:r>
            <a:r>
              <a:rPr lang="ru-RU" sz="3600" b="1" dirty="0">
                <a:latin typeface="Arial Narrow" panose="020B0606020202030204" pitchFamily="34" charset="0"/>
              </a:rPr>
              <a:t> ввёл </a:t>
            </a:r>
            <a:r>
              <a:rPr lang="ru-RU" sz="3600" b="1" dirty="0" smtClean="0">
                <a:latin typeface="Arial Narrow" panose="020B0606020202030204" pitchFamily="34" charset="0"/>
              </a:rPr>
              <a:t>термин «</a:t>
            </a:r>
            <a:r>
              <a:rPr lang="ru-RU" sz="3600" b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Долгий</a:t>
            </a:r>
            <a:r>
              <a:rPr lang="ru-RU" sz="3600" b="1" dirty="0">
                <a:solidFill>
                  <a:srgbClr val="FFFF00"/>
                </a:solidFill>
                <a:latin typeface="Arial Narrow" panose="020B0606020202030204" pitchFamily="34" charset="0"/>
              </a:rPr>
              <a:t>» XIX век</a:t>
            </a:r>
            <a:r>
              <a:rPr lang="ru-RU" sz="3600" b="1" dirty="0">
                <a:latin typeface="Arial Narrow" panose="020B0606020202030204" pitchFamily="34" charset="0"/>
              </a:rPr>
              <a:t>», считая его хронологическими рамками </a:t>
            </a:r>
            <a:r>
              <a:rPr lang="ru-RU" sz="3600" b="1" dirty="0" smtClean="0">
                <a:latin typeface="Arial Narrow" panose="020B0606020202030204" pitchFamily="34" charset="0"/>
              </a:rPr>
              <a:t>период с </a:t>
            </a:r>
            <a:r>
              <a:rPr lang="ru-RU" sz="3600" b="1" dirty="0">
                <a:solidFill>
                  <a:srgbClr val="FFFF00"/>
                </a:solidFill>
                <a:latin typeface="Arial Narrow" panose="020B0606020202030204" pitchFamily="34" charset="0"/>
              </a:rPr>
              <a:t>1789</a:t>
            </a:r>
            <a:r>
              <a:rPr lang="ru-RU" sz="3600" b="1" dirty="0">
                <a:latin typeface="Arial Narrow" panose="020B0606020202030204" pitchFamily="34" charset="0"/>
              </a:rPr>
              <a:t> по </a:t>
            </a:r>
            <a:r>
              <a:rPr lang="ru-RU" sz="3600" b="1" dirty="0">
                <a:solidFill>
                  <a:srgbClr val="FFFF00"/>
                </a:solidFill>
                <a:latin typeface="Arial Narrow" panose="020B0606020202030204" pitchFamily="34" charset="0"/>
              </a:rPr>
              <a:t>1914</a:t>
            </a:r>
            <a:r>
              <a:rPr lang="ru-RU" sz="3600" b="1" dirty="0">
                <a:latin typeface="Arial Narrow" panose="020B0606020202030204" pitchFamily="34" charset="0"/>
              </a:rPr>
              <a:t> г. </a:t>
            </a:r>
            <a:endParaRPr lang="ru-RU" sz="3600" b="1" dirty="0" smtClean="0"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ru-RU" sz="3600" b="1" dirty="0" smtClean="0">
                <a:latin typeface="Arial Narrow" panose="020B0606020202030204" pitchFamily="34" charset="0"/>
              </a:rPr>
              <a:t>Объясните</a:t>
            </a:r>
            <a:r>
              <a:rPr lang="ru-RU" sz="3600" b="1" dirty="0">
                <a:latin typeface="Arial Narrow" panose="020B0606020202030204" pitchFamily="34" charset="0"/>
              </a:rPr>
              <a:t>, почему он так считал.</a:t>
            </a:r>
          </a:p>
        </p:txBody>
      </p:sp>
    </p:spTree>
    <p:extLst>
      <p:ext uri="{BB962C8B-B14F-4D97-AF65-F5344CB8AC3E}">
        <p14:creationId xmlns:p14="http://schemas.microsoft.com/office/powerpoint/2010/main" val="193062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7104" y="0"/>
            <a:ext cx="10031104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6229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74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План урока</a:t>
            </a:r>
            <a:endParaRPr lang="ru-RU" sz="54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3600" b="1" dirty="0" smtClean="0">
                <a:latin typeface="Arial Narrow" panose="020B0606020202030204" pitchFamily="34" charset="0"/>
              </a:rPr>
              <a:t>Основные </a:t>
            </a:r>
            <a:r>
              <a:rPr lang="ru-RU" sz="3600" b="1" dirty="0">
                <a:latin typeface="Arial Narrow" panose="020B0606020202030204" pitchFamily="34" charset="0"/>
              </a:rPr>
              <a:t>события первого периода Новой истории.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b="1" dirty="0" smtClean="0">
                <a:latin typeface="Arial Narrow" panose="020B0606020202030204" pitchFamily="34" charset="0"/>
              </a:rPr>
              <a:t>Модернизация </a:t>
            </a:r>
            <a:r>
              <a:rPr lang="ru-RU" sz="3600" b="1" dirty="0">
                <a:latin typeface="Arial Narrow" panose="020B0606020202030204" pitchFamily="34" charset="0"/>
              </a:rPr>
              <a:t>— переход от традиционного общества к индустриальному.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b="1" dirty="0" smtClean="0">
                <a:latin typeface="Arial Narrow" panose="020B0606020202030204" pitchFamily="34" charset="0"/>
              </a:rPr>
              <a:t>Новые </a:t>
            </a:r>
            <a:r>
              <a:rPr lang="ru-RU" sz="3600" b="1" dirty="0">
                <a:latin typeface="Arial Narrow" panose="020B0606020202030204" pitchFamily="34" charset="0"/>
              </a:rPr>
              <a:t>исторические источники.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b="1" dirty="0" smtClean="0">
                <a:latin typeface="Arial Narrow" panose="020B0606020202030204" pitchFamily="34" charset="0"/>
              </a:rPr>
              <a:t>Особенности </a:t>
            </a:r>
            <a:r>
              <a:rPr lang="ru-RU" sz="3600" b="1" dirty="0">
                <a:latin typeface="Arial Narrow" panose="020B0606020202030204" pitchFamily="34" charset="0"/>
              </a:rPr>
              <a:t>хронологии</a:t>
            </a:r>
            <a:r>
              <a:rPr lang="ru-RU" sz="3600" b="1" dirty="0" smtClean="0">
                <a:latin typeface="Arial Narrow" panose="020B0606020202030204" pitchFamily="34" charset="0"/>
              </a:rPr>
              <a:t>.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56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1. Основные </a:t>
            </a:r>
            <a:r>
              <a:rPr lang="ru-RU" sz="4800" b="1" dirty="0">
                <a:solidFill>
                  <a:srgbClr val="FFFF00"/>
                </a:solidFill>
                <a:latin typeface="Arial Black" panose="020B0A04020102020204" pitchFamily="34" charset="0"/>
              </a:rPr>
              <a:t>события первого периода Новой </a:t>
            </a:r>
            <a:r>
              <a:rPr lang="ru-RU" sz="48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истории</a:t>
            </a:r>
            <a:endParaRPr lang="ru-RU" sz="48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6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90954"/>
            <a:ext cx="91440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«Напрягаю извилины, лишь бы не сломался мозг»</a:t>
            </a:r>
            <a:endParaRPr lang="ru-RU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516516"/>
            <a:ext cx="9144000" cy="5101997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600" b="1" dirty="0" smtClean="0">
                <a:latin typeface="Arial Narrow" panose="020B0606020202030204" pitchFamily="34" charset="0"/>
              </a:rPr>
              <a:t>Когда </a:t>
            </a:r>
            <a:r>
              <a:rPr lang="ru-RU" sz="2600" b="1" dirty="0">
                <a:latin typeface="Arial Narrow" panose="020B0606020202030204" pitchFamily="34" charset="0"/>
              </a:rPr>
              <a:t>начался и когда закончился период Нового времени?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600" b="1" dirty="0" smtClean="0">
                <a:latin typeface="Arial Narrow" panose="020B0606020202030204" pitchFamily="34" charset="0"/>
              </a:rPr>
              <a:t>Какие </a:t>
            </a:r>
            <a:r>
              <a:rPr lang="ru-RU" sz="2600" b="1" dirty="0">
                <a:latin typeface="Arial Narrow" panose="020B0606020202030204" pitchFamily="34" charset="0"/>
              </a:rPr>
              <a:t>исторические события позволяют историкам считать именно XV в. началом нового периода в истории?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600" b="1" dirty="0" smtClean="0">
                <a:latin typeface="Arial Narrow" panose="020B0606020202030204" pitchFamily="34" charset="0"/>
              </a:rPr>
              <a:t>Назовите </a:t>
            </a:r>
            <a:r>
              <a:rPr lang="ru-RU" sz="2600" b="1" dirty="0">
                <a:latin typeface="Arial Narrow" panose="020B0606020202030204" pitchFamily="34" charset="0"/>
              </a:rPr>
              <a:t>последствия Великих географических открытий, Возрождения, Реформации и Просвещения.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600" b="1" dirty="0" smtClean="0">
                <a:latin typeface="Arial Narrow" panose="020B0606020202030204" pitchFamily="34" charset="0"/>
              </a:rPr>
              <a:t>Что </a:t>
            </a:r>
            <a:r>
              <a:rPr lang="ru-RU" sz="2600" b="1" dirty="0">
                <a:latin typeface="Arial Narrow" panose="020B0606020202030204" pitchFamily="34" charset="0"/>
              </a:rPr>
              <a:t>такое капиталистические отношения и чем они отличались от феодальных?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600" b="1" dirty="0" smtClean="0">
                <a:latin typeface="Arial Narrow" panose="020B0606020202030204" pitchFamily="34" charset="0"/>
              </a:rPr>
              <a:t>Какие </a:t>
            </a:r>
            <a:r>
              <a:rPr lang="ru-RU" sz="2600" b="1" dirty="0">
                <a:latin typeface="Arial Narrow" panose="020B0606020202030204" pitchFamily="34" charset="0"/>
              </a:rPr>
              <a:t>изменения произошли в первый период Новой истории в политическом устройстве европейских государств?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600" b="1" dirty="0" smtClean="0">
                <a:latin typeface="Arial Narrow" panose="020B0606020202030204" pitchFamily="34" charset="0"/>
              </a:rPr>
              <a:t>Что </a:t>
            </a:r>
            <a:r>
              <a:rPr lang="ru-RU" sz="2600" b="1" dirty="0">
                <a:latin typeface="Arial Narrow" panose="020B0606020202030204" pitchFamily="34" charset="0"/>
              </a:rPr>
              <a:t>такое революция? Как вы считаете, в каких сферах произошли революции в этот период?</a:t>
            </a:r>
          </a:p>
        </p:txBody>
      </p:sp>
    </p:spTree>
    <p:extLst>
      <p:ext uri="{BB962C8B-B14F-4D97-AF65-F5344CB8AC3E}">
        <p14:creationId xmlns:p14="http://schemas.microsoft.com/office/powerpoint/2010/main" val="243395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707" y="-20664"/>
            <a:ext cx="4545651" cy="68786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664"/>
            <a:ext cx="4351433" cy="40500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10" b="99158" l="0" r="99597"/>
                    </a14:imgEffect>
                  </a14:imgLayer>
                </a14:imgProps>
              </a:ext>
            </a:extLst>
          </a:blip>
          <a:srcRect r="4275" b="7727"/>
          <a:stretch/>
        </p:blipFill>
        <p:spPr>
          <a:xfrm>
            <a:off x="-414488" y="1782418"/>
            <a:ext cx="4765921" cy="36678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75" b="100000" l="0" r="97375">
                        <a14:foregroundMark x1="15500" y1="96000" x2="20125" y2="15750"/>
                        <a14:foregroundMark x1="76125" y1="96375" x2="74500" y2="16250"/>
                        <a14:foregroundMark x1="22625" y1="34500" x2="33000" y2="47750"/>
                        <a14:foregroundMark x1="87000" y1="78875" x2="94000" y2="49000"/>
                        <a14:foregroundMark x1="53750" y1="34000" x2="58250" y2="44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799" y="2765703"/>
            <a:ext cx="3494314" cy="3494314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78000" y1="53375" x2="59125" y2="7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9511" y="3879341"/>
            <a:ext cx="3868057" cy="38680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92" r="99424">
                        <a14:foregroundMark x1="10557" y1="45000" x2="35701" y2="20286"/>
                        <a14:foregroundMark x1="37428" y1="20714" x2="59117" y2="19429"/>
                        <a14:foregroundMark x1="58733" y1="19429" x2="73704" y2="38429"/>
                        <a14:foregroundMark x1="39539" y1="63429" x2="39155" y2="22714"/>
                        <a14:foregroundMark x1="61036" y1="61286" x2="51440" y2="21143"/>
                        <a14:foregroundMark x1="43954" y1="79714" x2="45298" y2="64714"/>
                        <a14:foregroundMark x1="11708" y1="39714" x2="21689" y2="28857"/>
                        <a14:foregroundMark x1="65835" y1="20714" x2="73321" y2="362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20" y="4265674"/>
            <a:ext cx="1871663" cy="2514710"/>
          </a:xfrm>
          <a:prstGeom prst="rect">
            <a:avLst/>
          </a:prstGeom>
        </p:spPr>
      </p:pic>
      <p:pic>
        <p:nvPicPr>
          <p:cNvPr id="2050" name="Picture 2" descr="https://img2.pngio.com/free-vintage-digital-stamps-free-vintage-image-19th-century-19th-century-png-855_933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378" y="1270905"/>
            <a:ext cx="3473228" cy="379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984" b="100000" l="0" r="64355">
                        <a14:foregroundMark x1="15137" y1="73607" x2="15625" y2="65738"/>
                        <a14:foregroundMark x1="26953" y1="30492" x2="30176" y2="21148"/>
                        <a14:foregroundMark x1="29590" y1="20984" x2="30371" y2="33443"/>
                        <a14:foregroundMark x1="47754" y1="41148" x2="53320" y2="72623"/>
                      </a14:backgroundRemoval>
                    </a14:imgEffect>
                  </a14:imgLayer>
                </a14:imgProps>
              </a:ext>
            </a:extLst>
          </a:blip>
          <a:srcRect t="12967" r="40476" b="5847"/>
          <a:stretch/>
        </p:blipFill>
        <p:spPr>
          <a:xfrm flipH="1">
            <a:off x="4628639" y="2759177"/>
            <a:ext cx="4535719" cy="36852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5333" r="96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721588" y="3952482"/>
            <a:ext cx="3845538" cy="2905518"/>
          </a:xfrm>
          <a:prstGeom prst="rect">
            <a:avLst/>
          </a:prstGeom>
        </p:spPr>
      </p:pic>
      <p:sp>
        <p:nvSpPr>
          <p:cNvPr id="16" name="Выгнутая вверх стрелка 15"/>
          <p:cNvSpPr/>
          <p:nvPr/>
        </p:nvSpPr>
        <p:spPr>
          <a:xfrm>
            <a:off x="2353391" y="1270905"/>
            <a:ext cx="4775146" cy="2994769"/>
          </a:xfrm>
          <a:prstGeom prst="curvedDownArrow">
            <a:avLst>
              <a:gd name="adj1" fmla="val 18291"/>
              <a:gd name="adj2" fmla="val 50000"/>
              <a:gd name="adj3" fmla="val 2112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3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8686" y="1825625"/>
            <a:ext cx="8766628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2. Модернизация </a:t>
            </a:r>
            <a:r>
              <a:rPr lang="ru-RU" sz="4400" b="1" dirty="0">
                <a:solidFill>
                  <a:srgbClr val="FFFF00"/>
                </a:solidFill>
                <a:latin typeface="Arial Black" panose="020B0A04020102020204" pitchFamily="34" charset="0"/>
              </a:rPr>
              <a:t>— переход от традиционного общества к индустриальному</a:t>
            </a:r>
            <a:r>
              <a:rPr lang="ru-RU" sz="4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.</a:t>
            </a:r>
            <a:endParaRPr lang="ru-RU" sz="44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67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9884220"/>
              </p:ext>
            </p:extLst>
          </p:nvPr>
        </p:nvGraphicFramePr>
        <p:xfrm>
          <a:off x="275770" y="449941"/>
          <a:ext cx="8548916" cy="6066972"/>
        </p:xfrm>
        <a:graphic>
          <a:graphicData uri="http://schemas.openxmlformats.org/drawingml/2006/table">
            <a:tbl>
              <a:tblPr firstRow="1" bandRow="1">
                <a:tableStyleId>{E269D01E-BC32-4049-B463-5C60D7B0CCD2}</a:tableStyleId>
              </a:tblPr>
              <a:tblGrid>
                <a:gridCol w="3381830">
                  <a:extLst>
                    <a:ext uri="{9D8B030D-6E8A-4147-A177-3AD203B41FA5}">
                      <a16:colId xmlns:a16="http://schemas.microsoft.com/office/drawing/2014/main" val="1248673275"/>
                    </a:ext>
                  </a:extLst>
                </a:gridCol>
                <a:gridCol w="5167086">
                  <a:extLst>
                    <a:ext uri="{9D8B030D-6E8A-4147-A177-3AD203B41FA5}">
                      <a16:colId xmlns:a16="http://schemas.microsoft.com/office/drawing/2014/main" val="4188926091"/>
                    </a:ext>
                  </a:extLst>
                </a:gridCol>
              </a:tblGrid>
              <a:tr h="1516743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Экономическая</a:t>
                      </a:r>
                      <a:endParaRPr lang="ru-RU" sz="2800" b="1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800" b="1" kern="120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Ведущая роль промышленности, капитализм, промышленная революция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8205392"/>
                  </a:ext>
                </a:extLst>
              </a:tr>
              <a:tr h="1516743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Социальная</a:t>
                      </a:r>
                      <a:endParaRPr lang="ru-RU" sz="2800" b="1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800" b="1" kern="120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Отмирание сословий, появление классов,</a:t>
                      </a:r>
                      <a:r>
                        <a:rPr lang="ru-RU" sz="2800" b="1" kern="120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резкий рост населения и городов, сохранение неравенства</a:t>
                      </a:r>
                      <a:endParaRPr lang="ru-RU" sz="28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4844922"/>
                  </a:ext>
                </a:extLst>
              </a:tr>
              <a:tr h="1516743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Политическая</a:t>
                      </a:r>
                      <a:endParaRPr lang="ru-RU" sz="2800" b="1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8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Демократизация,</a:t>
                      </a:r>
                      <a:r>
                        <a:rPr lang="ru-RU" sz="2800" b="1" baseline="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 появление идеологий, революции и гражданские войны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3907580"/>
                  </a:ext>
                </a:extLst>
              </a:tr>
              <a:tr h="1516743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Духовная</a:t>
                      </a:r>
                      <a:endParaRPr lang="ru-RU" sz="2800" b="1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8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Культура становится светской; распространение светского школьного образования</a:t>
                      </a:r>
                      <a:endParaRPr lang="ru-RU" sz="28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349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634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307771"/>
            <a:ext cx="7886700" cy="38691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3. Новые </a:t>
            </a:r>
            <a:r>
              <a:rPr lang="ru-RU" sz="4400" b="1" dirty="0">
                <a:solidFill>
                  <a:srgbClr val="FFFF00"/>
                </a:solidFill>
                <a:latin typeface="Arial Black" panose="020B0A04020102020204" pitchFamily="34" charset="0"/>
              </a:rPr>
              <a:t>исторические источники</a:t>
            </a:r>
            <a:r>
              <a:rPr lang="ru-RU" sz="4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.</a:t>
            </a:r>
            <a:endParaRPr lang="ru-RU" sz="44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32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1257" y="464457"/>
            <a:ext cx="8592457" cy="57125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Что такое исторический источник?</a:t>
            </a:r>
          </a:p>
          <a:p>
            <a:pPr marL="0" indent="0" algn="r">
              <a:buNone/>
            </a:pPr>
            <a:r>
              <a:rPr lang="ru-RU" sz="3200" b="1" dirty="0">
                <a:latin typeface="Arial Narrow" panose="020B0606020202030204" pitchFamily="34" charset="0"/>
              </a:rPr>
              <a:t>Исторические источники -  все объекты, непосредственно отражающие исторический процесс и дающие возможность изучать прошлое человеческого </a:t>
            </a:r>
            <a:r>
              <a:rPr lang="ru-RU" sz="3200" b="1" dirty="0" smtClean="0">
                <a:latin typeface="Arial Narrow" panose="020B0606020202030204" pitchFamily="34" charset="0"/>
              </a:rPr>
              <a:t>общества</a:t>
            </a:r>
          </a:p>
          <a:p>
            <a:pPr marL="0" indent="0">
              <a:buNone/>
            </a:pPr>
            <a:r>
              <a:rPr lang="ru-RU" sz="3600" b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Какие виды ИИ вы знаете?</a:t>
            </a:r>
          </a:p>
          <a:p>
            <a:pPr marL="0" indent="0">
              <a:buNone/>
            </a:pPr>
            <a:r>
              <a:rPr lang="ru-RU" sz="3200" b="1" dirty="0" smtClean="0">
                <a:latin typeface="Arial Narrow" panose="020B0606020202030204" pitchFamily="34" charset="0"/>
              </a:rPr>
              <a:t>Вещественные, письменные, антропологические, устные, этнографические, художественно-изобразительные, </a:t>
            </a:r>
            <a:r>
              <a:rPr lang="ru-RU" b="1" dirty="0">
                <a:solidFill>
                  <a:srgbClr val="FFFF00"/>
                </a:solidFill>
                <a:latin typeface="Arial Black" panose="020B0A04020102020204" pitchFamily="34" charset="0"/>
              </a:rPr>
              <a:t>Источники нового времени</a:t>
            </a:r>
          </a:p>
        </p:txBody>
      </p:sp>
    </p:spTree>
    <p:extLst>
      <p:ext uri="{BB962C8B-B14F-4D97-AF65-F5344CB8AC3E}">
        <p14:creationId xmlns:p14="http://schemas.microsoft.com/office/powerpoint/2010/main" val="394468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147</TotalTime>
  <Words>266</Words>
  <Application>Microsoft Office PowerPoint</Application>
  <PresentationFormat>Экран (4:3)</PresentationFormat>
  <Paragraphs>32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Arial Black</vt:lpstr>
      <vt:lpstr>Arial Narrow</vt:lpstr>
      <vt:lpstr>Calibri</vt:lpstr>
      <vt:lpstr>Calibri Light</vt:lpstr>
      <vt:lpstr>Office Theme</vt:lpstr>
      <vt:lpstr>«Долгий XIX век»</vt:lpstr>
      <vt:lpstr>План урока</vt:lpstr>
      <vt:lpstr>Презентация PowerPoint</vt:lpstr>
      <vt:lpstr>«Напрягаю извилины, лишь бы не сломался мозг»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«Долгий XIX век»</dc:title>
  <dc:creator>В</dc:creator>
  <cp:lastModifiedBy>Пользователь Windows</cp:lastModifiedBy>
  <cp:revision>15</cp:revision>
  <dcterms:created xsi:type="dcterms:W3CDTF">2020-09-01T18:50:08Z</dcterms:created>
  <dcterms:modified xsi:type="dcterms:W3CDTF">2021-09-01T18:18:19Z</dcterms:modified>
</cp:coreProperties>
</file>