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828" r:id="rId1"/>
  </p:sldMasterIdLst>
  <p:notesMasterIdLst>
    <p:notesMasterId r:id="rId75"/>
  </p:notesMasterIdLst>
  <p:sldIdLst>
    <p:sldId id="832" r:id="rId2"/>
    <p:sldId id="456" r:id="rId3"/>
    <p:sldId id="876" r:id="rId4"/>
    <p:sldId id="682" r:id="rId5"/>
    <p:sldId id="877" r:id="rId6"/>
    <p:sldId id="878" r:id="rId7"/>
    <p:sldId id="874" r:id="rId8"/>
    <p:sldId id="873" r:id="rId9"/>
    <p:sldId id="875" r:id="rId10"/>
    <p:sldId id="694" r:id="rId11"/>
    <p:sldId id="879" r:id="rId12"/>
    <p:sldId id="602" r:id="rId13"/>
    <p:sldId id="880" r:id="rId14"/>
    <p:sldId id="881" r:id="rId15"/>
    <p:sldId id="882" r:id="rId16"/>
    <p:sldId id="883" r:id="rId17"/>
    <p:sldId id="966" r:id="rId18"/>
    <p:sldId id="429" r:id="rId19"/>
    <p:sldId id="968" r:id="rId20"/>
    <p:sldId id="885" r:id="rId21"/>
    <p:sldId id="886" r:id="rId22"/>
    <p:sldId id="887" r:id="rId23"/>
    <p:sldId id="967" r:id="rId24"/>
    <p:sldId id="889" r:id="rId25"/>
    <p:sldId id="890" r:id="rId26"/>
    <p:sldId id="891" r:id="rId27"/>
    <p:sldId id="892" r:id="rId28"/>
    <p:sldId id="893" r:id="rId29"/>
    <p:sldId id="894" r:id="rId30"/>
    <p:sldId id="895" r:id="rId31"/>
    <p:sldId id="437" r:id="rId32"/>
    <p:sldId id="433" r:id="rId33"/>
    <p:sldId id="626" r:id="rId34"/>
    <p:sldId id="896" r:id="rId35"/>
    <p:sldId id="897" r:id="rId36"/>
    <p:sldId id="899" r:id="rId37"/>
    <p:sldId id="912" r:id="rId38"/>
    <p:sldId id="900" r:id="rId39"/>
    <p:sldId id="946" r:id="rId40"/>
    <p:sldId id="947" r:id="rId41"/>
    <p:sldId id="683" r:id="rId42"/>
    <p:sldId id="807" r:id="rId43"/>
    <p:sldId id="794" r:id="rId44"/>
    <p:sldId id="808" r:id="rId45"/>
    <p:sldId id="796" r:id="rId46"/>
    <p:sldId id="809" r:id="rId47"/>
    <p:sldId id="803" r:id="rId48"/>
    <p:sldId id="798" r:id="rId49"/>
    <p:sldId id="810" r:id="rId50"/>
    <p:sldId id="811" r:id="rId51"/>
    <p:sldId id="799" r:id="rId52"/>
    <p:sldId id="948" r:id="rId53"/>
    <p:sldId id="812" r:id="rId54"/>
    <p:sldId id="791" r:id="rId55"/>
    <p:sldId id="802" r:id="rId56"/>
    <p:sldId id="814" r:id="rId57"/>
    <p:sldId id="842" r:id="rId58"/>
    <p:sldId id="953" r:id="rId59"/>
    <p:sldId id="950" r:id="rId60"/>
    <p:sldId id="952" r:id="rId61"/>
    <p:sldId id="949" r:id="rId62"/>
    <p:sldId id="955" r:id="rId63"/>
    <p:sldId id="960" r:id="rId64"/>
    <p:sldId id="959" r:id="rId65"/>
    <p:sldId id="954" r:id="rId66"/>
    <p:sldId id="957" r:id="rId67"/>
    <p:sldId id="961" r:id="rId68"/>
    <p:sldId id="963" r:id="rId69"/>
    <p:sldId id="964" r:id="rId70"/>
    <p:sldId id="962" r:id="rId71"/>
    <p:sldId id="965" r:id="rId72"/>
    <p:sldId id="772" r:id="rId73"/>
    <p:sldId id="816" r:id="rId7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76"/>
      <p:bold r:id="rId77"/>
      <p:italic r:id="rId78"/>
      <p:boldItalic r:id="rId79"/>
    </p:embeddedFont>
    <p:embeddedFont>
      <p:font typeface="Merriweather" panose="00000500000000000000" pitchFamily="2" charset="-52"/>
      <p:regular r:id="rId80"/>
      <p:bold r:id="rId81"/>
      <p:italic r:id="rId82"/>
      <p:boldItalic r:id="rId83"/>
    </p:embeddedFont>
    <p:embeddedFont>
      <p:font typeface="Roboto" panose="02000000000000000000" pitchFamily="2" charset="0"/>
      <p:regular r:id="rId84"/>
      <p:bold r:id="rId85"/>
      <p:italic r:id="rId86"/>
      <p:boldItalic r:id="rId87"/>
    </p:embeddedFont>
    <p:embeddedFont>
      <p:font typeface="Roboto Slab" pitchFamily="2" charset="0"/>
      <p:regular r:id="rId88"/>
      <p:bold r:id="rId89"/>
    </p:embeddedFont>
    <p:embeddedFont>
      <p:font typeface="Theano Didot" panose="02060603060706020203" pitchFamily="18" charset="0"/>
      <p:regular r:id="rId90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5" pos="2744" userDrawn="1">
          <p15:clr>
            <a:srgbClr val="A4A3A4"/>
          </p15:clr>
        </p15:guide>
        <p15:guide id="6" pos="2993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086" userDrawn="1">
          <p15:clr>
            <a:srgbClr val="A4A3A4"/>
          </p15:clr>
        </p15:guide>
        <p15:guide id="9" pos="3696" userDrawn="1">
          <p15:clr>
            <a:srgbClr val="A4A3A4"/>
          </p15:clr>
        </p15:guide>
        <p15:guide id="10" pos="39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5050"/>
    <a:srgbClr val="0FE673"/>
    <a:srgbClr val="459AAB"/>
    <a:srgbClr val="41719C"/>
    <a:srgbClr val="CDC2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63" autoAdjust="0"/>
    <p:restoredTop sz="95324" autoAdjust="0"/>
  </p:normalViewPr>
  <p:slideViewPr>
    <p:cSldViewPr snapToGrid="0">
      <p:cViewPr varScale="1">
        <p:scale>
          <a:sx n="107" d="100"/>
          <a:sy n="107" d="100"/>
        </p:scale>
        <p:origin x="762" y="102"/>
      </p:cViewPr>
      <p:guideLst>
        <p:guide orient="horz" pos="237"/>
        <p:guide pos="226"/>
        <p:guide pos="5534"/>
        <p:guide orient="horz" pos="3003"/>
        <p:guide pos="2744"/>
        <p:guide pos="2993"/>
        <p:guide pos="1837"/>
        <p:guide pos="2086"/>
        <p:guide pos="3696"/>
        <p:guide pos="392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1.fntdata"/><Relationship Id="rId84" Type="http://schemas.openxmlformats.org/officeDocument/2006/relationships/font" Target="fonts/font9.fntdata"/><Relationship Id="rId89" Type="http://schemas.openxmlformats.org/officeDocument/2006/relationships/font" Target="fonts/font14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font" Target="fonts/font4.fntdata"/><Relationship Id="rId87" Type="http://schemas.openxmlformats.org/officeDocument/2006/relationships/font" Target="fonts/font12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7.fntdata"/><Relationship Id="rId90" Type="http://schemas.openxmlformats.org/officeDocument/2006/relationships/font" Target="fonts/font1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5.fntdata"/><Relationship Id="rId85" Type="http://schemas.openxmlformats.org/officeDocument/2006/relationships/font" Target="fonts/font10.fntdata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83" Type="http://schemas.openxmlformats.org/officeDocument/2006/relationships/font" Target="fonts/font8.fntdata"/><Relationship Id="rId88" Type="http://schemas.openxmlformats.org/officeDocument/2006/relationships/font" Target="fonts/font13.fntdata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3.fntdata"/><Relationship Id="rId81" Type="http://schemas.openxmlformats.org/officeDocument/2006/relationships/font" Target="fonts/font6.fntdata"/><Relationship Id="rId86" Type="http://schemas.openxmlformats.org/officeDocument/2006/relationships/font" Target="fonts/font11.fntdata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BBAEE-7911-4A4A-9B7D-0C7D994C8F61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BEE91-B68B-4132-A952-B1CA64E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0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31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438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2895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486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179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6652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3748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4792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7825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2236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299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4590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0005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7463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4513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1163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3413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1944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5722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5582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1867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477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0602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6718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3423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7778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646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1158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9851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7269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9076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07890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71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4156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0308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8962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21502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75019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49206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80785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49668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47832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82719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765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97229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38556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83905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45904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61955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90223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0294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4391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63518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36100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308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92166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42741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35246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39416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10950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40453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75610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07126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54603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04068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912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38563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12972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34980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44986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338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3192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221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44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018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088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053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126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728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361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898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106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484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045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194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duma.gov.ru/duma/about/history/information/" TargetMode="External"/><Relationship Id="rId5" Type="http://schemas.openxmlformats.org/officeDocument/2006/relationships/hyperlink" Target="https://humus.livejournal.com/4639166.html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ÐÐ°ÑÑÐ¸Ð½ÐºÐ¸ Ð¿Ð¾ Ð·Ð°Ð¿ÑÐ¾ÑÑ Ð´Ð¸Ð¾ÑÐ°Ð¼Ð° Ð±Ð¾Ð¸ Ð½Ð° Ð¿ÑÐµÑÐ½Ðµ">
            <a:extLst>
              <a:ext uri="{FF2B5EF4-FFF2-40B4-BE49-F238E27FC236}">
                <a16:creationId xmlns:a16="http://schemas.microsoft.com/office/drawing/2014/main" id="{96E9B616-A11F-4F8B-820B-5D4693BE87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18790" y="466834"/>
            <a:ext cx="6566435" cy="430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7447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4033838" cy="26930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500" dirty="0">
                <a:latin typeface="+mj-lt"/>
              </a:rPr>
              <a:t>Первая российская революция. Политические реформы </a:t>
            </a:r>
          </a:p>
          <a:p>
            <a:r>
              <a:rPr lang="ru-RU" sz="3500" dirty="0">
                <a:latin typeface="+mj-lt"/>
              </a:rPr>
              <a:t>1905–1907 годов</a:t>
            </a:r>
          </a:p>
        </p:txBody>
      </p:sp>
    </p:spTree>
    <p:extLst>
      <p:ext uri="{BB962C8B-B14F-4D97-AF65-F5344CB8AC3E}">
        <p14:creationId xmlns:p14="http://schemas.microsoft.com/office/powerpoint/2010/main" val="130961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Box 136">
            <a:extLst>
              <a:ext uri="{FF2B5EF4-FFF2-40B4-BE49-F238E27FC236}">
                <a16:creationId xmlns:a16="http://schemas.microsoft.com/office/drawing/2014/main" id="{2356381D-E324-476B-8737-3F5EF79BA5D7}"/>
              </a:ext>
            </a:extLst>
          </p:cNvPr>
          <p:cNvSpPr txBox="1"/>
          <p:nvPr/>
        </p:nvSpPr>
        <p:spPr>
          <a:xfrm>
            <a:off x="358775" y="2413753"/>
            <a:ext cx="2064653" cy="1015839"/>
          </a:xfrm>
          <a:prstGeom prst="roundRect">
            <a:avLst/>
          </a:prstGeom>
          <a:noFill/>
          <a:ln w="15875">
            <a:solidFill>
              <a:srgbClr val="FA5050"/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5003440" y="1221162"/>
            <a:ext cx="14322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Остановились крупнейшие предприятия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2356381D-E324-476B-8737-3F5EF79BA5D7}"/>
              </a:ext>
            </a:extLst>
          </p:cNvPr>
          <p:cNvSpPr txBox="1"/>
          <p:nvPr/>
        </p:nvSpPr>
        <p:spPr>
          <a:xfrm>
            <a:off x="5003441" y="2125101"/>
            <a:ext cx="1432268" cy="698625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2356381D-E324-476B-8737-3F5EF79BA5D7}"/>
              </a:ext>
            </a:extLst>
          </p:cNvPr>
          <p:cNvSpPr txBox="1"/>
          <p:nvPr/>
        </p:nvSpPr>
        <p:spPr>
          <a:xfrm>
            <a:off x="5003441" y="1242474"/>
            <a:ext cx="1432268" cy="698625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356381D-E324-476B-8737-3F5EF79BA5D7}"/>
              </a:ext>
            </a:extLst>
          </p:cNvPr>
          <p:cNvSpPr txBox="1"/>
          <p:nvPr/>
        </p:nvSpPr>
        <p:spPr>
          <a:xfrm>
            <a:off x="5003441" y="3014036"/>
            <a:ext cx="1432268" cy="698625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6DE383B-1963-4606-BA96-C10DF596B48B}"/>
              </a:ext>
            </a:extLst>
          </p:cNvPr>
          <p:cNvSpPr txBox="1"/>
          <p:nvPr/>
        </p:nvSpPr>
        <p:spPr>
          <a:xfrm>
            <a:off x="2749958" y="2552339"/>
            <a:ext cx="19464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Более 100 тысяч пролетариев прекратили работу 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356381D-E324-476B-8737-3F5EF79BA5D7}"/>
              </a:ext>
            </a:extLst>
          </p:cNvPr>
          <p:cNvSpPr txBox="1"/>
          <p:nvPr/>
        </p:nvSpPr>
        <p:spPr>
          <a:xfrm>
            <a:off x="5003441" y="3897955"/>
            <a:ext cx="1432267" cy="698625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6A1D3DE-1BAB-469A-8312-C3B0ACEF2D8D}"/>
              </a:ext>
            </a:extLst>
          </p:cNvPr>
          <p:cNvSpPr txBox="1"/>
          <p:nvPr/>
        </p:nvSpPr>
        <p:spPr>
          <a:xfrm>
            <a:off x="264526" y="2454346"/>
            <a:ext cx="21987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7 декабря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началась всеобщая политическая забастовка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cxnSp>
        <p:nvCxnSpPr>
          <p:cNvPr id="10" name="Скругленная соединительная линия 9"/>
          <p:cNvCxnSpPr>
            <a:cxnSpLocks/>
            <a:stCxn id="138" idx="3"/>
            <a:endCxn id="104" idx="1"/>
          </p:cNvCxnSpPr>
          <p:nvPr/>
        </p:nvCxnSpPr>
        <p:spPr>
          <a:xfrm flipV="1">
            <a:off x="4772944" y="1591787"/>
            <a:ext cx="230497" cy="1329887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cxnSpLocks/>
            <a:stCxn id="99" idx="1"/>
            <a:endCxn id="138" idx="3"/>
          </p:cNvCxnSpPr>
          <p:nvPr/>
        </p:nvCxnSpPr>
        <p:spPr>
          <a:xfrm rot="10800000">
            <a:off x="4772945" y="2921674"/>
            <a:ext cx="230497" cy="132559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920093" y="3985659"/>
            <a:ext cx="1630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Не подавалась электроэнергия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356381D-E324-476B-8737-3F5EF79BA5D7}"/>
              </a:ext>
            </a:extLst>
          </p:cNvPr>
          <p:cNvSpPr txBox="1"/>
          <p:nvPr/>
        </p:nvSpPr>
        <p:spPr>
          <a:xfrm>
            <a:off x="6666206" y="2413754"/>
            <a:ext cx="2213268" cy="1015839"/>
          </a:xfrm>
          <a:prstGeom prst="roundRect">
            <a:avLst/>
          </a:prstGeom>
          <a:noFill/>
          <a:ln w="15875">
            <a:solidFill>
              <a:srgbClr val="FA5050"/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07360" y="2444622"/>
            <a:ext cx="23211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В Москве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и Московской губернии объявили чрезвычайное положение</a:t>
            </a:r>
          </a:p>
        </p:txBody>
      </p:sp>
      <p:cxnSp>
        <p:nvCxnSpPr>
          <p:cNvPr id="28" name="Скругленная соединительная линия 27"/>
          <p:cNvCxnSpPr>
            <a:cxnSpLocks/>
            <a:stCxn id="26" idx="1"/>
            <a:endCxn id="104" idx="3"/>
          </p:cNvCxnSpPr>
          <p:nvPr/>
        </p:nvCxnSpPr>
        <p:spPr>
          <a:xfrm rot="10800000">
            <a:off x="6435710" y="1591788"/>
            <a:ext cx="230497" cy="1329887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Скругленная соединительная линия 28"/>
          <p:cNvCxnSpPr>
            <a:cxnSpLocks/>
            <a:stCxn id="99" idx="3"/>
            <a:endCxn id="26" idx="1"/>
          </p:cNvCxnSpPr>
          <p:nvPr/>
        </p:nvCxnSpPr>
        <p:spPr>
          <a:xfrm flipV="1">
            <a:off x="6435708" y="2921674"/>
            <a:ext cx="230498" cy="132559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Скругленная соединительная линия 104"/>
          <p:cNvCxnSpPr>
            <a:cxnSpLocks/>
            <a:stCxn id="138" idx="3"/>
            <a:endCxn id="102" idx="1"/>
          </p:cNvCxnSpPr>
          <p:nvPr/>
        </p:nvCxnSpPr>
        <p:spPr>
          <a:xfrm flipV="1">
            <a:off x="4772944" y="2474414"/>
            <a:ext cx="230497" cy="4472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Скругленная соединительная линия 105"/>
          <p:cNvCxnSpPr>
            <a:cxnSpLocks/>
            <a:stCxn id="138" idx="3"/>
            <a:endCxn id="103" idx="1"/>
          </p:cNvCxnSpPr>
          <p:nvPr/>
        </p:nvCxnSpPr>
        <p:spPr>
          <a:xfrm>
            <a:off x="4772944" y="2921674"/>
            <a:ext cx="230497" cy="441675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Скругленная соединительная линия 117"/>
          <p:cNvCxnSpPr>
            <a:cxnSpLocks/>
            <a:stCxn id="103" idx="3"/>
            <a:endCxn id="26" idx="1"/>
          </p:cNvCxnSpPr>
          <p:nvPr/>
        </p:nvCxnSpPr>
        <p:spPr>
          <a:xfrm flipV="1">
            <a:off x="6435709" y="2921674"/>
            <a:ext cx="230497" cy="441675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Скругленная соединительная линия 118"/>
          <p:cNvCxnSpPr>
            <a:cxnSpLocks/>
            <a:stCxn id="102" idx="3"/>
            <a:endCxn id="26" idx="1"/>
          </p:cNvCxnSpPr>
          <p:nvPr/>
        </p:nvCxnSpPr>
        <p:spPr>
          <a:xfrm>
            <a:off x="6435709" y="2474414"/>
            <a:ext cx="230497" cy="4472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TextBox 137">
            <a:extLst>
              <a:ext uri="{FF2B5EF4-FFF2-40B4-BE49-F238E27FC236}">
                <a16:creationId xmlns:a16="http://schemas.microsoft.com/office/drawing/2014/main" id="{2356381D-E324-476B-8737-3F5EF79BA5D7}"/>
              </a:ext>
            </a:extLst>
          </p:cNvPr>
          <p:cNvSpPr txBox="1"/>
          <p:nvPr/>
        </p:nvSpPr>
        <p:spPr>
          <a:xfrm>
            <a:off x="2653925" y="2413754"/>
            <a:ext cx="2119019" cy="1015839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7" name="TextBox 206"/>
          <p:cNvSpPr txBox="1"/>
          <p:nvPr/>
        </p:nvSpPr>
        <p:spPr>
          <a:xfrm>
            <a:off x="5007333" y="3101738"/>
            <a:ext cx="1432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Закрылись магазины</a:t>
            </a:r>
          </a:p>
        </p:txBody>
      </p:sp>
      <p:sp>
        <p:nvSpPr>
          <p:cNvPr id="208" name="TextBox 207"/>
          <p:cNvSpPr txBox="1"/>
          <p:nvPr/>
        </p:nvSpPr>
        <p:spPr>
          <a:xfrm>
            <a:off x="5019391" y="2211606"/>
            <a:ext cx="1432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Не ездили трамваи</a:t>
            </a:r>
          </a:p>
        </p:txBody>
      </p:sp>
      <p:cxnSp>
        <p:nvCxnSpPr>
          <p:cNvPr id="213" name="Скругленная соединительная линия 25">
            <a:extLst>
              <a:ext uri="{FF2B5EF4-FFF2-40B4-BE49-F238E27FC236}">
                <a16:creationId xmlns:a16="http://schemas.microsoft.com/office/drawing/2014/main" id="{2E9030CF-01DB-492F-8A92-95A95106BF73}"/>
              </a:ext>
            </a:extLst>
          </p:cNvPr>
          <p:cNvCxnSpPr>
            <a:cxnSpLocks/>
            <a:stCxn id="138" idx="1"/>
            <a:endCxn id="137" idx="3"/>
          </p:cNvCxnSpPr>
          <p:nvPr/>
        </p:nvCxnSpPr>
        <p:spPr>
          <a:xfrm flipH="1" flipV="1">
            <a:off x="2423428" y="2921673"/>
            <a:ext cx="230497" cy="1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F7360C5-3348-495A-B36E-CFC31195036A}"/>
              </a:ext>
            </a:extLst>
          </p:cNvPr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Обстановка в Москве накануне восстания</a:t>
            </a:r>
          </a:p>
        </p:txBody>
      </p:sp>
    </p:spTree>
    <p:extLst>
      <p:ext uri="{BB962C8B-B14F-4D97-AF65-F5344CB8AC3E}">
        <p14:creationId xmlns:p14="http://schemas.microsoft.com/office/powerpoint/2010/main" val="64528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  <p:bldP spid="101" grpId="0"/>
      <p:bldP spid="102" grpId="0" animBg="1"/>
      <p:bldP spid="104" grpId="0" animBg="1"/>
      <p:bldP spid="103" grpId="0" animBg="1"/>
      <p:bldP spid="42" grpId="0"/>
      <p:bldP spid="99" grpId="0" animBg="1"/>
      <p:bldP spid="54" grpId="0"/>
      <p:bldP spid="25" grpId="0"/>
      <p:bldP spid="26" grpId="0" animBg="1"/>
      <p:bldP spid="27" grpId="0"/>
      <p:bldP spid="138" grpId="0" animBg="1"/>
      <p:bldP spid="207" grpId="0"/>
      <p:bldP spid="20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ÐÐµÐºÐ°Ð±ÑÑÑÐºÐ¾Ðµ Ð²Ð¾ÑÑÑÐ°Ð½Ð¸Ðµ Ð² ÐÐ¾ÑÐºÐ²Ðµ. ÐÐ´Ð½Ð° Ð¸Ð· ÐºÐ¾Ð¼Ð½Ð°Ñ ÑÑÐ¸Ð»Ð¸ÑÐ° Ð¤Ð¸Ð´Ð»ÐµÑÐ° Ð¿Ð¾ÑÐ»Ðµ Ð°ÑÑÐ¾Ð±ÑÑÑÐµÐ»Ð°, Ð´ÐµÐºÐ°Ð±ÑÑ 1905, Ð³. ÐÐ¾ÑÐºÐ²Ð°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" y="-12700"/>
            <a:ext cx="9143998" cy="515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FCD87F6B-B28F-4436-90F7-777307273D52}"/>
              </a:ext>
            </a:extLst>
          </p:cNvPr>
          <p:cNvSpPr/>
          <p:nvPr/>
        </p:nvSpPr>
        <p:spPr>
          <a:xfrm>
            <a:off x="6985225" y="3889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F3CB23-D01A-4E14-A2D4-9FDC27D65C34}"/>
              </a:ext>
            </a:extLst>
          </p:cNvPr>
          <p:cNvSpPr txBox="1"/>
          <p:nvPr/>
        </p:nvSpPr>
        <p:spPr>
          <a:xfrm>
            <a:off x="7033630" y="873439"/>
            <a:ext cx="1703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Одна из комнат штаба боевых дружин после артобстрела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69334E-2C17-4C5F-85EE-ED0F26215E2A}"/>
              </a:ext>
            </a:extLst>
          </p:cNvPr>
          <p:cNvSpPr txBox="1"/>
          <p:nvPr/>
        </p:nvSpPr>
        <p:spPr>
          <a:xfrm>
            <a:off x="0" y="3757417"/>
            <a:ext cx="3137646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>
              <a:spcAft>
                <a:spcPts val="600"/>
              </a:spcAft>
            </a:pPr>
            <a:r>
              <a:rPr lang="ru-RU" sz="1400" dirty="0">
                <a:solidFill>
                  <a:prstClr val="white"/>
                </a:solidFill>
              </a:rPr>
              <a:t>9 декабря правительственные войска разгромили штаб боевых дружин Москвы. </a:t>
            </a:r>
          </a:p>
        </p:txBody>
      </p:sp>
    </p:spTree>
    <p:extLst>
      <p:ext uri="{BB962C8B-B14F-4D97-AF65-F5344CB8AC3E}">
        <p14:creationId xmlns:p14="http://schemas.microsoft.com/office/powerpoint/2010/main" val="78929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5013EADA-E39F-43B3-B427-5F8F4430E4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629CD0A-13DE-48CB-98A4-66B4798152F1}"/>
              </a:ext>
            </a:extLst>
          </p:cNvPr>
          <p:cNvSpPr/>
          <p:nvPr/>
        </p:nvSpPr>
        <p:spPr>
          <a:xfrm>
            <a:off x="-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F352A27-ED6E-43B7-A5F4-E16903A7846F}"/>
              </a:ext>
            </a:extLst>
          </p:cNvPr>
          <p:cNvSpPr/>
          <p:nvPr/>
        </p:nvSpPr>
        <p:spPr>
          <a:xfrm>
            <a:off x="179387" y="1153734"/>
            <a:ext cx="2925761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10 декабря 1905 года забастовка рабочих переросла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вооружённое восстание, в котором участвовало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около 6 тысяч человек.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74061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836596" y="2449568"/>
            <a:ext cx="2849846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62196" y="2395233"/>
            <a:ext cx="29986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Отсутствие у них централизованного управления и единого плана восстания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836596" y="3617652"/>
            <a:ext cx="2849846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87400" y="3568595"/>
            <a:ext cx="29986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Очевидное преимущество правительственных войск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в вооружении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836596" y="1301219"/>
            <a:ext cx="2849846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43647" y="1355711"/>
            <a:ext cx="2835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Наличие оружия только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у двух тысяч повстанцев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AAC420E-90C3-40EA-84BA-64FCA1D2B4DF}"/>
              </a:ext>
            </a:extLst>
          </p:cNvPr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Вооружённое восстание в Москве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4542C1-D73B-4072-8560-C9D5547B7DF1}"/>
              </a:ext>
            </a:extLst>
          </p:cNvPr>
          <p:cNvSpPr txBox="1"/>
          <p:nvPr/>
        </p:nvSpPr>
        <p:spPr>
          <a:xfrm>
            <a:off x="5341960" y="2256645"/>
            <a:ext cx="2050264" cy="1015839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13E603D-53B8-4282-8DC9-A9A7FF193AB9}"/>
              </a:ext>
            </a:extLst>
          </p:cNvPr>
          <p:cNvSpPr txBox="1"/>
          <p:nvPr/>
        </p:nvSpPr>
        <p:spPr>
          <a:xfrm>
            <a:off x="5341960" y="2405789"/>
            <a:ext cx="20502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Переход восставших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в оборонительное положение</a:t>
            </a:r>
          </a:p>
        </p:txBody>
      </p:sp>
      <p:cxnSp>
        <p:nvCxnSpPr>
          <p:cNvPr id="31" name="Скругленная соединительная линия 30"/>
          <p:cNvCxnSpPr>
            <a:cxnSpLocks/>
            <a:stCxn id="20" idx="1"/>
            <a:endCxn id="5" idx="3"/>
          </p:cNvCxnSpPr>
          <p:nvPr/>
        </p:nvCxnSpPr>
        <p:spPr>
          <a:xfrm rot="10800000">
            <a:off x="4679390" y="1617321"/>
            <a:ext cx="662571" cy="114724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Скругленная соединительная линия 25"/>
          <p:cNvCxnSpPr>
            <a:cxnSpLocks/>
            <a:stCxn id="19" idx="3"/>
            <a:endCxn id="20" idx="1"/>
          </p:cNvCxnSpPr>
          <p:nvPr/>
        </p:nvCxnSpPr>
        <p:spPr>
          <a:xfrm flipV="1">
            <a:off x="4686442" y="2764565"/>
            <a:ext cx="655518" cy="5279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Скругленная соединительная линия 33"/>
          <p:cNvCxnSpPr>
            <a:cxnSpLocks/>
            <a:stCxn id="20" idx="1"/>
            <a:endCxn id="35" idx="3"/>
          </p:cNvCxnSpPr>
          <p:nvPr/>
        </p:nvCxnSpPr>
        <p:spPr>
          <a:xfrm rot="10800000" flipV="1">
            <a:off x="4686442" y="2764564"/>
            <a:ext cx="655518" cy="1173363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462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/>
      <p:bldP spid="35" grpId="0" animBg="1"/>
      <p:bldP spid="25" grpId="0"/>
      <p:bldP spid="17" grpId="0" animBg="1"/>
      <p:bldP spid="5" grpId="0"/>
      <p:bldP spid="20" grpId="0" animBg="1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66215" y="1706783"/>
            <a:ext cx="4033837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</a:rPr>
              <a:t>Вооружённое восстание в Москве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8777" y="2740117"/>
            <a:ext cx="3527423" cy="696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ночь с 14 на 15 декабря из Петербурга в Москву прибыли 2 тысячи солдат Семёновского лейб-гвардии полка. </a:t>
            </a:r>
          </a:p>
        </p:txBody>
      </p:sp>
      <p:pic>
        <p:nvPicPr>
          <p:cNvPr id="2050" name="Picture 2" descr="ÐÐ°ÑÑÐ¸Ð½ÐºÐ¸ Ð¿Ð¾ Ð·Ð°Ð¿ÑÐ¾ÑÑ Ð¡ÐµÐ¼ÑÐ½Ð¾Ð²ÑÐºÐ¸Ð¹ Ð»ÐµÐ¹Ð±-Ð³Ð²Ð°ÑÐ´Ð¸Ð¸ Ð¿Ð¾Ð»Ðº">
            <a:extLst>
              <a:ext uri="{FF2B5EF4-FFF2-40B4-BE49-F238E27FC236}">
                <a16:creationId xmlns:a16="http://schemas.microsoft.com/office/drawing/2014/main" id="{3801E6DC-41EB-4FEB-A0ED-B3F648941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7" y="1048154"/>
            <a:ext cx="4392613" cy="304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72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4FB44FF1-6298-4AEC-8347-ED35095DF2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5CA25502-E656-4A2C-A253-418C187EE82F}"/>
              </a:ext>
            </a:extLst>
          </p:cNvPr>
          <p:cNvSpPr/>
          <p:nvPr/>
        </p:nvSpPr>
        <p:spPr>
          <a:xfrm>
            <a:off x="370807" y="29672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23608F-146A-4072-9666-8155D5B60892}"/>
              </a:ext>
            </a:extLst>
          </p:cNvPr>
          <p:cNvSpPr txBox="1"/>
          <p:nvPr/>
        </p:nvSpPr>
        <p:spPr>
          <a:xfrm>
            <a:off x="467617" y="3636430"/>
            <a:ext cx="1606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Баррикады</a:t>
            </a:r>
          </a:p>
          <a:p>
            <a:pPr algn="ctr"/>
            <a:r>
              <a:rPr lang="ru-RU" sz="1200" dirty="0"/>
              <a:t>на Пресне</a:t>
            </a:r>
          </a:p>
        </p:txBody>
      </p:sp>
    </p:spTree>
    <p:extLst>
      <p:ext uri="{BB962C8B-B14F-4D97-AF65-F5344CB8AC3E}">
        <p14:creationId xmlns:p14="http://schemas.microsoft.com/office/powerpoint/2010/main" val="216601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ÐÐ°ÑÑÐ¸Ð½ÐºÐ¸ Ð¿Ð¾ Ð·Ð°Ð¿ÑÐ¾ÑÑ ÐÐµÑÐ¾Ð¸ÑÐµÑÐºÐ°Ñ ÐÑÐµÑÐ½Ñ 1905 Ð³Ð¾Ð´  Ð´Ð¸Ð¾ÑÐ°Ð¼Ð° Ð.Ð. ÐÐµÑÐ°Ð»ÑÑÐ°">
            <a:extLst>
              <a:ext uri="{FF2B5EF4-FFF2-40B4-BE49-F238E27FC236}">
                <a16:creationId xmlns:a16="http://schemas.microsoft.com/office/drawing/2014/main" id="{41A1A588-2BFC-44CB-9974-D39C13158F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37470A6B-0489-4B87-94EF-D95EE8865CA2}"/>
              </a:ext>
            </a:extLst>
          </p:cNvPr>
          <p:cNvSpPr/>
          <p:nvPr/>
        </p:nvSpPr>
        <p:spPr>
          <a:xfrm>
            <a:off x="6987585" y="3882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4984FD-5092-431E-824A-B787BB2CF727}"/>
              </a:ext>
            </a:extLst>
          </p:cNvPr>
          <p:cNvSpPr txBox="1"/>
          <p:nvPr/>
        </p:nvSpPr>
        <p:spPr>
          <a:xfrm>
            <a:off x="7084395" y="1057437"/>
            <a:ext cx="1606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Бои</a:t>
            </a:r>
          </a:p>
          <a:p>
            <a:pPr algn="ctr"/>
            <a:r>
              <a:rPr lang="ru-RU" sz="1200" dirty="0"/>
              <a:t>на Пресне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B44090-B428-4462-B8A5-61D7E17E6196}"/>
              </a:ext>
            </a:extLst>
          </p:cNvPr>
          <p:cNvSpPr txBox="1"/>
          <p:nvPr/>
        </p:nvSpPr>
        <p:spPr>
          <a:xfrm>
            <a:off x="-1" y="3972860"/>
            <a:ext cx="3311526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>
              <a:spcAft>
                <a:spcPts val="600"/>
              </a:spcAft>
            </a:pPr>
            <a:r>
              <a:rPr lang="ru-RU" sz="1400" dirty="0">
                <a:solidFill>
                  <a:prstClr val="white"/>
                </a:solidFill>
              </a:rPr>
              <a:t>19 декабря 1905 года восстание в Москве было подавлено. </a:t>
            </a:r>
          </a:p>
        </p:txBody>
      </p:sp>
    </p:spTree>
    <p:extLst>
      <p:ext uri="{BB962C8B-B14F-4D97-AF65-F5344CB8AC3E}">
        <p14:creationId xmlns:p14="http://schemas.microsoft.com/office/powerpoint/2010/main" val="408072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ÐÐ°ÑÑÐ¸Ð½ÐºÐ¸ Ð¿Ð¾ Ð·Ð°Ð¿ÑÐ¾ÑÑ Ð´Ð¸Ð¾ÑÐ°Ð¼Ð° Ð±Ð¾Ð¸ Ð½Ð° Ð¿ÑÐµÑÐ½Ðµ">
            <a:extLst>
              <a:ext uri="{FF2B5EF4-FFF2-40B4-BE49-F238E27FC236}">
                <a16:creationId xmlns:a16="http://schemas.microsoft.com/office/drawing/2014/main" id="{BF06DD40-6587-4E3E-B0E1-E06D31ABBA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2D841B2F-012C-48A4-A6AD-BF82DB469FD8}"/>
              </a:ext>
            </a:extLst>
          </p:cNvPr>
          <p:cNvSpPr/>
          <p:nvPr/>
        </p:nvSpPr>
        <p:spPr>
          <a:xfrm>
            <a:off x="6987585" y="3882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832D76-79DB-4680-94EF-C53C63908E57}"/>
              </a:ext>
            </a:extLst>
          </p:cNvPr>
          <p:cNvSpPr txBox="1"/>
          <p:nvPr/>
        </p:nvSpPr>
        <p:spPr>
          <a:xfrm>
            <a:off x="7084395" y="1057437"/>
            <a:ext cx="1606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Бои</a:t>
            </a:r>
          </a:p>
          <a:p>
            <a:pPr algn="ctr"/>
            <a:r>
              <a:rPr lang="ru-RU" sz="1200" dirty="0"/>
              <a:t>на Пресне</a:t>
            </a:r>
          </a:p>
        </p:txBody>
      </p:sp>
    </p:spTree>
    <p:extLst>
      <p:ext uri="{BB962C8B-B14F-4D97-AF65-F5344CB8AC3E}">
        <p14:creationId xmlns:p14="http://schemas.microsoft.com/office/powerpoint/2010/main" val="148308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D74887B2-D9B2-4CBE-BBA5-724E6CFCBE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5E4A476-2D57-42A9-8718-60ECD887D644}"/>
              </a:ext>
            </a:extLst>
          </p:cNvPr>
          <p:cNvSpPr/>
          <p:nvPr/>
        </p:nvSpPr>
        <p:spPr>
          <a:xfrm>
            <a:off x="-1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01B19D4-BA52-4FC7-BE52-CB323A8E3537}"/>
              </a:ext>
            </a:extLst>
          </p:cNvPr>
          <p:cNvSpPr/>
          <p:nvPr/>
        </p:nvSpPr>
        <p:spPr>
          <a:xfrm>
            <a:off x="179387" y="1461510"/>
            <a:ext cx="2925761" cy="2220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После подавления вооружённого восстания в Москве Первая российская революция пошла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спад.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400576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92538" y="1513255"/>
            <a:ext cx="4870449" cy="2116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11 декабря 1905 года был издан указ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об изменении Положения о выборах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Думу.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Этот указ был большим шагом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вперёд в развитии российского избирательного права. </a:t>
            </a:r>
          </a:p>
        </p:txBody>
      </p:sp>
      <p:pic>
        <p:nvPicPr>
          <p:cNvPr id="7170" name="Picture 2" descr="https://arh-adm.ru/upload/medialibrary/1e4/01-02.jpg">
            <a:extLst>
              <a:ext uri="{FF2B5EF4-FFF2-40B4-BE49-F238E27FC236}">
                <a16:creationId xmlns:a16="http://schemas.microsoft.com/office/drawing/2014/main" id="{A8D83684-C0DC-429E-81BB-5E81B81B77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26967"/>
            <a:ext cx="2952750" cy="368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80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upload.wikimedia.org/wikipedia/commons/5/5a/Couder_Stati_general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387" y="1140589"/>
            <a:ext cx="2925761" cy="3182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Термины «правые» и «левые» впервые появились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во французском Национальном собрании времён Великой французской революции. </a:t>
            </a:r>
          </a:p>
        </p:txBody>
      </p:sp>
    </p:spTree>
    <p:extLst>
      <p:ext uri="{BB962C8B-B14F-4D97-AF65-F5344CB8AC3E}">
        <p14:creationId xmlns:p14="http://schemas.microsoft.com/office/powerpoint/2010/main" val="69571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E4542C1-D73B-4072-8560-C9D5547B7DF1}"/>
              </a:ext>
            </a:extLst>
          </p:cNvPr>
          <p:cNvSpPr txBox="1"/>
          <p:nvPr/>
        </p:nvSpPr>
        <p:spPr>
          <a:xfrm>
            <a:off x="449042" y="2581602"/>
            <a:ext cx="1937085" cy="1015839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902371" y="3816551"/>
            <a:ext cx="2644002" cy="75909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02370" y="1610197"/>
            <a:ext cx="2644001" cy="758418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r>
              <a:rPr lang="ru-RU" sz="1400" dirty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02371" y="2707739"/>
            <a:ext cx="2644002" cy="759100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cxnSpLocks/>
            <a:stCxn id="17" idx="1"/>
            <a:endCxn id="27" idx="3"/>
          </p:cNvCxnSpPr>
          <p:nvPr/>
        </p:nvCxnSpPr>
        <p:spPr>
          <a:xfrm rot="10800000" flipV="1">
            <a:off x="2386128" y="1989406"/>
            <a:ext cx="516243" cy="1100116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cxnSpLocks/>
            <a:stCxn id="27" idx="3"/>
            <a:endCxn id="19" idx="1"/>
          </p:cNvCxnSpPr>
          <p:nvPr/>
        </p:nvCxnSpPr>
        <p:spPr>
          <a:xfrm flipV="1">
            <a:off x="2386127" y="3087289"/>
            <a:ext cx="516244" cy="2233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cxnSpLocks/>
            <a:stCxn id="35" idx="1"/>
            <a:endCxn id="27" idx="3"/>
          </p:cNvCxnSpPr>
          <p:nvPr/>
        </p:nvCxnSpPr>
        <p:spPr>
          <a:xfrm rot="10800000">
            <a:off x="2386127" y="3089523"/>
            <a:ext cx="516244" cy="110657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945177" y="2933059"/>
            <a:ext cx="2563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Не были прямыми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976186" y="4042211"/>
            <a:ext cx="2486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Не были равными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3E603D-53B8-4282-8DC9-A9A7FF193AB9}"/>
              </a:ext>
            </a:extLst>
          </p:cNvPr>
          <p:cNvSpPr txBox="1"/>
          <p:nvPr/>
        </p:nvSpPr>
        <p:spPr>
          <a:xfrm>
            <a:off x="464034" y="2717958"/>
            <a:ext cx="18954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Выборы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в Государственную думу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AAC420E-90C3-40EA-84BA-64FCA1D2B4DF}"/>
              </a:ext>
            </a:extLst>
          </p:cNvPr>
          <p:cNvSpPr txBox="1"/>
          <p:nvPr/>
        </p:nvSpPr>
        <p:spPr>
          <a:xfrm>
            <a:off x="358776" y="376238"/>
            <a:ext cx="8426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Избирательный закон от 11 декабря</a:t>
            </a:r>
          </a:p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1905 года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76570F-62BD-4137-8744-9019C62B34B1}"/>
              </a:ext>
            </a:extLst>
          </p:cNvPr>
          <p:cNvSpPr txBox="1"/>
          <p:nvPr/>
        </p:nvSpPr>
        <p:spPr>
          <a:xfrm>
            <a:off x="6062617" y="1610196"/>
            <a:ext cx="2604992" cy="758418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1" name="Скругленная соединительная линия 9">
            <a:extLst>
              <a:ext uri="{FF2B5EF4-FFF2-40B4-BE49-F238E27FC236}">
                <a16:creationId xmlns:a16="http://schemas.microsoft.com/office/drawing/2014/main" id="{537A1CB0-6FE6-4C9F-B248-6748348D4D9B}"/>
              </a:ext>
            </a:extLst>
          </p:cNvPr>
          <p:cNvCxnSpPr>
            <a:cxnSpLocks/>
            <a:stCxn id="18" idx="1"/>
            <a:endCxn id="17" idx="3"/>
          </p:cNvCxnSpPr>
          <p:nvPr/>
        </p:nvCxnSpPr>
        <p:spPr>
          <a:xfrm flipH="1">
            <a:off x="5546371" y="1989405"/>
            <a:ext cx="516246" cy="1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D438007-ABED-475F-A8BD-638062E358C5}"/>
              </a:ext>
            </a:extLst>
          </p:cNvPr>
          <p:cNvSpPr txBox="1"/>
          <p:nvPr/>
        </p:nvSpPr>
        <p:spPr>
          <a:xfrm>
            <a:off x="6098185" y="1620073"/>
            <a:ext cx="25072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Избирательным правом обладали только мужчины старше 25 лет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9BE926-AB95-43C2-9CEC-F0F0B19D8080}"/>
              </a:ext>
            </a:extLst>
          </p:cNvPr>
          <p:cNvSpPr txBox="1"/>
          <p:nvPr/>
        </p:nvSpPr>
        <p:spPr>
          <a:xfrm>
            <a:off x="2937939" y="1835516"/>
            <a:ext cx="2563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Не были всеобщими</a:t>
            </a:r>
          </a:p>
        </p:txBody>
      </p:sp>
    </p:spTree>
    <p:extLst>
      <p:ext uri="{BB962C8B-B14F-4D97-AF65-F5344CB8AC3E}">
        <p14:creationId xmlns:p14="http://schemas.microsoft.com/office/powerpoint/2010/main" val="53596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5" grpId="0" animBg="1"/>
      <p:bldP spid="17" grpId="0" animBg="1"/>
      <p:bldP spid="19" grpId="0" animBg="1"/>
      <p:bldP spid="24" grpId="0"/>
      <p:bldP spid="25" grpId="0"/>
      <p:bldP spid="22" grpId="0"/>
      <p:bldP spid="18" grpId="0" animBg="1"/>
      <p:bldP spid="29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19" name="Овал 18"/>
          <p:cNvSpPr/>
          <p:nvPr/>
        </p:nvSpPr>
        <p:spPr>
          <a:xfrm>
            <a:off x="358775" y="368288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21" name="Овал 20"/>
          <p:cNvSpPr/>
          <p:nvPr/>
        </p:nvSpPr>
        <p:spPr>
          <a:xfrm>
            <a:off x="4434864" y="164128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7" name="Овал 16"/>
          <p:cNvSpPr/>
          <p:nvPr/>
        </p:nvSpPr>
        <p:spPr>
          <a:xfrm>
            <a:off x="358775" y="165197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7" y="395078"/>
            <a:ext cx="842644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Категории населения, не участвующие </a:t>
            </a:r>
          </a:p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 выборах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B83CAE63-717F-4AA4-B5B6-33452A7B1102}"/>
              </a:ext>
            </a:extLst>
          </p:cNvPr>
          <p:cNvSpPr/>
          <p:nvPr/>
        </p:nvSpPr>
        <p:spPr>
          <a:xfrm>
            <a:off x="358774" y="270628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150FCC5-4EFA-4C39-BB5C-A3F535DB5AA6}"/>
              </a:ext>
            </a:extLst>
          </p:cNvPr>
          <p:cNvSpPr txBox="1"/>
          <p:nvPr/>
        </p:nvSpPr>
        <p:spPr>
          <a:xfrm>
            <a:off x="1190376" y="3675860"/>
            <a:ext cx="602168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Рабочие мелких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предприятий.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0409BDE-7C25-4B15-B0B8-D5CC0192EEEA}"/>
              </a:ext>
            </a:extLst>
          </p:cNvPr>
          <p:cNvSpPr txBox="1"/>
          <p:nvPr/>
        </p:nvSpPr>
        <p:spPr>
          <a:xfrm>
            <a:off x="5270748" y="1641288"/>
            <a:ext cx="34552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Некоторые национальные меньшинства.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FDB7E9-A90E-43FA-8E4C-71358836E2B1}"/>
              </a:ext>
            </a:extLst>
          </p:cNvPr>
          <p:cNvSpPr txBox="1"/>
          <p:nvPr/>
        </p:nvSpPr>
        <p:spPr>
          <a:xfrm>
            <a:off x="1190376" y="1786111"/>
            <a:ext cx="291448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Военнослужащие.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8EC9E2-2881-49EF-9E6E-91A186A7F7C5}"/>
              </a:ext>
            </a:extLst>
          </p:cNvPr>
          <p:cNvSpPr txBox="1"/>
          <p:nvPr/>
        </p:nvSpPr>
        <p:spPr>
          <a:xfrm>
            <a:off x="1190376" y="2841386"/>
            <a:ext cx="60216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Студенты.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8DDB4715-D8CB-4886-93A4-26A1545A091B}"/>
              </a:ext>
            </a:extLst>
          </p:cNvPr>
          <p:cNvSpPr/>
          <p:nvPr/>
        </p:nvSpPr>
        <p:spPr>
          <a:xfrm>
            <a:off x="4434864" y="270041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5512786-4DEF-4FF3-8051-FE44FC7B85D4}"/>
              </a:ext>
            </a:extLst>
          </p:cNvPr>
          <p:cNvSpPr txBox="1"/>
          <p:nvPr/>
        </p:nvSpPr>
        <p:spPr>
          <a:xfrm>
            <a:off x="5270748" y="2831918"/>
            <a:ext cx="318790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«Бродячие инородцы».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0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17" grpId="0" animBg="1"/>
      <p:bldP spid="16" grpId="0" animBg="1"/>
      <p:bldP spid="26" grpId="0"/>
      <p:bldP spid="27" grpId="0"/>
      <p:bldP spid="28" grpId="0"/>
      <p:bldP spid="29" grpId="0"/>
      <p:bldP spid="22" grpId="0" animBg="1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E4542C1-D73B-4072-8560-C9D5547B7DF1}"/>
              </a:ext>
            </a:extLst>
          </p:cNvPr>
          <p:cNvSpPr txBox="1"/>
          <p:nvPr/>
        </p:nvSpPr>
        <p:spPr>
          <a:xfrm>
            <a:off x="449042" y="2581602"/>
            <a:ext cx="1937085" cy="1015839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902371" y="3816551"/>
            <a:ext cx="2644002" cy="75909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02370" y="1610197"/>
            <a:ext cx="2644001" cy="758418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r>
              <a:rPr lang="ru-RU" sz="1400" dirty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02371" y="2707739"/>
            <a:ext cx="2644002" cy="759100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cxnSpLocks/>
            <a:stCxn id="17" idx="1"/>
            <a:endCxn id="27" idx="3"/>
          </p:cNvCxnSpPr>
          <p:nvPr/>
        </p:nvCxnSpPr>
        <p:spPr>
          <a:xfrm rot="10800000" flipV="1">
            <a:off x="2386128" y="1989406"/>
            <a:ext cx="516243" cy="1100116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cxnSpLocks/>
            <a:stCxn id="27" idx="3"/>
            <a:endCxn id="19" idx="1"/>
          </p:cNvCxnSpPr>
          <p:nvPr/>
        </p:nvCxnSpPr>
        <p:spPr>
          <a:xfrm flipV="1">
            <a:off x="2386127" y="3087289"/>
            <a:ext cx="516244" cy="2233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cxnSpLocks/>
            <a:stCxn id="35" idx="1"/>
            <a:endCxn id="27" idx="3"/>
          </p:cNvCxnSpPr>
          <p:nvPr/>
        </p:nvCxnSpPr>
        <p:spPr>
          <a:xfrm rot="10800000">
            <a:off x="2386127" y="3089523"/>
            <a:ext cx="516244" cy="110657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923155" y="2933401"/>
            <a:ext cx="2563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Не были прямыми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941528" y="4040386"/>
            <a:ext cx="2486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Не были равными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3E603D-53B8-4282-8DC9-A9A7FF193AB9}"/>
              </a:ext>
            </a:extLst>
          </p:cNvPr>
          <p:cNvSpPr txBox="1"/>
          <p:nvPr/>
        </p:nvSpPr>
        <p:spPr>
          <a:xfrm>
            <a:off x="464034" y="2717958"/>
            <a:ext cx="18954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Выборы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в Государственную думу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AAC420E-90C3-40EA-84BA-64FCA1D2B4DF}"/>
              </a:ext>
            </a:extLst>
          </p:cNvPr>
          <p:cNvSpPr txBox="1"/>
          <p:nvPr/>
        </p:nvSpPr>
        <p:spPr>
          <a:xfrm>
            <a:off x="358776" y="376238"/>
            <a:ext cx="8426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Избирательный закон от 11 декабря</a:t>
            </a:r>
          </a:p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1905 года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76570F-62BD-4137-8744-9019C62B34B1}"/>
              </a:ext>
            </a:extLst>
          </p:cNvPr>
          <p:cNvSpPr txBox="1"/>
          <p:nvPr/>
        </p:nvSpPr>
        <p:spPr>
          <a:xfrm>
            <a:off x="6062617" y="1610196"/>
            <a:ext cx="2604992" cy="758418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DC7F57-FAAA-4E72-B2D2-4CAF5FBAEF1F}"/>
              </a:ext>
            </a:extLst>
          </p:cNvPr>
          <p:cNvSpPr txBox="1"/>
          <p:nvPr/>
        </p:nvSpPr>
        <p:spPr>
          <a:xfrm>
            <a:off x="6062616" y="2707739"/>
            <a:ext cx="2617349" cy="758418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1" name="Скругленная соединительная линия 9">
            <a:extLst>
              <a:ext uri="{FF2B5EF4-FFF2-40B4-BE49-F238E27FC236}">
                <a16:creationId xmlns:a16="http://schemas.microsoft.com/office/drawing/2014/main" id="{537A1CB0-6FE6-4C9F-B248-6748348D4D9B}"/>
              </a:ext>
            </a:extLst>
          </p:cNvPr>
          <p:cNvCxnSpPr>
            <a:cxnSpLocks/>
            <a:stCxn id="18" idx="1"/>
            <a:endCxn id="17" idx="3"/>
          </p:cNvCxnSpPr>
          <p:nvPr/>
        </p:nvCxnSpPr>
        <p:spPr>
          <a:xfrm flipH="1">
            <a:off x="5546371" y="1989405"/>
            <a:ext cx="516246" cy="1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кругленная соединительная линия 25">
            <a:extLst>
              <a:ext uri="{FF2B5EF4-FFF2-40B4-BE49-F238E27FC236}">
                <a16:creationId xmlns:a16="http://schemas.microsoft.com/office/drawing/2014/main" id="{83EEC194-7937-47DA-80F5-58A7E50115FD}"/>
              </a:ext>
            </a:extLst>
          </p:cNvPr>
          <p:cNvCxnSpPr>
            <a:cxnSpLocks/>
            <a:stCxn id="19" idx="3"/>
            <a:endCxn id="20" idx="1"/>
          </p:cNvCxnSpPr>
          <p:nvPr/>
        </p:nvCxnSpPr>
        <p:spPr>
          <a:xfrm flipV="1">
            <a:off x="5546373" y="3086948"/>
            <a:ext cx="516243" cy="341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D438007-ABED-475F-A8BD-638062E358C5}"/>
              </a:ext>
            </a:extLst>
          </p:cNvPr>
          <p:cNvSpPr txBox="1"/>
          <p:nvPr/>
        </p:nvSpPr>
        <p:spPr>
          <a:xfrm>
            <a:off x="6098185" y="1620073"/>
            <a:ext cx="25072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Избирательным правом обладали только мужчины старше 25 лет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EA0C74D-7215-44F7-BB2C-AE81271F171A}"/>
              </a:ext>
            </a:extLst>
          </p:cNvPr>
          <p:cNvSpPr txBox="1"/>
          <p:nvPr/>
        </p:nvSpPr>
        <p:spPr>
          <a:xfrm>
            <a:off x="5943080" y="2825337"/>
            <a:ext cx="2883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Члены Думы избирались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по 4 избирательным куриям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9BE926-AB95-43C2-9CEC-F0F0B19D8080}"/>
              </a:ext>
            </a:extLst>
          </p:cNvPr>
          <p:cNvSpPr txBox="1"/>
          <p:nvPr/>
        </p:nvSpPr>
        <p:spPr>
          <a:xfrm>
            <a:off x="2923156" y="1783969"/>
            <a:ext cx="2563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Не были всеобщими</a:t>
            </a:r>
          </a:p>
        </p:txBody>
      </p:sp>
    </p:spTree>
    <p:extLst>
      <p:ext uri="{BB962C8B-B14F-4D97-AF65-F5344CB8AC3E}">
        <p14:creationId xmlns:p14="http://schemas.microsoft.com/office/powerpoint/2010/main" val="294669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Прямая соединительная линия 19"/>
          <p:cNvCxnSpPr>
            <a:cxnSpLocks/>
          </p:cNvCxnSpPr>
          <p:nvPr/>
        </p:nvCxnSpPr>
        <p:spPr>
          <a:xfrm>
            <a:off x="3635974" y="1889484"/>
            <a:ext cx="7645" cy="2073330"/>
          </a:xfrm>
          <a:prstGeom prst="line">
            <a:avLst/>
          </a:prstGeom>
          <a:ln>
            <a:solidFill>
              <a:srgbClr val="4E361E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474276" y="1901916"/>
            <a:ext cx="239627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49">
              <a:defRPr/>
            </a:pP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Землевладельческая</a:t>
            </a:r>
          </a:p>
          <a:p>
            <a:pPr lvl="0" algn="ctr" defTabSz="685749">
              <a:defRPr/>
            </a:pP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курия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cxnSp>
        <p:nvCxnSpPr>
          <p:cNvPr id="70" name="Прямая соединительная линия 69">
            <a:extLst>
              <a:ext uri="{FF2B5EF4-FFF2-40B4-BE49-F238E27FC236}">
                <a16:creationId xmlns:a16="http://schemas.microsoft.com/office/drawing/2014/main" id="{F6844FC0-3D39-456E-BF63-B0F6B968AB91}"/>
              </a:ext>
            </a:extLst>
          </p:cNvPr>
          <p:cNvCxnSpPr>
            <a:cxnSpLocks/>
          </p:cNvCxnSpPr>
          <p:nvPr/>
        </p:nvCxnSpPr>
        <p:spPr>
          <a:xfrm>
            <a:off x="5350694" y="1879611"/>
            <a:ext cx="7650" cy="2083203"/>
          </a:xfrm>
          <a:prstGeom prst="line">
            <a:avLst/>
          </a:prstGeom>
          <a:ln>
            <a:solidFill>
              <a:srgbClr val="4E361E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>
            <a:extLst>
              <a:ext uri="{FF2B5EF4-FFF2-40B4-BE49-F238E27FC236}">
                <a16:creationId xmlns:a16="http://schemas.microsoft.com/office/drawing/2014/main" id="{9F212474-A737-426F-9FB8-F673BE266146}"/>
              </a:ext>
            </a:extLst>
          </p:cNvPr>
          <p:cNvCxnSpPr>
            <a:cxnSpLocks/>
          </p:cNvCxnSpPr>
          <p:nvPr/>
        </p:nvCxnSpPr>
        <p:spPr>
          <a:xfrm flipH="1">
            <a:off x="7065397" y="1861736"/>
            <a:ext cx="17" cy="2101078"/>
          </a:xfrm>
          <a:prstGeom prst="line">
            <a:avLst/>
          </a:prstGeom>
          <a:ln>
            <a:solidFill>
              <a:srgbClr val="4E361E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8122AE74-FC8B-40EE-AF5F-719ECD691C86}"/>
              </a:ext>
            </a:extLst>
          </p:cNvPr>
          <p:cNvSpPr txBox="1"/>
          <p:nvPr/>
        </p:nvSpPr>
        <p:spPr>
          <a:xfrm>
            <a:off x="3635968" y="1913878"/>
            <a:ext cx="170961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49">
              <a:defRPr/>
            </a:pP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Городская</a:t>
            </a:r>
          </a:p>
          <a:p>
            <a:pPr lvl="0" algn="ctr" defTabSz="685749">
              <a:defRPr/>
            </a:pP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курия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6B384C8-A35C-4D50-BAAB-58EEC39D38C1}"/>
              </a:ext>
            </a:extLst>
          </p:cNvPr>
          <p:cNvSpPr txBox="1"/>
          <p:nvPr/>
        </p:nvSpPr>
        <p:spPr>
          <a:xfrm>
            <a:off x="5358345" y="1905874"/>
            <a:ext cx="170961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49">
              <a:defRPr/>
            </a:pP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Крестьянская</a:t>
            </a:r>
          </a:p>
          <a:p>
            <a:pPr lvl="0" algn="ctr" defTabSz="685749">
              <a:defRPr/>
            </a:pP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курия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AF1495D-4852-493A-9F65-F7A6F29078D2}"/>
              </a:ext>
            </a:extLst>
          </p:cNvPr>
          <p:cNvSpPr txBox="1"/>
          <p:nvPr/>
        </p:nvSpPr>
        <p:spPr>
          <a:xfrm>
            <a:off x="7065404" y="1887999"/>
            <a:ext cx="170961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49">
              <a:defRPr/>
            </a:pP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Рабочая</a:t>
            </a:r>
          </a:p>
          <a:p>
            <a:pPr lvl="0" algn="ctr" defTabSz="685749">
              <a:defRPr/>
            </a:pP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курия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ADCE136-BA87-490C-BF1B-DF996AC3430B}"/>
              </a:ext>
            </a:extLst>
          </p:cNvPr>
          <p:cNvSpPr txBox="1"/>
          <p:nvPr/>
        </p:nvSpPr>
        <p:spPr>
          <a:xfrm>
            <a:off x="358776" y="376238"/>
            <a:ext cx="8426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Избирательный закон от 11 декабря</a:t>
            </a:r>
          </a:p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1905 года</a:t>
            </a:r>
          </a:p>
        </p:txBody>
      </p:sp>
    </p:spTree>
    <p:extLst>
      <p:ext uri="{BB962C8B-B14F-4D97-AF65-F5344CB8AC3E}">
        <p14:creationId xmlns:p14="http://schemas.microsoft.com/office/powerpoint/2010/main" val="337118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8" grpId="0"/>
      <p:bldP spid="7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E4542C1-D73B-4072-8560-C9D5547B7DF1}"/>
              </a:ext>
            </a:extLst>
          </p:cNvPr>
          <p:cNvSpPr txBox="1"/>
          <p:nvPr/>
        </p:nvSpPr>
        <p:spPr>
          <a:xfrm>
            <a:off x="449042" y="2581602"/>
            <a:ext cx="1937085" cy="1015839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902371" y="3816551"/>
            <a:ext cx="2644002" cy="75909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02370" y="1610197"/>
            <a:ext cx="2644001" cy="758418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r>
              <a:rPr lang="ru-RU" sz="1400" dirty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02371" y="2707739"/>
            <a:ext cx="2644002" cy="759100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cxnSpLocks/>
            <a:stCxn id="17" idx="1"/>
            <a:endCxn id="27" idx="3"/>
          </p:cNvCxnSpPr>
          <p:nvPr/>
        </p:nvCxnSpPr>
        <p:spPr>
          <a:xfrm rot="10800000" flipV="1">
            <a:off x="2386128" y="1989406"/>
            <a:ext cx="516243" cy="1100116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cxnSpLocks/>
            <a:stCxn id="27" idx="3"/>
            <a:endCxn id="19" idx="1"/>
          </p:cNvCxnSpPr>
          <p:nvPr/>
        </p:nvCxnSpPr>
        <p:spPr>
          <a:xfrm flipV="1">
            <a:off x="2386127" y="3087289"/>
            <a:ext cx="516244" cy="2233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cxnSpLocks/>
            <a:stCxn id="35" idx="1"/>
            <a:endCxn id="27" idx="3"/>
          </p:cNvCxnSpPr>
          <p:nvPr/>
        </p:nvCxnSpPr>
        <p:spPr>
          <a:xfrm rot="10800000">
            <a:off x="2386127" y="3089523"/>
            <a:ext cx="516244" cy="110657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13E603D-53B8-4282-8DC9-A9A7FF193AB9}"/>
              </a:ext>
            </a:extLst>
          </p:cNvPr>
          <p:cNvSpPr txBox="1"/>
          <p:nvPr/>
        </p:nvSpPr>
        <p:spPr>
          <a:xfrm>
            <a:off x="464034" y="2717958"/>
            <a:ext cx="18954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Выборы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в Государственную думу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AAC420E-90C3-40EA-84BA-64FCA1D2B4DF}"/>
              </a:ext>
            </a:extLst>
          </p:cNvPr>
          <p:cNvSpPr txBox="1"/>
          <p:nvPr/>
        </p:nvSpPr>
        <p:spPr>
          <a:xfrm>
            <a:off x="358776" y="376238"/>
            <a:ext cx="8426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Избирательный закон от 11 декабря</a:t>
            </a:r>
          </a:p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1905 года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E66661-FA38-44E3-B4F0-B29F72EDAE11}"/>
              </a:ext>
            </a:extLst>
          </p:cNvPr>
          <p:cNvSpPr txBox="1"/>
          <p:nvPr/>
        </p:nvSpPr>
        <p:spPr>
          <a:xfrm>
            <a:off x="6062616" y="3820201"/>
            <a:ext cx="2578344" cy="75544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76570F-62BD-4137-8744-9019C62B34B1}"/>
              </a:ext>
            </a:extLst>
          </p:cNvPr>
          <p:cNvSpPr txBox="1"/>
          <p:nvPr/>
        </p:nvSpPr>
        <p:spPr>
          <a:xfrm>
            <a:off x="6062617" y="1610196"/>
            <a:ext cx="2604992" cy="758418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DC7F57-FAAA-4E72-B2D2-4CAF5FBAEF1F}"/>
              </a:ext>
            </a:extLst>
          </p:cNvPr>
          <p:cNvSpPr txBox="1"/>
          <p:nvPr/>
        </p:nvSpPr>
        <p:spPr>
          <a:xfrm>
            <a:off x="6062616" y="2707739"/>
            <a:ext cx="2617349" cy="758418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1" name="Скругленная соединительная линия 9">
            <a:extLst>
              <a:ext uri="{FF2B5EF4-FFF2-40B4-BE49-F238E27FC236}">
                <a16:creationId xmlns:a16="http://schemas.microsoft.com/office/drawing/2014/main" id="{537A1CB0-6FE6-4C9F-B248-6748348D4D9B}"/>
              </a:ext>
            </a:extLst>
          </p:cNvPr>
          <p:cNvCxnSpPr>
            <a:cxnSpLocks/>
            <a:stCxn id="18" idx="1"/>
            <a:endCxn id="17" idx="3"/>
          </p:cNvCxnSpPr>
          <p:nvPr/>
        </p:nvCxnSpPr>
        <p:spPr>
          <a:xfrm flipH="1">
            <a:off x="5546371" y="1989405"/>
            <a:ext cx="516246" cy="1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кругленная соединительная линия 25">
            <a:extLst>
              <a:ext uri="{FF2B5EF4-FFF2-40B4-BE49-F238E27FC236}">
                <a16:creationId xmlns:a16="http://schemas.microsoft.com/office/drawing/2014/main" id="{83EEC194-7937-47DA-80F5-58A7E50115FD}"/>
              </a:ext>
            </a:extLst>
          </p:cNvPr>
          <p:cNvCxnSpPr>
            <a:cxnSpLocks/>
            <a:stCxn id="19" idx="3"/>
            <a:endCxn id="20" idx="1"/>
          </p:cNvCxnSpPr>
          <p:nvPr/>
        </p:nvCxnSpPr>
        <p:spPr>
          <a:xfrm flipV="1">
            <a:off x="5546373" y="3086948"/>
            <a:ext cx="516243" cy="341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Скругленная соединительная линия 31">
            <a:extLst>
              <a:ext uri="{FF2B5EF4-FFF2-40B4-BE49-F238E27FC236}">
                <a16:creationId xmlns:a16="http://schemas.microsoft.com/office/drawing/2014/main" id="{BE855308-D77A-4DAF-B460-C09B8D84932A}"/>
              </a:ext>
            </a:extLst>
          </p:cNvPr>
          <p:cNvCxnSpPr>
            <a:cxnSpLocks/>
            <a:stCxn id="15" idx="1"/>
            <a:endCxn id="35" idx="3"/>
          </p:cNvCxnSpPr>
          <p:nvPr/>
        </p:nvCxnSpPr>
        <p:spPr>
          <a:xfrm flipH="1" flipV="1">
            <a:off x="5546373" y="4196101"/>
            <a:ext cx="516243" cy="1825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D438007-ABED-475F-A8BD-638062E358C5}"/>
              </a:ext>
            </a:extLst>
          </p:cNvPr>
          <p:cNvSpPr txBox="1"/>
          <p:nvPr/>
        </p:nvSpPr>
        <p:spPr>
          <a:xfrm>
            <a:off x="6098185" y="1620073"/>
            <a:ext cx="25072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Избирательным правом обладали только мужчины старше 25 лет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EA0C74D-7215-44F7-BB2C-AE81271F171A}"/>
              </a:ext>
            </a:extLst>
          </p:cNvPr>
          <p:cNvSpPr txBox="1"/>
          <p:nvPr/>
        </p:nvSpPr>
        <p:spPr>
          <a:xfrm>
            <a:off x="5943080" y="2825337"/>
            <a:ext cx="2883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Члены Думы избирались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по 4 избирательным куриям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A2C67AC-8E98-4396-8706-3708EC4BFF19}"/>
              </a:ext>
            </a:extLst>
          </p:cNvPr>
          <p:cNvSpPr txBox="1"/>
          <p:nvPr/>
        </p:nvSpPr>
        <p:spPr>
          <a:xfrm>
            <a:off x="6062616" y="3932989"/>
            <a:ext cx="2578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 куриях не было равенства по количеству выборщиков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8FAFB2E-6DCA-480F-A9F7-2E5D81772799}"/>
              </a:ext>
            </a:extLst>
          </p:cNvPr>
          <p:cNvSpPr txBox="1"/>
          <p:nvPr/>
        </p:nvSpPr>
        <p:spPr>
          <a:xfrm>
            <a:off x="2945177" y="2933059"/>
            <a:ext cx="2563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Не были прямыми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07C8C6E-DA45-4FA9-AB7C-D1FE748C1344}"/>
              </a:ext>
            </a:extLst>
          </p:cNvPr>
          <p:cNvSpPr txBox="1"/>
          <p:nvPr/>
        </p:nvSpPr>
        <p:spPr>
          <a:xfrm>
            <a:off x="2976186" y="4042211"/>
            <a:ext cx="2486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Не были равными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90BDB2C-8CAB-43A4-A698-EFB101F19583}"/>
              </a:ext>
            </a:extLst>
          </p:cNvPr>
          <p:cNvSpPr txBox="1"/>
          <p:nvPr/>
        </p:nvSpPr>
        <p:spPr>
          <a:xfrm>
            <a:off x="2937939" y="1835516"/>
            <a:ext cx="2563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Не были всеобщими</a:t>
            </a:r>
          </a:p>
        </p:txBody>
      </p:sp>
    </p:spTree>
    <p:extLst>
      <p:ext uri="{BB962C8B-B14F-4D97-AF65-F5344CB8AC3E}">
        <p14:creationId xmlns:p14="http://schemas.microsoft.com/office/powerpoint/2010/main" val="255946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61708FF2-B3B3-4001-9A40-BC4ECFD1EF2F}"/>
              </a:ext>
            </a:extLst>
          </p:cNvPr>
          <p:cNvSpPr/>
          <p:nvPr/>
        </p:nvSpPr>
        <p:spPr>
          <a:xfrm>
            <a:off x="3635968" y="3322647"/>
            <a:ext cx="1714720" cy="483207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26D4158-778B-4648-9AE2-891F358F9758}"/>
              </a:ext>
            </a:extLst>
          </p:cNvPr>
          <p:cNvSpPr txBox="1"/>
          <p:nvPr/>
        </p:nvSpPr>
        <p:spPr>
          <a:xfrm>
            <a:off x="3643610" y="3315351"/>
            <a:ext cx="1714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Двухстепенные выборы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6F8A5F6-7F08-47AF-BBA9-F5EC413A2EDD}"/>
              </a:ext>
            </a:extLst>
          </p:cNvPr>
          <p:cNvSpPr txBox="1"/>
          <p:nvPr/>
        </p:nvSpPr>
        <p:spPr>
          <a:xfrm>
            <a:off x="6985683" y="3298992"/>
            <a:ext cx="1859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Трёхстепенные</a:t>
            </a:r>
          </a:p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выборы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6921915-7B08-4E0B-A53C-8E8DD8CF99B0}"/>
              </a:ext>
            </a:extLst>
          </p:cNvPr>
          <p:cNvSpPr txBox="1"/>
          <p:nvPr/>
        </p:nvSpPr>
        <p:spPr>
          <a:xfrm>
            <a:off x="5285196" y="3312599"/>
            <a:ext cx="1845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Четырёхстепенныевыборы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EE1CA60E-4560-40C8-AC4A-8B4110CFD9A2}"/>
              </a:ext>
            </a:extLst>
          </p:cNvPr>
          <p:cNvSpPr/>
          <p:nvPr/>
        </p:nvSpPr>
        <p:spPr>
          <a:xfrm>
            <a:off x="5350686" y="3318999"/>
            <a:ext cx="1714720" cy="483207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1BF7DABD-5630-4FC9-AD9D-A966338A1D23}"/>
              </a:ext>
            </a:extLst>
          </p:cNvPr>
          <p:cNvSpPr/>
          <p:nvPr/>
        </p:nvSpPr>
        <p:spPr>
          <a:xfrm>
            <a:off x="1723531" y="3332520"/>
            <a:ext cx="1912437" cy="483207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6D22DE62-B926-48D1-9152-492C741BCE73}"/>
              </a:ext>
            </a:extLst>
          </p:cNvPr>
          <p:cNvSpPr/>
          <p:nvPr/>
        </p:nvSpPr>
        <p:spPr>
          <a:xfrm>
            <a:off x="1723535" y="2518581"/>
            <a:ext cx="1912437" cy="483207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E45633C-8136-4C03-8D76-6ACEF73B1B19}"/>
              </a:ext>
            </a:extLst>
          </p:cNvPr>
          <p:cNvSpPr txBox="1"/>
          <p:nvPr/>
        </p:nvSpPr>
        <p:spPr>
          <a:xfrm>
            <a:off x="1952579" y="2473610"/>
            <a:ext cx="1439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1 от 2 тысяч </a:t>
            </a:r>
          </a:p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населения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CDA8D6C-1171-4F73-AE25-34A7BD2335BB}"/>
              </a:ext>
            </a:extLst>
          </p:cNvPr>
          <p:cNvSpPr txBox="1"/>
          <p:nvPr/>
        </p:nvSpPr>
        <p:spPr>
          <a:xfrm>
            <a:off x="1723525" y="3312512"/>
            <a:ext cx="1904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Двухстепенные выборы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20" name="Прямая соединительная линия 19"/>
          <p:cNvCxnSpPr>
            <a:cxnSpLocks/>
          </p:cNvCxnSpPr>
          <p:nvPr/>
        </p:nvCxnSpPr>
        <p:spPr>
          <a:xfrm>
            <a:off x="3635974" y="1889484"/>
            <a:ext cx="7645" cy="2073330"/>
          </a:xfrm>
          <a:prstGeom prst="line">
            <a:avLst/>
          </a:prstGeom>
          <a:ln>
            <a:solidFill>
              <a:srgbClr val="4E361E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474276" y="1901916"/>
            <a:ext cx="239627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49">
              <a:defRPr/>
            </a:pP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Землевладельческая</a:t>
            </a:r>
          </a:p>
          <a:p>
            <a:pPr lvl="0" algn="ctr" defTabSz="685749">
              <a:defRPr/>
            </a:pP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курия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19963" y="2538764"/>
            <a:ext cx="150357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49">
              <a:defRPr/>
            </a:pP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Количество выборщиков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26CEC2EA-73F5-46B7-9A18-1219BCD3D40C}"/>
              </a:ext>
            </a:extLst>
          </p:cNvPr>
          <p:cNvSpPr txBox="1"/>
          <p:nvPr/>
        </p:nvSpPr>
        <p:spPr>
          <a:xfrm>
            <a:off x="418695" y="3358679"/>
            <a:ext cx="111692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Количество ступеней</a:t>
            </a: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AD27DC06-E4B3-4F25-B8BE-A6B25A01B170}"/>
              </a:ext>
            </a:extLst>
          </p:cNvPr>
          <p:cNvSpPr/>
          <p:nvPr/>
        </p:nvSpPr>
        <p:spPr>
          <a:xfrm>
            <a:off x="3635968" y="2508708"/>
            <a:ext cx="1714724" cy="483207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70" name="Прямая соединительная линия 69">
            <a:extLst>
              <a:ext uri="{FF2B5EF4-FFF2-40B4-BE49-F238E27FC236}">
                <a16:creationId xmlns:a16="http://schemas.microsoft.com/office/drawing/2014/main" id="{F6844FC0-3D39-456E-BF63-B0F6B968AB91}"/>
              </a:ext>
            </a:extLst>
          </p:cNvPr>
          <p:cNvCxnSpPr>
            <a:cxnSpLocks/>
          </p:cNvCxnSpPr>
          <p:nvPr/>
        </p:nvCxnSpPr>
        <p:spPr>
          <a:xfrm>
            <a:off x="5350694" y="1879611"/>
            <a:ext cx="7650" cy="2083203"/>
          </a:xfrm>
          <a:prstGeom prst="line">
            <a:avLst/>
          </a:prstGeom>
          <a:ln>
            <a:solidFill>
              <a:srgbClr val="4E361E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C15B6541-2FB6-4872-98BC-F7D09074E989}"/>
              </a:ext>
            </a:extLst>
          </p:cNvPr>
          <p:cNvSpPr/>
          <p:nvPr/>
        </p:nvSpPr>
        <p:spPr>
          <a:xfrm>
            <a:off x="5350682" y="2511165"/>
            <a:ext cx="1714724" cy="483207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73" name="Прямая соединительная линия 72">
            <a:extLst>
              <a:ext uri="{FF2B5EF4-FFF2-40B4-BE49-F238E27FC236}">
                <a16:creationId xmlns:a16="http://schemas.microsoft.com/office/drawing/2014/main" id="{9F212474-A737-426F-9FB8-F673BE266146}"/>
              </a:ext>
            </a:extLst>
          </p:cNvPr>
          <p:cNvCxnSpPr>
            <a:cxnSpLocks/>
          </p:cNvCxnSpPr>
          <p:nvPr/>
        </p:nvCxnSpPr>
        <p:spPr>
          <a:xfrm flipH="1">
            <a:off x="7065397" y="1861736"/>
            <a:ext cx="17" cy="2101078"/>
          </a:xfrm>
          <a:prstGeom prst="line">
            <a:avLst/>
          </a:prstGeom>
          <a:ln>
            <a:solidFill>
              <a:srgbClr val="4E361E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D13380A7-4D69-4017-874A-F29EA08BE085}"/>
              </a:ext>
            </a:extLst>
          </p:cNvPr>
          <p:cNvSpPr/>
          <p:nvPr/>
        </p:nvSpPr>
        <p:spPr>
          <a:xfrm>
            <a:off x="7065397" y="2511084"/>
            <a:ext cx="1714724" cy="480832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57AA983C-B3ED-4294-842D-28439EA7C9A9}"/>
              </a:ext>
            </a:extLst>
          </p:cNvPr>
          <p:cNvSpPr/>
          <p:nvPr/>
        </p:nvSpPr>
        <p:spPr>
          <a:xfrm>
            <a:off x="7070505" y="3313109"/>
            <a:ext cx="1714720" cy="489097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122AE74-FC8B-40EE-AF5F-719ECD691C86}"/>
              </a:ext>
            </a:extLst>
          </p:cNvPr>
          <p:cNvSpPr txBox="1"/>
          <p:nvPr/>
        </p:nvSpPr>
        <p:spPr>
          <a:xfrm>
            <a:off x="3635968" y="1913878"/>
            <a:ext cx="170961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49">
              <a:defRPr/>
            </a:pP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Городская</a:t>
            </a:r>
          </a:p>
          <a:p>
            <a:pPr lvl="0" algn="ctr" defTabSz="685749">
              <a:defRPr/>
            </a:pP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курия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6B384C8-A35C-4D50-BAAB-58EEC39D38C1}"/>
              </a:ext>
            </a:extLst>
          </p:cNvPr>
          <p:cNvSpPr txBox="1"/>
          <p:nvPr/>
        </p:nvSpPr>
        <p:spPr>
          <a:xfrm>
            <a:off x="5358345" y="1905874"/>
            <a:ext cx="170961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49">
              <a:defRPr/>
            </a:pP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Крестьянская</a:t>
            </a:r>
          </a:p>
          <a:p>
            <a:pPr lvl="0" algn="ctr" defTabSz="685749">
              <a:defRPr/>
            </a:pP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курия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AF1495D-4852-493A-9F65-F7A6F29078D2}"/>
              </a:ext>
            </a:extLst>
          </p:cNvPr>
          <p:cNvSpPr txBox="1"/>
          <p:nvPr/>
        </p:nvSpPr>
        <p:spPr>
          <a:xfrm>
            <a:off x="7065404" y="1887999"/>
            <a:ext cx="170961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49">
              <a:defRPr/>
            </a:pP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Рабочая</a:t>
            </a:r>
          </a:p>
          <a:p>
            <a:pPr lvl="0" algn="ctr" defTabSz="685749">
              <a:defRPr/>
            </a:pP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курия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D93795D-0F98-4D9C-9228-CED15DDACC99}"/>
              </a:ext>
            </a:extLst>
          </p:cNvPr>
          <p:cNvSpPr txBox="1"/>
          <p:nvPr/>
        </p:nvSpPr>
        <p:spPr>
          <a:xfrm>
            <a:off x="3769508" y="2473610"/>
            <a:ext cx="1439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1 от 4 тысяч </a:t>
            </a:r>
          </a:p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населения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3EA8E31-41EF-4864-B1B9-B115C3070DB3}"/>
              </a:ext>
            </a:extLst>
          </p:cNvPr>
          <p:cNvSpPr txBox="1"/>
          <p:nvPr/>
        </p:nvSpPr>
        <p:spPr>
          <a:xfrm>
            <a:off x="5492029" y="2468695"/>
            <a:ext cx="1439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1 от 30 тысяч </a:t>
            </a:r>
          </a:p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населения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D1FB455-7BE0-4AC6-98A0-43ED4207AFF0}"/>
              </a:ext>
            </a:extLst>
          </p:cNvPr>
          <p:cNvSpPr txBox="1"/>
          <p:nvPr/>
        </p:nvSpPr>
        <p:spPr>
          <a:xfrm>
            <a:off x="7201499" y="2468695"/>
            <a:ext cx="1439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1 от 90 тысяч </a:t>
            </a:r>
          </a:p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населения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ADCE136-BA87-490C-BF1B-DF996AC3430B}"/>
              </a:ext>
            </a:extLst>
          </p:cNvPr>
          <p:cNvSpPr txBox="1"/>
          <p:nvPr/>
        </p:nvSpPr>
        <p:spPr>
          <a:xfrm>
            <a:off x="358776" y="376238"/>
            <a:ext cx="8426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Избирательный закон от 11 декабря</a:t>
            </a:r>
          </a:p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1905 года</a:t>
            </a:r>
          </a:p>
        </p:txBody>
      </p:sp>
    </p:spTree>
    <p:extLst>
      <p:ext uri="{BB962C8B-B14F-4D97-AF65-F5344CB8AC3E}">
        <p14:creationId xmlns:p14="http://schemas.microsoft.com/office/powerpoint/2010/main" val="282388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80" grpId="0"/>
      <p:bldP spid="82" grpId="0"/>
      <p:bldP spid="81" grpId="0"/>
      <p:bldP spid="72" grpId="0" animBg="1"/>
      <p:bldP spid="25" grpId="0" animBg="1"/>
      <p:bldP spid="56" grpId="0" animBg="1"/>
      <p:bldP spid="67" grpId="0"/>
      <p:bldP spid="50" grpId="0"/>
      <p:bldP spid="68" grpId="0" animBg="1"/>
      <p:bldP spid="71" grpId="0" animBg="1"/>
      <p:bldP spid="74" grpId="0" animBg="1"/>
      <p:bldP spid="75" grpId="0" animBg="1"/>
      <p:bldP spid="83" grpId="0"/>
      <p:bldP spid="84" grpId="0"/>
      <p:bldP spid="8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ÐÐ°ÑÑÐ¸Ð½ÐºÐ¸ Ð¿Ð¾ Ð·Ð°Ð¿ÑÐ¾ÑÑ Ð²ÑÐ±Ð¾ÑÑ Ð² Ð³Ð¾ÑÑÐ´Ð°ÑÑÑÐ²ÐµÐ½Ð½ÑÑ Ð´ÑÐ¼Ñ ÑÐ¾ÑÑÐ¸Ð¹ÑÐºÐ°Ñ Ð¸Ð¼Ð¿ÐµÑÐ¸Ñ">
            <a:extLst>
              <a:ext uri="{FF2B5EF4-FFF2-40B4-BE49-F238E27FC236}">
                <a16:creationId xmlns:a16="http://schemas.microsoft.com/office/drawing/2014/main" id="{29BA5208-5C05-452F-9DDF-A8185748AF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A6976816-9629-46C7-BB6F-B11AC6E96331}"/>
              </a:ext>
            </a:extLst>
          </p:cNvPr>
          <p:cNvSpPr/>
          <p:nvPr/>
        </p:nvSpPr>
        <p:spPr>
          <a:xfrm>
            <a:off x="369792" y="29672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C004BE-DF6A-4B72-ABB0-04AEBF319FA6}"/>
              </a:ext>
            </a:extLst>
          </p:cNvPr>
          <p:cNvSpPr txBox="1"/>
          <p:nvPr/>
        </p:nvSpPr>
        <p:spPr>
          <a:xfrm>
            <a:off x="369792" y="3544097"/>
            <a:ext cx="180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200" dirty="0"/>
              <a:t>Выборы выборщиков в </a:t>
            </a:r>
            <a:r>
              <a:rPr lang="en-US" sz="1200" dirty="0"/>
              <a:t>I </a:t>
            </a:r>
            <a:r>
              <a:rPr lang="ru-RU" sz="1200" dirty="0"/>
              <a:t>Государственную думу </a:t>
            </a:r>
          </a:p>
        </p:txBody>
      </p:sp>
    </p:spTree>
    <p:extLst>
      <p:ext uri="{BB962C8B-B14F-4D97-AF65-F5344CB8AC3E}">
        <p14:creationId xmlns:p14="http://schemas.microsoft.com/office/powerpoint/2010/main" val="166004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4/46/Repin_state_council.jpg">
            <a:extLst>
              <a:ext uri="{FF2B5EF4-FFF2-40B4-BE49-F238E27FC236}">
                <a16:creationId xmlns:a16="http://schemas.microsoft.com/office/drawing/2014/main" id="{B47BB8FA-4609-4B1B-BC03-591FBBD26F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508F8D3-9F22-4EE6-B4E7-8B47152B1B56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DC238CF-528C-4DE2-BBBB-202E117F82B5}"/>
              </a:ext>
            </a:extLst>
          </p:cNvPr>
          <p:cNvSpPr/>
          <p:nvPr/>
        </p:nvSpPr>
        <p:spPr>
          <a:xfrm>
            <a:off x="179387" y="1153733"/>
            <a:ext cx="2925761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20 февраля 1906 года был издан Манифест, согласно которому законодательными функциями наделялся Государственный совет.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7757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upload.wikimedia.org/wikipedia/commons/c/c1/Gossovet-27-04-1906.jpg">
            <a:extLst>
              <a:ext uri="{FF2B5EF4-FFF2-40B4-BE49-F238E27FC236}">
                <a16:creationId xmlns:a16="http://schemas.microsoft.com/office/drawing/2014/main" id="{E8CCF330-76D6-4FFC-B193-AC3A1FC916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21089D8-1129-4C8B-9A47-C85432A920CF}"/>
              </a:ext>
            </a:extLst>
          </p:cNvPr>
          <p:cNvSpPr txBox="1"/>
          <p:nvPr/>
        </p:nvSpPr>
        <p:spPr>
          <a:xfrm>
            <a:off x="0" y="3760119"/>
            <a:ext cx="3415229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>
              <a:spcAft>
                <a:spcPts val="600"/>
              </a:spcAft>
            </a:pPr>
            <a:r>
              <a:rPr lang="ru-RU" sz="1400" dirty="0">
                <a:solidFill>
                  <a:prstClr val="white"/>
                </a:solidFill>
              </a:rPr>
              <a:t>Николай II рассчитывал на то, что Государственный совет станет его опорой и противовесом Думе.</a:t>
            </a:r>
          </a:p>
        </p:txBody>
      </p:sp>
    </p:spTree>
    <p:extLst>
      <p:ext uri="{BB962C8B-B14F-4D97-AF65-F5344CB8AC3E}">
        <p14:creationId xmlns:p14="http://schemas.microsoft.com/office/powerpoint/2010/main" val="268880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92538" y="1970304"/>
            <a:ext cx="4870449" cy="1202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23 апреля 1906 года Николай II утвердил «Основные законы Российской империи» в новой редакции.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</p:txBody>
      </p:sp>
      <p:pic>
        <p:nvPicPr>
          <p:cNvPr id="10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670066C0-C8BA-44F9-87BA-97830865F1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671824"/>
            <a:ext cx="2952750" cy="379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14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A009DDE-C576-4607-8F6B-AEAB88C4C2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2" r="9764" b="14613"/>
          <a:stretch/>
        </p:blipFill>
        <p:spPr>
          <a:xfrm>
            <a:off x="1804433" y="252586"/>
            <a:ext cx="5977040" cy="386677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AB2DBE7-DB93-4479-8D98-E875C39ADF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5789" y="1873278"/>
            <a:ext cx="3523057" cy="289398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D6F5611-A757-4C03-B28A-D471864B89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59" y="1136876"/>
            <a:ext cx="3552858" cy="36580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FFB7F37-72AF-4A36-BED6-637FBB215C55}"/>
              </a:ext>
            </a:extLst>
          </p:cNvPr>
          <p:cNvSpPr txBox="1"/>
          <p:nvPr/>
        </p:nvSpPr>
        <p:spPr>
          <a:xfrm>
            <a:off x="5980390" y="3293659"/>
            <a:ext cx="20691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Сторонники </a:t>
            </a:r>
          </a:p>
          <a:p>
            <a:pPr algn="ctr"/>
            <a:r>
              <a:rPr lang="ru-RU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конституционной </a:t>
            </a:r>
          </a:p>
          <a:p>
            <a:pPr algn="ctr"/>
            <a:r>
              <a:rPr lang="ru-RU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монархии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E3563C-BB9F-46B9-B753-31903F63A800}"/>
              </a:ext>
            </a:extLst>
          </p:cNvPr>
          <p:cNvSpPr txBox="1"/>
          <p:nvPr/>
        </p:nvSpPr>
        <p:spPr>
          <a:xfrm>
            <a:off x="3763373" y="1816643"/>
            <a:ext cx="20691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Умеренные сторонники республики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85171A-AC2B-487A-A955-75568D009775}"/>
              </a:ext>
            </a:extLst>
          </p:cNvPr>
          <p:cNvSpPr txBox="1"/>
          <p:nvPr/>
        </p:nvSpPr>
        <p:spPr>
          <a:xfrm>
            <a:off x="1017060" y="3293659"/>
            <a:ext cx="20691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Сторонники </a:t>
            </a:r>
          </a:p>
          <a:p>
            <a:pPr algn="ctr"/>
            <a:r>
              <a:rPr lang="ru-RU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кардинальных преобразований </a:t>
            </a:r>
          </a:p>
        </p:txBody>
      </p:sp>
    </p:spTree>
    <p:extLst>
      <p:ext uri="{BB962C8B-B14F-4D97-AF65-F5344CB8AC3E}">
        <p14:creationId xmlns:p14="http://schemas.microsoft.com/office/powerpoint/2010/main" val="384458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19" name="Овал 18"/>
          <p:cNvSpPr/>
          <p:nvPr/>
        </p:nvSpPr>
        <p:spPr>
          <a:xfrm>
            <a:off x="363056" y="422683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Овал 16"/>
          <p:cNvSpPr/>
          <p:nvPr/>
        </p:nvSpPr>
        <p:spPr>
          <a:xfrm>
            <a:off x="358775" y="170290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8776" y="395078"/>
            <a:ext cx="842644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Cвод «Основных законов Российской империи»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B83CAE63-717F-4AA4-B5B6-33452A7B1102}"/>
              </a:ext>
            </a:extLst>
          </p:cNvPr>
          <p:cNvSpPr/>
          <p:nvPr/>
        </p:nvSpPr>
        <p:spPr>
          <a:xfrm>
            <a:off x="354494" y="293116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150FCC5-4EFA-4C39-BB5C-A3F535DB5AA6}"/>
              </a:ext>
            </a:extLst>
          </p:cNvPr>
          <p:cNvSpPr txBox="1"/>
          <p:nvPr/>
        </p:nvSpPr>
        <p:spPr>
          <a:xfrm>
            <a:off x="1190378" y="4358336"/>
            <a:ext cx="60216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Состоял из 2 разделов, 17 глав и 223 статей.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FDB7E9-A90E-43FA-8E4C-71358836E2B1}"/>
              </a:ext>
            </a:extLst>
          </p:cNvPr>
          <p:cNvSpPr txBox="1"/>
          <p:nvPr/>
        </p:nvSpPr>
        <p:spPr>
          <a:xfrm>
            <a:off x="1190377" y="1689977"/>
            <a:ext cx="663705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Содержал законы, которые касались общих положений государственного строя.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8EC9E2-2881-49EF-9E6E-91A186A7F7C5}"/>
              </a:ext>
            </a:extLst>
          </p:cNvPr>
          <p:cNvSpPr txBox="1"/>
          <p:nvPr/>
        </p:nvSpPr>
        <p:spPr>
          <a:xfrm>
            <a:off x="1190378" y="2917166"/>
            <a:ext cx="602168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Стал фактически первой конституцией Российской империи.</a:t>
            </a:r>
          </a:p>
        </p:txBody>
      </p:sp>
      <p:pic>
        <p:nvPicPr>
          <p:cNvPr id="21" name="Picture 4" descr="ÐÐ°ÑÑÐ¸Ð½ÐºÐ¸ Ð¿Ð¾ Ð·Ð°Ð¿ÑÐ¾ÑÑ ÐÑÐ½Ð¾Ð²Ð½ÑÐµ Ð·Ð°ÐºÐ¾Ð½Ñ Ð Ð¾ÑÑÐ¸Ð¹ÑÐºÐ¾Ð¹ Ð¸Ð¼Ð¿ÐµÑÐ¸Ð¸ Ð¾Ñ 23 Ð°Ð¿ÑÐµÐ»Ñ 1906 Ð³.">
            <a:extLst>
              <a:ext uri="{FF2B5EF4-FFF2-40B4-BE49-F238E27FC236}">
                <a16:creationId xmlns:a16="http://schemas.microsoft.com/office/drawing/2014/main" id="{C6EEAEE5-A68E-401E-A826-52F5C5E17F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68826" y="2024758"/>
            <a:ext cx="2012118" cy="2352811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74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7" grpId="0" animBg="1"/>
      <p:bldP spid="16" grpId="0" animBg="1"/>
      <p:bldP spid="26" grpId="0"/>
      <p:bldP spid="28" grpId="0"/>
      <p:bldP spid="2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386416"/>
            <a:ext cx="842644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«Основные законы Российской империи»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824225" y="3984014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66604" y="11768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66604" y="257950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18" idx="3"/>
            <a:endCxn id="17" idx="1"/>
          </p:cNvCxnSpPr>
          <p:nvPr/>
        </p:nvCxnSpPr>
        <p:spPr>
          <a:xfrm>
            <a:off x="4289591" y="1497131"/>
            <a:ext cx="577013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0" idx="3"/>
            <a:endCxn id="19" idx="1"/>
          </p:cNvCxnSpPr>
          <p:nvPr/>
        </p:nvCxnSpPr>
        <p:spPr>
          <a:xfrm>
            <a:off x="4289591" y="2899781"/>
            <a:ext cx="577013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15" idx="3"/>
            <a:endCxn id="35" idx="1"/>
          </p:cNvCxnSpPr>
          <p:nvPr/>
        </p:nvCxnSpPr>
        <p:spPr>
          <a:xfrm>
            <a:off x="4289591" y="4304290"/>
            <a:ext cx="534634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908981" y="1343241"/>
            <a:ext cx="3427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«Единое и нераздельное»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842216" y="2751534"/>
            <a:ext cx="35094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«Священная и неприкосновенная»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24225" y="4150400"/>
            <a:ext cx="34972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«Верховная самодержавная»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2329" y="3984014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2329" y="11768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2329" y="257950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46184" y="1343241"/>
            <a:ext cx="2989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Российское государство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4707" y="2745891"/>
            <a:ext cx="3412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Особа императора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00753" y="4150400"/>
            <a:ext cx="28804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Императорская власть </a:t>
            </a:r>
          </a:p>
        </p:txBody>
      </p:sp>
    </p:spTree>
    <p:extLst>
      <p:ext uri="{BB962C8B-B14F-4D97-AF65-F5344CB8AC3E}">
        <p14:creationId xmlns:p14="http://schemas.microsoft.com/office/powerpoint/2010/main" val="285609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17" grpId="0" animBg="1"/>
      <p:bldP spid="19" grpId="0" animBg="1"/>
      <p:bldP spid="5" grpId="0"/>
      <p:bldP spid="24" grpId="0"/>
      <p:bldP spid="25" grpId="0"/>
      <p:bldP spid="15" grpId="0" animBg="1"/>
      <p:bldP spid="18" grpId="0" animBg="1"/>
      <p:bldP spid="20" grpId="0" animBg="1"/>
      <p:bldP spid="21" grpId="0"/>
      <p:bldP spid="22" grpId="0"/>
      <p:bldP spid="2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693621" y="1122217"/>
            <a:ext cx="4090209" cy="495929"/>
          </a:xfrm>
          <a:prstGeom prst="roundRect">
            <a:avLst/>
          </a:prstGeom>
          <a:noFill/>
          <a:ln w="15875" cap="rnd">
            <a:solidFill>
              <a:srgbClr val="797979"/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93621" y="1895549"/>
            <a:ext cx="4090211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cxnSpLocks/>
            <a:stCxn id="15" idx="1"/>
            <a:endCxn id="24" idx="3"/>
          </p:cNvCxnSpPr>
          <p:nvPr/>
        </p:nvCxnSpPr>
        <p:spPr>
          <a:xfrm rot="10800000">
            <a:off x="3184848" y="2903881"/>
            <a:ext cx="508772" cy="78629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cxnSpLocks/>
            <a:stCxn id="24" idx="3"/>
            <a:endCxn id="19" idx="1"/>
          </p:cNvCxnSpPr>
          <p:nvPr/>
        </p:nvCxnSpPr>
        <p:spPr>
          <a:xfrm flipV="1">
            <a:off x="3184848" y="2143514"/>
            <a:ext cx="508773" cy="760366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cxnSpLocks/>
            <a:stCxn id="17" idx="1"/>
            <a:endCxn id="24" idx="3"/>
          </p:cNvCxnSpPr>
          <p:nvPr/>
        </p:nvCxnSpPr>
        <p:spPr>
          <a:xfrm rot="10800000" flipV="1">
            <a:off x="3184849" y="1370182"/>
            <a:ext cx="508773" cy="1533698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cxnSpLocks/>
            <a:stCxn id="24" idx="3"/>
            <a:endCxn id="18" idx="1"/>
          </p:cNvCxnSpPr>
          <p:nvPr/>
        </p:nvCxnSpPr>
        <p:spPr>
          <a:xfrm>
            <a:off x="3184848" y="2903880"/>
            <a:ext cx="508772" cy="155963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254782" y="1214828"/>
            <a:ext cx="2942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Назначал министров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93621" y="2668882"/>
            <a:ext cx="4077509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93620" y="3442214"/>
            <a:ext cx="4090211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93620" y="4215546"/>
            <a:ext cx="4090211" cy="495929"/>
          </a:xfrm>
          <a:prstGeom prst="roundRect">
            <a:avLst/>
          </a:prstGeom>
          <a:noFill/>
          <a:ln w="15875" cap="rnd">
            <a:solidFill>
              <a:srgbClr val="797979"/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693619" y="1983334"/>
            <a:ext cx="40902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Единолично руководил внешней политикой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680920" y="2749992"/>
            <a:ext cx="4090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Осуществлял руководство армией и флотом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894104" y="3533712"/>
            <a:ext cx="36892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Объявлял войну и заключал мир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782696" y="4199272"/>
            <a:ext cx="3886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Мог ввести в любой местности военное </a:t>
            </a:r>
          </a:p>
          <a:p>
            <a:pPr lvl="0" algn="ctr"/>
            <a:r>
              <a:rPr lang="ru-RU" sz="1400" dirty="0">
                <a:solidFill>
                  <a:prstClr val="black"/>
                </a:solidFill>
              </a:rPr>
              <a:t>или чрезвычайное положение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DB7BB7-E27F-4294-AA39-428DC7896C0B}"/>
              </a:ext>
            </a:extLst>
          </p:cNvPr>
          <p:cNvSpPr txBox="1"/>
          <p:nvPr/>
        </p:nvSpPr>
        <p:spPr>
          <a:xfrm>
            <a:off x="1439425" y="411817"/>
            <a:ext cx="626515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Исполнительная власть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BD924A-C9E7-44F0-B816-015E889D09A8}"/>
              </a:ext>
            </a:extLst>
          </p:cNvPr>
          <p:cNvSpPr txBox="1"/>
          <p:nvPr/>
        </p:nvSpPr>
        <p:spPr>
          <a:xfrm>
            <a:off x="1419054" y="2395031"/>
            <a:ext cx="1765794" cy="101769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A6B590C-9DBE-4440-A146-53DD70BC065D}"/>
              </a:ext>
            </a:extLst>
          </p:cNvPr>
          <p:cNvSpPr txBox="1"/>
          <p:nvPr/>
        </p:nvSpPr>
        <p:spPr>
          <a:xfrm>
            <a:off x="1621866" y="2749992"/>
            <a:ext cx="13601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Император</a:t>
            </a:r>
          </a:p>
        </p:txBody>
      </p:sp>
      <p:cxnSp>
        <p:nvCxnSpPr>
          <p:cNvPr id="21" name="Скругленная соединительная линия 25">
            <a:extLst>
              <a:ext uri="{FF2B5EF4-FFF2-40B4-BE49-F238E27FC236}">
                <a16:creationId xmlns:a16="http://schemas.microsoft.com/office/drawing/2014/main" id="{3227B7BC-3BE8-451F-A0B2-F22A1E8F819E}"/>
              </a:ext>
            </a:extLst>
          </p:cNvPr>
          <p:cNvCxnSpPr>
            <a:cxnSpLocks/>
            <a:stCxn id="24" idx="3"/>
            <a:endCxn id="45" idx="1"/>
          </p:cNvCxnSpPr>
          <p:nvPr/>
        </p:nvCxnSpPr>
        <p:spPr>
          <a:xfrm>
            <a:off x="3184848" y="2903880"/>
            <a:ext cx="496072" cy="1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394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13" grpId="0"/>
      <p:bldP spid="14" grpId="0" animBg="1"/>
      <p:bldP spid="15" grpId="0" animBg="1"/>
      <p:bldP spid="18" grpId="0" animBg="1"/>
      <p:bldP spid="44" grpId="0"/>
      <p:bldP spid="45" grpId="0"/>
      <p:bldP spid="46" grpId="0"/>
      <p:bldP spid="47" grpId="0"/>
      <p:bldP spid="24" grpId="0" animBg="1"/>
      <p:bldP spid="2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4" y="1794165"/>
            <a:ext cx="4033837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defTabSz="685749">
              <a:defRPr/>
            </a:pPr>
            <a:r>
              <a:rPr lang="ru-RU" sz="2800" dirty="0">
                <a:solidFill>
                  <a:srgbClr val="FFDC5A"/>
                </a:solidFill>
                <a:latin typeface="Merriweather"/>
              </a:rPr>
              <a:t>«Основные законы»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8775" y="2705634"/>
            <a:ext cx="4033836" cy="9335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Был внесён параграф, который разрешал императору в перерывах между сессиями Думы издавать новые законы только от своего имени.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3078" name="Picture 6" descr="ÐÐ¾ÑÐ¾Ð¶ÐµÐµ Ð¸Ð·Ð¾Ð±ÑÐ°Ð¶ÐµÐ½Ð¸Ðµ">
            <a:extLst>
              <a:ext uri="{FF2B5EF4-FFF2-40B4-BE49-F238E27FC236}">
                <a16:creationId xmlns:a16="http://schemas.microsoft.com/office/drawing/2014/main" id="{62BBB712-08AF-4CB1-B28F-2DE22C0640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6462" y="1059180"/>
            <a:ext cx="4427537" cy="302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30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3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5677" y="1708264"/>
            <a:ext cx="547679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Законодательная </a:t>
            </a:r>
          </a:p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власть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775" y="3923178"/>
            <a:ext cx="172866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Император.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51804" y="3923178"/>
            <a:ext cx="226319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Государственный 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совет.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3446386" y="328550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pic>
        <p:nvPicPr>
          <p:cNvPr id="10" name="Picture 4" descr="ÐÐ°ÑÑÐ¸Ð½ÐºÐ¸ Ð¿Ð¾ Ð·Ð°Ð¿ÑÐ¾ÑÑ ÐÑÐ½Ð¾Ð²Ð½ÑÐµ Ð·Ð°ÐºÐ¾Ð½Ñ Ð Ð¾ÑÑÐ¸Ð¹ÑÐºÐ¾Ð¹ Ð¸Ð¼Ð¿ÐµÑÐ¸Ð¸ Ð¾Ñ 23 Ð°Ð¿ÑÐµÐ»Ñ 1906 Ð³.">
            <a:extLst>
              <a:ext uri="{FF2B5EF4-FFF2-40B4-BE49-F238E27FC236}">
                <a16:creationId xmlns:a16="http://schemas.microsoft.com/office/drawing/2014/main" id="{3DEF415D-71BE-4BCB-B95A-16B90CF138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62294" y="387668"/>
            <a:ext cx="2022931" cy="236545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866542F-BF1A-4750-8285-C7AB1BB6244F}"/>
              </a:ext>
            </a:extLst>
          </p:cNvPr>
          <p:cNvSpPr txBox="1"/>
          <p:nvPr/>
        </p:nvSpPr>
        <p:spPr>
          <a:xfrm>
            <a:off x="6523487" y="3927549"/>
            <a:ext cx="226319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Государственная 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дума. 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399EF680-35B9-46B8-A640-E6A08969C2FB}"/>
              </a:ext>
            </a:extLst>
          </p:cNvPr>
          <p:cNvSpPr/>
          <p:nvPr/>
        </p:nvSpPr>
        <p:spPr>
          <a:xfrm>
            <a:off x="6523487" y="329458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4207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/>
      <p:bldP spid="15" grpId="0" animBg="1"/>
      <p:bldP spid="17" grpId="0"/>
      <p:bldP spid="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386416"/>
            <a:ext cx="842644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Законодательная власть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26869" y="3984014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26869" y="1176855"/>
            <a:ext cx="3497262" cy="640551"/>
          </a:xfrm>
          <a:prstGeom prst="roundRect">
            <a:avLst/>
          </a:prstGeom>
          <a:noFill/>
          <a:ln w="15875" cap="rnd">
            <a:solidFill>
              <a:srgbClr val="FA5050"/>
            </a:solidFill>
            <a:prstDash val="solid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26869" y="257950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80724" y="1343241"/>
            <a:ext cx="2989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Император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947042" y="2745890"/>
            <a:ext cx="3256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Государственный совет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135293" y="4150400"/>
            <a:ext cx="28804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Государственная дума</a:t>
            </a:r>
          </a:p>
        </p:txBody>
      </p:sp>
      <p:cxnSp>
        <p:nvCxnSpPr>
          <p:cNvPr id="29" name="Скругленная соединительная линия 25">
            <a:extLst>
              <a:ext uri="{FF2B5EF4-FFF2-40B4-BE49-F238E27FC236}">
                <a16:creationId xmlns:a16="http://schemas.microsoft.com/office/drawing/2014/main" id="{8799600B-307B-455B-8936-2761D4643A30}"/>
              </a:ext>
            </a:extLst>
          </p:cNvPr>
          <p:cNvCxnSpPr>
            <a:cxnSpLocks/>
            <a:stCxn id="15" idx="1"/>
            <a:endCxn id="20" idx="1"/>
          </p:cNvCxnSpPr>
          <p:nvPr/>
        </p:nvCxnSpPr>
        <p:spPr>
          <a:xfrm rot="10800000">
            <a:off x="2826869" y="2899782"/>
            <a:ext cx="12700" cy="1404509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Скругленная соединительная линия 30">
            <a:extLst>
              <a:ext uri="{FF2B5EF4-FFF2-40B4-BE49-F238E27FC236}">
                <a16:creationId xmlns:a16="http://schemas.microsoft.com/office/drawing/2014/main" id="{A5E65A8A-E05A-4AAE-980B-33613862BB64}"/>
              </a:ext>
            </a:extLst>
          </p:cNvPr>
          <p:cNvCxnSpPr>
            <a:cxnSpLocks/>
            <a:stCxn id="18" idx="1"/>
            <a:endCxn id="20" idx="1"/>
          </p:cNvCxnSpPr>
          <p:nvPr/>
        </p:nvCxnSpPr>
        <p:spPr>
          <a:xfrm rot="10800000" flipV="1">
            <a:off x="2826869" y="1497131"/>
            <a:ext cx="12700" cy="1402650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1">
            <a:extLst>
              <a:ext uri="{FF2B5EF4-FFF2-40B4-BE49-F238E27FC236}">
                <a16:creationId xmlns:a16="http://schemas.microsoft.com/office/drawing/2014/main" id="{38B1A156-34A0-4DE3-BF55-B384B5AF4350}"/>
              </a:ext>
            </a:extLst>
          </p:cNvPr>
          <p:cNvCxnSpPr>
            <a:cxnSpLocks/>
            <a:stCxn id="18" idx="3"/>
            <a:endCxn id="20" idx="3"/>
          </p:cNvCxnSpPr>
          <p:nvPr/>
        </p:nvCxnSpPr>
        <p:spPr>
          <a:xfrm>
            <a:off x="6324131" y="1497131"/>
            <a:ext cx="12700" cy="1402650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Скругленная соединительная линия 31">
            <a:extLst>
              <a:ext uri="{FF2B5EF4-FFF2-40B4-BE49-F238E27FC236}">
                <a16:creationId xmlns:a16="http://schemas.microsoft.com/office/drawing/2014/main" id="{02A7F955-98BC-4176-8877-B8502B90360F}"/>
              </a:ext>
            </a:extLst>
          </p:cNvPr>
          <p:cNvCxnSpPr>
            <a:cxnSpLocks/>
            <a:stCxn id="20" idx="3"/>
            <a:endCxn id="15" idx="3"/>
          </p:cNvCxnSpPr>
          <p:nvPr/>
        </p:nvCxnSpPr>
        <p:spPr>
          <a:xfrm>
            <a:off x="6324131" y="2899781"/>
            <a:ext cx="12700" cy="1404509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42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0" grpId="0" animBg="1"/>
      <p:bldP spid="21" grpId="0"/>
      <p:bldP spid="22" grpId="0"/>
      <p:bldP spid="2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e/e4/Duma_returning_officers.jpeg">
            <a:extLst>
              <a:ext uri="{FF2B5EF4-FFF2-40B4-BE49-F238E27FC236}">
                <a16:creationId xmlns:a16="http://schemas.microsoft.com/office/drawing/2014/main" id="{47F17A57-10EA-4543-9E2F-7E1ACB6809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11A9BA0-157E-451B-9CB6-901FEC73E958}"/>
              </a:ext>
            </a:extLst>
          </p:cNvPr>
          <p:cNvSpPr/>
          <p:nvPr/>
        </p:nvSpPr>
        <p:spPr>
          <a:xfrm>
            <a:off x="-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9D3A888-F89D-49E2-BE57-98787058A569}"/>
              </a:ext>
            </a:extLst>
          </p:cNvPr>
          <p:cNvSpPr/>
          <p:nvPr/>
        </p:nvSpPr>
        <p:spPr>
          <a:xfrm>
            <a:off x="179385" y="1499982"/>
            <a:ext cx="2925761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Выборы в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I Государственную думу проходили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 26 марта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 20 апреля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1906 года.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23853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Выборы в I Государственную думу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Большинство левых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партий бойкотировали выборы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Среди них большевики, эсеры и национальные социал-демократические партии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Они считали, что Дума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не обладает никакой реальной властью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7018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ÑÐºÑÑÑÐ¸Ðµ Ð¿ÐµÑÐ²Ð¾Ð¹ ÐÐ¾ÑÑÐ´Ð°ÑÑÑÐ²ÐµÐ½Ð½Ð¾Ð¹ ÐÑÐ¼Ñ">
            <a:extLst>
              <a:ext uri="{FF2B5EF4-FFF2-40B4-BE49-F238E27FC236}">
                <a16:creationId xmlns:a16="http://schemas.microsoft.com/office/drawing/2014/main" id="{77967396-CE41-4E8A-9990-6AD6293F6D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7A1753-4C4C-4ED8-9E4D-EB55DFE5205C}"/>
              </a:ext>
            </a:extLst>
          </p:cNvPr>
          <p:cNvSpPr txBox="1"/>
          <p:nvPr/>
        </p:nvSpPr>
        <p:spPr>
          <a:xfrm>
            <a:off x="-2" y="3757417"/>
            <a:ext cx="4356100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Торжественное открытие </a:t>
            </a:r>
            <a:r>
              <a:rPr lang="en-US" sz="1400" dirty="0">
                <a:solidFill>
                  <a:prstClr val="white"/>
                </a:solidFill>
              </a:rPr>
              <a:t>I </a:t>
            </a:r>
            <a:r>
              <a:rPr lang="ru-RU" sz="1400" dirty="0">
                <a:solidFill>
                  <a:prstClr val="white"/>
                </a:solidFill>
              </a:rPr>
              <a:t>Государственной думы состоялось в Петербурге 27 апреля 1906 года в присутствии Николая </a:t>
            </a:r>
            <a:r>
              <a:rPr lang="en-US" sz="1400" dirty="0">
                <a:solidFill>
                  <a:prstClr val="white"/>
                </a:solidFill>
              </a:rPr>
              <a:t>II.</a:t>
            </a:r>
            <a:endParaRPr lang="ru-RU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75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ÐÐ°ÑÑÐ¸Ð½ÐºÐ¸ Ð¿Ð¾ Ð·Ð°Ð¿ÑÐ¾ÑÑ Ð¼ÑÑÐ¾Ð¼ÑÐµÐ² ÑÐµÑÐ³ÐµÐ¹ Ð°Ð½Ð´ÑÐµÐµÐ²Ð¸Ñ">
            <a:extLst>
              <a:ext uri="{FF2B5EF4-FFF2-40B4-BE49-F238E27FC236}">
                <a16:creationId xmlns:a16="http://schemas.microsoft.com/office/drawing/2014/main" id="{BCD0AD42-69D9-4096-A3F0-7083026E9D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1D184602-02E9-452C-9656-78F13CFA84B8}"/>
              </a:ext>
            </a:extLst>
          </p:cNvPr>
          <p:cNvSpPr/>
          <p:nvPr/>
        </p:nvSpPr>
        <p:spPr>
          <a:xfrm>
            <a:off x="370807" y="2959244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F4F0FE-A1FF-486B-94AC-54D0C8508549}"/>
              </a:ext>
            </a:extLst>
          </p:cNvPr>
          <p:cNvSpPr txBox="1"/>
          <p:nvPr/>
        </p:nvSpPr>
        <p:spPr>
          <a:xfrm>
            <a:off x="370907" y="3536078"/>
            <a:ext cx="180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Группа депутатов </a:t>
            </a:r>
            <a:endParaRPr lang="en-US" sz="1200" dirty="0"/>
          </a:p>
          <a:p>
            <a:pPr algn="ctr"/>
            <a:r>
              <a:rPr lang="en-US" sz="1200" dirty="0"/>
              <a:t>I</a:t>
            </a:r>
            <a:r>
              <a:rPr lang="ru-RU" sz="1200" dirty="0"/>
              <a:t> Государственной думы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414F5B4-7340-4C0F-BDDC-2900B73C0EAE}"/>
              </a:ext>
            </a:extLst>
          </p:cNvPr>
          <p:cNvSpPr/>
          <p:nvPr/>
        </p:nvSpPr>
        <p:spPr>
          <a:xfrm>
            <a:off x="1803548" y="5420252"/>
            <a:ext cx="365997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5"/>
              </a:rPr>
              <a:t>https://humus.livejournal.com/4639166.html</a:t>
            </a:r>
            <a:endParaRPr lang="ru-RU" dirty="0"/>
          </a:p>
          <a:p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B59AF2E-7CCD-4858-BA4D-AFBCCE25EFB0}"/>
              </a:ext>
            </a:extLst>
          </p:cNvPr>
          <p:cNvSpPr/>
          <p:nvPr/>
        </p:nvSpPr>
        <p:spPr>
          <a:xfrm>
            <a:off x="1526488" y="5997086"/>
            <a:ext cx="430598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6"/>
              </a:rPr>
              <a:t>http://duma.gov.ru/duma/about/history/information/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923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ÐÐ°ÑÑÐ¸Ð½ÐºÐ¸ Ð¿Ð¾ Ð·Ð°Ð¿ÑÐ¾ÑÑ ÑÐµÐ½Ð°Ñ ÑÑÐ°Ð½ÑÐ¸Ð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9798DE-9172-4108-B07F-49EBD21C5337}"/>
              </a:ext>
            </a:extLst>
          </p:cNvPr>
          <p:cNvSpPr txBox="1"/>
          <p:nvPr/>
        </p:nvSpPr>
        <p:spPr>
          <a:xfrm>
            <a:off x="-1" y="376238"/>
            <a:ext cx="4427539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>
              <a:spcAft>
                <a:spcPts val="600"/>
              </a:spcAft>
            </a:pPr>
            <a:r>
              <a:rPr lang="ru-RU" sz="1400" dirty="0">
                <a:solidFill>
                  <a:prstClr val="white"/>
                </a:solidFill>
              </a:rPr>
              <a:t>Правыми называют сторонников сохранения существующего положения, а левыми – приверженцев решительных перемен.</a:t>
            </a:r>
          </a:p>
        </p:txBody>
      </p:sp>
    </p:spTree>
    <p:extLst>
      <p:ext uri="{BB962C8B-B14F-4D97-AF65-F5344CB8AC3E}">
        <p14:creationId xmlns:p14="http://schemas.microsoft.com/office/powerpoint/2010/main" val="298847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I Государственная дума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Депутаты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 распределились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Думе по фракциям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Абсолютное большинство мест заняла фракция кадетов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Они получили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1/3 мест от общего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числа депутатов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6303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64FFAC61-6A33-4942-B7C8-69D6E1FBD6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7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B1A67E-EAEB-4A5C-AF1F-7F8AF501ED98}"/>
              </a:ext>
            </a:extLst>
          </p:cNvPr>
          <p:cNvSpPr txBox="1"/>
          <p:nvPr/>
        </p:nvSpPr>
        <p:spPr>
          <a:xfrm>
            <a:off x="0" y="3757417"/>
            <a:ext cx="3573382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Центральное место в деятельности </a:t>
            </a:r>
            <a:r>
              <a:rPr lang="en-US" sz="1400" dirty="0">
                <a:solidFill>
                  <a:prstClr val="white"/>
                </a:solidFill>
              </a:rPr>
              <a:t>I</a:t>
            </a:r>
            <a:r>
              <a:rPr lang="ru-RU" sz="1400" dirty="0">
                <a:solidFill>
                  <a:prstClr val="white"/>
                </a:solidFill>
              </a:rPr>
              <a:t> Государственной думы занял аграрный вопрос</a:t>
            </a:r>
            <a:r>
              <a:rPr lang="en-US" sz="1400" dirty="0">
                <a:solidFill>
                  <a:prstClr val="white"/>
                </a:solidFill>
              </a:rPr>
              <a:t>.</a:t>
            </a:r>
            <a:endParaRPr lang="ru-RU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1317283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/>
              <a:t>7 мая кадетская </a:t>
            </a:r>
          </a:p>
          <a:p>
            <a:pPr algn="ctr" defTabSz="685766"/>
            <a:r>
              <a:rPr lang="ru-RU" sz="1400" b="1" dirty="0"/>
              <a:t>фракция выдвинула законопроект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DE7BB9-5FFF-48D5-8EF8-DEAFF50D56E9}"/>
              </a:ext>
            </a:extLst>
          </p:cNvPr>
          <p:cNvSpPr txBox="1"/>
          <p:nvPr/>
        </p:nvSpPr>
        <p:spPr>
          <a:xfrm>
            <a:off x="228694" y="376238"/>
            <a:ext cx="8686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Аграрный вопрос в </a:t>
            </a:r>
            <a:r>
              <a:rPr lang="en-US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I</a:t>
            </a:r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 Думе</a:t>
            </a:r>
          </a:p>
        </p:txBody>
      </p:sp>
    </p:spTree>
    <p:extLst>
      <p:ext uri="{BB962C8B-B14F-4D97-AF65-F5344CB8AC3E}">
        <p14:creationId xmlns:p14="http://schemas.microsoft.com/office/powerpoint/2010/main" val="302096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17" name="Овал 16"/>
          <p:cNvSpPr/>
          <p:nvPr/>
        </p:nvSpPr>
        <p:spPr>
          <a:xfrm>
            <a:off x="354494" y="214193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8776" y="395078"/>
            <a:ext cx="807123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Законопроект фракции кадетов </a:t>
            </a:r>
          </a:p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по решению аграрного вопроса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B83CAE63-717F-4AA4-B5B6-33452A7B1102}"/>
              </a:ext>
            </a:extLst>
          </p:cNvPr>
          <p:cNvSpPr/>
          <p:nvPr/>
        </p:nvSpPr>
        <p:spPr>
          <a:xfrm>
            <a:off x="350213" y="368182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FDB7E9-A90E-43FA-8E4C-71358836E2B1}"/>
              </a:ext>
            </a:extLst>
          </p:cNvPr>
          <p:cNvSpPr txBox="1"/>
          <p:nvPr/>
        </p:nvSpPr>
        <p:spPr>
          <a:xfrm>
            <a:off x="1194659" y="1996436"/>
            <a:ext cx="589177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Дополнительное наделение крестьян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землёй за счёт казённых, монастырских, церковных, удельных и кабинетских земель.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8EC9E2-2881-49EF-9E6E-91A186A7F7C5}"/>
              </a:ext>
            </a:extLst>
          </p:cNvPr>
          <p:cNvSpPr txBox="1"/>
          <p:nvPr/>
        </p:nvSpPr>
        <p:spPr>
          <a:xfrm>
            <a:off x="1194659" y="3667004"/>
            <a:ext cx="602168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Частичный принудительный выкуп помещичьих земель.</a:t>
            </a:r>
          </a:p>
        </p:txBody>
      </p:sp>
      <p:pic>
        <p:nvPicPr>
          <p:cNvPr id="16386" name="Picture 2" descr="Ð¡ÐµÑÐ³ÐµÐ¹ ÐÐ½Ð´ÑÐµÐµÐ²Ð¸Ñ ÐÑÑÐ¾Ð¼ÑÐµÐ²">
            <a:extLst>
              <a:ext uri="{FF2B5EF4-FFF2-40B4-BE49-F238E27FC236}">
                <a16:creationId xmlns:a16="http://schemas.microsoft.com/office/drawing/2014/main" id="{DD5CDAC4-6488-4588-A1FF-680949179C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73220" y="2030834"/>
            <a:ext cx="1908421" cy="273642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98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1317283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/>
              <a:t>7 мая кадетская </a:t>
            </a:r>
          </a:p>
          <a:p>
            <a:pPr algn="ctr" defTabSz="685766"/>
            <a:r>
              <a:rPr lang="ru-RU" sz="1400" b="1" dirty="0"/>
              <a:t>фракция выдвинула законопроект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1317283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/>
              <a:t>23 мая члены фракции трудовиков предложили свой законопроект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1677533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9DE7BB9-5FFF-48D5-8EF8-DEAFF50D56E9}"/>
              </a:ext>
            </a:extLst>
          </p:cNvPr>
          <p:cNvSpPr txBox="1"/>
          <p:nvPr/>
        </p:nvSpPr>
        <p:spPr>
          <a:xfrm>
            <a:off x="228694" y="376238"/>
            <a:ext cx="8686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Аграрный вопрос в </a:t>
            </a:r>
            <a:r>
              <a:rPr lang="en-US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I</a:t>
            </a:r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 Думе</a:t>
            </a:r>
          </a:p>
        </p:txBody>
      </p:sp>
    </p:spTree>
    <p:extLst>
      <p:ext uri="{BB962C8B-B14F-4D97-AF65-F5344CB8AC3E}">
        <p14:creationId xmlns:p14="http://schemas.microsoft.com/office/powerpoint/2010/main" val="101219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17" name="Овал 16"/>
          <p:cNvSpPr/>
          <p:nvPr/>
        </p:nvSpPr>
        <p:spPr>
          <a:xfrm>
            <a:off x="354494" y="192476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8776" y="395078"/>
            <a:ext cx="807123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Законопроект фракции трудовиков </a:t>
            </a:r>
          </a:p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по решению аграрного вопроса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B83CAE63-717F-4AA4-B5B6-33452A7B1102}"/>
              </a:ext>
            </a:extLst>
          </p:cNvPr>
          <p:cNvSpPr/>
          <p:nvPr/>
        </p:nvSpPr>
        <p:spPr>
          <a:xfrm>
            <a:off x="350213" y="346465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FDB7E9-A90E-43FA-8E4C-71358836E2B1}"/>
              </a:ext>
            </a:extLst>
          </p:cNvPr>
          <p:cNvSpPr txBox="1"/>
          <p:nvPr/>
        </p:nvSpPr>
        <p:spPr>
          <a:xfrm>
            <a:off x="1194659" y="1917766"/>
            <a:ext cx="589177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Образование «общественного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земельного фонда».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8EC9E2-2881-49EF-9E6E-91A186A7F7C5}"/>
              </a:ext>
            </a:extLst>
          </p:cNvPr>
          <p:cNvSpPr txBox="1"/>
          <p:nvPr/>
        </p:nvSpPr>
        <p:spPr>
          <a:xfrm>
            <a:off x="1194659" y="3319158"/>
            <a:ext cx="602168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Выделение земли из фонда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 пользование безземельным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и малоземельным крестьянам.</a:t>
            </a:r>
          </a:p>
        </p:txBody>
      </p:sp>
      <p:pic>
        <p:nvPicPr>
          <p:cNvPr id="11" name="Picture 2" descr="https://upload.wikimedia.org/wikipedia/commons/3/3e/%D0%97%D0%B0%D1%81%D0%B5%D0%B4%D0%B0%D0%BD%D0%B8%D0%B5_%D0%B0%D0%B3%D1%80%D0%B0%D1%80%D0%BD%D0%BE%D0%B9_%D0%BA%D0%BE%D0%BC%D0%B8%D1%81%D1%81%D0%B8_I_%D0%93%D0%BE%D1%81%D1%83%D0%B4%D0%B0%D1%80%D1%81%D1%82%D0%B2%D0%B5%D0%BD%D0%BD%D0%BE%D0%B9_%D0%94%D1%83%D0%BC%D1%8B_%281906%2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81956" y="1651930"/>
            <a:ext cx="3303269" cy="243874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31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28" grpId="0"/>
      <p:bldP spid="2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1317283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/>
              <a:t>7 мая кадетская </a:t>
            </a:r>
          </a:p>
          <a:p>
            <a:pPr algn="ctr" defTabSz="685766"/>
            <a:r>
              <a:rPr lang="ru-RU" sz="1400" b="1" dirty="0"/>
              <a:t>фракция выдвинула законопроект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1317283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/>
              <a:t>23 мая члены фракции трудовиков предложили свой законопроект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1200479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/>
              <a:t>33 депутата из фракции трудовиков выдвинули более радикальный законопроект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1677533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1677533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9DE7BB9-5FFF-48D5-8EF8-DEAFF50D56E9}"/>
              </a:ext>
            </a:extLst>
          </p:cNvPr>
          <p:cNvSpPr txBox="1"/>
          <p:nvPr/>
        </p:nvSpPr>
        <p:spPr>
          <a:xfrm>
            <a:off x="228694" y="376238"/>
            <a:ext cx="8686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Аграрный вопрос в </a:t>
            </a:r>
            <a:r>
              <a:rPr lang="en-US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I</a:t>
            </a:r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 Думе</a:t>
            </a:r>
          </a:p>
        </p:txBody>
      </p:sp>
    </p:spTree>
    <p:extLst>
      <p:ext uri="{BB962C8B-B14F-4D97-AF65-F5344CB8AC3E}">
        <p14:creationId xmlns:p14="http://schemas.microsoft.com/office/powerpoint/2010/main" val="391327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3030" y="1667444"/>
            <a:ext cx="73755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«Проект 33» по решению </a:t>
            </a:r>
          </a:p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аграрного вопроса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029" y="3907689"/>
            <a:ext cx="391313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Немедленная национализация всех природных богатств.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25874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4751388" y="325740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51388" y="3918378"/>
            <a:ext cx="4181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Отмена частной собственности на землю.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1506" name="Picture 2" descr="https://upload.wikimedia.org/wikipedia/commons/thumb/4/49/%D0%90%D0%BB%D0%B0%D0%B4%D1%8C%D0%B8%D0%BD%3B_%D0%96%D0%B8%D0%BB%D0%BA%D0%B8%D0%BD%3B_%D0%90%D0%BD%D0%B8%D0%BA%D0%B8%D0%BD.jpg/800px-%D0%90%D0%BB%D0%B0%D0%B4%D1%8C%D0%B8%D0%BD%3B_%D0%96%D0%B8%D0%BB%D0%BA%D0%B8%D0%BD%3B_%D0%90%D0%BD%D0%B8%D0%BA%D0%B8%D0%BD.jpg">
            <a:extLst>
              <a:ext uri="{FF2B5EF4-FFF2-40B4-BE49-F238E27FC236}">
                <a16:creationId xmlns:a16="http://schemas.microsoft.com/office/drawing/2014/main" id="{34B3312E-B314-4AB2-84F6-3F66B9BCC2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7"/>
          <a:stretch/>
        </p:blipFill>
        <p:spPr bwMode="auto">
          <a:xfrm>
            <a:off x="6713951" y="383369"/>
            <a:ext cx="2066669" cy="28264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5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6" y="1359791"/>
            <a:ext cx="5804474" cy="2423918"/>
            <a:chOff x="358776" y="1723282"/>
            <a:chExt cx="5804474" cy="2423918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776" y="1723282"/>
              <a:ext cx="5804474" cy="64633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685749"/>
              <a:r>
                <a:rPr lang="ru-RU" sz="4200" dirty="0">
                  <a:solidFill>
                    <a:srgbClr val="FFDC5A"/>
                  </a:solidFill>
                  <a:latin typeface="Merriweather"/>
                </a:rPr>
                <a:t>Национализация —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776" y="2586901"/>
              <a:ext cx="5416138" cy="15602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4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передача в собственность государства земли, промышленных предприятий, банков, транспорта или другого имущества, принадлежащего частным лицам.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 flipV="1">
            <a:off x="6227763" y="1518071"/>
            <a:ext cx="2916237" cy="2107358"/>
          </a:xfrm>
          <a:prstGeom prst="homePlate">
            <a:avLst>
              <a:gd name="adj" fmla="val 23332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60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1317283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/>
              <a:t>7 мая кадетская </a:t>
            </a:r>
          </a:p>
          <a:p>
            <a:pPr algn="ctr" defTabSz="685766"/>
            <a:r>
              <a:rPr lang="ru-RU" sz="1400" b="1" dirty="0"/>
              <a:t>фракция выдвинула законопроект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1317283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/>
              <a:t>23 мая члены фракции трудовиков предложили свой законопроект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1200479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/>
              <a:t>33 депутата из фракции трудовиков выдвинули более радикальный законопроект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27760" y="2734004"/>
            <a:ext cx="2557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/>
              <a:t>Обсуждение в Думе данного проекта вызвало усиление революционного движения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68301" y="2734004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/>
              <a:t> В Манифесте говорилось, что закон об учреждении Государственной думы «сохранён без изменений»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76600" y="2734004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/>
              <a:t>Поэтому 9 июля 1906 года Николай </a:t>
            </a:r>
            <a:r>
              <a:rPr lang="en-US" sz="1400" b="1" dirty="0"/>
              <a:t>II</a:t>
            </a:r>
            <a:r>
              <a:rPr lang="ru-RU" sz="1400" b="1" dirty="0"/>
              <a:t> издал </a:t>
            </a:r>
          </a:p>
          <a:p>
            <a:pPr algn="ctr" defTabSz="685766"/>
            <a:r>
              <a:rPr lang="ru-RU" sz="1400" b="1" dirty="0"/>
              <a:t>Манифест о роспуске</a:t>
            </a:r>
          </a:p>
          <a:p>
            <a:pPr algn="ctr" defTabSz="685766"/>
            <a:r>
              <a:rPr lang="ru-RU" sz="1400" b="1" dirty="0"/>
              <a:t> </a:t>
            </a:r>
            <a:r>
              <a:rPr lang="en-US" sz="1400" b="1" dirty="0"/>
              <a:t>I</a:t>
            </a:r>
            <a:r>
              <a:rPr lang="ru-RU" sz="1400" b="1" dirty="0"/>
              <a:t> Государственной думы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1677533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1677533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5889626" y="3211058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2963864" y="3211058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7506492" y="2465056"/>
            <a:ext cx="0" cy="212603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9DE7BB9-5FFF-48D5-8EF8-DEAFF50D56E9}"/>
              </a:ext>
            </a:extLst>
          </p:cNvPr>
          <p:cNvSpPr txBox="1"/>
          <p:nvPr/>
        </p:nvSpPr>
        <p:spPr>
          <a:xfrm>
            <a:off x="228694" y="376238"/>
            <a:ext cx="8686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Аграрный вопрос в </a:t>
            </a:r>
            <a:r>
              <a:rPr lang="en-US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I</a:t>
            </a:r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 Думе</a:t>
            </a:r>
          </a:p>
        </p:txBody>
      </p:sp>
    </p:spTree>
    <p:extLst>
      <p:ext uri="{BB962C8B-B14F-4D97-AF65-F5344CB8AC3E}">
        <p14:creationId xmlns:p14="http://schemas.microsoft.com/office/powerpoint/2010/main" val="277320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ÑÐºÑÑÑÐ¸Ðµ Ð¿ÐµÑÐ²Ð¾Ð¹ ÐÐ¾ÑÑÐ´Ð°ÑÑÑÐ²ÐµÐ½Ð½Ð¾Ð¹ ÐÑÐ¼Ñ">
            <a:extLst>
              <a:ext uri="{FF2B5EF4-FFF2-40B4-BE49-F238E27FC236}">
                <a16:creationId xmlns:a16="http://schemas.microsoft.com/office/drawing/2014/main" id="{6615DB6C-9DE7-444D-9481-D964F1CF5A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0"/>
            <a:ext cx="914398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08D79F77-6B26-47D0-AC14-907AF9DE0884}"/>
              </a:ext>
            </a:extLst>
          </p:cNvPr>
          <p:cNvSpPr/>
          <p:nvPr/>
        </p:nvSpPr>
        <p:spPr>
          <a:xfrm>
            <a:off x="6985225" y="38075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D35680-1BC1-4C08-83FD-A31C14622D77}"/>
              </a:ext>
            </a:extLst>
          </p:cNvPr>
          <p:cNvSpPr txBox="1"/>
          <p:nvPr/>
        </p:nvSpPr>
        <p:spPr>
          <a:xfrm>
            <a:off x="6985225" y="772918"/>
            <a:ext cx="180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Депутаты </a:t>
            </a:r>
            <a:endParaRPr lang="en-US" sz="1200" dirty="0"/>
          </a:p>
          <a:p>
            <a:pPr algn="ctr"/>
            <a:r>
              <a:rPr lang="en-US" sz="1200" dirty="0"/>
              <a:t>I </a:t>
            </a:r>
            <a:r>
              <a:rPr lang="ru-RU" sz="1200" dirty="0"/>
              <a:t>Государственной думы </a:t>
            </a:r>
            <a:endParaRPr lang="en-US" sz="1200" dirty="0"/>
          </a:p>
          <a:p>
            <a:pPr algn="ctr"/>
            <a:r>
              <a:rPr lang="ru-RU" sz="1200" dirty="0"/>
              <a:t>на Дворцовой набережной</a:t>
            </a:r>
          </a:p>
        </p:txBody>
      </p:sp>
    </p:spTree>
    <p:extLst>
      <p:ext uri="{BB962C8B-B14F-4D97-AF65-F5344CB8AC3E}">
        <p14:creationId xmlns:p14="http://schemas.microsoft.com/office/powerpoint/2010/main" val="346433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66215" y="1709970"/>
            <a:ext cx="4033837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</a:rPr>
              <a:t>Избирательная кампания во II Думу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8777" y="2743304"/>
            <a:ext cx="4033837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Она началась в конце ноября 1906 года</a:t>
            </a:r>
          </a:p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и проходила по тем же правилам, что </a:t>
            </a:r>
          </a:p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и в I Думу на фоне затухающей революции.</a:t>
            </a:r>
          </a:p>
        </p:txBody>
      </p:sp>
      <p:pic>
        <p:nvPicPr>
          <p:cNvPr id="3074" name="Picture 2" descr="20 Ð¼Ð°ÑÑÐ° 1906. ÐÑÐ±Ð¾ÑÑ Ð²ÑÐ±Ð¾ÑÑÐ¸ÐºÐ¾Ð² Ð² ÐÐµÑÐ²ÑÑ ÐÐ¾ÑÑÐ´Ð°ÑÑÑÐ²ÐµÐ½Ð½ÑÑ Ð´ÑÐ¼Ñ Ð² Ð·Ð°Ð»Ðµ Ð¡Ð¾Ð»ÑÐ½Ð¾Ð³Ð¾ Ð³Ð¾ÑÐ¾Ð´ÐºÐ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66267" y="1074810"/>
            <a:ext cx="4377733" cy="298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26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92538" y="2275002"/>
            <a:ext cx="4870449" cy="593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выборах во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II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Думу участвовали социал-демократы и эсеры.</a:t>
            </a:r>
          </a:p>
        </p:txBody>
      </p:sp>
      <p:pic>
        <p:nvPicPr>
          <p:cNvPr id="6" name="Picture 4" descr="https://upload.wikimedia.org/wikipedia/commons/f/f6/YuliMartov1917PorSteinberg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86970"/>
            <a:ext cx="2968557" cy="356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40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ÐÐ°ÑÑÐ¸Ð½ÐºÐ¸ Ð¿Ð¾ Ð·Ð°Ð¿ÑÐ¾ÑÑ ÑÐ¾Ð²ÐµÑ Ð¼Ð¸Ð½Ð¸ÑÑÑÐ¾Ð² ÑÐ¾ÑÑÐ¸Ð¹ÑÐºÐ¾Ð¹ Ð¸Ð¼Ð¿ÐµÑÐ¸Ð¸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7685"/>
            <a:ext cx="188258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ÐÐ°ÑÑÐ¸Ð½ÐºÐ¸ Ð¿Ð¾ Ð·Ð°Ð¿ÑÐ¾ÑÑ ÑÐ¾Ð²ÐµÑ Ð¼Ð¸Ð½Ð¸ÑÑÑÐ¾Ð² ÑÐ¾ÑÑÐ¸Ð¹ÑÐºÐ¾Ð¹ Ð¸Ð¼Ð¿ÐµÑÐ¸Ð¸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82586" y="0"/>
            <a:ext cx="726141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387" y="1161419"/>
            <a:ext cx="2925761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Правительство заранее знало, что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случае неработоспособности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II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Думы она будет распущена,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а избирательный закон – изменён.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76101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92538" y="1817954"/>
            <a:ext cx="4870449" cy="15075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Сессия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II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Государственной думы началась 20 февраля 1907 года.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Председателем стал кадет Фёдор Александрович Головин.</a:t>
            </a:r>
          </a:p>
        </p:txBody>
      </p:sp>
      <p:pic>
        <p:nvPicPr>
          <p:cNvPr id="7" name="Picture 2" descr="https://upload.wikimedia.org/wikipedia/commons/0/02/Golovin_F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6" y="810860"/>
            <a:ext cx="2952750" cy="352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7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879440" y="2336239"/>
            <a:ext cx="2358828" cy="1015839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46587" y="2478596"/>
            <a:ext cx="24245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Левые партии отклонили законопроект от 9 ноября 1906 года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DE7BB9-5FFF-48D5-8EF8-DEAFF50D56E9}"/>
              </a:ext>
            </a:extLst>
          </p:cNvPr>
          <p:cNvSpPr txBox="1"/>
          <p:nvPr/>
        </p:nvSpPr>
        <p:spPr>
          <a:xfrm>
            <a:off x="228694" y="376238"/>
            <a:ext cx="8686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Аграрный вопрос во </a:t>
            </a:r>
            <a:r>
              <a:rPr lang="en-US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II </a:t>
            </a:r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Думе</a:t>
            </a:r>
          </a:p>
        </p:txBody>
      </p:sp>
    </p:spTree>
    <p:extLst>
      <p:ext uri="{BB962C8B-B14F-4D97-AF65-F5344CB8AC3E}">
        <p14:creationId xmlns:p14="http://schemas.microsoft.com/office/powerpoint/2010/main" val="54163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3030" y="1667444"/>
            <a:ext cx="73755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Законопроект от 9 ноября</a:t>
            </a:r>
          </a:p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1906 года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030" y="3907689"/>
            <a:ext cx="3731892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Введение права свободного выхода домохозяев 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из общины.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25874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4392613" y="324671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92613" y="3907689"/>
            <a:ext cx="418113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Закрепление в личную собственность своего 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надела.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6146" name="Picture 2" descr="ÐÐ°ÑÑÐ¸Ð½ÐºÐ¸ Ð¿Ð¾ Ð·Ð°Ð¿ÑÐ¾ÑÑ ÐºÑÐµÑÑÑÑÐ½Ðµ 19 Ð²ÐµÐº">
            <a:extLst>
              <a:ext uri="{FF2B5EF4-FFF2-40B4-BE49-F238E27FC236}">
                <a16:creationId xmlns:a16="http://schemas.microsoft.com/office/drawing/2014/main" id="{D23CA828-8A73-42FE-90A9-2FF7D845C1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38795" y="387846"/>
            <a:ext cx="2140199" cy="309362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23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626998" y="3110304"/>
            <a:ext cx="2734882" cy="779138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879440" y="2336239"/>
            <a:ext cx="2358828" cy="1015839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26998" y="1807516"/>
            <a:ext cx="2734882" cy="779138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4238268" y="2197085"/>
            <a:ext cx="388730" cy="64707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22" idx="1"/>
          </p:cNvCxnSpPr>
          <p:nvPr/>
        </p:nvCxnSpPr>
        <p:spPr>
          <a:xfrm>
            <a:off x="4238268" y="2844159"/>
            <a:ext cx="388730" cy="65571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789860" y="1838868"/>
            <a:ext cx="24091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Они потребовали полной конфискации помещичьей земли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46587" y="2478596"/>
            <a:ext cx="24245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Левые партии отклонили законопроект от 9 ноября 1906 года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06380" y="3130541"/>
            <a:ext cx="27761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Потребовали превращения всей земли в общенародную собственность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DE7BB9-5FFF-48D5-8EF8-DEAFF50D56E9}"/>
              </a:ext>
            </a:extLst>
          </p:cNvPr>
          <p:cNvSpPr txBox="1"/>
          <p:nvPr/>
        </p:nvSpPr>
        <p:spPr>
          <a:xfrm>
            <a:off x="228694" y="376238"/>
            <a:ext cx="8686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Аграрный вопрос во </a:t>
            </a:r>
            <a:r>
              <a:rPr lang="en-US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II </a:t>
            </a:r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Думе</a:t>
            </a:r>
          </a:p>
        </p:txBody>
      </p:sp>
    </p:spTree>
    <p:extLst>
      <p:ext uri="{BB962C8B-B14F-4D97-AF65-F5344CB8AC3E}">
        <p14:creationId xmlns:p14="http://schemas.microsoft.com/office/powerpoint/2010/main" val="405674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7" grpId="0" animBg="1"/>
      <p:bldP spid="5" grpId="0"/>
      <p:bldP spid="2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858757" y="1317283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b="1" dirty="0">
                <a:solidFill>
                  <a:prstClr val="black"/>
                </a:solidFill>
              </a:rPr>
              <a:t>Отклонение левыми партиями законопроекта от 9 ноября 1906 года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13D72F-BE76-44C8-B0A3-B51CDD88B150}"/>
              </a:ext>
            </a:extLst>
          </p:cNvPr>
          <p:cNvSpPr txBox="1"/>
          <p:nvPr/>
        </p:nvSpPr>
        <p:spPr>
          <a:xfrm>
            <a:off x="228694" y="376238"/>
            <a:ext cx="8686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Аграрный вопрос во </a:t>
            </a:r>
            <a:r>
              <a:rPr lang="en-US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II </a:t>
            </a:r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Думе</a:t>
            </a:r>
          </a:p>
        </p:txBody>
      </p:sp>
    </p:spTree>
    <p:extLst>
      <p:ext uri="{BB962C8B-B14F-4D97-AF65-F5344CB8AC3E}">
        <p14:creationId xmlns:p14="http://schemas.microsoft.com/office/powerpoint/2010/main" val="11764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ÐÐ°ÑÑÐ¸Ð½ÐºÐ¸ Ð¿Ð¾ Ð·Ð°Ð¿ÑÐ¾ÑÑ ÑÐ°Ð²ÑÐ¸ÑÐµÑÐºÐ¸Ð¹ Ð´Ð²Ð¾ÑÐµÑ Ð·Ð°Ð» Ð·Ð°ÑÐµÐ´Ð°Ð½Ð¸Ð¹">
            <a:extLst>
              <a:ext uri="{FF2B5EF4-FFF2-40B4-BE49-F238E27FC236}">
                <a16:creationId xmlns:a16="http://schemas.microsoft.com/office/drawing/2014/main" id="{DABCFC58-1285-4BF7-BCB7-468A3D2D7C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83100" y="0"/>
            <a:ext cx="74609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3" name="Picture 4" descr="ÐÐ°ÑÑÐ¸Ð½ÐºÐ¸ Ð¿Ð¾ Ð·Ð°Ð¿ÑÐ¾ÑÑ ÑÐ°Ð²ÑÐ¸ÑÐµÑÐºÐ¸Ð¹ Ð´Ð²Ð¾ÑÐµÑ Ð·Ð°Ð» Ð·Ð°ÑÐµÐ´Ð°Ð½Ð¸Ð¹">
            <a:extLst>
              <a:ext uri="{FF2B5EF4-FFF2-40B4-BE49-F238E27FC236}">
                <a16:creationId xmlns:a16="http://schemas.microsoft.com/office/drawing/2014/main" id="{41033EE1-E9BC-49DC-9688-B1FDCF0374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0"/>
            <a:ext cx="168309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A604774-86FE-4251-AE49-BD10D1A6DCD4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86DE6CA-4C66-4E9E-86FB-C25BE0419CDF}"/>
              </a:ext>
            </a:extLst>
          </p:cNvPr>
          <p:cNvSpPr/>
          <p:nvPr/>
        </p:nvSpPr>
        <p:spPr>
          <a:xfrm>
            <a:off x="179387" y="1153734"/>
            <a:ext cx="2925761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1 июня 1907 года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Пётр Столыпин потребовал отстранения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от участия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заседаниях Думы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55 социал-демократов.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303502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757531" y="1317283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>
              <a:defRPr/>
            </a:pPr>
            <a:r>
              <a:rPr lang="ru-RU" sz="1400" dirty="0">
                <a:solidFill>
                  <a:prstClr val="black"/>
                </a:solidFill>
              </a:rPr>
              <a:t>Обвинение в заговоре </a:t>
            </a:r>
          </a:p>
          <a:p>
            <a:pPr lvl="0" algn="ctr" defTabSz="685766">
              <a:defRPr/>
            </a:pPr>
            <a:r>
              <a:rPr lang="ru-RU" sz="1400" dirty="0">
                <a:solidFill>
                  <a:prstClr val="black"/>
                </a:solidFill>
              </a:rPr>
              <a:t>55 социал-</a:t>
            </a:r>
          </a:p>
          <a:p>
            <a:pPr lvl="0" algn="ctr" defTabSz="685766">
              <a:defRPr/>
            </a:pPr>
            <a:r>
              <a:rPr lang="ru-RU" sz="1400" dirty="0">
                <a:solidFill>
                  <a:prstClr val="black"/>
                </a:solidFill>
              </a:rPr>
              <a:t>демократов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43188" y="2841726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>
              <a:defRPr/>
            </a:pPr>
            <a:r>
              <a:rPr lang="ru-RU" sz="1400" dirty="0">
                <a:solidFill>
                  <a:prstClr val="black"/>
                </a:solidFill>
              </a:rPr>
              <a:t>Издание Николаем II</a:t>
            </a:r>
          </a:p>
          <a:p>
            <a:pPr lvl="0" algn="ctr" defTabSz="685766">
              <a:defRPr/>
            </a:pPr>
            <a:r>
              <a:rPr lang="ru-RU" sz="1400" dirty="0">
                <a:solidFill>
                  <a:prstClr val="black"/>
                </a:solidFill>
              </a:rPr>
              <a:t>акта от 3 июня</a:t>
            </a:r>
          </a:p>
          <a:p>
            <a:pPr lvl="0" algn="ctr" defTabSz="685766">
              <a:defRPr/>
            </a:pPr>
            <a:r>
              <a:rPr lang="ru-RU" sz="1400" dirty="0">
                <a:solidFill>
                  <a:prstClr val="black"/>
                </a:solidFill>
              </a:rPr>
              <a:t>1907 года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757531" y="2826736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>
              <a:defRPr/>
            </a:pPr>
            <a:r>
              <a:rPr lang="ru-RU" sz="1400" b="1" dirty="0">
                <a:solidFill>
                  <a:prstClr val="black"/>
                </a:solidFill>
              </a:rPr>
              <a:t>Наличие повода для досрочного роспуска</a:t>
            </a:r>
          </a:p>
          <a:p>
            <a:pPr lvl="0" algn="ctr" defTabSz="685766">
              <a:defRPr/>
            </a:pPr>
            <a:r>
              <a:rPr lang="ru-RU" sz="1400" b="1" dirty="0">
                <a:solidFill>
                  <a:prstClr val="black"/>
                </a:solidFill>
              </a:rPr>
              <a:t>Думы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4454320" y="1677533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4444795" y="3211058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15629" y="2325908"/>
            <a:ext cx="0" cy="212603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D4F485B-C486-4F2A-8456-90AB7A087C13}"/>
              </a:ext>
            </a:extLst>
          </p:cNvPr>
          <p:cNvSpPr txBox="1"/>
          <p:nvPr/>
        </p:nvSpPr>
        <p:spPr>
          <a:xfrm>
            <a:off x="228694" y="376238"/>
            <a:ext cx="8686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Аграрный вопрос во </a:t>
            </a:r>
            <a:r>
              <a:rPr lang="en-US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II </a:t>
            </a:r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Думе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CEEDCA-E2A5-4BB8-BA8C-1C03C0C4C497}"/>
              </a:ext>
            </a:extLst>
          </p:cNvPr>
          <p:cNvSpPr txBox="1"/>
          <p:nvPr/>
        </p:nvSpPr>
        <p:spPr>
          <a:xfrm>
            <a:off x="1858757" y="1317283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b="1" dirty="0">
                <a:solidFill>
                  <a:prstClr val="black"/>
                </a:solidFill>
              </a:rPr>
              <a:t>Отклонение левыми партиями законопроекта от 9 ноября 1906 года</a:t>
            </a:r>
          </a:p>
        </p:txBody>
      </p:sp>
    </p:spTree>
    <p:extLst>
      <p:ext uri="{BB962C8B-B14F-4D97-AF65-F5344CB8AC3E}">
        <p14:creationId xmlns:p14="http://schemas.microsoft.com/office/powerpoint/2010/main" val="14830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693915"/>
            <a:ext cx="335348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6335" y="1548683"/>
            <a:ext cx="6460492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Декабрьское вооружённое восстание в Москве.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9926" y="142251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65452" y="234777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5452" y="327588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05452" y="2476327"/>
            <a:ext cx="6928654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«Основные законы» 1906 года.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5452" y="3407389"/>
            <a:ext cx="625506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Деятельность I и II Государственной думы.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16335" y="4335498"/>
            <a:ext cx="625506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Итоги революции.</a:t>
            </a:r>
          </a:p>
        </p:txBody>
      </p:sp>
      <p:sp>
        <p:nvSpPr>
          <p:cNvPr id="22" name="Овал 21"/>
          <p:cNvSpPr/>
          <p:nvPr/>
        </p:nvSpPr>
        <p:spPr>
          <a:xfrm>
            <a:off x="369926" y="419754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3655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19" grpId="0"/>
      <p:bldP spid="2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3030" y="1667444"/>
            <a:ext cx="73755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Акт Николая </a:t>
            </a:r>
            <a:r>
              <a:rPr lang="en-US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II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 от 3 июня</a:t>
            </a:r>
          </a:p>
          <a:p>
            <a:pPr defTabSz="685749"/>
            <a:r>
              <a:rPr lang="en-US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1907 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года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030" y="3907689"/>
            <a:ext cx="373189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Досрочный роспуск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II Государственной думы.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25874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4769803" y="324671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69803" y="3907689"/>
            <a:ext cx="4181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Изменение избирательного закона.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8194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DD0B29D6-F23D-4203-B9F0-DADFDDFBFA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08292" y="386332"/>
            <a:ext cx="2384108" cy="247666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58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EDDCD32-FF25-415B-8637-2B9170AFB538}"/>
              </a:ext>
            </a:extLst>
          </p:cNvPr>
          <p:cNvSpPr txBox="1"/>
          <p:nvPr/>
        </p:nvSpPr>
        <p:spPr>
          <a:xfrm>
            <a:off x="1722153" y="2565489"/>
            <a:ext cx="2849846" cy="73866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80002" y="1459349"/>
            <a:ext cx="33341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Николай </a:t>
            </a:r>
            <a:r>
              <a:rPr lang="en-US" sz="1400" dirty="0">
                <a:solidFill>
                  <a:prstClr val="black"/>
                </a:solidFill>
              </a:rPr>
              <a:t>II </a:t>
            </a:r>
            <a:r>
              <a:rPr lang="ru-RU" sz="1400" dirty="0">
                <a:solidFill>
                  <a:prstClr val="black"/>
                </a:solidFill>
              </a:rPr>
              <a:t>не имел права</a:t>
            </a:r>
            <a:endParaRPr lang="en-US" sz="1400" dirty="0">
              <a:solidFill>
                <a:prstClr val="black"/>
              </a:solidFill>
            </a:endParaRP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изменять избирательный закон </a:t>
            </a:r>
            <a:endParaRPr lang="en-US" sz="1400" dirty="0">
              <a:solidFill>
                <a:prstClr val="black"/>
              </a:solidFill>
            </a:endParaRP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без согласования с Думой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07163" y="3675728"/>
            <a:ext cx="26798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Разгон Думы</a:t>
            </a:r>
            <a:endParaRPr lang="en-US" sz="1400" dirty="0">
              <a:solidFill>
                <a:prstClr val="black"/>
              </a:solidFill>
            </a:endParaRP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 не вызвал в обществе</a:t>
            </a:r>
            <a:endParaRPr lang="en-US" sz="1400" dirty="0">
              <a:solidFill>
                <a:prstClr val="black"/>
              </a:solidFill>
            </a:endParaRP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никакой реакции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647753" y="2548697"/>
            <a:ext cx="29986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Роспуск II Думы совпал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по времени с ослаблением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ru-RU" sz="1400" dirty="0">
                <a:solidFill>
                  <a:prstClr val="black"/>
                </a:solidFill>
              </a:rPr>
              <a:t>забастовок и волнений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722153" y="1461500"/>
            <a:ext cx="2849846" cy="73866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DAAC420E-90C3-40EA-84BA-64FCA1D2B4DF}"/>
              </a:ext>
            </a:extLst>
          </p:cNvPr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Окончание Первой российской революции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4542C1-D73B-4072-8560-C9D5547B7DF1}"/>
              </a:ext>
            </a:extLst>
          </p:cNvPr>
          <p:cNvSpPr txBox="1"/>
          <p:nvPr/>
        </p:nvSpPr>
        <p:spPr>
          <a:xfrm>
            <a:off x="5341960" y="2428657"/>
            <a:ext cx="2631384" cy="1015839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13E603D-53B8-4282-8DC9-A9A7FF193AB9}"/>
              </a:ext>
            </a:extLst>
          </p:cNvPr>
          <p:cNvSpPr txBox="1"/>
          <p:nvPr/>
        </p:nvSpPr>
        <p:spPr>
          <a:xfrm>
            <a:off x="5341959" y="2577801"/>
            <a:ext cx="26313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3 июня принято считать последним днём революции 1905–1907 годов</a:t>
            </a:r>
          </a:p>
        </p:txBody>
      </p:sp>
      <p:cxnSp>
        <p:nvCxnSpPr>
          <p:cNvPr id="31" name="Скругленная соединительная линия 30"/>
          <p:cNvCxnSpPr>
            <a:cxnSpLocks/>
            <a:stCxn id="20" idx="1"/>
            <a:endCxn id="35" idx="3"/>
          </p:cNvCxnSpPr>
          <p:nvPr/>
        </p:nvCxnSpPr>
        <p:spPr>
          <a:xfrm rot="10800000">
            <a:off x="4572000" y="1830833"/>
            <a:ext cx="769961" cy="1105745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Скругленная соединительная линия 25"/>
          <p:cNvCxnSpPr>
            <a:cxnSpLocks/>
            <a:endCxn id="20" idx="1"/>
          </p:cNvCxnSpPr>
          <p:nvPr/>
        </p:nvCxnSpPr>
        <p:spPr>
          <a:xfrm>
            <a:off x="4572000" y="2936576"/>
            <a:ext cx="769960" cy="1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Скругленная соединительная линия 33"/>
          <p:cNvCxnSpPr>
            <a:cxnSpLocks/>
            <a:stCxn id="20" idx="1"/>
            <a:endCxn id="28" idx="3"/>
          </p:cNvCxnSpPr>
          <p:nvPr/>
        </p:nvCxnSpPr>
        <p:spPr>
          <a:xfrm rot="10800000" flipV="1">
            <a:off x="4572000" y="2936576"/>
            <a:ext cx="769961" cy="1108483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1C84A0E-58C2-4C26-91A6-3D7F0DBD8CE2}"/>
              </a:ext>
            </a:extLst>
          </p:cNvPr>
          <p:cNvSpPr txBox="1"/>
          <p:nvPr/>
        </p:nvSpPr>
        <p:spPr>
          <a:xfrm>
            <a:off x="1722153" y="3675728"/>
            <a:ext cx="2849846" cy="73866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64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5" grpId="0"/>
      <p:bldP spid="25" grpId="0"/>
      <p:bldP spid="24" grpId="0"/>
      <p:bldP spid="35" grpId="0" animBg="1"/>
      <p:bldP spid="20" grpId="0" animBg="1"/>
      <p:bldP spid="29" grpId="0"/>
      <p:bldP spid="2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17" name="Овал 16"/>
          <p:cNvSpPr/>
          <p:nvPr/>
        </p:nvSpPr>
        <p:spPr>
          <a:xfrm>
            <a:off x="358775" y="115064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8776" y="395078"/>
            <a:ext cx="842644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Итоги революции 1905–1907 годов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FDB7E9-A90E-43FA-8E4C-71358836E2B1}"/>
              </a:ext>
            </a:extLst>
          </p:cNvPr>
          <p:cNvSpPr txBox="1"/>
          <p:nvPr/>
        </p:nvSpPr>
        <p:spPr>
          <a:xfrm>
            <a:off x="1190378" y="1282145"/>
            <a:ext cx="663705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Создание Государственной думы.</a:t>
            </a:r>
          </a:p>
        </p:txBody>
      </p:sp>
      <p:pic>
        <p:nvPicPr>
          <p:cNvPr id="13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1A7BCAD3-2D81-4847-9D88-9C4D0DC961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16298" y="1017006"/>
            <a:ext cx="2354598" cy="327227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74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386416"/>
            <a:ext cx="842644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Государственная дума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23368" y="3112750"/>
            <a:ext cx="3497262" cy="640551"/>
          </a:xfrm>
          <a:prstGeom prst="roundRect">
            <a:avLst/>
          </a:prstGeom>
          <a:noFill/>
          <a:ln w="15875" cap="rnd">
            <a:solidFill>
              <a:srgbClr val="FA5050"/>
            </a:solidFill>
            <a:prstDash val="solid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26869" y="1595590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62134" y="3171415"/>
            <a:ext cx="3819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Начало развития парламентаризма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в России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947042" y="1761975"/>
            <a:ext cx="3256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Создание Государственной думы</a:t>
            </a:r>
          </a:p>
        </p:txBody>
      </p:sp>
      <p:cxnSp>
        <p:nvCxnSpPr>
          <p:cNvPr id="30" name="Скругленная соединительная линия 30">
            <a:extLst>
              <a:ext uri="{FF2B5EF4-FFF2-40B4-BE49-F238E27FC236}">
                <a16:creationId xmlns:a16="http://schemas.microsoft.com/office/drawing/2014/main" id="{A5E65A8A-E05A-4AAE-980B-33613862BB64}"/>
              </a:ext>
            </a:extLst>
          </p:cNvPr>
          <p:cNvCxnSpPr>
            <a:cxnSpLocks/>
            <a:stCxn id="18" idx="1"/>
            <a:endCxn id="20" idx="1"/>
          </p:cNvCxnSpPr>
          <p:nvPr/>
        </p:nvCxnSpPr>
        <p:spPr>
          <a:xfrm rot="10800000" flipH="1">
            <a:off x="2823367" y="1915866"/>
            <a:ext cx="3501" cy="1517160"/>
          </a:xfrm>
          <a:prstGeom prst="curvedConnector3">
            <a:avLst>
              <a:gd name="adj1" fmla="val -6529563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1">
            <a:extLst>
              <a:ext uri="{FF2B5EF4-FFF2-40B4-BE49-F238E27FC236}">
                <a16:creationId xmlns:a16="http://schemas.microsoft.com/office/drawing/2014/main" id="{38B1A156-34A0-4DE3-BF55-B384B5AF4350}"/>
              </a:ext>
            </a:extLst>
          </p:cNvPr>
          <p:cNvCxnSpPr>
            <a:cxnSpLocks/>
            <a:stCxn id="18" idx="3"/>
            <a:endCxn id="20" idx="3"/>
          </p:cNvCxnSpPr>
          <p:nvPr/>
        </p:nvCxnSpPr>
        <p:spPr>
          <a:xfrm flipV="1">
            <a:off x="6320630" y="1915866"/>
            <a:ext cx="3501" cy="1517160"/>
          </a:xfrm>
          <a:prstGeom prst="curvedConnector3">
            <a:avLst>
              <a:gd name="adj1" fmla="val 6629563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551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66215" y="1709970"/>
            <a:ext cx="4033837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</a:rPr>
              <a:t>Государственная дума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8777" y="2743304"/>
            <a:ext cx="4033837" cy="9335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Дума была первым в истории России представительным органом власти, </a:t>
            </a:r>
          </a:p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который имел законодательные </a:t>
            </a:r>
          </a:p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полномочия и ограничивал самодержавие.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900183-4BE7-4E1B-8603-5B909D0FE9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1388" y="1219176"/>
            <a:ext cx="4392612" cy="270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00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ÐÑÑÐ¿Ð¿Ð° Ð´ÐµÐ¿ÑÑÐ°ÑÐ¾Ð² ÐÐµÑÐ²Ð¾Ð¹ ÐÐ¾ÑÑÐ´Ð°ÑÑÑÐ²ÐµÐ½Ð½Ð¾Ð¹ Ð´ÑÐ¼Ñ Ð² Ð·Ð°Ð»Ðµ Ð·Ð°ÑÐµÐ´Ð°Ð½Ð¸Ð¹ Ð¢Ð°Ð²ÑÐ¸ÑÐµÑÐºÐ¾Ð³Ð¾ Ð´Ð²Ð¾ÑÑÐ°">
            <a:extLst>
              <a:ext uri="{FF2B5EF4-FFF2-40B4-BE49-F238E27FC236}">
                <a16:creationId xmlns:a16="http://schemas.microsoft.com/office/drawing/2014/main" id="{DEC736A6-7EA8-4D62-AB0B-B97655118E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B30D17D-D506-4DC8-A9DA-EF687E2B0B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F0AA5A1-08CD-4E55-9840-2782ACC7D425}"/>
              </a:ext>
            </a:extLst>
          </p:cNvPr>
          <p:cNvSpPr txBox="1"/>
          <p:nvPr/>
        </p:nvSpPr>
        <p:spPr>
          <a:xfrm>
            <a:off x="0" y="376238"/>
            <a:ext cx="3181611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Новая политическая система Российской империи получила название «думская монархия»</a:t>
            </a:r>
            <a:r>
              <a:rPr lang="en-US" sz="1400" dirty="0">
                <a:solidFill>
                  <a:prstClr val="white"/>
                </a:solidFill>
              </a:rPr>
              <a:t>.</a:t>
            </a:r>
            <a:endParaRPr lang="ru-RU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83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19" name="Овал 18"/>
          <p:cNvSpPr/>
          <p:nvPr/>
        </p:nvSpPr>
        <p:spPr>
          <a:xfrm>
            <a:off x="371618" y="314753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Овал 16"/>
          <p:cNvSpPr/>
          <p:nvPr/>
        </p:nvSpPr>
        <p:spPr>
          <a:xfrm>
            <a:off x="368823" y="115064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8776" y="395078"/>
            <a:ext cx="842644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Итоги революции 1905–1907 годов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B83CAE63-717F-4AA4-B5B6-33452A7B1102}"/>
              </a:ext>
            </a:extLst>
          </p:cNvPr>
          <p:cNvSpPr/>
          <p:nvPr/>
        </p:nvSpPr>
        <p:spPr>
          <a:xfrm>
            <a:off x="373104" y="215697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150FCC5-4EFA-4C39-BB5C-A3F535DB5AA6}"/>
              </a:ext>
            </a:extLst>
          </p:cNvPr>
          <p:cNvSpPr txBox="1"/>
          <p:nvPr/>
        </p:nvSpPr>
        <p:spPr>
          <a:xfrm>
            <a:off x="1198940" y="3279032"/>
            <a:ext cx="60216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Отмена цензуры.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FDB7E9-A90E-43FA-8E4C-71358836E2B1}"/>
              </a:ext>
            </a:extLst>
          </p:cNvPr>
          <p:cNvSpPr txBox="1"/>
          <p:nvPr/>
        </p:nvSpPr>
        <p:spPr>
          <a:xfrm>
            <a:off x="1200426" y="1282145"/>
            <a:ext cx="663705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Создание Государственной думы.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8EC9E2-2881-49EF-9E6E-91A186A7F7C5}"/>
              </a:ext>
            </a:extLst>
          </p:cNvPr>
          <p:cNvSpPr txBox="1"/>
          <p:nvPr/>
        </p:nvSpPr>
        <p:spPr>
          <a:xfrm>
            <a:off x="1198940" y="2268787"/>
            <a:ext cx="60216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Введение демократических свобод.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F569E301-9F1D-4047-A026-63FE2BCD11D2}"/>
              </a:ext>
            </a:extLst>
          </p:cNvPr>
          <p:cNvSpPr/>
          <p:nvPr/>
        </p:nvSpPr>
        <p:spPr>
          <a:xfrm>
            <a:off x="373104" y="415777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7EF77C-CAD3-4A24-9343-E70CBB53F3EE}"/>
              </a:ext>
            </a:extLst>
          </p:cNvPr>
          <p:cNvSpPr txBox="1"/>
          <p:nvPr/>
        </p:nvSpPr>
        <p:spPr>
          <a:xfrm>
            <a:off x="1198939" y="4150778"/>
            <a:ext cx="602168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Разрешение создавать профсоюзы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и легальные политические партии.</a:t>
            </a:r>
          </a:p>
        </p:txBody>
      </p:sp>
      <p:pic>
        <p:nvPicPr>
          <p:cNvPr id="21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0CC8B829-40FB-4537-BD29-EBCA937F45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16298" y="1017006"/>
            <a:ext cx="2354598" cy="327227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00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6" grpId="0" animBg="1"/>
      <p:bldP spid="26" grpId="0"/>
      <p:bldP spid="29" grpId="0"/>
      <p:bldP spid="14" grpId="0" animBg="1"/>
      <p:bldP spid="18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386416"/>
            <a:ext cx="842644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Итоги революции 1905–1907 годов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23368" y="3112750"/>
            <a:ext cx="3497262" cy="640551"/>
          </a:xfrm>
          <a:prstGeom prst="roundRect">
            <a:avLst/>
          </a:prstGeom>
          <a:noFill/>
          <a:ln w="15875" cap="rnd">
            <a:solidFill>
              <a:srgbClr val="FA5050"/>
            </a:solidFill>
            <a:prstDash val="solid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26869" y="1595590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62134" y="3063693"/>
            <a:ext cx="38197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Получение буржуазией возможности участвовать в политической жизни страны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945291" y="1654255"/>
            <a:ext cx="3256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Разрешение создавать профсоюзы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и легальные политические партии</a:t>
            </a:r>
          </a:p>
        </p:txBody>
      </p:sp>
      <p:cxnSp>
        <p:nvCxnSpPr>
          <p:cNvPr id="30" name="Скругленная соединительная линия 30">
            <a:extLst>
              <a:ext uri="{FF2B5EF4-FFF2-40B4-BE49-F238E27FC236}">
                <a16:creationId xmlns:a16="http://schemas.microsoft.com/office/drawing/2014/main" id="{A5E65A8A-E05A-4AAE-980B-33613862BB64}"/>
              </a:ext>
            </a:extLst>
          </p:cNvPr>
          <p:cNvCxnSpPr>
            <a:cxnSpLocks/>
            <a:stCxn id="18" idx="1"/>
            <a:endCxn id="20" idx="1"/>
          </p:cNvCxnSpPr>
          <p:nvPr/>
        </p:nvCxnSpPr>
        <p:spPr>
          <a:xfrm rot="10800000" flipH="1">
            <a:off x="2823367" y="1915866"/>
            <a:ext cx="3501" cy="1517160"/>
          </a:xfrm>
          <a:prstGeom prst="curvedConnector3">
            <a:avLst>
              <a:gd name="adj1" fmla="val -6529563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1">
            <a:extLst>
              <a:ext uri="{FF2B5EF4-FFF2-40B4-BE49-F238E27FC236}">
                <a16:creationId xmlns:a16="http://schemas.microsoft.com/office/drawing/2014/main" id="{38B1A156-34A0-4DE3-BF55-B384B5AF4350}"/>
              </a:ext>
            </a:extLst>
          </p:cNvPr>
          <p:cNvCxnSpPr>
            <a:cxnSpLocks/>
            <a:stCxn id="18" idx="3"/>
            <a:endCxn id="20" idx="3"/>
          </p:cNvCxnSpPr>
          <p:nvPr/>
        </p:nvCxnSpPr>
        <p:spPr>
          <a:xfrm flipV="1">
            <a:off x="6320630" y="1915866"/>
            <a:ext cx="3501" cy="1517160"/>
          </a:xfrm>
          <a:prstGeom prst="curvedConnector3">
            <a:avLst>
              <a:gd name="adj1" fmla="val 6629563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233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19" name="Овал 18"/>
          <p:cNvSpPr/>
          <p:nvPr/>
        </p:nvSpPr>
        <p:spPr>
          <a:xfrm>
            <a:off x="371618" y="314753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7</a:t>
            </a:r>
          </a:p>
        </p:txBody>
      </p:sp>
      <p:sp>
        <p:nvSpPr>
          <p:cNvPr id="17" name="Овал 16"/>
          <p:cNvSpPr/>
          <p:nvPr/>
        </p:nvSpPr>
        <p:spPr>
          <a:xfrm>
            <a:off x="371618" y="115064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8776" y="395078"/>
            <a:ext cx="842644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Итоги революции 1905–1907 годов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B83CAE63-717F-4AA4-B5B6-33452A7B1102}"/>
              </a:ext>
            </a:extLst>
          </p:cNvPr>
          <p:cNvSpPr/>
          <p:nvPr/>
        </p:nvSpPr>
        <p:spPr>
          <a:xfrm>
            <a:off x="373104" y="215697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150FCC5-4EFA-4C39-BB5C-A3F535DB5AA6}"/>
              </a:ext>
            </a:extLst>
          </p:cNvPr>
          <p:cNvSpPr txBox="1"/>
          <p:nvPr/>
        </p:nvSpPr>
        <p:spPr>
          <a:xfrm>
            <a:off x="1198938" y="3140073"/>
            <a:ext cx="602168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Подписание коллективных договоров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рабочих с предпринимателями.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FDB7E9-A90E-43FA-8E4C-71358836E2B1}"/>
              </a:ext>
            </a:extLst>
          </p:cNvPr>
          <p:cNvSpPr txBox="1"/>
          <p:nvPr/>
        </p:nvSpPr>
        <p:spPr>
          <a:xfrm>
            <a:off x="1198939" y="1136646"/>
            <a:ext cx="663705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Сокращение продолжительности рабочего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дня до 9–10 часов.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8EC9E2-2881-49EF-9E6E-91A186A7F7C5}"/>
              </a:ext>
            </a:extLst>
          </p:cNvPr>
          <p:cNvSpPr txBox="1"/>
          <p:nvPr/>
        </p:nvSpPr>
        <p:spPr>
          <a:xfrm>
            <a:off x="1198937" y="2138359"/>
            <a:ext cx="602168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Повышение заработной платы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трудящихся.</a:t>
            </a:r>
          </a:p>
        </p:txBody>
      </p:sp>
      <p:pic>
        <p:nvPicPr>
          <p:cNvPr id="22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342071A4-0752-403E-BFC0-8CDD213ED7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16298" y="1017006"/>
            <a:ext cx="2354598" cy="327227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53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7" grpId="0" animBg="1"/>
      <p:bldP spid="16" grpId="0" animBg="1"/>
      <p:bldP spid="26" grpId="0"/>
      <p:bldP spid="28" grpId="0"/>
      <p:bldP spid="29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3029" y="1667444"/>
            <a:ext cx="8422195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Содержание коллективных </a:t>
            </a:r>
          </a:p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договоров рабочих с предпринимателями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030" y="3907689"/>
            <a:ext cx="373189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Минимальная 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зарплата.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25874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090770" y="325874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90770" y="3919721"/>
            <a:ext cx="250962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Продолжительность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рабочего дня.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9" name="Овал 18">
            <a:extLst>
              <a:ext uri="{FF2B5EF4-FFF2-40B4-BE49-F238E27FC236}">
                <a16:creationId xmlns:a16="http://schemas.microsoft.com/office/drawing/2014/main" id="{4BF8C3B5-023A-4F7F-BC96-DFCC765BC365}"/>
              </a:ext>
            </a:extLst>
          </p:cNvPr>
          <p:cNvSpPr/>
          <p:nvPr/>
        </p:nvSpPr>
        <p:spPr>
          <a:xfrm>
            <a:off x="6276407" y="324671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9E0586-D7AF-482C-8E61-4752B1C7A6D8}"/>
              </a:ext>
            </a:extLst>
          </p:cNvPr>
          <p:cNvSpPr txBox="1"/>
          <p:nvPr/>
        </p:nvSpPr>
        <p:spPr>
          <a:xfrm>
            <a:off x="6276407" y="3907689"/>
            <a:ext cx="250962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Пособия 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по болезни.</a:t>
            </a:r>
          </a:p>
        </p:txBody>
      </p:sp>
      <p:pic>
        <p:nvPicPr>
          <p:cNvPr id="12294" name="Picture 6" descr="ÐÐ°ÑÑÐ¸Ð½ÐºÐ¸ Ð¿Ð¾ Ð·Ð°Ð¿ÑÐ¾ÑÑ ÑÐ°Ð±Ð¾ÑÐ¸Ðµ Ð¸ Ð±ÑÑÐ¶ÑÐ°Ð·Ð¸Ñ ÐºÐ¾Ð»Ð»ÐµÐºÑÐ¸Ð²Ð½ÑÐµ Ð´Ð¾Ð³Ð¾Ð²Ð¾ÑÑ">
            <a:extLst>
              <a:ext uri="{FF2B5EF4-FFF2-40B4-BE49-F238E27FC236}">
                <a16:creationId xmlns:a16="http://schemas.microsoft.com/office/drawing/2014/main" id="{0D0390AA-0145-4F6D-A0FD-C961CF5EA2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56" r="-332"/>
          <a:stretch/>
        </p:blipFill>
        <p:spPr bwMode="auto">
          <a:xfrm>
            <a:off x="6054919" y="391736"/>
            <a:ext cx="2756384" cy="159277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24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9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Дарование гражданских свобод населению Российской империи</a:t>
            </a:r>
          </a:p>
        </p:txBody>
      </p: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AC420E-90C3-40EA-84BA-64FCA1D2B4DF}"/>
              </a:ext>
            </a:extLst>
          </p:cNvPr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Обстановка накануне восстания</a:t>
            </a:r>
          </a:p>
        </p:txBody>
      </p:sp>
    </p:spTree>
    <p:extLst>
      <p:ext uri="{BB962C8B-B14F-4D97-AF65-F5344CB8AC3E}">
        <p14:creationId xmlns:p14="http://schemas.microsoft.com/office/powerpoint/2010/main" val="37964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8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19" name="Овал 18"/>
          <p:cNvSpPr/>
          <p:nvPr/>
        </p:nvSpPr>
        <p:spPr>
          <a:xfrm>
            <a:off x="371618" y="314753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7</a:t>
            </a:r>
          </a:p>
        </p:txBody>
      </p:sp>
      <p:sp>
        <p:nvSpPr>
          <p:cNvPr id="17" name="Овал 16"/>
          <p:cNvSpPr/>
          <p:nvPr/>
        </p:nvSpPr>
        <p:spPr>
          <a:xfrm>
            <a:off x="371618" y="115064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8776" y="395078"/>
            <a:ext cx="842644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Итоги революции 1905–1907 годов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B83CAE63-717F-4AA4-B5B6-33452A7B1102}"/>
              </a:ext>
            </a:extLst>
          </p:cNvPr>
          <p:cNvSpPr/>
          <p:nvPr/>
        </p:nvSpPr>
        <p:spPr>
          <a:xfrm>
            <a:off x="373104" y="215697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150FCC5-4EFA-4C39-BB5C-A3F535DB5AA6}"/>
              </a:ext>
            </a:extLst>
          </p:cNvPr>
          <p:cNvSpPr txBox="1"/>
          <p:nvPr/>
        </p:nvSpPr>
        <p:spPr>
          <a:xfrm>
            <a:off x="1198938" y="3140073"/>
            <a:ext cx="602168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Подписание коллективных договоров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рабочих с предпринимателями.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FDB7E9-A90E-43FA-8E4C-71358836E2B1}"/>
              </a:ext>
            </a:extLst>
          </p:cNvPr>
          <p:cNvSpPr txBox="1"/>
          <p:nvPr/>
        </p:nvSpPr>
        <p:spPr>
          <a:xfrm>
            <a:off x="1198939" y="1136646"/>
            <a:ext cx="663705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Сокращение продолжительности рабочего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дня до 9–10 часов.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F569E301-9F1D-4047-A026-63FE2BCD11D2}"/>
              </a:ext>
            </a:extLst>
          </p:cNvPr>
          <p:cNvSpPr/>
          <p:nvPr/>
        </p:nvSpPr>
        <p:spPr>
          <a:xfrm>
            <a:off x="373104" y="415777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>
                <a:solidFill>
                  <a:prstClr val="black"/>
                </a:solidFill>
                <a:latin typeface="Merriweather"/>
              </a:rPr>
              <a:t>8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7EF77C-CAD3-4A24-9343-E70CBB53F3EE}"/>
              </a:ext>
            </a:extLst>
          </p:cNvPr>
          <p:cNvSpPr txBox="1"/>
          <p:nvPr/>
        </p:nvSpPr>
        <p:spPr>
          <a:xfrm>
            <a:off x="1198937" y="4289277"/>
            <a:ext cx="60216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Расширение свободы передвижения крестьян.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0A72FD-34BD-4B79-BD94-E1C7F64C7A8E}"/>
              </a:ext>
            </a:extLst>
          </p:cNvPr>
          <p:cNvSpPr txBox="1"/>
          <p:nvPr/>
        </p:nvSpPr>
        <p:spPr>
          <a:xfrm>
            <a:off x="1198937" y="2138359"/>
            <a:ext cx="602168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Повышение заработной платы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трудящихся.</a:t>
            </a:r>
          </a:p>
        </p:txBody>
      </p:sp>
      <p:pic>
        <p:nvPicPr>
          <p:cNvPr id="24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E11E73F2-9496-4F9B-8187-4A69439D02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16298" y="1017006"/>
            <a:ext cx="2354598" cy="327227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37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19" name="Овал 18"/>
          <p:cNvSpPr/>
          <p:nvPr/>
        </p:nvSpPr>
        <p:spPr>
          <a:xfrm>
            <a:off x="371618" y="314753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371618" y="115064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9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8776" y="395078"/>
            <a:ext cx="842644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Итоги революции 1905–1907 годов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B83CAE63-717F-4AA4-B5B6-33452A7B1102}"/>
              </a:ext>
            </a:extLst>
          </p:cNvPr>
          <p:cNvSpPr/>
          <p:nvPr/>
        </p:nvSpPr>
        <p:spPr>
          <a:xfrm>
            <a:off x="373104" y="215697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150FCC5-4EFA-4C39-BB5C-A3F535DB5AA6}"/>
              </a:ext>
            </a:extLst>
          </p:cNvPr>
          <p:cNvSpPr txBox="1"/>
          <p:nvPr/>
        </p:nvSpPr>
        <p:spPr>
          <a:xfrm>
            <a:off x="1198937" y="3133534"/>
            <a:ext cx="602168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Ограничение власти земских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начальников.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FDB7E9-A90E-43FA-8E4C-71358836E2B1}"/>
              </a:ext>
            </a:extLst>
          </p:cNvPr>
          <p:cNvSpPr txBox="1"/>
          <p:nvPr/>
        </p:nvSpPr>
        <p:spPr>
          <a:xfrm>
            <a:off x="1198936" y="1280221"/>
            <a:ext cx="663705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Отмена выкупных платежей.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8EC9E2-2881-49EF-9E6E-91A186A7F7C5}"/>
              </a:ext>
            </a:extLst>
          </p:cNvPr>
          <p:cNvSpPr txBox="1"/>
          <p:nvPr/>
        </p:nvSpPr>
        <p:spPr>
          <a:xfrm>
            <a:off x="1198939" y="2288476"/>
            <a:ext cx="60216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Снижение арендной платы за землю. 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F569E301-9F1D-4047-A026-63FE2BCD11D2}"/>
              </a:ext>
            </a:extLst>
          </p:cNvPr>
          <p:cNvSpPr/>
          <p:nvPr/>
        </p:nvSpPr>
        <p:spPr>
          <a:xfrm>
            <a:off x="373104" y="415777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7EF77C-CAD3-4A24-9343-E70CBB53F3EE}"/>
              </a:ext>
            </a:extLst>
          </p:cNvPr>
          <p:cNvSpPr txBox="1"/>
          <p:nvPr/>
        </p:nvSpPr>
        <p:spPr>
          <a:xfrm>
            <a:off x="1198937" y="4150778"/>
            <a:ext cx="602168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Разрешение использовать родной язык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 школах в национальных регионах.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8E54BF-E4C5-4DC6-BEBB-9DDB30E51B50}"/>
              </a:ext>
            </a:extLst>
          </p:cNvPr>
          <p:cNvSpPr txBox="1"/>
          <p:nvPr/>
        </p:nvSpPr>
        <p:spPr>
          <a:xfrm>
            <a:off x="425854" y="2242309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solidFill>
                  <a:prstClr val="black"/>
                </a:solidFill>
                <a:latin typeface="Merriweather"/>
              </a:rPr>
              <a:t>10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16314D-CA75-4D08-8EA9-DE46114CA558}"/>
              </a:ext>
            </a:extLst>
          </p:cNvPr>
          <p:cNvSpPr txBox="1"/>
          <p:nvPr/>
        </p:nvSpPr>
        <p:spPr>
          <a:xfrm>
            <a:off x="430663" y="4243111"/>
            <a:ext cx="4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solidFill>
                  <a:prstClr val="black"/>
                </a:solidFill>
                <a:latin typeface="Merriweather"/>
              </a:rPr>
              <a:t>12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B1B86C-C228-4476-A612-85B66F1C59B7}"/>
              </a:ext>
            </a:extLst>
          </p:cNvPr>
          <p:cNvSpPr txBox="1"/>
          <p:nvPr/>
        </p:nvSpPr>
        <p:spPr>
          <a:xfrm>
            <a:off x="449899" y="3225867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solidFill>
                  <a:prstClr val="black"/>
                </a:solidFill>
                <a:latin typeface="Merriweather"/>
              </a:rPr>
              <a:t>11</a:t>
            </a:r>
          </a:p>
        </p:txBody>
      </p:sp>
      <p:pic>
        <p:nvPicPr>
          <p:cNvPr id="24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1A370BB8-577C-4650-B8D5-CEF74940B8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16298" y="1017006"/>
            <a:ext cx="2354598" cy="327227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47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7" grpId="0" animBg="1"/>
      <p:bldP spid="16" grpId="0" animBg="1"/>
      <p:bldP spid="26" grpId="0"/>
      <p:bldP spid="28" grpId="0"/>
      <p:bldP spid="29" grpId="0"/>
      <p:bldP spid="14" grpId="0" animBg="1"/>
      <p:bldP spid="18" grpId="0"/>
      <p:bldP spid="4" grpId="0"/>
      <p:bldP spid="22" grpId="0"/>
      <p:bldP spid="2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97950" y="1745332"/>
            <a:ext cx="6916299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Декабрьское вооружённое восстание 1905 года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Москве было подавлено властями.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0306" y="173979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7950" y="276095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70306" y="388351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7950" y="2615451"/>
            <a:ext cx="6928654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Большим шагом вперёд в развитии российского избирательного права стал указ об изменении Положения о выборах в Думу.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0306" y="3735475"/>
            <a:ext cx="6716890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«Основные законы Российской империи»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редакции 1906 года наделяли Государственную думу рядом законодательных полномочий.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8775" y="411570"/>
            <a:ext cx="7920438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Первая российская революция. </a:t>
            </a:r>
          </a:p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Политические реформы 1905–1907 годов</a:t>
            </a:r>
          </a:p>
        </p:txBody>
      </p:sp>
    </p:spTree>
    <p:extLst>
      <p:ext uri="{BB962C8B-B14F-4D97-AF65-F5344CB8AC3E}">
        <p14:creationId xmlns:p14="http://schemas.microsoft.com/office/powerpoint/2010/main" val="12692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97950" y="1745332"/>
            <a:ext cx="6916299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Учреждение Государственной думы стало важным шагом в развитии российского парламентаризма.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0306" y="173979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7950" y="276095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15" name="Овал 14"/>
          <p:cNvSpPr/>
          <p:nvPr/>
        </p:nvSpPr>
        <p:spPr>
          <a:xfrm>
            <a:off x="370306" y="388351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0306" y="2771318"/>
            <a:ext cx="6928654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Деятельность I и II Государственной думы носила характер политической конфронтации с властью.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0306" y="3883514"/>
            <a:ext cx="671689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Первая российская революция заставила власть осуществить ряд неотложных преобразований.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8775" y="411570"/>
            <a:ext cx="7920438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Первая российская революция. </a:t>
            </a:r>
          </a:p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Политические реформы 1905–1907 годов</a:t>
            </a:r>
          </a:p>
        </p:txBody>
      </p:sp>
    </p:spTree>
    <p:extLst>
      <p:ext uri="{BB962C8B-B14F-4D97-AF65-F5344CB8AC3E}">
        <p14:creationId xmlns:p14="http://schemas.microsoft.com/office/powerpoint/2010/main" val="46076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19" name="Овал 18"/>
          <p:cNvSpPr/>
          <p:nvPr/>
        </p:nvSpPr>
        <p:spPr>
          <a:xfrm>
            <a:off x="358775" y="268387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21" name="Овал 20"/>
          <p:cNvSpPr/>
          <p:nvPr/>
        </p:nvSpPr>
        <p:spPr>
          <a:xfrm>
            <a:off x="358775" y="423034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17" name="Овал 16"/>
          <p:cNvSpPr/>
          <p:nvPr/>
        </p:nvSpPr>
        <p:spPr>
          <a:xfrm>
            <a:off x="358775" y="113741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8776" y="395078"/>
            <a:ext cx="80712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Манифест 17 октября 1905 года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B83CAE63-717F-4AA4-B5B6-33452A7B1102}"/>
              </a:ext>
            </a:extLst>
          </p:cNvPr>
          <p:cNvSpPr/>
          <p:nvPr/>
        </p:nvSpPr>
        <p:spPr>
          <a:xfrm>
            <a:off x="358775" y="191064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541CC26F-2896-4F35-BCAA-22993E340DD7}"/>
              </a:ext>
            </a:extLst>
          </p:cNvPr>
          <p:cNvSpPr/>
          <p:nvPr/>
        </p:nvSpPr>
        <p:spPr>
          <a:xfrm>
            <a:off x="358775" y="345710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150FCC5-4EFA-4C39-BB5C-A3F535DB5AA6}"/>
              </a:ext>
            </a:extLst>
          </p:cNvPr>
          <p:cNvSpPr txBox="1"/>
          <p:nvPr/>
        </p:nvSpPr>
        <p:spPr>
          <a:xfrm>
            <a:off x="1190378" y="2815377"/>
            <a:ext cx="60216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 Свобода слова.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0409BDE-7C25-4B15-B0B8-D5CC0192EEEA}"/>
              </a:ext>
            </a:extLst>
          </p:cNvPr>
          <p:cNvSpPr txBox="1"/>
          <p:nvPr/>
        </p:nvSpPr>
        <p:spPr>
          <a:xfrm>
            <a:off x="1194659" y="4361841"/>
            <a:ext cx="573748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Созыв Государственной думы.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FDB7E9-A90E-43FA-8E4C-71358836E2B1}"/>
              </a:ext>
            </a:extLst>
          </p:cNvPr>
          <p:cNvSpPr txBox="1"/>
          <p:nvPr/>
        </p:nvSpPr>
        <p:spPr>
          <a:xfrm>
            <a:off x="1190378" y="1268915"/>
            <a:ext cx="58917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Неприкосновенность личности.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8EC9E2-2881-49EF-9E6E-91A186A7F7C5}"/>
              </a:ext>
            </a:extLst>
          </p:cNvPr>
          <p:cNvSpPr txBox="1"/>
          <p:nvPr/>
        </p:nvSpPr>
        <p:spPr>
          <a:xfrm>
            <a:off x="1194659" y="2042146"/>
            <a:ext cx="60216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 Свобода совести.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78BDA10-1DA5-4947-8B78-4F1E0D077903}"/>
              </a:ext>
            </a:extLst>
          </p:cNvPr>
          <p:cNvSpPr txBox="1"/>
          <p:nvPr/>
        </p:nvSpPr>
        <p:spPr>
          <a:xfrm>
            <a:off x="1190377" y="3588473"/>
            <a:ext cx="60216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Свобода собраний и союзов.</a:t>
            </a:r>
          </a:p>
        </p:txBody>
      </p:sp>
      <p:pic>
        <p:nvPicPr>
          <p:cNvPr id="22" name="Picture 2" descr="https://upload.wikimedia.org/wikipedia/commons/a/ae/October_Manifesto_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87332" y="1383938"/>
            <a:ext cx="2274082" cy="313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66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17" grpId="0" animBg="1"/>
      <p:bldP spid="16" grpId="0" animBg="1"/>
      <p:bldP spid="24" grpId="0" animBg="1"/>
      <p:bldP spid="26" grpId="0"/>
      <p:bldP spid="27" grpId="0"/>
      <p:bldP spid="28" grpId="0"/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Дарование гражданских свобод населению Российской империи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Продолжение подготовки вооружённого восстания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большевиками и эсерами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Закупка левыми партиями оружия и создание рабочих дружин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AC420E-90C3-40EA-84BA-64FCA1D2B4DF}"/>
              </a:ext>
            </a:extLst>
          </p:cNvPr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Обстановка в Москве накануне восстания</a:t>
            </a:r>
          </a:p>
        </p:txBody>
      </p:sp>
    </p:spTree>
    <p:extLst>
      <p:ext uri="{BB962C8B-B14F-4D97-AF65-F5344CB8AC3E}">
        <p14:creationId xmlns:p14="http://schemas.microsoft.com/office/powerpoint/2010/main" val="118598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3" grpId="0" animBg="1"/>
      <p:bldP spid="24" grpId="0" animBg="1"/>
    </p:bldLst>
  </p:timing>
</p:sld>
</file>

<file path=ppt/theme/theme1.xml><?xml version="1.0" encoding="utf-8"?>
<a:theme xmlns:a="http://schemas.openxmlformats.org/drawingml/2006/main" name="6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1729</Words>
  <Application>Microsoft Office PowerPoint</Application>
  <PresentationFormat>Экран (16:9)</PresentationFormat>
  <Paragraphs>504</Paragraphs>
  <Slides>73</Slides>
  <Notes>73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73</vt:i4>
      </vt:variant>
    </vt:vector>
  </HeadingPairs>
  <TitlesOfParts>
    <vt:vector size="80" baseType="lpstr">
      <vt:lpstr>Calibri</vt:lpstr>
      <vt:lpstr>Theano Didot</vt:lpstr>
      <vt:lpstr>Arial</vt:lpstr>
      <vt:lpstr>Merriweather</vt:lpstr>
      <vt:lpstr>Roboto Slab</vt:lpstr>
      <vt:lpstr>Roboto</vt:lpstr>
      <vt:lpstr>6_Тема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2018-11-16T14:28:15Z</dcterms:created>
  <dcterms:modified xsi:type="dcterms:W3CDTF">2018-11-16T14:28:39Z</dcterms:modified>
</cp:coreProperties>
</file>