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 saveSubsetFonts="1">
  <p:sldMasterIdLst>
    <p:sldMasterId id="2147483756" r:id="rId1"/>
    <p:sldMasterId id="2147483768" r:id="rId2"/>
    <p:sldMasterId id="2147483828" r:id="rId3"/>
    <p:sldMasterId id="2147483852" r:id="rId4"/>
  </p:sldMasterIdLst>
  <p:notesMasterIdLst>
    <p:notesMasterId r:id="rId113"/>
  </p:notesMasterIdLst>
  <p:sldIdLst>
    <p:sldId id="257" r:id="rId5"/>
    <p:sldId id="592" r:id="rId6"/>
    <p:sldId id="602" r:id="rId7"/>
    <p:sldId id="456" r:id="rId8"/>
    <p:sldId id="429" r:id="rId9"/>
    <p:sldId id="682" r:id="rId10"/>
    <p:sldId id="683" r:id="rId11"/>
    <p:sldId id="684" r:id="rId12"/>
    <p:sldId id="685" r:id="rId13"/>
    <p:sldId id="589" r:id="rId14"/>
    <p:sldId id="603" r:id="rId15"/>
    <p:sldId id="686" r:id="rId16"/>
    <p:sldId id="457" r:id="rId17"/>
    <p:sldId id="272" r:id="rId18"/>
    <p:sldId id="687" r:id="rId19"/>
    <p:sldId id="688" r:id="rId20"/>
    <p:sldId id="689" r:id="rId21"/>
    <p:sldId id="692" r:id="rId22"/>
    <p:sldId id="611" r:id="rId23"/>
    <p:sldId id="694" r:id="rId24"/>
    <p:sldId id="695" r:id="rId25"/>
    <p:sldId id="698" r:id="rId26"/>
    <p:sldId id="699" r:id="rId27"/>
    <p:sldId id="700" r:id="rId28"/>
    <p:sldId id="588" r:id="rId29"/>
    <p:sldId id="631" r:id="rId30"/>
    <p:sldId id="600" r:id="rId31"/>
    <p:sldId id="703" r:id="rId32"/>
    <p:sldId id="704" r:id="rId33"/>
    <p:sldId id="705" r:id="rId34"/>
    <p:sldId id="706" r:id="rId35"/>
    <p:sldId id="707" r:id="rId36"/>
    <p:sldId id="709" r:id="rId37"/>
    <p:sldId id="710" r:id="rId38"/>
    <p:sldId id="708" r:id="rId39"/>
    <p:sldId id="711" r:id="rId40"/>
    <p:sldId id="712" r:id="rId41"/>
    <p:sldId id="714" r:id="rId42"/>
    <p:sldId id="713" r:id="rId43"/>
    <p:sldId id="715" r:id="rId44"/>
    <p:sldId id="719" r:id="rId45"/>
    <p:sldId id="717" r:id="rId46"/>
    <p:sldId id="718" r:id="rId47"/>
    <p:sldId id="720" r:id="rId48"/>
    <p:sldId id="508" r:id="rId49"/>
    <p:sldId id="724" r:id="rId50"/>
    <p:sldId id="722" r:id="rId51"/>
    <p:sldId id="723" r:id="rId52"/>
    <p:sldId id="725" r:id="rId53"/>
    <p:sldId id="726" r:id="rId54"/>
    <p:sldId id="727" r:id="rId55"/>
    <p:sldId id="728" r:id="rId56"/>
    <p:sldId id="734" r:id="rId57"/>
    <p:sldId id="731" r:id="rId58"/>
    <p:sldId id="732" r:id="rId59"/>
    <p:sldId id="733" r:id="rId60"/>
    <p:sldId id="351" r:id="rId61"/>
    <p:sldId id="735" r:id="rId62"/>
    <p:sldId id="730" r:id="rId63"/>
    <p:sldId id="739" r:id="rId64"/>
    <p:sldId id="737" r:id="rId65"/>
    <p:sldId id="738" r:id="rId66"/>
    <p:sldId id="665" r:id="rId67"/>
    <p:sldId id="741" r:id="rId68"/>
    <p:sldId id="743" r:id="rId69"/>
    <p:sldId id="744" r:id="rId70"/>
    <p:sldId id="742" r:id="rId71"/>
    <p:sldId id="746" r:id="rId72"/>
    <p:sldId id="749" r:id="rId73"/>
    <p:sldId id="748" r:id="rId74"/>
    <p:sldId id="747" r:id="rId75"/>
    <p:sldId id="751" r:id="rId76"/>
    <p:sldId id="752" r:id="rId77"/>
    <p:sldId id="753" r:id="rId78"/>
    <p:sldId id="750" r:id="rId79"/>
    <p:sldId id="754" r:id="rId80"/>
    <p:sldId id="755" r:id="rId81"/>
    <p:sldId id="449" r:id="rId82"/>
    <p:sldId id="756" r:id="rId83"/>
    <p:sldId id="759" r:id="rId84"/>
    <p:sldId id="760" r:id="rId85"/>
    <p:sldId id="740" r:id="rId86"/>
    <p:sldId id="762" r:id="rId87"/>
    <p:sldId id="386" r:id="rId88"/>
    <p:sldId id="764" r:id="rId89"/>
    <p:sldId id="657" r:id="rId90"/>
    <p:sldId id="766" r:id="rId91"/>
    <p:sldId id="767" r:id="rId92"/>
    <p:sldId id="617" r:id="rId93"/>
    <p:sldId id="770" r:id="rId94"/>
    <p:sldId id="769" r:id="rId95"/>
    <p:sldId id="774" r:id="rId96"/>
    <p:sldId id="618" r:id="rId97"/>
    <p:sldId id="776" r:id="rId98"/>
    <p:sldId id="779" r:id="rId99"/>
    <p:sldId id="780" r:id="rId100"/>
    <p:sldId id="581" r:id="rId101"/>
    <p:sldId id="781" r:id="rId102"/>
    <p:sldId id="782" r:id="rId103"/>
    <p:sldId id="783" r:id="rId104"/>
    <p:sldId id="785" r:id="rId105"/>
    <p:sldId id="786" r:id="rId106"/>
    <p:sldId id="693" r:id="rId107"/>
    <p:sldId id="661" r:id="rId108"/>
    <p:sldId id="789" r:id="rId109"/>
    <p:sldId id="788" r:id="rId110"/>
    <p:sldId id="772" r:id="rId111"/>
    <p:sldId id="773" r:id="rId112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114"/>
      <p:bold r:id="rId115"/>
      <p:italic r:id="rId116"/>
      <p:boldItalic r:id="rId117"/>
    </p:embeddedFont>
    <p:embeddedFont>
      <p:font typeface="Merriweather" panose="00000500000000000000" pitchFamily="2" charset="-52"/>
      <p:regular r:id="rId118"/>
      <p:bold r:id="rId119"/>
      <p:italic r:id="rId120"/>
      <p:boldItalic r:id="rId121"/>
    </p:embeddedFont>
    <p:embeddedFont>
      <p:font typeface="Roboto" panose="02000000000000000000" pitchFamily="2" charset="0"/>
      <p:regular r:id="rId122"/>
      <p:bold r:id="rId123"/>
      <p:italic r:id="rId124"/>
      <p:boldItalic r:id="rId125"/>
    </p:embeddedFont>
    <p:embeddedFont>
      <p:font typeface="Roboto Slab" pitchFamily="2" charset="0"/>
      <p:regular r:id="rId126"/>
      <p:bold r:id="rId127"/>
    </p:embeddedFont>
    <p:embeddedFont>
      <p:font typeface="Theano Didot" panose="02060603060706020203" pitchFamily="18" charset="0"/>
      <p:regular r:id="rId128"/>
    </p:embeddedFont>
  </p:embeddedFontLst>
  <p:defaultTextStyle>
    <a:defPPr>
      <a:defRPr lang="ru-RU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7" userDrawn="1">
          <p15:clr>
            <a:srgbClr val="A4A3A4"/>
          </p15:clr>
        </p15:guide>
        <p15:guide id="2" pos="226" userDrawn="1">
          <p15:clr>
            <a:srgbClr val="A4A3A4"/>
          </p15:clr>
        </p15:guide>
        <p15:guide id="3" pos="5534" userDrawn="1">
          <p15:clr>
            <a:srgbClr val="A4A3A4"/>
          </p15:clr>
        </p15:guide>
        <p15:guide id="4" orient="horz" pos="3003" userDrawn="1">
          <p15:clr>
            <a:srgbClr val="A4A3A4"/>
          </p15:clr>
        </p15:guide>
        <p15:guide id="5" pos="2744" userDrawn="1">
          <p15:clr>
            <a:srgbClr val="A4A3A4"/>
          </p15:clr>
        </p15:guide>
        <p15:guide id="6" pos="2993" userDrawn="1">
          <p15:clr>
            <a:srgbClr val="A4A3A4"/>
          </p15:clr>
        </p15:guide>
        <p15:guide id="7" pos="1837" userDrawn="1">
          <p15:clr>
            <a:srgbClr val="A4A3A4"/>
          </p15:clr>
        </p15:guide>
        <p15:guide id="8" pos="2086" userDrawn="1">
          <p15:clr>
            <a:srgbClr val="A4A3A4"/>
          </p15:clr>
        </p15:guide>
        <p15:guide id="9" pos="3674" userDrawn="1">
          <p15:clr>
            <a:srgbClr val="A4A3A4"/>
          </p15:clr>
        </p15:guide>
        <p15:guide id="10" pos="392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5050"/>
    <a:srgbClr val="0FE673"/>
    <a:srgbClr val="459AAB"/>
    <a:srgbClr val="41719C"/>
    <a:srgbClr val="CDC2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880" autoAdjust="0"/>
    <p:restoredTop sz="95324" autoAdjust="0"/>
  </p:normalViewPr>
  <p:slideViewPr>
    <p:cSldViewPr snapToGrid="0">
      <p:cViewPr>
        <p:scale>
          <a:sx n="50" d="100"/>
          <a:sy n="50" d="100"/>
        </p:scale>
        <p:origin x="2358" y="1014"/>
      </p:cViewPr>
      <p:guideLst>
        <p:guide orient="horz" pos="237"/>
        <p:guide pos="226"/>
        <p:guide pos="5534"/>
        <p:guide orient="horz" pos="3003"/>
        <p:guide pos="2744"/>
        <p:guide pos="2993"/>
        <p:guide pos="1837"/>
        <p:guide pos="2086"/>
        <p:guide pos="3674"/>
        <p:guide pos="3923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117" Type="http://schemas.openxmlformats.org/officeDocument/2006/relationships/font" Target="fonts/font4.fntdata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slide" Target="slides/slide80.xml"/><Relationship Id="rId89" Type="http://schemas.openxmlformats.org/officeDocument/2006/relationships/slide" Target="slides/slide85.xml"/><Relationship Id="rId112" Type="http://schemas.openxmlformats.org/officeDocument/2006/relationships/slide" Target="slides/slide108.xml"/><Relationship Id="rId16" Type="http://schemas.openxmlformats.org/officeDocument/2006/relationships/slide" Target="slides/slide12.xml"/><Relationship Id="rId107" Type="http://schemas.openxmlformats.org/officeDocument/2006/relationships/slide" Target="slides/slide103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102" Type="http://schemas.openxmlformats.org/officeDocument/2006/relationships/slide" Target="slides/slide98.xml"/><Relationship Id="rId123" Type="http://schemas.openxmlformats.org/officeDocument/2006/relationships/font" Target="fonts/font10.fntdata"/><Relationship Id="rId128" Type="http://schemas.openxmlformats.org/officeDocument/2006/relationships/font" Target="fonts/font15.fntdata"/><Relationship Id="rId5" Type="http://schemas.openxmlformats.org/officeDocument/2006/relationships/slide" Target="slides/slide1.xml"/><Relationship Id="rId90" Type="http://schemas.openxmlformats.org/officeDocument/2006/relationships/slide" Target="slides/slide86.xml"/><Relationship Id="rId95" Type="http://schemas.openxmlformats.org/officeDocument/2006/relationships/slide" Target="slides/slide91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slide" Target="slides/slide73.xml"/><Relationship Id="rId100" Type="http://schemas.openxmlformats.org/officeDocument/2006/relationships/slide" Target="slides/slide96.xml"/><Relationship Id="rId105" Type="http://schemas.openxmlformats.org/officeDocument/2006/relationships/slide" Target="slides/slide101.xml"/><Relationship Id="rId113" Type="http://schemas.openxmlformats.org/officeDocument/2006/relationships/notesMaster" Target="notesMasters/notesMaster1.xml"/><Relationship Id="rId118" Type="http://schemas.openxmlformats.org/officeDocument/2006/relationships/font" Target="fonts/font5.fntdata"/><Relationship Id="rId126" Type="http://schemas.openxmlformats.org/officeDocument/2006/relationships/font" Target="fonts/font13.fntdata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93" Type="http://schemas.openxmlformats.org/officeDocument/2006/relationships/slide" Target="slides/slide89.xml"/><Relationship Id="rId98" Type="http://schemas.openxmlformats.org/officeDocument/2006/relationships/slide" Target="slides/slide94.xml"/><Relationship Id="rId121" Type="http://schemas.openxmlformats.org/officeDocument/2006/relationships/font" Target="fonts/font8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103" Type="http://schemas.openxmlformats.org/officeDocument/2006/relationships/slide" Target="slides/slide99.xml"/><Relationship Id="rId108" Type="http://schemas.openxmlformats.org/officeDocument/2006/relationships/slide" Target="slides/slide104.xml"/><Relationship Id="rId116" Type="http://schemas.openxmlformats.org/officeDocument/2006/relationships/font" Target="fonts/font3.fntdata"/><Relationship Id="rId124" Type="http://schemas.openxmlformats.org/officeDocument/2006/relationships/font" Target="fonts/font11.fntdata"/><Relationship Id="rId129" Type="http://schemas.openxmlformats.org/officeDocument/2006/relationships/presProps" Target="pres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91" Type="http://schemas.openxmlformats.org/officeDocument/2006/relationships/slide" Target="slides/slide87.xml"/><Relationship Id="rId96" Type="http://schemas.openxmlformats.org/officeDocument/2006/relationships/slide" Target="slides/slide92.xml"/><Relationship Id="rId111" Type="http://schemas.openxmlformats.org/officeDocument/2006/relationships/slide" Target="slides/slide107.xml"/><Relationship Id="rId13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6" Type="http://schemas.openxmlformats.org/officeDocument/2006/relationships/slide" Target="slides/slide102.xml"/><Relationship Id="rId114" Type="http://schemas.openxmlformats.org/officeDocument/2006/relationships/font" Target="fonts/font1.fntdata"/><Relationship Id="rId119" Type="http://schemas.openxmlformats.org/officeDocument/2006/relationships/font" Target="fonts/font6.fntdata"/><Relationship Id="rId127" Type="http://schemas.openxmlformats.org/officeDocument/2006/relationships/font" Target="fonts/font14.fntdata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94" Type="http://schemas.openxmlformats.org/officeDocument/2006/relationships/slide" Target="slides/slide90.xml"/><Relationship Id="rId99" Type="http://schemas.openxmlformats.org/officeDocument/2006/relationships/slide" Target="slides/slide95.xml"/><Relationship Id="rId101" Type="http://schemas.openxmlformats.org/officeDocument/2006/relationships/slide" Target="slides/slide97.xml"/><Relationship Id="rId122" Type="http://schemas.openxmlformats.org/officeDocument/2006/relationships/font" Target="fonts/font9.fntdata"/><Relationship Id="rId130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109" Type="http://schemas.openxmlformats.org/officeDocument/2006/relationships/slide" Target="slides/slide10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97" Type="http://schemas.openxmlformats.org/officeDocument/2006/relationships/slide" Target="slides/slide93.xml"/><Relationship Id="rId104" Type="http://schemas.openxmlformats.org/officeDocument/2006/relationships/slide" Target="slides/slide100.xml"/><Relationship Id="rId120" Type="http://schemas.openxmlformats.org/officeDocument/2006/relationships/font" Target="fonts/font7.fntdata"/><Relationship Id="rId125" Type="http://schemas.openxmlformats.org/officeDocument/2006/relationships/font" Target="fonts/font12.fntdata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slide" Target="slides/slide88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slide" Target="slides/slide83.xml"/><Relationship Id="rId110" Type="http://schemas.openxmlformats.org/officeDocument/2006/relationships/slide" Target="slides/slide106.xml"/><Relationship Id="rId115" Type="http://schemas.openxmlformats.org/officeDocument/2006/relationships/font" Target="fonts/font2.fntdata"/><Relationship Id="rId131" Type="http://schemas.openxmlformats.org/officeDocument/2006/relationships/theme" Target="theme/theme1.xml"/><Relationship Id="rId61" Type="http://schemas.openxmlformats.org/officeDocument/2006/relationships/slide" Target="slides/slide57.xml"/><Relationship Id="rId82" Type="http://schemas.openxmlformats.org/officeDocument/2006/relationships/slide" Target="slides/slide7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9BBAEE-7911-4A4A-9B7D-0C7D994C8F61}" type="datetimeFigureOut">
              <a:rPr lang="ru-RU" smtClean="0"/>
              <a:t>12.11.2018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EBEE91-B68B-4132-A952-B1CA64E7DB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00412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69318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7921660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100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9625048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9842926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102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0399826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103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381213"/>
      </p:ext>
    </p:extLst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104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4842800"/>
      </p:ext>
    </p:extLst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2299767"/>
      </p:ext>
    </p:extLst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106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5194216"/>
      </p:ext>
    </p:extLst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107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5449869"/>
      </p:ext>
    </p:extLst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108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60010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87562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420810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935881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902244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347839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90534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815386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528160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36234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491348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543863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722620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394343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804401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665883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683233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517128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865430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651864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01769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34864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406064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269923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741067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797779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225579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550457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958147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59086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428402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62954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845904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043683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687025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028235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366593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988691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9514889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6311349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1774178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7165485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60206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8223655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5385986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1586904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6408929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9706300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2505335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7380954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2999316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2530544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0120777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18345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9415685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1408564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9263722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6366218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6711691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9811517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0600587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66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979916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67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2929678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68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1857099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09837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5896276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5670974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71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6169028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72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7598913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73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0613464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74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6542693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75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9009255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76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251951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77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3965064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78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0722053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79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00938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8200404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7118118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9736665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82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3824095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83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8902449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84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6565727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85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6383864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86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6249307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87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0115105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88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265271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89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205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617909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90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8044235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3131904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92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5628830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93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3682215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94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9753512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95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633621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96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3521673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97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6399607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98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5729312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99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75205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65769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07034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59022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87313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59857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34762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29247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61755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39615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29916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65868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00468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50579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451037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269557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34413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405357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512614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972844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436199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889856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01069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401470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248477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04511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001856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308865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12.11.2018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740071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12.11.2018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677989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12.11.2018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615622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12.11.2018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006132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12.11.2018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766856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12.11.2018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56260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733545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12.11.2018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016575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12.11.2018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87434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12.11.2018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765419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12.11.2018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134354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12.11.2018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97861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50928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31563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72877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71403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20658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783"/>
              <a:t>12.11.2018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783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88012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783"/>
              <a:t>12.11.2018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783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8198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783"/>
              <a:t>12.11.2018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783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31941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83A9A6-A7C6-4281-A39F-5DC6615D86C6}" type="datetimeFigureOut">
              <a:rPr lang="ru-RU" smtClean="0"/>
              <a:t>12.11.2018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30832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5.pn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35.jpeg"/><Relationship Id="rId4" Type="http://schemas.openxmlformats.org/officeDocument/2006/relationships/image" Target="../media/image5.png"/></Relationships>
</file>

<file path=ppt/slides/_rels/slide102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6.png"/><Relationship Id="rId7" Type="http://schemas.openxmlformats.org/officeDocument/2006/relationships/image" Target="../media/image138.png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7.png"/><Relationship Id="rId11" Type="http://schemas.microsoft.com/office/2007/relationships/hdphoto" Target="../media/hdphoto5.wdp"/><Relationship Id="rId5" Type="http://schemas.openxmlformats.org/officeDocument/2006/relationships/image" Target="../media/image136.jpeg"/><Relationship Id="rId10" Type="http://schemas.openxmlformats.org/officeDocument/2006/relationships/image" Target="../media/image140.png"/><Relationship Id="rId4" Type="http://schemas.openxmlformats.org/officeDocument/2006/relationships/image" Target="../media/image5.png"/><Relationship Id="rId9" Type="http://schemas.openxmlformats.org/officeDocument/2006/relationships/image" Target="../media/image139.pn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23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42.jpeg"/><Relationship Id="rId5" Type="http://schemas.openxmlformats.org/officeDocument/2006/relationships/image" Target="../media/image5.png"/><Relationship Id="rId4" Type="http://schemas.openxmlformats.org/officeDocument/2006/relationships/image" Target="../media/image141.jpe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143.jpeg"/><Relationship Id="rId4" Type="http://schemas.openxmlformats.org/officeDocument/2006/relationships/image" Target="../media/image5.png"/></Relationships>
</file>

<file path=ppt/slides/_rels/slide10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9.jpeg"/><Relationship Id="rId3" Type="http://schemas.openxmlformats.org/officeDocument/2006/relationships/image" Target="../media/image144.jpeg"/><Relationship Id="rId7" Type="http://schemas.openxmlformats.org/officeDocument/2006/relationships/image" Target="../media/image148.jpeg"/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7.jpeg"/><Relationship Id="rId5" Type="http://schemas.openxmlformats.org/officeDocument/2006/relationships/image" Target="../media/image146.jpeg"/><Relationship Id="rId4" Type="http://schemas.openxmlformats.org/officeDocument/2006/relationships/image" Target="../media/image145.jpeg"/><Relationship Id="rId9" Type="http://schemas.openxmlformats.org/officeDocument/2006/relationships/image" Target="../media/image5.pn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5.pn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5.png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17.png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2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24.jpeg"/><Relationship Id="rId4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6.png"/><Relationship Id="rId7" Type="http://schemas.openxmlformats.org/officeDocument/2006/relationships/image" Target="../media/image27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10" Type="http://schemas.openxmlformats.org/officeDocument/2006/relationships/image" Target="../media/image30.jpeg"/><Relationship Id="rId4" Type="http://schemas.openxmlformats.org/officeDocument/2006/relationships/image" Target="../media/image5.png"/><Relationship Id="rId9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3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36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3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41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5.png"/><Relationship Id="rId4" Type="http://schemas.openxmlformats.org/officeDocument/2006/relationships/image" Target="../media/image4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microsoft.com/office/2007/relationships/hdphoto" Target="../media/hdphoto1.wdp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5.png"/><Relationship Id="rId5" Type="http://schemas.openxmlformats.org/officeDocument/2006/relationships/image" Target="../media/image44.jpeg"/><Relationship Id="rId4" Type="http://schemas.openxmlformats.org/officeDocument/2006/relationships/image" Target="../media/image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7.jpe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5.png"/><Relationship Id="rId4" Type="http://schemas.microsoft.com/office/2007/relationships/hdphoto" Target="../media/hdphoto2.wdp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50.jpeg"/><Relationship Id="rId4" Type="http://schemas.openxmlformats.org/officeDocument/2006/relationships/image" Target="../media/image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53.jpeg"/><Relationship Id="rId4" Type="http://schemas.openxmlformats.org/officeDocument/2006/relationships/image" Target="../media/image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57.jpeg"/><Relationship Id="rId4" Type="http://schemas.openxmlformats.org/officeDocument/2006/relationships/image" Target="../media/image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58.jpeg"/><Relationship Id="rId4" Type="http://schemas.openxmlformats.org/officeDocument/2006/relationships/image" Target="../media/image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61.jpeg"/><Relationship Id="rId4" Type="http://schemas.openxmlformats.org/officeDocument/2006/relationships/image" Target="../media/image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5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5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5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66.jpe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5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5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5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70.jpeg"/><Relationship Id="rId4" Type="http://schemas.openxmlformats.org/officeDocument/2006/relationships/image" Target="../media/image5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72.png"/><Relationship Id="rId5" Type="http://schemas.openxmlformats.org/officeDocument/2006/relationships/image" Target="../media/image71.jpeg"/><Relationship Id="rId4" Type="http://schemas.openxmlformats.org/officeDocument/2006/relationships/image" Target="../media/image5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5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5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5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5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78.jpe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5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3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5.png"/><Relationship Id="rId4" Type="http://schemas.openxmlformats.org/officeDocument/2006/relationships/image" Target="../media/image79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3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80.jpg"/><Relationship Id="rId4" Type="http://schemas.openxmlformats.org/officeDocument/2006/relationships/image" Target="../media/image5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81.png"/><Relationship Id="rId4" Type="http://schemas.openxmlformats.org/officeDocument/2006/relationships/image" Target="../media/image5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5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5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5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5.png"/><Relationship Id="rId4" Type="http://schemas.openxmlformats.org/officeDocument/2006/relationships/image" Target="../media/image86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87.jpe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5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5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5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5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5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5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5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5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5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5.png"/><Relationship Id="rId4" Type="http://schemas.openxmlformats.org/officeDocument/2006/relationships/image" Target="../media/image9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5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99.jpeg"/><Relationship Id="rId5" Type="http://schemas.openxmlformats.org/officeDocument/2006/relationships/image" Target="../media/image98.jpeg"/><Relationship Id="rId4" Type="http://schemas.openxmlformats.org/officeDocument/2006/relationships/image" Target="../media/image5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01.jpeg"/><Relationship Id="rId5" Type="http://schemas.openxmlformats.org/officeDocument/2006/relationships/image" Target="../media/image100.jpeg"/><Relationship Id="rId4" Type="http://schemas.openxmlformats.org/officeDocument/2006/relationships/image" Target="../media/image5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5.png"/></Relationships>
</file>

<file path=ppt/slides/_rels/slide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jpeg"/><Relationship Id="rId3" Type="http://schemas.openxmlformats.org/officeDocument/2006/relationships/image" Target="../media/image6.png"/><Relationship Id="rId7" Type="http://schemas.microsoft.com/office/2007/relationships/hdphoto" Target="../media/hdphoto3.wdp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04.png"/><Relationship Id="rId5" Type="http://schemas.openxmlformats.org/officeDocument/2006/relationships/image" Target="../media/image103.jpeg"/><Relationship Id="rId10" Type="http://schemas.openxmlformats.org/officeDocument/2006/relationships/image" Target="../media/image107.jpeg"/><Relationship Id="rId4" Type="http://schemas.openxmlformats.org/officeDocument/2006/relationships/image" Target="../media/image5.png"/><Relationship Id="rId9" Type="http://schemas.openxmlformats.org/officeDocument/2006/relationships/image" Target="../media/image106.jpe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23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108.jpeg"/><Relationship Id="rId4" Type="http://schemas.openxmlformats.org/officeDocument/2006/relationships/image" Target="../media/image5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109.jpeg"/><Relationship Id="rId4" Type="http://schemas.openxmlformats.org/officeDocument/2006/relationships/image" Target="../media/image5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3.jpeg"/><Relationship Id="rId5" Type="http://schemas.openxmlformats.org/officeDocument/2006/relationships/image" Target="../media/image112.jpeg"/><Relationship Id="rId4" Type="http://schemas.openxmlformats.org/officeDocument/2006/relationships/image" Target="../media/image111.jpeg"/></Relationships>
</file>

<file path=ppt/slides/_rels/slide8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jpeg"/><Relationship Id="rId3" Type="http://schemas.openxmlformats.org/officeDocument/2006/relationships/image" Target="../media/image6.png"/><Relationship Id="rId7" Type="http://schemas.openxmlformats.org/officeDocument/2006/relationships/image" Target="../media/image116.jpe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5.jpeg"/><Relationship Id="rId5" Type="http://schemas.openxmlformats.org/officeDocument/2006/relationships/image" Target="../media/image114.jpeg"/><Relationship Id="rId4" Type="http://schemas.openxmlformats.org/officeDocument/2006/relationships/image" Target="../media/image5.png"/><Relationship Id="rId9" Type="http://schemas.openxmlformats.org/officeDocument/2006/relationships/image" Target="../media/image118.jpe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121.jpeg"/><Relationship Id="rId4" Type="http://schemas.openxmlformats.org/officeDocument/2006/relationships/image" Target="../media/image1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3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122.jpeg"/><Relationship Id="rId4" Type="http://schemas.openxmlformats.org/officeDocument/2006/relationships/image" Target="../media/image5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123.png"/><Relationship Id="rId4" Type="http://schemas.openxmlformats.org/officeDocument/2006/relationships/image" Target="../media/image5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124.jpeg"/><Relationship Id="rId4" Type="http://schemas.openxmlformats.org/officeDocument/2006/relationships/image" Target="../media/image5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5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23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28.jpe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27.jpeg"/><Relationship Id="rId5" Type="http://schemas.openxmlformats.org/officeDocument/2006/relationships/image" Target="../media/image126.jpeg"/><Relationship Id="rId4" Type="http://schemas.openxmlformats.org/officeDocument/2006/relationships/image" Target="../media/image5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.png"/><Relationship Id="rId4" Type="http://schemas.openxmlformats.org/officeDocument/2006/relationships/image" Target="../media/image130.jpe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https://s7.drugiegoroda.ru/8/791/79147-10-mestnaya-kirovskaya-matreshka-1024x1024.jpg">
            <a:extLst>
              <a:ext uri="{FF2B5EF4-FFF2-40B4-BE49-F238E27FC236}">
                <a16:creationId xmlns:a16="http://schemas.microsoft.com/office/drawing/2014/main" id="{2FED1B59-E49D-45D8-A391-0186BF9DFE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519459"/>
            <a:ext cx="4110755" cy="4239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6032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8775" y="331413"/>
            <a:ext cx="4033838" cy="34470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3200" dirty="0">
                <a:latin typeface="+mj-lt"/>
              </a:rPr>
              <a:t>Культурное пространство империи во второй половине </a:t>
            </a:r>
            <a:r>
              <a:rPr lang="en-US" sz="3200" dirty="0">
                <a:latin typeface="+mj-lt"/>
              </a:rPr>
              <a:t>XIX</a:t>
            </a:r>
            <a:r>
              <a:rPr lang="ru-RU" sz="3200" dirty="0">
                <a:latin typeface="+mj-lt"/>
              </a:rPr>
              <a:t> века. Художественная культура народов России</a:t>
            </a:r>
          </a:p>
        </p:txBody>
      </p:sp>
    </p:spTree>
    <p:extLst>
      <p:ext uri="{BB962C8B-B14F-4D97-AF65-F5344CB8AC3E}">
        <p14:creationId xmlns:p14="http://schemas.microsoft.com/office/powerpoint/2010/main" val="3408155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58775" y="385087"/>
            <a:ext cx="3353482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defTabSz="685783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Вопросы занятия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16201" y="1155474"/>
            <a:ext cx="6460492" cy="276999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Живопись.</a:t>
            </a:r>
          </a:p>
        </p:txBody>
      </p:sp>
      <p:sp>
        <p:nvSpPr>
          <p:cNvPr id="13" name="Овал 12"/>
          <p:cNvSpPr/>
          <p:nvPr/>
        </p:nvSpPr>
        <p:spPr>
          <a:xfrm>
            <a:off x="369792" y="1029310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4" name="Овал 13"/>
          <p:cNvSpPr/>
          <p:nvPr/>
        </p:nvSpPr>
        <p:spPr>
          <a:xfrm>
            <a:off x="367828" y="1816778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15" name="Овал 14"/>
          <p:cNvSpPr/>
          <p:nvPr/>
        </p:nvSpPr>
        <p:spPr>
          <a:xfrm>
            <a:off x="369792" y="2617058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92203" y="1948278"/>
            <a:ext cx="6928654" cy="276999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Скульптура и архитектура.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909792" y="2748559"/>
            <a:ext cx="6255060" cy="276999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Музыка.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98775" y="3535539"/>
            <a:ext cx="6255060" cy="276999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Театр.</a:t>
            </a:r>
          </a:p>
        </p:txBody>
      </p:sp>
      <p:sp>
        <p:nvSpPr>
          <p:cNvPr id="22" name="Овал 21"/>
          <p:cNvSpPr/>
          <p:nvPr/>
        </p:nvSpPr>
        <p:spPr>
          <a:xfrm>
            <a:off x="374400" y="3404038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4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916201" y="4330972"/>
            <a:ext cx="6255060" cy="276999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Художественные промыслы. </a:t>
            </a:r>
          </a:p>
        </p:txBody>
      </p:sp>
      <p:sp>
        <p:nvSpPr>
          <p:cNvPr id="21" name="Овал 20"/>
          <p:cNvSpPr/>
          <p:nvPr/>
        </p:nvSpPr>
        <p:spPr>
          <a:xfrm>
            <a:off x="369792" y="4209568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636555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4" grpId="0" animBg="1"/>
      <p:bldP spid="15" grpId="0" animBg="1"/>
      <p:bldP spid="17" grpId="0"/>
      <p:bldP spid="18" grpId="0"/>
      <p:bldP spid="19" grpId="0"/>
      <p:bldP spid="22" grpId="0" animBg="1"/>
      <p:bldP spid="20" grpId="0"/>
      <p:bldP spid="21" grpId="0" animBg="1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8" name="Picture 4" descr="https://imgprx.livejournal.net/c393816cb32fc76f540639a4a59e81934e1748ea/NyuKescneGYRau-_lYSO43Tzq_Xd5uiuZqW21CT5OomSbmrRTs9-8wVhvmMOCZlOFEWbdqmc8DYN8QNh7dVfL1WwKknDfdkN_2vcWOnXIUk">
            <a:extLst>
              <a:ext uri="{FF2B5EF4-FFF2-40B4-BE49-F238E27FC236}">
                <a16:creationId xmlns:a16="http://schemas.microsoft.com/office/drawing/2014/main" id="{3C46642E-94A9-46FA-BEE0-142EB3A4F8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" y="10"/>
            <a:ext cx="9143980" cy="5143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9" name="Овал 8">
            <a:extLst>
              <a:ext uri="{FF2B5EF4-FFF2-40B4-BE49-F238E27FC236}">
                <a16:creationId xmlns:a16="http://schemas.microsoft.com/office/drawing/2014/main" id="{265D064E-8728-47CC-BF61-A2E7B2139D19}"/>
              </a:ext>
            </a:extLst>
          </p:cNvPr>
          <p:cNvSpPr/>
          <p:nvPr/>
        </p:nvSpPr>
        <p:spPr>
          <a:xfrm>
            <a:off x="6971778" y="385709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3221D80-558D-4031-BF1B-EC427A210CE0}"/>
              </a:ext>
            </a:extLst>
          </p:cNvPr>
          <p:cNvSpPr txBox="1"/>
          <p:nvPr/>
        </p:nvSpPr>
        <p:spPr>
          <a:xfrm>
            <a:off x="7020183" y="1147209"/>
            <a:ext cx="17031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ru-RU" sz="1200" dirty="0"/>
              <a:t>Финифть</a:t>
            </a:r>
          </a:p>
        </p:txBody>
      </p:sp>
    </p:spTree>
    <p:extLst>
      <p:ext uri="{BB962C8B-B14F-4D97-AF65-F5344CB8AC3E}">
        <p14:creationId xmlns:p14="http://schemas.microsoft.com/office/powerpoint/2010/main" val="2132397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D8D356C-F317-48E0-A6EF-25EB29ECC4DA}"/>
              </a:ext>
            </a:extLst>
          </p:cNvPr>
          <p:cNvSpPr txBox="1"/>
          <p:nvPr/>
        </p:nvSpPr>
        <p:spPr>
          <a:xfrm>
            <a:off x="2727585" y="4391976"/>
            <a:ext cx="36888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rriweather" panose="00000500000000000000" pitchFamily="2" charset="-52"/>
                <a:ea typeface="+mn-ea"/>
                <a:cs typeface="+mn-cs"/>
              </a:rPr>
              <a:t>Тульский самовар</a:t>
            </a:r>
          </a:p>
        </p:txBody>
      </p:sp>
      <p:pic>
        <p:nvPicPr>
          <p:cNvPr id="8" name="Picture 4" descr="https://imgprx.livejournal.net/d4c57ad3329be86ea6f592241aed4dad24c96595/NyuKescneGYRau-_lYSO43Tzq_Xd5uiuZqW21CT5OomSbmrRTs9-8wVhvmMOCZlOFEWbdqmc8DYN8QNh7dVfL6tyJcdXXFTazK1Zoz1qyVk">
            <a:extLst>
              <a:ext uri="{FF2B5EF4-FFF2-40B4-BE49-F238E27FC236}">
                <a16:creationId xmlns:a16="http://schemas.microsoft.com/office/drawing/2014/main" id="{BFAC7208-7904-4A84-B17B-EBA899D9AA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9199" y="376238"/>
            <a:ext cx="4265602" cy="4015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5886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62" y="0"/>
            <a:ext cx="9151263" cy="5143500"/>
          </a:xfrm>
          <a:prstGeom prst="rect">
            <a:avLst/>
          </a:prstGeom>
        </p:spPr>
      </p:pic>
      <p:sp>
        <p:nvSpPr>
          <p:cNvPr id="19" name="Овал 18"/>
          <p:cNvSpPr/>
          <p:nvPr/>
        </p:nvSpPr>
        <p:spPr>
          <a:xfrm>
            <a:off x="369815" y="3084689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3</a:t>
            </a:r>
          </a:p>
        </p:txBody>
      </p:sp>
      <p:sp>
        <p:nvSpPr>
          <p:cNvPr id="17" name="Овал 16"/>
          <p:cNvSpPr/>
          <p:nvPr/>
        </p:nvSpPr>
        <p:spPr>
          <a:xfrm>
            <a:off x="369861" y="1170995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pic>
        <p:nvPicPr>
          <p:cNvPr id="35" name="Рисунок 3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58776" y="395078"/>
            <a:ext cx="8071239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Народные промыслы</a:t>
            </a:r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id="{B83CAE63-717F-4AA4-B5B6-33452A7B1102}"/>
              </a:ext>
            </a:extLst>
          </p:cNvPr>
          <p:cNvSpPr/>
          <p:nvPr/>
        </p:nvSpPr>
        <p:spPr>
          <a:xfrm>
            <a:off x="370739" y="2124967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150FCC5-4EFA-4C39-BB5C-A3F535DB5AA6}"/>
              </a:ext>
            </a:extLst>
          </p:cNvPr>
          <p:cNvSpPr txBox="1"/>
          <p:nvPr/>
        </p:nvSpPr>
        <p:spPr>
          <a:xfrm>
            <a:off x="1206623" y="3103762"/>
            <a:ext cx="6021687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Гжельская керамика </a:t>
            </a:r>
          </a:p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(посуда и статуэтки).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AFDB7E9-A90E-43FA-8E4C-71358836E2B1}"/>
              </a:ext>
            </a:extLst>
          </p:cNvPr>
          <p:cNvSpPr txBox="1"/>
          <p:nvPr/>
        </p:nvSpPr>
        <p:spPr>
          <a:xfrm>
            <a:off x="1206623" y="1296747"/>
            <a:ext cx="589177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Дымковские игрушки. 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C8EC9E2-2881-49EF-9E6E-91A186A7F7C5}"/>
              </a:ext>
            </a:extLst>
          </p:cNvPr>
          <p:cNvSpPr txBox="1"/>
          <p:nvPr/>
        </p:nvSpPr>
        <p:spPr>
          <a:xfrm>
            <a:off x="1206623" y="2256467"/>
            <a:ext cx="6021687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Палехские миниатюры.</a:t>
            </a:r>
          </a:p>
        </p:txBody>
      </p:sp>
      <p:pic>
        <p:nvPicPr>
          <p:cNvPr id="30722" name="Picture 2" descr="ÐÐ¾ÑÐ¾Ð¶ÐµÐµ Ð¸Ð·Ð¾Ð±ÑÐ°Ð¶ÐµÐ½Ð¸Ðµ">
            <a:extLst>
              <a:ext uri="{FF2B5EF4-FFF2-40B4-BE49-F238E27FC236}">
                <a16:creationId xmlns:a16="http://schemas.microsoft.com/office/drawing/2014/main" id="{0B37EEDA-A1C7-470F-8418-DD6F35D2E3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404326" y="460570"/>
            <a:ext cx="2440402" cy="1657397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4" name="Picture 4" descr="ÐÐ¾ÑÐ¾Ð¶ÐµÐµ Ð¸Ð·Ð¾Ð±ÑÐ°Ð¶ÐµÐ½Ð¸Ðµ">
            <a:extLst>
              <a:ext uri="{FF2B5EF4-FFF2-40B4-BE49-F238E27FC236}">
                <a16:creationId xmlns:a16="http://schemas.microsoft.com/office/drawing/2014/main" id="{4FCEA889-6B40-45DB-97FD-6FCD98A3ED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413" y="760682"/>
            <a:ext cx="1318912" cy="173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6" name="Picture 6" descr="ÐÐ°ÑÑÐ¸Ð½ÐºÐ¸ Ð¿Ð¾ Ð·Ð°Ð¿ÑÐ¾ÑÑ Ð³Ð¶ÐµÐ»ÑÑÐºÐ°Ñ ÐºÐµÑÐ°Ð¼Ð¸ÐºÐ° Ð¿Ð½Ð³">
            <a:extLst>
              <a:ext uri="{FF2B5EF4-FFF2-40B4-BE49-F238E27FC236}">
                <a16:creationId xmlns:a16="http://schemas.microsoft.com/office/drawing/2014/main" id="{BA9B38E0-7A91-49FC-BA29-5CA540A277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763" y="2706556"/>
            <a:ext cx="1571158" cy="1481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8" name="Picture 8" descr="ÐÐ°ÑÑÐ¸Ð½ÐºÐ¸ Ð¿Ð¾ Ð·Ð°Ð¿ÑÐ¾ÑÑ Ð³Ð¶ÐµÐ»ÑÑÐºÐ°Ñ ÐºÐµÑÐ°Ð¼Ð¸ÐºÐ° Ð¿Ð½Ð³">
            <a:extLst>
              <a:ext uri="{FF2B5EF4-FFF2-40B4-BE49-F238E27FC236}">
                <a16:creationId xmlns:a16="http://schemas.microsoft.com/office/drawing/2014/main" id="{D7ADF17D-A330-4B5D-9EE7-44E357FAB7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8399" y="3380761"/>
            <a:ext cx="1840258" cy="1352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32" name="Picture 12" descr="ÐÐ¾ÑÐ¾Ð¶ÐµÐµ Ð¸Ð·Ð¾Ð±ÑÐ°Ð¶ÐµÐ½Ð¸Ðµ">
            <a:extLst>
              <a:ext uri="{FF2B5EF4-FFF2-40B4-BE49-F238E27FC236}">
                <a16:creationId xmlns:a16="http://schemas.microsoft.com/office/drawing/2014/main" id="{AC7DAFFE-02A3-4D5B-AC55-9C030B14B3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4143" y="2860024"/>
            <a:ext cx="1407768" cy="1595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Овал 21">
            <a:extLst>
              <a:ext uri="{FF2B5EF4-FFF2-40B4-BE49-F238E27FC236}">
                <a16:creationId xmlns:a16="http://schemas.microsoft.com/office/drawing/2014/main" id="{951E8537-8C35-4C71-8E98-1260817D3D95}"/>
              </a:ext>
            </a:extLst>
          </p:cNvPr>
          <p:cNvSpPr/>
          <p:nvPr/>
        </p:nvSpPr>
        <p:spPr>
          <a:xfrm>
            <a:off x="369815" y="4174213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4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0F22F0A-1841-4431-A72D-1354737AF905}"/>
              </a:ext>
            </a:extLst>
          </p:cNvPr>
          <p:cNvSpPr txBox="1"/>
          <p:nvPr/>
        </p:nvSpPr>
        <p:spPr>
          <a:xfrm>
            <a:off x="1206623" y="4160215"/>
            <a:ext cx="6021687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Хохломская деревянная </a:t>
            </a:r>
          </a:p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посуда.</a:t>
            </a:r>
          </a:p>
        </p:txBody>
      </p:sp>
    </p:spTree>
    <p:extLst>
      <p:ext uri="{BB962C8B-B14F-4D97-AF65-F5344CB8AC3E}">
        <p14:creationId xmlns:p14="http://schemas.microsoft.com/office/powerpoint/2010/main" val="4210269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07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0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07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07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07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7" grpId="0" animBg="1"/>
      <p:bldP spid="16" grpId="0" animBg="1"/>
      <p:bldP spid="26" grpId="0"/>
      <p:bldP spid="28" grpId="0"/>
      <p:bldP spid="29" grpId="0"/>
      <p:bldP spid="22" grpId="0" animBg="1"/>
      <p:bldP spid="23" grpId="0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extBox 52">
            <a:extLst>
              <a:ext uri="{FF2B5EF4-FFF2-40B4-BE49-F238E27FC236}">
                <a16:creationId xmlns:a16="http://schemas.microsoft.com/office/drawing/2014/main" id="{B2A5D498-F240-45D5-9F3B-D738CA6B16AA}"/>
              </a:ext>
            </a:extLst>
          </p:cNvPr>
          <p:cNvSpPr txBox="1"/>
          <p:nvPr/>
        </p:nvSpPr>
        <p:spPr>
          <a:xfrm>
            <a:off x="6713850" y="2130294"/>
            <a:ext cx="1703439" cy="1015839"/>
          </a:xfrm>
          <a:prstGeom prst="roundRect">
            <a:avLst/>
          </a:prstGeom>
          <a:noFill/>
          <a:ln w="15875">
            <a:solidFill>
              <a:srgbClr val="FA5050">
                <a:alpha val="75000"/>
              </a:srgbClr>
            </a:solidFill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b="1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3A6670D8-803A-47EB-8EC9-B07CA179B824}"/>
              </a:ext>
            </a:extLst>
          </p:cNvPr>
          <p:cNvSpPr txBox="1"/>
          <p:nvPr/>
        </p:nvSpPr>
        <p:spPr>
          <a:xfrm>
            <a:off x="4572000" y="2130294"/>
            <a:ext cx="1703439" cy="1015839"/>
          </a:xfrm>
          <a:prstGeom prst="roundRect">
            <a:avLst/>
          </a:prstGeom>
          <a:noFill/>
          <a:ln w="15875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b="1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486263" y="1478815"/>
            <a:ext cx="264400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sp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486263" y="3146133"/>
            <a:ext cx="264400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sp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10" name="Скругленная соединительная линия 9"/>
          <p:cNvCxnSpPr>
            <a:cxnSpLocks/>
            <a:stCxn id="17" idx="3"/>
            <a:endCxn id="46" idx="1"/>
          </p:cNvCxnSpPr>
          <p:nvPr/>
        </p:nvCxnSpPr>
        <p:spPr>
          <a:xfrm>
            <a:off x="4130265" y="1799091"/>
            <a:ext cx="441735" cy="839123"/>
          </a:xfrm>
          <a:prstGeom prst="curvedConnector3">
            <a:avLst/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Скругленная соединительная линия 25"/>
          <p:cNvCxnSpPr>
            <a:cxnSpLocks/>
            <a:stCxn id="19" idx="3"/>
            <a:endCxn id="46" idx="1"/>
          </p:cNvCxnSpPr>
          <p:nvPr/>
        </p:nvCxnSpPr>
        <p:spPr>
          <a:xfrm flipV="1">
            <a:off x="4130265" y="2638214"/>
            <a:ext cx="441735" cy="828195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1486263" y="1537480"/>
            <a:ext cx="26440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Подъём национального самосознания 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489587" y="3192228"/>
            <a:ext cx="26440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Повышенный интерес</a:t>
            </a:r>
          </a:p>
          <a:p>
            <a:pPr algn="ctr"/>
            <a:r>
              <a:rPr lang="ru-RU" sz="1400" dirty="0">
                <a:solidFill>
                  <a:prstClr val="black"/>
                </a:solidFill>
              </a:rPr>
              <a:t>к русской культуре 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569785" y="2165447"/>
            <a:ext cx="170676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Возрождение народной крестьянской игрушки 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96A1D3DE-1BAB-469A-8312-C3B0ACEF2D8D}"/>
              </a:ext>
            </a:extLst>
          </p:cNvPr>
          <p:cNvSpPr txBox="1"/>
          <p:nvPr/>
        </p:nvSpPr>
        <p:spPr>
          <a:xfrm>
            <a:off x="6625440" y="2268881"/>
            <a:ext cx="186027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</a:rPr>
              <a:t>Производство деревянных </a:t>
            </a:r>
          </a:p>
          <a:p>
            <a:pPr algn="ctr"/>
            <a:r>
              <a:rPr lang="ru-RU" sz="1400" b="1" dirty="0">
                <a:solidFill>
                  <a:prstClr val="black"/>
                </a:solidFill>
              </a:rPr>
              <a:t>кукол-матрёшек</a:t>
            </a:r>
          </a:p>
        </p:txBody>
      </p:sp>
      <p:cxnSp>
        <p:nvCxnSpPr>
          <p:cNvPr id="58" name="Скругленная соединительная линия 25">
            <a:extLst>
              <a:ext uri="{FF2B5EF4-FFF2-40B4-BE49-F238E27FC236}">
                <a16:creationId xmlns:a16="http://schemas.microsoft.com/office/drawing/2014/main" id="{63D8CE9E-9AF7-48C5-8391-C8D20BB24996}"/>
              </a:ext>
            </a:extLst>
          </p:cNvPr>
          <p:cNvCxnSpPr>
            <a:cxnSpLocks/>
            <a:stCxn id="46" idx="3"/>
            <a:endCxn id="53" idx="1"/>
          </p:cNvCxnSpPr>
          <p:nvPr/>
        </p:nvCxnSpPr>
        <p:spPr>
          <a:xfrm>
            <a:off x="6275439" y="2638214"/>
            <a:ext cx="438411" cy="0"/>
          </a:xfrm>
          <a:prstGeom prst="straightConnector1">
            <a:avLst/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DFA7A461-4DE4-46CD-BEBF-275521BF630A}"/>
              </a:ext>
            </a:extLst>
          </p:cNvPr>
          <p:cNvSpPr txBox="1"/>
          <p:nvPr/>
        </p:nvSpPr>
        <p:spPr>
          <a:xfrm>
            <a:off x="358776" y="376238"/>
            <a:ext cx="8426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2800" dirty="0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  <a:t>Народные промыслы</a:t>
            </a:r>
          </a:p>
        </p:txBody>
      </p:sp>
    </p:spTree>
    <p:extLst>
      <p:ext uri="{BB962C8B-B14F-4D97-AF65-F5344CB8AC3E}">
        <p14:creationId xmlns:p14="http://schemas.microsoft.com/office/powerpoint/2010/main" val="3900685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  <p:bldP spid="46" grpId="0" animBg="1"/>
      <p:bldP spid="17" grpId="0" animBg="1"/>
      <p:bldP spid="19" grpId="0" animBg="1"/>
      <p:bldP spid="5" grpId="0"/>
      <p:bldP spid="24" grpId="0"/>
      <p:bldP spid="20" grpId="0"/>
      <p:bldP spid="54" grpId="0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1748" name="Picture 4" descr="ÐÐ¾ÑÐ¾Ð¶ÐµÐµ Ð¸Ð·Ð¾Ð±ÑÐ°Ð¶ÐµÐ½Ð¸Ðµ">
            <a:extLst>
              <a:ext uri="{FF2B5EF4-FFF2-40B4-BE49-F238E27FC236}">
                <a16:creationId xmlns:a16="http://schemas.microsoft.com/office/drawing/2014/main" id="{3F25BB97-82AE-4C04-9597-1F08665D64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8773" y="705493"/>
            <a:ext cx="2557463" cy="3732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792539" y="1817954"/>
            <a:ext cx="4956174" cy="150759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Первая матрёшка была создана мастером токарного дела </a:t>
            </a:r>
          </a:p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В. </a:t>
            </a:r>
            <a:r>
              <a:rPr lang="ru-RU" sz="1800" dirty="0" err="1">
                <a:solidFill>
                  <a:prstClr val="white"/>
                </a:solidFill>
                <a:latin typeface="Merriweather"/>
              </a:rPr>
              <a:t>Звёздочкиным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 по эскизам</a:t>
            </a:r>
          </a:p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профессионального художника </a:t>
            </a:r>
          </a:p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С. Милютина. </a:t>
            </a:r>
          </a:p>
        </p:txBody>
      </p:sp>
      <p:pic>
        <p:nvPicPr>
          <p:cNvPr id="31746" name="Picture 2" descr="https://upload.wikimedia.org/wikipedia/commons/7/7d/Zvyozdochkin.jpg">
            <a:extLst>
              <a:ext uri="{FF2B5EF4-FFF2-40B4-BE49-F238E27FC236}">
                <a16:creationId xmlns:a16="http://schemas.microsoft.com/office/drawing/2014/main" id="{7481039C-99E4-4E0F-9054-72C9F3F9EF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775" y="705493"/>
            <a:ext cx="2557463" cy="3732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3072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50"/>
                                        <p:tgtEl>
                                          <p:spTgt spid="317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D8D356C-F317-48E0-A6EF-25EB29ECC4DA}"/>
              </a:ext>
            </a:extLst>
          </p:cNvPr>
          <p:cNvSpPr txBox="1"/>
          <p:nvPr/>
        </p:nvSpPr>
        <p:spPr>
          <a:xfrm>
            <a:off x="666925" y="4391976"/>
            <a:ext cx="78101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dirty="0">
                <a:solidFill>
                  <a:prstClr val="white"/>
                </a:solidFill>
                <a:latin typeface="Merriweather" panose="00000500000000000000" pitchFamily="2" charset="-52"/>
              </a:rPr>
              <a:t>Первая русская матрёшка С. Малютина</a:t>
            </a:r>
          </a:p>
        </p:txBody>
      </p:sp>
      <p:pic>
        <p:nvPicPr>
          <p:cNvPr id="8" name="Picture 8" descr="ÐÐ¾ÑÐ¾Ð¶ÐµÐµ Ð¸Ð·Ð¾Ð±ÑÐ°Ð¶ÐµÐ½Ð¸Ðµ">
            <a:extLst>
              <a:ext uri="{FF2B5EF4-FFF2-40B4-BE49-F238E27FC236}">
                <a16:creationId xmlns:a16="http://schemas.microsoft.com/office/drawing/2014/main" id="{A34B7B54-F268-4B63-A0F4-66B343C159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158938" y="378120"/>
            <a:ext cx="4826124" cy="4013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6547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8" descr="ÐÐ¾ÑÐ¾Ð¶ÐµÐµ Ð¸Ð·Ð¾Ð±ÑÐ°Ð¶ÐµÐ½Ð¸Ðµ">
            <a:extLst>
              <a:ext uri="{FF2B5EF4-FFF2-40B4-BE49-F238E27FC236}">
                <a16:creationId xmlns:a16="http://schemas.microsoft.com/office/drawing/2014/main" id="{4AFF04FB-554B-43C1-BC79-6170CD2157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6"/>
          <a:stretch/>
        </p:blipFill>
        <p:spPr bwMode="auto">
          <a:xfrm>
            <a:off x="5375146" y="3364235"/>
            <a:ext cx="1884426" cy="1779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ÐÐ¾ÑÐ¾Ð¶ÐµÐµ Ð¸Ð·Ð¾Ð±ÑÐ°Ð¶ÐµÐ½Ð¸Ðµ">
            <a:extLst>
              <a:ext uri="{FF2B5EF4-FFF2-40B4-BE49-F238E27FC236}">
                <a16:creationId xmlns:a16="http://schemas.microsoft.com/office/drawing/2014/main" id="{BF46ABC8-0F8A-4000-BE46-782AD14625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207610" y="3364232"/>
            <a:ext cx="1936370" cy="1779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0" descr="ÐÐ°ÑÑÐ¸Ð½ÐºÐ¸ Ð¿Ð¾ Ð·Ð°Ð¿ÑÐ¾ÑÑ ÐºÐµÑÐ°Ð¼Ð¸ÑÐµÑÐºÐ¸Ðµ Ð¸ Ð¼ÐµÐ´Ð½ÑÐµ ÑÐ¾ÑÑÐ´Ñ Ð°Ð·ÐµÑÐ±Ð°Ð¹Ð´Ð¶Ð°Ð½">
            <a:extLst>
              <a:ext uri="{FF2B5EF4-FFF2-40B4-BE49-F238E27FC236}">
                <a16:creationId xmlns:a16="http://schemas.microsoft.com/office/drawing/2014/main" id="{5B04059C-2F99-4FFB-9F97-298B72CAE0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/>
          <a:stretch/>
        </p:blipFill>
        <p:spPr bwMode="auto">
          <a:xfrm>
            <a:off x="3469341" y="-1"/>
            <a:ext cx="5672373" cy="3364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ÐÐ¾ÑÐ¾Ð¶ÐµÐµ Ð¸Ð·Ð¾Ð±ÑÐ°Ð¶ÐµÐ½Ð¸Ðµ">
            <a:extLst>
              <a:ext uri="{FF2B5EF4-FFF2-40B4-BE49-F238E27FC236}">
                <a16:creationId xmlns:a16="http://schemas.microsoft.com/office/drawing/2014/main" id="{F0D4CDE3-32C2-4CB0-8805-A85FADBB2E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461005" y="3364232"/>
            <a:ext cx="1943851" cy="1779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ÐÐ°ÑÑÐ¸Ð½ÐºÐ¸ Ð¿Ð¾ Ð·Ð°Ð¿ÑÐ¾ÑÑ ÑÐ·Ð±ÐµÐºÑÐºÐ¸Ðµ ÐºÐ¾Ð²ÑÑ ÑÑÐ°Ð´Ð¸ÑÐ¸Ð¾Ð½Ð½ÑÐµ">
            <a:extLst>
              <a:ext uri="{FF2B5EF4-FFF2-40B4-BE49-F238E27FC236}">
                <a16:creationId xmlns:a16="http://schemas.microsoft.com/office/drawing/2014/main" id="{7C775255-9A0F-4DB5-ADB1-AE52392027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" y="2571749"/>
            <a:ext cx="3476604" cy="2571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2" descr="ÐÐ¾ÑÐ¾Ð¶ÐµÐµ Ð¸Ð·Ð¾Ð±ÑÐ°Ð¶ÐµÐ½Ð¸Ðµ">
            <a:extLst>
              <a:ext uri="{FF2B5EF4-FFF2-40B4-BE49-F238E27FC236}">
                <a16:creationId xmlns:a16="http://schemas.microsoft.com/office/drawing/2014/main" id="{4CB777D1-3E9B-4310-92A9-391335077C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" y="10"/>
            <a:ext cx="3476605" cy="2571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4A4AE782-081F-4418-90D7-DA8AF5C0AFB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911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98775" y="2022331"/>
            <a:ext cx="6916299" cy="553998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Источником вдохновения деятелей культуры являлись традиции народного творчества.</a:t>
            </a:r>
          </a:p>
        </p:txBody>
      </p:sp>
      <p:sp>
        <p:nvSpPr>
          <p:cNvPr id="13" name="Овал 12"/>
          <p:cNvSpPr/>
          <p:nvPr/>
        </p:nvSpPr>
        <p:spPr>
          <a:xfrm>
            <a:off x="371131" y="2016796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4" name="Овал 13"/>
          <p:cNvSpPr/>
          <p:nvPr/>
        </p:nvSpPr>
        <p:spPr>
          <a:xfrm>
            <a:off x="358775" y="3037949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15" name="Овал 14"/>
          <p:cNvSpPr/>
          <p:nvPr/>
        </p:nvSpPr>
        <p:spPr>
          <a:xfrm>
            <a:off x="371131" y="4160513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98775" y="2892450"/>
            <a:ext cx="6928654" cy="830997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Искусство решало задачу просвещения народа, стремясь приобщить к своим достижениям </a:t>
            </a:r>
            <a:endParaRPr lang="en-US" sz="1800" dirty="0">
              <a:solidFill>
                <a:prstClr val="white"/>
              </a:solidFill>
              <a:latin typeface="Merriweather"/>
            </a:endParaRPr>
          </a:p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широкие слои населения.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911131" y="4153514"/>
            <a:ext cx="6716890" cy="553998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В живописи и драматургии основным стилем </a:t>
            </a:r>
            <a:endParaRPr lang="en-US" sz="1800" dirty="0">
              <a:solidFill>
                <a:prstClr val="white"/>
              </a:solidFill>
              <a:latin typeface="Merriweather"/>
            </a:endParaRPr>
          </a:p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был критический реализм.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58775" y="411570"/>
            <a:ext cx="8617744" cy="129266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defTabSz="685783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Культурное пространство империи во </a:t>
            </a:r>
          </a:p>
          <a:p>
            <a:pPr defTabSz="685783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второй половине </a:t>
            </a:r>
            <a:r>
              <a:rPr lang="en-US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XIX</a:t>
            </a:r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 века. Художественная </a:t>
            </a:r>
          </a:p>
          <a:p>
            <a:pPr defTabSz="685783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культура народов России</a:t>
            </a:r>
          </a:p>
        </p:txBody>
      </p:sp>
    </p:spTree>
    <p:extLst>
      <p:ext uri="{BB962C8B-B14F-4D97-AF65-F5344CB8AC3E}">
        <p14:creationId xmlns:p14="http://schemas.microsoft.com/office/powerpoint/2010/main" val="126921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4" grpId="0" animBg="1"/>
      <p:bldP spid="15" grpId="0" animBg="1"/>
      <p:bldP spid="17" grpId="0"/>
      <p:bldP spid="18" grpId="0"/>
    </p:bld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98775" y="2022331"/>
            <a:ext cx="6916299" cy="553998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Критический реализм объяснял жизнь, раскрывал трагическое положение народных масс.</a:t>
            </a:r>
          </a:p>
        </p:txBody>
      </p:sp>
      <p:sp>
        <p:nvSpPr>
          <p:cNvPr id="13" name="Овал 12"/>
          <p:cNvSpPr/>
          <p:nvPr/>
        </p:nvSpPr>
        <p:spPr>
          <a:xfrm>
            <a:off x="371131" y="2016796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en-US" sz="1800" dirty="0">
                <a:solidFill>
                  <a:prstClr val="black"/>
                </a:solidFill>
                <a:latin typeface="Merriweather"/>
              </a:rPr>
              <a:t>4</a:t>
            </a:r>
            <a:endParaRPr lang="ru-RU" sz="1800" dirty="0">
              <a:solidFill>
                <a:prstClr val="black"/>
              </a:solidFill>
              <a:latin typeface="Merriweather"/>
            </a:endParaRPr>
          </a:p>
        </p:txBody>
      </p:sp>
      <p:sp>
        <p:nvSpPr>
          <p:cNvPr id="14" name="Овал 13"/>
          <p:cNvSpPr/>
          <p:nvPr/>
        </p:nvSpPr>
        <p:spPr>
          <a:xfrm>
            <a:off x="358775" y="3037949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en-US" sz="1800" dirty="0">
                <a:solidFill>
                  <a:prstClr val="black"/>
                </a:solidFill>
                <a:latin typeface="Merriweather"/>
              </a:rPr>
              <a:t>5</a:t>
            </a:r>
            <a:endParaRPr lang="ru-RU" sz="1800" dirty="0">
              <a:solidFill>
                <a:prstClr val="black"/>
              </a:solidFill>
              <a:latin typeface="Merriweather"/>
            </a:endParaRPr>
          </a:p>
        </p:txBody>
      </p:sp>
      <p:sp>
        <p:nvSpPr>
          <p:cNvPr id="15" name="Овал 14"/>
          <p:cNvSpPr/>
          <p:nvPr/>
        </p:nvSpPr>
        <p:spPr>
          <a:xfrm>
            <a:off x="371131" y="4160513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en-US" sz="1800" dirty="0">
                <a:solidFill>
                  <a:prstClr val="black"/>
                </a:solidFill>
                <a:latin typeface="Merriweather"/>
              </a:rPr>
              <a:t>6</a:t>
            </a:r>
            <a:endParaRPr lang="ru-RU" sz="1800" dirty="0">
              <a:solidFill>
                <a:prstClr val="black"/>
              </a:solidFill>
              <a:latin typeface="Merriweather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98775" y="3027451"/>
            <a:ext cx="6928654" cy="553998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В архитектуре происходит поиск нового стиля, появляются эклектика и псевдорусский стиль.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911131" y="4153514"/>
            <a:ext cx="6716890" cy="553998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Возрастает интерес к народной жизни </a:t>
            </a:r>
            <a:endParaRPr lang="en-US" sz="1800" dirty="0">
              <a:solidFill>
                <a:prstClr val="white"/>
              </a:solidFill>
              <a:latin typeface="Merriweather"/>
            </a:endParaRPr>
          </a:p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и традициям. Развиваются народные ремёсла.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58775" y="411570"/>
            <a:ext cx="8617744" cy="129266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defTabSz="685783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Культурное пространство империи во </a:t>
            </a:r>
          </a:p>
          <a:p>
            <a:pPr defTabSz="685783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второй половине </a:t>
            </a:r>
            <a:r>
              <a:rPr lang="en-US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XIX</a:t>
            </a:r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 века. Художественная </a:t>
            </a:r>
          </a:p>
          <a:p>
            <a:pPr defTabSz="685783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культура народов России</a:t>
            </a:r>
          </a:p>
        </p:txBody>
      </p:sp>
    </p:spTree>
    <p:extLst>
      <p:ext uri="{BB962C8B-B14F-4D97-AF65-F5344CB8AC3E}">
        <p14:creationId xmlns:p14="http://schemas.microsoft.com/office/powerpoint/2010/main" val="3509580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4" grpId="0" animBg="1"/>
      <p:bldP spid="15" grpId="0" animBg="1"/>
      <p:bldP spid="17" grpId="0"/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/>
          <p:cNvSpPr txBox="1"/>
          <p:nvPr/>
        </p:nvSpPr>
        <p:spPr>
          <a:xfrm>
            <a:off x="3193849" y="3249558"/>
            <a:ext cx="2734882" cy="779138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476246" y="2372307"/>
            <a:ext cx="2358828" cy="1015839"/>
          </a:xfrm>
          <a:prstGeom prst="roundRect">
            <a:avLst/>
          </a:prstGeom>
          <a:noFill/>
          <a:ln w="15875">
            <a:solidFill>
              <a:srgbClr val="FA5050">
                <a:alpha val="75000"/>
              </a:srgbClr>
            </a:solidFill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b="1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192763" y="1824119"/>
            <a:ext cx="2734882" cy="779138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10" name="Скругленная соединительная линия 9"/>
          <p:cNvCxnSpPr>
            <a:stCxn id="29" idx="3"/>
            <a:endCxn id="17" idx="1"/>
          </p:cNvCxnSpPr>
          <p:nvPr/>
        </p:nvCxnSpPr>
        <p:spPr>
          <a:xfrm flipV="1">
            <a:off x="2835074" y="2213688"/>
            <a:ext cx="357689" cy="666539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Скругленная соединительная линия 31"/>
          <p:cNvCxnSpPr>
            <a:stCxn id="29" idx="3"/>
            <a:endCxn id="22" idx="1"/>
          </p:cNvCxnSpPr>
          <p:nvPr/>
        </p:nvCxnSpPr>
        <p:spPr>
          <a:xfrm>
            <a:off x="2835074" y="2880227"/>
            <a:ext cx="358775" cy="758900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3367421" y="1857800"/>
            <a:ext cx="240915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Стремление правдиво показывать различные социальные проблемы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43393" y="2622722"/>
            <a:ext cx="24245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</a:rPr>
              <a:t>Изменение общественной функции живописи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183940" y="3274664"/>
            <a:ext cx="277611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Стремление художников раскрывать суть общественных явлений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293466" y="2372307"/>
            <a:ext cx="2358828" cy="1015839"/>
          </a:xfrm>
          <a:prstGeom prst="roundRect">
            <a:avLst/>
          </a:prstGeom>
          <a:noFill/>
          <a:ln w="15875">
            <a:solidFill>
              <a:srgbClr val="FA5050">
                <a:alpha val="75000"/>
              </a:srgbClr>
            </a:solidFill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b="1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293465" y="2618616"/>
            <a:ext cx="23588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</a:rPr>
              <a:t>Появление критического реализма</a:t>
            </a:r>
          </a:p>
        </p:txBody>
      </p:sp>
      <p:cxnSp>
        <p:nvCxnSpPr>
          <p:cNvPr id="30" name="Скругленная соединительная линия 29"/>
          <p:cNvCxnSpPr>
            <a:stCxn id="27" idx="1"/>
            <a:endCxn id="17" idx="3"/>
          </p:cNvCxnSpPr>
          <p:nvPr/>
        </p:nvCxnSpPr>
        <p:spPr>
          <a:xfrm rot="10800000">
            <a:off x="5927646" y="2213689"/>
            <a:ext cx="365821" cy="666539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Скругленная соединительная линия 32"/>
          <p:cNvCxnSpPr>
            <a:stCxn id="27" idx="1"/>
            <a:endCxn id="22" idx="3"/>
          </p:cNvCxnSpPr>
          <p:nvPr/>
        </p:nvCxnSpPr>
        <p:spPr>
          <a:xfrm rot="10800000" flipV="1">
            <a:off x="5928732" y="2880227"/>
            <a:ext cx="364735" cy="758900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35411C95-E700-478A-BD61-8D1E6A220A64}"/>
              </a:ext>
            </a:extLst>
          </p:cNvPr>
          <p:cNvSpPr txBox="1"/>
          <p:nvPr/>
        </p:nvSpPr>
        <p:spPr>
          <a:xfrm>
            <a:off x="358776" y="376238"/>
            <a:ext cx="8426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2800" dirty="0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  <a:t>Живопись второй половины </a:t>
            </a:r>
            <a:r>
              <a:rPr lang="en-US" sz="2800" dirty="0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  <a:t>XIX </a:t>
            </a:r>
            <a:r>
              <a:rPr lang="ru-RU" sz="2800" dirty="0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  <a:t>века </a:t>
            </a:r>
          </a:p>
        </p:txBody>
      </p:sp>
    </p:spTree>
    <p:extLst>
      <p:ext uri="{BB962C8B-B14F-4D97-AF65-F5344CB8AC3E}">
        <p14:creationId xmlns:p14="http://schemas.microsoft.com/office/powerpoint/2010/main" val="484829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9" grpId="0" animBg="1"/>
      <p:bldP spid="17" grpId="0" animBg="1"/>
      <p:bldP spid="5" grpId="0"/>
      <p:bldP spid="13" grpId="0"/>
      <p:bldP spid="24" grpId="0"/>
      <p:bldP spid="27" grpId="0" animBg="1"/>
      <p:bldP spid="2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https://upload.wikimedia.org/wikipedia/commons/4/41/%D0%91%D1%83%D1%80%D0%BB%D0%B0%D0%BA%D0%B8.jpg">
            <a:extLst>
              <a:ext uri="{FF2B5EF4-FFF2-40B4-BE49-F238E27FC236}">
                <a16:creationId xmlns:a16="http://schemas.microsoft.com/office/drawing/2014/main" id="{DB1D0802-EEA6-4140-8A25-866E003CAC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626833" y="1"/>
            <a:ext cx="6517168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https://upload.wikimedia.org/wikipedia/commons/4/41/%D0%91%D1%83%D1%80%D0%BB%D0%B0%D0%BA%D0%B8.jpg">
            <a:extLst>
              <a:ext uri="{FF2B5EF4-FFF2-40B4-BE49-F238E27FC236}">
                <a16:creationId xmlns:a16="http://schemas.microsoft.com/office/drawing/2014/main" id="{04EF711D-2063-452D-B651-0779504D4A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1880598" y="0"/>
            <a:ext cx="746234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pic>
        <p:nvPicPr>
          <p:cNvPr id="14" name="Picture 4" descr="https://upload.wikimedia.org/wikipedia/commons/4/41/%D0%91%D1%83%D1%80%D0%BB%D0%B0%D0%BA%D0%B8.jpg">
            <a:extLst>
              <a:ext uri="{FF2B5EF4-FFF2-40B4-BE49-F238E27FC236}">
                <a16:creationId xmlns:a16="http://schemas.microsoft.com/office/drawing/2014/main" id="{73B3A2FB-81CB-4DF3-A79E-71B60133E5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1196188" y="0"/>
            <a:ext cx="746234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https://upload.wikimedia.org/wikipedia/commons/4/41/%D0%91%D1%83%D1%80%D0%BB%D0%B0%D0%BA%D0%B8.jpg">
            <a:extLst>
              <a:ext uri="{FF2B5EF4-FFF2-40B4-BE49-F238E27FC236}">
                <a16:creationId xmlns:a16="http://schemas.microsoft.com/office/drawing/2014/main" id="{F98DF5DF-631C-4AA7-A9FC-3B31693606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542484" y="0"/>
            <a:ext cx="746234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54F965B-C151-477D-8CC7-8BF19B934BF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1084"/>
          <a:stretch/>
        </p:blipFill>
        <p:spPr>
          <a:xfrm>
            <a:off x="0" y="0"/>
            <a:ext cx="678934" cy="5143500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0" y="0"/>
            <a:ext cx="3284536" cy="5143500"/>
          </a:xfrm>
          <a:prstGeom prst="rect">
            <a:avLst/>
          </a:prstGeom>
          <a:solidFill>
            <a:srgbClr val="FA5050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>
              <a:solidFill>
                <a:prstClr val="white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79387" y="807485"/>
            <a:ext cx="2925761" cy="36054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Положительным героем в картинах критического реализма выступал обобщающий образ народа, который обладал огромным духовным потенциалом </a:t>
            </a:r>
          </a:p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и жаждой свободы.</a:t>
            </a:r>
          </a:p>
        </p:txBody>
      </p:sp>
    </p:spTree>
    <p:extLst>
      <p:ext uri="{BB962C8B-B14F-4D97-AF65-F5344CB8AC3E}">
        <p14:creationId xmlns:p14="http://schemas.microsoft.com/office/powerpoint/2010/main" val="3000669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792538" y="1970304"/>
            <a:ext cx="4870449" cy="120289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Первые проявления критического реализма в российской живописи появились в 1850-х годах в творчестве В. Г. Перова.</a:t>
            </a:r>
          </a:p>
        </p:txBody>
      </p:sp>
      <p:pic>
        <p:nvPicPr>
          <p:cNvPr id="6154" name="Picture 10" descr="https://upload.wikimedia.org/wikipedia/commons/7/7e/%D0%9F%D0%B5%D1%80%D0%BE%D0%B2_%D0%90%D0%B2%D1%82%D0%BE%D0%BF%D0%BE%D1%80%D1%82%D1%80%D0%B5%D1%82_2.png">
            <a:extLst>
              <a:ext uri="{FF2B5EF4-FFF2-40B4-BE49-F238E27FC236}">
                <a16:creationId xmlns:a16="http://schemas.microsoft.com/office/drawing/2014/main" id="{CE121818-180C-4907-88B3-A0D042A051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8775" y="716785"/>
            <a:ext cx="2952750" cy="3709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4864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ÐÐ°ÑÑÐ¸Ð½ÐºÐ¸ Ð¿Ð¾ Ð·Ð°Ð¿ÑÐ¾ÑÑ ÐºÐ°ÑÑÐ¸Ð½Ð° Ð² Ð³ Ð¿ÐµÑÐ¾Ð²Ð°">
            <a:extLst>
              <a:ext uri="{FF2B5EF4-FFF2-40B4-BE49-F238E27FC236}">
                <a16:creationId xmlns:a16="http://schemas.microsoft.com/office/drawing/2014/main" id="{EE7D6826-CC53-4F6F-859A-00BECADC8A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" y="0"/>
            <a:ext cx="914398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5" name="Овал 4"/>
          <p:cNvSpPr/>
          <p:nvPr/>
        </p:nvSpPr>
        <p:spPr>
          <a:xfrm>
            <a:off x="6939957" y="388764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C2818C4-FC7E-4AE7-857D-D3522F682CB6}"/>
              </a:ext>
            </a:extLst>
          </p:cNvPr>
          <p:cNvSpPr txBox="1"/>
          <p:nvPr/>
        </p:nvSpPr>
        <p:spPr>
          <a:xfrm>
            <a:off x="7036767" y="965598"/>
            <a:ext cx="16063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/>
              <a:t>В. Перов.</a:t>
            </a:r>
          </a:p>
          <a:p>
            <a:pPr algn="ctr"/>
            <a:r>
              <a:rPr lang="ru-RU" sz="1200" dirty="0"/>
              <a:t>Отпетый.</a:t>
            </a:r>
          </a:p>
          <a:p>
            <a:pPr algn="ctr"/>
            <a:r>
              <a:rPr lang="ru-RU" sz="1200" dirty="0"/>
              <a:t>1873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82C8C49-8CB2-410A-A141-0319E3D02089}"/>
              </a:ext>
            </a:extLst>
          </p:cNvPr>
          <p:cNvSpPr txBox="1"/>
          <p:nvPr/>
        </p:nvSpPr>
        <p:spPr>
          <a:xfrm>
            <a:off x="0" y="3757417"/>
            <a:ext cx="3735977" cy="1009846"/>
          </a:xfrm>
          <a:prstGeom prst="rect">
            <a:avLst/>
          </a:prstGeom>
          <a:solidFill>
            <a:srgbClr val="FA5050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В эпизодах частной жизни Перов показывал отдельную человеческую трагедию как трагедию народа.</a:t>
            </a:r>
          </a:p>
        </p:txBody>
      </p:sp>
    </p:spTree>
    <p:extLst>
      <p:ext uri="{BB962C8B-B14F-4D97-AF65-F5344CB8AC3E}">
        <p14:creationId xmlns:p14="http://schemas.microsoft.com/office/powerpoint/2010/main" val="3055727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s://upload.wikimedia.org/wikipedia/commons/d/d3/%D0%9F%D0%B5%D1%80%D0%BE%D0%B2_%D0%9F%D1%80%D0%BE%D0%BF%D0%BE%D0%B2%D0%B5%D0%B4%D1%8C.jpg">
            <a:extLst>
              <a:ext uri="{FF2B5EF4-FFF2-40B4-BE49-F238E27FC236}">
                <a16:creationId xmlns:a16="http://schemas.microsoft.com/office/drawing/2014/main" id="{20F1F96E-3ABA-4E2D-B41E-29E84BEDCA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1" name="Овал 10">
            <a:extLst>
              <a:ext uri="{FF2B5EF4-FFF2-40B4-BE49-F238E27FC236}">
                <a16:creationId xmlns:a16="http://schemas.microsoft.com/office/drawing/2014/main" id="{681EDB2E-99D0-4609-8482-2BEE6A5F4256}"/>
              </a:ext>
            </a:extLst>
          </p:cNvPr>
          <p:cNvSpPr/>
          <p:nvPr/>
        </p:nvSpPr>
        <p:spPr>
          <a:xfrm>
            <a:off x="6939957" y="388764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D7D2CFA-AD6E-4C49-BAE0-44C716439F42}"/>
              </a:ext>
            </a:extLst>
          </p:cNvPr>
          <p:cNvSpPr txBox="1"/>
          <p:nvPr/>
        </p:nvSpPr>
        <p:spPr>
          <a:xfrm>
            <a:off x="6939955" y="965598"/>
            <a:ext cx="1800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/>
              <a:t>В. Перов.</a:t>
            </a:r>
          </a:p>
          <a:p>
            <a:pPr algn="ctr"/>
            <a:r>
              <a:rPr lang="ru-RU" sz="1200" dirty="0"/>
              <a:t>Проповедь на селе.</a:t>
            </a:r>
          </a:p>
          <a:p>
            <a:pPr algn="ctr"/>
            <a:r>
              <a:rPr lang="ru-RU" sz="1200" dirty="0"/>
              <a:t>1861</a:t>
            </a:r>
          </a:p>
        </p:txBody>
      </p:sp>
    </p:spTree>
    <p:extLst>
      <p:ext uri="{BB962C8B-B14F-4D97-AF65-F5344CB8AC3E}">
        <p14:creationId xmlns:p14="http://schemas.microsoft.com/office/powerpoint/2010/main" val="1095711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8" name="Picture 6" descr="https://upload.wikimedia.org/wikipedia/commons/b/b9/%D0%A7%D0%B0%D0%B5%D0%BF%D0%B8%D1%82%D0%B8%D0%B5_%D0%B2_%D0%9C%D1%8B%D1%82%D0%B8%D1%89%D0%B0%D1%85%2C_%D0%B1%D0%BB%D0%B8%D0%B7_%D0%9C%D0%BE%D1%81%D0%BA%D0%B2%D1%8B.jpg">
            <a:extLst>
              <a:ext uri="{FF2B5EF4-FFF2-40B4-BE49-F238E27FC236}">
                <a16:creationId xmlns:a16="http://schemas.microsoft.com/office/drawing/2014/main" id="{72108497-03C3-494D-BAB1-EA64F15112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" y="0"/>
            <a:ext cx="914398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7" name="Овал 6">
            <a:extLst>
              <a:ext uri="{FF2B5EF4-FFF2-40B4-BE49-F238E27FC236}">
                <a16:creationId xmlns:a16="http://schemas.microsoft.com/office/drawing/2014/main" id="{C7587E69-7D5B-45A3-800D-03BFBCD34F75}"/>
              </a:ext>
            </a:extLst>
          </p:cNvPr>
          <p:cNvSpPr/>
          <p:nvPr/>
        </p:nvSpPr>
        <p:spPr>
          <a:xfrm>
            <a:off x="371838" y="2967263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4210354-C731-4A80-9F59-EA7A4BE9A987}"/>
              </a:ext>
            </a:extLst>
          </p:cNvPr>
          <p:cNvSpPr txBox="1"/>
          <p:nvPr/>
        </p:nvSpPr>
        <p:spPr>
          <a:xfrm>
            <a:off x="358775" y="3544097"/>
            <a:ext cx="1800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/>
              <a:t>В. Перов.</a:t>
            </a:r>
          </a:p>
          <a:p>
            <a:pPr algn="ctr"/>
            <a:r>
              <a:rPr lang="ru-RU" sz="1200" dirty="0"/>
              <a:t>Чаепитие в Мытищах.</a:t>
            </a:r>
          </a:p>
          <a:p>
            <a:pPr algn="ctr"/>
            <a:r>
              <a:rPr lang="ru-RU" sz="1200" dirty="0"/>
              <a:t>1862</a:t>
            </a:r>
          </a:p>
        </p:txBody>
      </p:sp>
    </p:spTree>
    <p:extLst>
      <p:ext uri="{BB962C8B-B14F-4D97-AF65-F5344CB8AC3E}">
        <p14:creationId xmlns:p14="http://schemas.microsoft.com/office/powerpoint/2010/main" val="2029681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https://upload.wikimedia.org/wikipedia/commons/8/85/Wassilij_Grigorjewitsch_Perow_006.jpg">
            <a:extLst>
              <a:ext uri="{FF2B5EF4-FFF2-40B4-BE49-F238E27FC236}">
                <a16:creationId xmlns:a16="http://schemas.microsoft.com/office/drawing/2014/main" id="{30799D4B-FD5E-4B27-AAF0-326DDEE583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57"/>
          <a:stretch/>
        </p:blipFill>
        <p:spPr bwMode="auto">
          <a:xfrm>
            <a:off x="0" y="-1"/>
            <a:ext cx="9144000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6" name="Овал 5">
            <a:extLst>
              <a:ext uri="{FF2B5EF4-FFF2-40B4-BE49-F238E27FC236}">
                <a16:creationId xmlns:a16="http://schemas.microsoft.com/office/drawing/2014/main" id="{9981A865-2047-4DBC-B344-F0D30665F826}"/>
              </a:ext>
            </a:extLst>
          </p:cNvPr>
          <p:cNvSpPr/>
          <p:nvPr/>
        </p:nvSpPr>
        <p:spPr>
          <a:xfrm>
            <a:off x="6948905" y="37623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7068DE8-9841-4317-A605-33E3BFFA5C8E}"/>
              </a:ext>
            </a:extLst>
          </p:cNvPr>
          <p:cNvSpPr txBox="1"/>
          <p:nvPr/>
        </p:nvSpPr>
        <p:spPr>
          <a:xfrm>
            <a:off x="7045715" y="860739"/>
            <a:ext cx="16063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/>
              <a:t>В. Перов.</a:t>
            </a:r>
          </a:p>
          <a:p>
            <a:pPr algn="ctr"/>
            <a:r>
              <a:rPr lang="ru-RU" sz="1200" dirty="0"/>
              <a:t>Сельский крестный ход на Пасху.</a:t>
            </a:r>
          </a:p>
          <a:p>
            <a:pPr algn="ctr"/>
            <a:r>
              <a:rPr lang="ru-RU" sz="1200" dirty="0"/>
              <a:t>1861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DCAE229-0C2F-4B29-B091-7F7B01E72CF9}"/>
              </a:ext>
            </a:extLst>
          </p:cNvPr>
          <p:cNvSpPr txBox="1"/>
          <p:nvPr/>
        </p:nvSpPr>
        <p:spPr>
          <a:xfrm>
            <a:off x="0" y="3757417"/>
            <a:ext cx="3899972" cy="1009846"/>
          </a:xfrm>
          <a:prstGeom prst="rect">
            <a:avLst/>
          </a:prstGeom>
          <a:solidFill>
            <a:srgbClr val="FA5050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Перов обличал лицемерие духовенства и изобразил невежество забитого нуждой русского народа.</a:t>
            </a:r>
          </a:p>
        </p:txBody>
      </p:sp>
    </p:spTree>
    <p:extLst>
      <p:ext uri="{BB962C8B-B14F-4D97-AF65-F5344CB8AC3E}">
        <p14:creationId xmlns:p14="http://schemas.microsoft.com/office/powerpoint/2010/main" val="1740565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https://upload.wikimedia.org/wikipedia/commons/7/77/%D0%A2%D1%80%D0%BE%D0%B9%D0%BA%D0%B0_-_%D0%92%D0%B0%D1%81%D0%B8%D0%BB%D0%B8%D0%B9_%D0%93%D1%80%D0%B8%D0%B3%D0%BE%D1%80%D1%8C%D0%B5%D0%B2%D0%B8%D1%87_%D0%9F%D0%B5%D1%80%D0%BE%D0%B2_%281866%29.jpg">
            <a:extLst>
              <a:ext uri="{FF2B5EF4-FFF2-40B4-BE49-F238E27FC236}">
                <a16:creationId xmlns:a16="http://schemas.microsoft.com/office/drawing/2014/main" id="{03555385-1664-409A-80C3-2503CB13F2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" y="0"/>
            <a:ext cx="914398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Овал 16">
            <a:extLst>
              <a:ext uri="{FF2B5EF4-FFF2-40B4-BE49-F238E27FC236}">
                <a16:creationId xmlns:a16="http://schemas.microsoft.com/office/drawing/2014/main" id="{1F9CB029-464A-4788-844E-A267AD370163}"/>
              </a:ext>
            </a:extLst>
          </p:cNvPr>
          <p:cNvSpPr/>
          <p:nvPr/>
        </p:nvSpPr>
        <p:spPr>
          <a:xfrm>
            <a:off x="6948905" y="37623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3A5E840-5E70-494F-9556-9E0F64145202}"/>
              </a:ext>
            </a:extLst>
          </p:cNvPr>
          <p:cNvSpPr txBox="1"/>
          <p:nvPr/>
        </p:nvSpPr>
        <p:spPr>
          <a:xfrm>
            <a:off x="7045715" y="953072"/>
            <a:ext cx="16063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/>
              <a:t>В. Перов.</a:t>
            </a:r>
          </a:p>
          <a:p>
            <a:pPr algn="ctr"/>
            <a:r>
              <a:rPr lang="ru-RU" sz="1200" dirty="0"/>
              <a:t>Тройка.</a:t>
            </a:r>
          </a:p>
          <a:p>
            <a:pPr algn="ctr"/>
            <a:r>
              <a:rPr lang="ru-RU" sz="1200" dirty="0"/>
              <a:t>1866</a:t>
            </a:r>
          </a:p>
        </p:txBody>
      </p:sp>
      <p:pic>
        <p:nvPicPr>
          <p:cNvPr id="22" name="Picture 4" descr="https://upload.wikimedia.org/wikipedia/commons/0/0b/Perov_guvernanka_kupe.jpg">
            <a:extLst>
              <a:ext uri="{FF2B5EF4-FFF2-40B4-BE49-F238E27FC236}">
                <a16:creationId xmlns:a16="http://schemas.microsoft.com/office/drawing/2014/main" id="{4DAD29EE-59ED-4090-9362-B92DD3CE26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4079" y="10"/>
            <a:ext cx="9143980" cy="5143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Овал 22">
            <a:extLst>
              <a:ext uri="{FF2B5EF4-FFF2-40B4-BE49-F238E27FC236}">
                <a16:creationId xmlns:a16="http://schemas.microsoft.com/office/drawing/2014/main" id="{C48DBE9D-8826-4987-BF08-57717B0ECA4B}"/>
              </a:ext>
            </a:extLst>
          </p:cNvPr>
          <p:cNvSpPr/>
          <p:nvPr/>
        </p:nvSpPr>
        <p:spPr>
          <a:xfrm>
            <a:off x="370807" y="2967263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6C77794-E034-45FA-B8FB-93E3B0A19D17}"/>
              </a:ext>
            </a:extLst>
          </p:cNvPr>
          <p:cNvSpPr txBox="1"/>
          <p:nvPr/>
        </p:nvSpPr>
        <p:spPr>
          <a:xfrm>
            <a:off x="419212" y="3451764"/>
            <a:ext cx="17031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/>
              <a:t>В. Перов.</a:t>
            </a:r>
          </a:p>
          <a:p>
            <a:pPr algn="ctr"/>
            <a:r>
              <a:rPr lang="ru-RU" sz="1200" dirty="0"/>
              <a:t>Приезд гувернантки в купеческий дом.</a:t>
            </a:r>
          </a:p>
          <a:p>
            <a:pPr algn="ctr"/>
            <a:r>
              <a:rPr lang="ru-RU" sz="1200" dirty="0"/>
              <a:t>1866</a:t>
            </a: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0A4A4B06-F751-41A1-BF3D-13ABCC237FC0}"/>
              </a:ext>
            </a:extLst>
          </p:cNvPr>
          <p:cNvSpPr/>
          <p:nvPr/>
        </p:nvSpPr>
        <p:spPr>
          <a:xfrm>
            <a:off x="4099" y="-10"/>
            <a:ext cx="3284536" cy="5143500"/>
          </a:xfrm>
          <a:prstGeom prst="rect">
            <a:avLst/>
          </a:prstGeom>
          <a:solidFill>
            <a:srgbClr val="FA5050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>
              <a:solidFill>
                <a:prstClr val="white"/>
              </a:solidFill>
            </a:endParaRP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3289B7E3-CB09-4830-A78B-30C1558137EA}"/>
              </a:ext>
            </a:extLst>
          </p:cNvPr>
          <p:cNvSpPr/>
          <p:nvPr/>
        </p:nvSpPr>
        <p:spPr>
          <a:xfrm>
            <a:off x="183486" y="1499982"/>
            <a:ext cx="2925761" cy="2143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Перов показал унизительное </a:t>
            </a:r>
          </a:p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и тяжёлое положение представителей низших сословий,</a:t>
            </a:r>
          </a:p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 особенности детей.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868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/>
      <p:bldP spid="23" grpId="0" animBg="1"/>
      <p:bldP spid="24" grpId="0"/>
      <p:bldP spid="20" grpId="0" animBg="1"/>
      <p:bldP spid="2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1701934" y="1316594"/>
            <a:ext cx="25384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b="1" dirty="0"/>
              <a:t>Выступление художников против академического классицизма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787900" y="1308201"/>
            <a:ext cx="269440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/>
              <a:t>Уход художников </a:t>
            </a:r>
          </a:p>
          <a:p>
            <a:pPr algn="ctr" defTabSz="685766"/>
            <a:r>
              <a:rPr lang="ru-RU" sz="1400" dirty="0"/>
              <a:t>из Академии </a:t>
            </a:r>
          </a:p>
          <a:p>
            <a:pPr algn="ctr" defTabSz="685766"/>
            <a:r>
              <a:rPr lang="ru-RU" sz="1400" dirty="0"/>
              <a:t>в знак протеста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549667" y="2734004"/>
            <a:ext cx="284294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/>
              <a:t>Преобразование Артели</a:t>
            </a:r>
          </a:p>
          <a:p>
            <a:pPr algn="ctr" defTabSz="685766"/>
            <a:r>
              <a:rPr lang="ru-RU" sz="1400" dirty="0"/>
              <a:t>в «Товарищество передвижных </a:t>
            </a:r>
          </a:p>
          <a:p>
            <a:pPr algn="ctr" defTabSz="685766"/>
            <a:r>
              <a:rPr lang="ru-RU" sz="1400" dirty="0"/>
              <a:t>художественных выставок» 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4787900" y="2841726"/>
            <a:ext cx="25558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b="1" dirty="0"/>
              <a:t>Основание ими петербургской </a:t>
            </a:r>
          </a:p>
          <a:p>
            <a:pPr algn="ctr" defTabSz="685766"/>
            <a:r>
              <a:rPr lang="ru-RU" sz="1400" b="1" dirty="0"/>
              <a:t>Артели художников</a:t>
            </a:r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4454320" y="1677533"/>
            <a:ext cx="241300" cy="0"/>
          </a:xfrm>
          <a:prstGeom prst="straightConnector1">
            <a:avLst/>
          </a:prstGeom>
          <a:ln w="31750" cap="rnd">
            <a:solidFill>
              <a:srgbClr val="FA5050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 flipH="1" flipV="1">
            <a:off x="4444795" y="3211058"/>
            <a:ext cx="241300" cy="0"/>
          </a:xfrm>
          <a:prstGeom prst="straightConnector1">
            <a:avLst/>
          </a:prstGeom>
          <a:ln w="31750" cap="rnd">
            <a:solidFill>
              <a:srgbClr val="FA5050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>
            <a:off x="6015629" y="2325908"/>
            <a:ext cx="0" cy="212603"/>
          </a:xfrm>
          <a:prstGeom prst="straightConnector1">
            <a:avLst/>
          </a:prstGeom>
          <a:ln w="31750" cap="rnd">
            <a:solidFill>
              <a:srgbClr val="FA5050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F9F20EAB-F853-4FFF-8AD4-0A514AF18D80}"/>
              </a:ext>
            </a:extLst>
          </p:cNvPr>
          <p:cNvSpPr txBox="1"/>
          <p:nvPr/>
        </p:nvSpPr>
        <p:spPr>
          <a:xfrm>
            <a:off x="358776" y="376238"/>
            <a:ext cx="8426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2800" dirty="0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  <a:t>Живопись второй половины </a:t>
            </a:r>
            <a:r>
              <a:rPr lang="en-US" sz="2800" dirty="0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  <a:t>XIX </a:t>
            </a:r>
            <a:r>
              <a:rPr lang="ru-RU" sz="2800" dirty="0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  <a:t>века </a:t>
            </a:r>
          </a:p>
        </p:txBody>
      </p:sp>
    </p:spTree>
    <p:extLst>
      <p:ext uri="{BB962C8B-B14F-4D97-AF65-F5344CB8AC3E}">
        <p14:creationId xmlns:p14="http://schemas.microsoft.com/office/powerpoint/2010/main" val="2737476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31" grpId="0"/>
      <p:bldP spid="3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1104024" y="3876504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sp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104024" y="1535671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sp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104024" y="2710650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sp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10" name="Скругленная соединительная линия 9"/>
          <p:cNvCxnSpPr>
            <a:cxnSpLocks/>
            <a:stCxn id="17" idx="3"/>
            <a:endCxn id="20" idx="1"/>
          </p:cNvCxnSpPr>
          <p:nvPr/>
        </p:nvCxnSpPr>
        <p:spPr>
          <a:xfrm>
            <a:off x="4601286" y="1855947"/>
            <a:ext cx="842153" cy="1172229"/>
          </a:xfrm>
          <a:prstGeom prst="curvedConnector3">
            <a:avLst/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Скругленная соединительная линия 25"/>
          <p:cNvCxnSpPr>
            <a:cxnSpLocks/>
            <a:stCxn id="19" idx="3"/>
            <a:endCxn id="20" idx="1"/>
          </p:cNvCxnSpPr>
          <p:nvPr/>
        </p:nvCxnSpPr>
        <p:spPr>
          <a:xfrm flipV="1">
            <a:off x="4601286" y="3028176"/>
            <a:ext cx="842153" cy="2750"/>
          </a:xfrm>
          <a:prstGeom prst="straightConnector1">
            <a:avLst/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Скругленная соединительная линия 31"/>
          <p:cNvCxnSpPr>
            <a:stCxn id="35" idx="3"/>
            <a:endCxn id="18" idx="1"/>
          </p:cNvCxnSpPr>
          <p:nvPr/>
        </p:nvCxnSpPr>
        <p:spPr>
          <a:xfrm flipV="1">
            <a:off x="4601286" y="3028178"/>
            <a:ext cx="842153" cy="1168602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1200572" y="1594336"/>
            <a:ext cx="33168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Развитие капиталистических отношений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200571" y="2874288"/>
            <a:ext cx="33168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Реформы Александра </a:t>
            </a:r>
            <a:r>
              <a:rPr lang="en-US" sz="1400" dirty="0">
                <a:solidFill>
                  <a:prstClr val="black"/>
                </a:solidFill>
              </a:rPr>
              <a:t>II</a:t>
            </a:r>
            <a:endParaRPr lang="ru-RU" sz="1400" dirty="0">
              <a:solidFill>
                <a:prstClr val="black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200571" y="3935169"/>
            <a:ext cx="33168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Подъём общественно-политического движения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443439" y="2520258"/>
            <a:ext cx="2358828" cy="1015839"/>
          </a:xfrm>
          <a:prstGeom prst="roundRect">
            <a:avLst/>
          </a:prstGeom>
          <a:noFill/>
          <a:ln w="15875">
            <a:solidFill>
              <a:srgbClr val="FA5050">
                <a:alpha val="75000"/>
              </a:srgbClr>
            </a:solidFill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b="1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443439" y="2551122"/>
            <a:ext cx="23588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</a:rPr>
              <a:t>Изменения </a:t>
            </a:r>
          </a:p>
          <a:p>
            <a:pPr algn="ctr"/>
            <a:r>
              <a:rPr lang="ru-RU" sz="1400" b="1" dirty="0">
                <a:solidFill>
                  <a:prstClr val="black"/>
                </a:solidFill>
              </a:rPr>
              <a:t>в художественной культуре Российской империи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9DE7BB9-5FFF-48D5-8EF8-DEAFF50D56E9}"/>
              </a:ext>
            </a:extLst>
          </p:cNvPr>
          <p:cNvSpPr txBox="1"/>
          <p:nvPr/>
        </p:nvSpPr>
        <p:spPr>
          <a:xfrm>
            <a:off x="98612" y="376238"/>
            <a:ext cx="868661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2800" dirty="0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  <a:t>Культура России во второй </a:t>
            </a:r>
            <a:endParaRPr lang="en-US" sz="2800" dirty="0">
              <a:solidFill>
                <a:srgbClr val="FA5050"/>
              </a:solidFill>
              <a:latin typeface="Merriweather"/>
              <a:ea typeface="Theano Didot" panose="02060603060706020203" pitchFamily="18" charset="0"/>
            </a:endParaRPr>
          </a:p>
          <a:p>
            <a:pPr algn="ctr" defTabSz="685766"/>
            <a:r>
              <a:rPr lang="ru-RU" sz="2800" dirty="0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  <a:t>половине </a:t>
            </a:r>
            <a:r>
              <a:rPr lang="en-US" sz="2800" dirty="0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  <a:t>XIX </a:t>
            </a:r>
            <a:r>
              <a:rPr lang="ru-RU" sz="2800" dirty="0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  <a:t>века  </a:t>
            </a:r>
          </a:p>
        </p:txBody>
      </p:sp>
    </p:spTree>
    <p:extLst>
      <p:ext uri="{BB962C8B-B14F-4D97-AF65-F5344CB8AC3E}">
        <p14:creationId xmlns:p14="http://schemas.microsoft.com/office/powerpoint/2010/main" val="2270876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17" grpId="0" animBg="1"/>
      <p:bldP spid="19" grpId="0" animBg="1"/>
      <p:bldP spid="5" grpId="0"/>
      <p:bldP spid="24" grpId="0"/>
      <p:bldP spid="25" grpId="0"/>
      <p:bldP spid="18" grpId="0" animBg="1"/>
      <p:bldP spid="2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extBox 52">
            <a:extLst>
              <a:ext uri="{FF2B5EF4-FFF2-40B4-BE49-F238E27FC236}">
                <a16:creationId xmlns:a16="http://schemas.microsoft.com/office/drawing/2014/main" id="{B2A5D498-F240-45D5-9F3B-D738CA6B16AA}"/>
              </a:ext>
            </a:extLst>
          </p:cNvPr>
          <p:cNvSpPr txBox="1"/>
          <p:nvPr/>
        </p:nvSpPr>
        <p:spPr>
          <a:xfrm>
            <a:off x="466527" y="2540259"/>
            <a:ext cx="2209813" cy="1015839"/>
          </a:xfrm>
          <a:prstGeom prst="roundRect">
            <a:avLst/>
          </a:prstGeom>
          <a:noFill/>
          <a:ln w="15875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b="1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844852" y="1547194"/>
            <a:ext cx="2856244" cy="640551"/>
          </a:xfrm>
          <a:prstGeom prst="roundRect">
            <a:avLst/>
          </a:prstGeom>
          <a:noFill/>
          <a:ln w="15875" cap="rnd">
            <a:solidFill>
              <a:srgbClr val="FA5050"/>
            </a:solidFill>
            <a:prstDash val="solid"/>
          </a:ln>
        </p:spPr>
        <p:txBody>
          <a:bodyPr wrap="square" tIns="180000" bIns="180000" rtlCol="0">
            <a:spAutoFit/>
          </a:bodyPr>
          <a:lstStyle/>
          <a:p>
            <a:pPr algn="ctr" defTabSz="685715"/>
            <a:endParaRPr lang="ru-RU" sz="1400" b="1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844851" y="3888027"/>
            <a:ext cx="2856245" cy="640551"/>
          </a:xfrm>
          <a:prstGeom prst="roundRect">
            <a:avLst/>
          </a:prstGeom>
          <a:noFill/>
          <a:ln w="15875" cap="rnd">
            <a:solidFill>
              <a:srgbClr val="FA5050"/>
            </a:solidFill>
            <a:prstDash val="solid"/>
          </a:ln>
        </p:spPr>
        <p:txBody>
          <a:bodyPr wrap="square" tIns="180000" bIns="180000" rtlCol="0">
            <a:spAutoFit/>
          </a:bodyPr>
          <a:lstStyle/>
          <a:p>
            <a:pPr algn="ctr" defTabSz="685715"/>
            <a:endParaRPr lang="ru-RU" sz="1400" b="1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3DD1CB3-202C-477A-BA05-B83AD6B900D8}"/>
              </a:ext>
            </a:extLst>
          </p:cNvPr>
          <p:cNvSpPr txBox="1"/>
          <p:nvPr/>
        </p:nvSpPr>
        <p:spPr>
          <a:xfrm>
            <a:off x="3139035" y="2540259"/>
            <a:ext cx="2209813" cy="1015839"/>
          </a:xfrm>
          <a:prstGeom prst="roundRect">
            <a:avLst/>
          </a:prstGeom>
          <a:noFill/>
          <a:ln w="15875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b="1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96A1D3DE-1BAB-469A-8312-C3B0ACEF2D8D}"/>
              </a:ext>
            </a:extLst>
          </p:cNvPr>
          <p:cNvSpPr txBox="1"/>
          <p:nvPr/>
        </p:nvSpPr>
        <p:spPr>
          <a:xfrm>
            <a:off x="427317" y="2666829"/>
            <a:ext cx="228823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Увлечённость передвижников идеями народничества 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5844852" y="2722173"/>
            <a:ext cx="2856244" cy="640551"/>
          </a:xfrm>
          <a:prstGeom prst="roundRect">
            <a:avLst/>
          </a:prstGeom>
          <a:noFill/>
          <a:ln w="15875" cap="rnd">
            <a:solidFill>
              <a:srgbClr val="FA5050"/>
            </a:solidFill>
            <a:prstDash val="solid"/>
          </a:ln>
        </p:spPr>
        <p:txBody>
          <a:bodyPr wrap="square" tIns="180000" bIns="180000" rtlCol="0">
            <a:spAutoFit/>
          </a:bodyPr>
          <a:lstStyle/>
          <a:p>
            <a:pPr algn="ctr" defTabSz="685715"/>
            <a:endParaRPr lang="ru-RU" sz="1400" b="1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10" name="Скругленная соединительная линия 9"/>
          <p:cNvCxnSpPr>
            <a:cxnSpLocks/>
            <a:stCxn id="17" idx="1"/>
            <a:endCxn id="21" idx="3"/>
          </p:cNvCxnSpPr>
          <p:nvPr/>
        </p:nvCxnSpPr>
        <p:spPr>
          <a:xfrm rot="10800000" flipV="1">
            <a:off x="5348848" y="1867469"/>
            <a:ext cx="496004" cy="1180709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Скругленная соединительная линия 25"/>
          <p:cNvCxnSpPr>
            <a:cxnSpLocks/>
            <a:stCxn id="19" idx="1"/>
            <a:endCxn id="21" idx="3"/>
          </p:cNvCxnSpPr>
          <p:nvPr/>
        </p:nvCxnSpPr>
        <p:spPr>
          <a:xfrm flipH="1">
            <a:off x="5348848" y="3042449"/>
            <a:ext cx="496004" cy="5730"/>
          </a:xfrm>
          <a:prstGeom prst="straightConnector1">
            <a:avLst/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Скругленная соединительная линия 31"/>
          <p:cNvCxnSpPr>
            <a:cxnSpLocks/>
            <a:stCxn id="35" idx="1"/>
            <a:endCxn id="21" idx="3"/>
          </p:cNvCxnSpPr>
          <p:nvPr/>
        </p:nvCxnSpPr>
        <p:spPr>
          <a:xfrm rot="10800000">
            <a:off x="5348849" y="3048179"/>
            <a:ext cx="496003" cy="1160124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5844852" y="1602230"/>
            <a:ext cx="28178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</a:rPr>
              <a:t>Активная просветительская деятельность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940227" y="2882273"/>
            <a:ext cx="26440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</a:rPr>
              <a:t>Популяризация искусства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806427" y="3940962"/>
            <a:ext cx="29330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</a:rPr>
              <a:t>Вовлечение провинции в художественную жизнь России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123722" y="2774551"/>
            <a:ext cx="22404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Организация передвижных выставок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9DE7BB9-5FFF-48D5-8EF8-DEAFF50D56E9}"/>
              </a:ext>
            </a:extLst>
          </p:cNvPr>
          <p:cNvSpPr txBox="1"/>
          <p:nvPr/>
        </p:nvSpPr>
        <p:spPr>
          <a:xfrm>
            <a:off x="98612" y="376238"/>
            <a:ext cx="868661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2800" dirty="0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  <a:t>Культура России во второй </a:t>
            </a:r>
            <a:endParaRPr lang="en-US" sz="2800" dirty="0">
              <a:solidFill>
                <a:srgbClr val="FA5050"/>
              </a:solidFill>
              <a:latin typeface="Merriweather"/>
              <a:ea typeface="Theano Didot" panose="02060603060706020203" pitchFamily="18" charset="0"/>
            </a:endParaRPr>
          </a:p>
          <a:p>
            <a:pPr algn="ctr" defTabSz="685766"/>
            <a:r>
              <a:rPr lang="ru-RU" sz="2800" dirty="0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  <a:t>половине </a:t>
            </a:r>
            <a:r>
              <a:rPr lang="en-US" sz="2800" dirty="0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  <a:t>XIX </a:t>
            </a:r>
            <a:r>
              <a:rPr lang="ru-RU" sz="2800" dirty="0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  <a:t>века  </a:t>
            </a:r>
          </a:p>
        </p:txBody>
      </p:sp>
      <p:cxnSp>
        <p:nvCxnSpPr>
          <p:cNvPr id="58" name="Скругленная соединительная линия 25">
            <a:extLst>
              <a:ext uri="{FF2B5EF4-FFF2-40B4-BE49-F238E27FC236}">
                <a16:creationId xmlns:a16="http://schemas.microsoft.com/office/drawing/2014/main" id="{63D8CE9E-9AF7-48C5-8391-C8D20BB24996}"/>
              </a:ext>
            </a:extLst>
          </p:cNvPr>
          <p:cNvCxnSpPr>
            <a:cxnSpLocks/>
            <a:stCxn id="53" idx="3"/>
            <a:endCxn id="21" idx="1"/>
          </p:cNvCxnSpPr>
          <p:nvPr/>
        </p:nvCxnSpPr>
        <p:spPr>
          <a:xfrm>
            <a:off x="2676340" y="3048179"/>
            <a:ext cx="462695" cy="0"/>
          </a:xfrm>
          <a:prstGeom prst="straightConnector1">
            <a:avLst/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5289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  <p:bldP spid="17" grpId="0" animBg="1"/>
      <p:bldP spid="35" grpId="0" animBg="1"/>
      <p:bldP spid="21" grpId="0" animBg="1"/>
      <p:bldP spid="54" grpId="0"/>
      <p:bldP spid="19" grpId="0" animBg="1"/>
      <p:bldP spid="5" grpId="0"/>
      <p:bldP spid="24" grpId="0"/>
      <p:bldP spid="25" grpId="0"/>
      <p:bldP spid="2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792538" y="1513255"/>
            <a:ext cx="4870449" cy="211699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Ведущим стилем в искусстве передвижников был реализм. </a:t>
            </a:r>
          </a:p>
          <a:p>
            <a:pPr defTabSz="685749">
              <a:lnSpc>
                <a:spcPct val="110000"/>
              </a:lnSpc>
            </a:pPr>
            <a:endParaRPr lang="ru-RU" sz="1800" dirty="0">
              <a:solidFill>
                <a:prstClr val="white"/>
              </a:solidFill>
              <a:latin typeface="Merriweather"/>
            </a:endParaRPr>
          </a:p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Основной темой на их полотнах </a:t>
            </a:r>
          </a:p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было отражение окружающей действительности со всеми её проблемами. </a:t>
            </a:r>
          </a:p>
        </p:txBody>
      </p:sp>
      <p:pic>
        <p:nvPicPr>
          <p:cNvPr id="15362" name="Picture 2" descr="https://upload.wikimedia.org/wikipedia/commons/9/93/%D0%9D%D0%B8%D1%89%D0%B8%D0%B5_%D0%BF%D0%B5%D0%B2%D1%86%D1%8B_%28%D0%91%D0%BE%D0%B3%D0%BE%D0%BC%D0%BE%D0%BB%D1%8C%D1%86%D1%8B%29.jpg">
            <a:extLst>
              <a:ext uri="{FF2B5EF4-FFF2-40B4-BE49-F238E27FC236}">
                <a16:creationId xmlns:a16="http://schemas.microsoft.com/office/drawing/2014/main" id="{98920D45-F22B-4916-9DBD-4C0AEAF88F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4330" y="680320"/>
            <a:ext cx="2957195" cy="3782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6607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62" y="0"/>
            <a:ext cx="9151263" cy="5143500"/>
          </a:xfrm>
          <a:prstGeom prst="rect">
            <a:avLst/>
          </a:prstGeom>
        </p:spPr>
      </p:pic>
      <p:sp>
        <p:nvSpPr>
          <p:cNvPr id="19" name="Овал 18"/>
          <p:cNvSpPr/>
          <p:nvPr/>
        </p:nvSpPr>
        <p:spPr>
          <a:xfrm>
            <a:off x="358775" y="2683878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3</a:t>
            </a:r>
          </a:p>
        </p:txBody>
      </p:sp>
      <p:sp>
        <p:nvSpPr>
          <p:cNvPr id="21" name="Овал 20"/>
          <p:cNvSpPr/>
          <p:nvPr/>
        </p:nvSpPr>
        <p:spPr>
          <a:xfrm>
            <a:off x="358775" y="4230341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5</a:t>
            </a:r>
          </a:p>
        </p:txBody>
      </p:sp>
      <p:sp>
        <p:nvSpPr>
          <p:cNvPr id="17" name="Овал 16"/>
          <p:cNvSpPr/>
          <p:nvPr/>
        </p:nvSpPr>
        <p:spPr>
          <a:xfrm>
            <a:off x="358775" y="1137415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pic>
        <p:nvPicPr>
          <p:cNvPr id="35" name="Рисунок 3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58776" y="395078"/>
            <a:ext cx="8071239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Передвижники</a:t>
            </a:r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id="{B83CAE63-717F-4AA4-B5B6-33452A7B1102}"/>
              </a:ext>
            </a:extLst>
          </p:cNvPr>
          <p:cNvSpPr/>
          <p:nvPr/>
        </p:nvSpPr>
        <p:spPr>
          <a:xfrm>
            <a:off x="358775" y="1910646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24" name="Овал 23">
            <a:extLst>
              <a:ext uri="{FF2B5EF4-FFF2-40B4-BE49-F238E27FC236}">
                <a16:creationId xmlns:a16="http://schemas.microsoft.com/office/drawing/2014/main" id="{541CC26F-2896-4F35-BCAA-22993E340DD7}"/>
              </a:ext>
            </a:extLst>
          </p:cNvPr>
          <p:cNvSpPr/>
          <p:nvPr/>
        </p:nvSpPr>
        <p:spPr>
          <a:xfrm>
            <a:off x="358775" y="3457109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4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150FCC5-4EFA-4C39-BB5C-A3F535DB5AA6}"/>
              </a:ext>
            </a:extLst>
          </p:cNvPr>
          <p:cNvSpPr txBox="1"/>
          <p:nvPr/>
        </p:nvSpPr>
        <p:spPr>
          <a:xfrm>
            <a:off x="1190378" y="2815377"/>
            <a:ext cx="6021687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Иван Шишкин.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0409BDE-7C25-4B15-B0B8-D5CC0192EEEA}"/>
              </a:ext>
            </a:extLst>
          </p:cNvPr>
          <p:cNvSpPr txBox="1"/>
          <p:nvPr/>
        </p:nvSpPr>
        <p:spPr>
          <a:xfrm>
            <a:off x="1194659" y="4361841"/>
            <a:ext cx="5737482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Василий Перов.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AFDB7E9-A90E-43FA-8E4C-71358836E2B1}"/>
              </a:ext>
            </a:extLst>
          </p:cNvPr>
          <p:cNvSpPr txBox="1"/>
          <p:nvPr/>
        </p:nvSpPr>
        <p:spPr>
          <a:xfrm>
            <a:off x="1190378" y="1268915"/>
            <a:ext cx="589177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Николай </a:t>
            </a:r>
            <a:r>
              <a:rPr lang="ru-RU" sz="1800" dirty="0" err="1">
                <a:solidFill>
                  <a:prstClr val="white"/>
                </a:solidFill>
                <a:latin typeface="Merriweather"/>
              </a:rPr>
              <a:t>Ге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C8EC9E2-2881-49EF-9E6E-91A186A7F7C5}"/>
              </a:ext>
            </a:extLst>
          </p:cNvPr>
          <p:cNvSpPr txBox="1"/>
          <p:nvPr/>
        </p:nvSpPr>
        <p:spPr>
          <a:xfrm>
            <a:off x="1194659" y="2042146"/>
            <a:ext cx="6021687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Алексей Саврасов.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78BDA10-1DA5-4947-8B78-4F1E0D077903}"/>
              </a:ext>
            </a:extLst>
          </p:cNvPr>
          <p:cNvSpPr txBox="1"/>
          <p:nvPr/>
        </p:nvSpPr>
        <p:spPr>
          <a:xfrm>
            <a:off x="1190377" y="3443111"/>
            <a:ext cx="6021687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Владимир и Константин </a:t>
            </a:r>
          </a:p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Маковские.</a:t>
            </a:r>
          </a:p>
        </p:txBody>
      </p:sp>
      <p:pic>
        <p:nvPicPr>
          <p:cNvPr id="17412" name="Picture 4" descr="ÐÐ¾ÑÐ¾Ð¶ÐµÐµ Ð¸Ð·Ð¾Ð±ÑÐ°Ð¶ÐµÐ½Ð¸Ðµ">
            <a:extLst>
              <a:ext uri="{FF2B5EF4-FFF2-40B4-BE49-F238E27FC236}">
                <a16:creationId xmlns:a16="http://schemas.microsoft.com/office/drawing/2014/main" id="{790BC2E5-69BF-497B-80BE-2D9E1F962D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731387" y="356843"/>
            <a:ext cx="1542159" cy="2040520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0" name="Picture 2" descr="https://upload.wikimedia.org/wikipedia/commons/9/9a/1890._Nikolaj_Alexandrowitsch_Jaroschenko_009.jpg">
            <a:extLst>
              <a:ext uri="{FF2B5EF4-FFF2-40B4-BE49-F238E27FC236}">
                <a16:creationId xmlns:a16="http://schemas.microsoft.com/office/drawing/2014/main" id="{5899A978-BD52-4B03-A07B-58EAAA3073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40726" y="566783"/>
            <a:ext cx="1542159" cy="2041662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4" name="Picture 6" descr="https://upload.wikimedia.org/wikipedia/commons/0/0c/Iwan_Nikolajewitsch_Kramskoj_005.jpg">
            <a:extLst>
              <a:ext uri="{FF2B5EF4-FFF2-40B4-BE49-F238E27FC236}">
                <a16:creationId xmlns:a16="http://schemas.microsoft.com/office/drawing/2014/main" id="{663CA38A-524E-4982-9313-D6F159991C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021880" y="567354"/>
            <a:ext cx="1598874" cy="2040520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CA1ECA9-6575-4496-8D71-C355CFE8A16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31387" y="2474966"/>
            <a:ext cx="1542159" cy="2038728"/>
          </a:xfrm>
          <a:prstGeom prst="flowChartConnector">
            <a:avLst/>
          </a:prstGeom>
        </p:spPr>
      </p:pic>
      <p:pic>
        <p:nvPicPr>
          <p:cNvPr id="17416" name="Picture 8" descr="ÐÐ²ÑÐ¾Ð¿Ð¾ÑÑÑÐµÑ. 1870">
            <a:extLst>
              <a:ext uri="{FF2B5EF4-FFF2-40B4-BE49-F238E27FC236}">
                <a16:creationId xmlns:a16="http://schemas.microsoft.com/office/drawing/2014/main" id="{262A3BFD-58B9-4C10-B7CD-62F198EEA9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078595" y="2788077"/>
            <a:ext cx="1542159" cy="2040520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58A0615-1E60-4740-BF1C-40CD93DF0C05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66539" y="2792441"/>
            <a:ext cx="1490532" cy="2040520"/>
          </a:xfrm>
          <a:prstGeom prst="flowChartConnector">
            <a:avLst/>
          </a:prstGeom>
        </p:spPr>
      </p:pic>
    </p:spTree>
    <p:extLst>
      <p:ext uri="{BB962C8B-B14F-4D97-AF65-F5344CB8AC3E}">
        <p14:creationId xmlns:p14="http://schemas.microsoft.com/office/powerpoint/2010/main" val="35067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7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1" grpId="0" animBg="1"/>
      <p:bldP spid="17" grpId="0" animBg="1"/>
      <p:bldP spid="16" grpId="0" animBg="1"/>
      <p:bldP spid="24" grpId="0" animBg="1"/>
      <p:bldP spid="26" grpId="0"/>
      <p:bldP spid="27" grpId="0"/>
      <p:bldP spid="28" grpId="0"/>
      <p:bldP spid="29" grpId="0"/>
      <p:bldP spid="3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62" y="0"/>
            <a:ext cx="9151263" cy="5143500"/>
          </a:xfrm>
          <a:prstGeom prst="rect">
            <a:avLst/>
          </a:prstGeom>
        </p:spPr>
      </p:pic>
      <p:sp>
        <p:nvSpPr>
          <p:cNvPr id="19" name="Овал 18"/>
          <p:cNvSpPr/>
          <p:nvPr/>
        </p:nvSpPr>
        <p:spPr>
          <a:xfrm>
            <a:off x="363056" y="4022297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8</a:t>
            </a:r>
          </a:p>
        </p:txBody>
      </p:sp>
      <p:sp>
        <p:nvSpPr>
          <p:cNvPr id="17" name="Овал 16"/>
          <p:cNvSpPr/>
          <p:nvPr/>
        </p:nvSpPr>
        <p:spPr>
          <a:xfrm>
            <a:off x="358775" y="1137415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6</a:t>
            </a:r>
          </a:p>
        </p:txBody>
      </p:sp>
      <p:pic>
        <p:nvPicPr>
          <p:cNvPr id="35" name="Рисунок 3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58776" y="395078"/>
            <a:ext cx="8071239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Передвижники</a:t>
            </a:r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id="{B83CAE63-717F-4AA4-B5B6-33452A7B1102}"/>
              </a:ext>
            </a:extLst>
          </p:cNvPr>
          <p:cNvSpPr/>
          <p:nvPr/>
        </p:nvSpPr>
        <p:spPr>
          <a:xfrm>
            <a:off x="354494" y="2579856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7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150FCC5-4EFA-4C39-BB5C-A3F535DB5AA6}"/>
              </a:ext>
            </a:extLst>
          </p:cNvPr>
          <p:cNvSpPr txBox="1"/>
          <p:nvPr/>
        </p:nvSpPr>
        <p:spPr>
          <a:xfrm>
            <a:off x="1194659" y="4153796"/>
            <a:ext cx="6021687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Константин Савицкий.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AFDB7E9-A90E-43FA-8E4C-71358836E2B1}"/>
              </a:ext>
            </a:extLst>
          </p:cNvPr>
          <p:cNvSpPr txBox="1"/>
          <p:nvPr/>
        </p:nvSpPr>
        <p:spPr>
          <a:xfrm>
            <a:off x="1190378" y="1268915"/>
            <a:ext cx="589177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Виктор Васнецов.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C8EC9E2-2881-49EF-9E6E-91A186A7F7C5}"/>
              </a:ext>
            </a:extLst>
          </p:cNvPr>
          <p:cNvSpPr txBox="1"/>
          <p:nvPr/>
        </p:nvSpPr>
        <p:spPr>
          <a:xfrm>
            <a:off x="1190378" y="2711356"/>
            <a:ext cx="6021687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Николай Ярошенко.</a:t>
            </a:r>
          </a:p>
        </p:txBody>
      </p:sp>
      <p:pic>
        <p:nvPicPr>
          <p:cNvPr id="22534" name="Picture 6" descr="Ð¤Ð°Ð¹Ð»:Ð¡Ð°Ð²Ð¸ÑÐºÐ¸Ð¹ ÐÐ¾Ð½ÑÑÐ°Ð½ÑÐ¸Ð½ ÐÐ¿Ð¾Ð»Ð»Ð¾Ð½Ð¾Ð²Ð¸Ñ.jpg">
            <a:extLst>
              <a:ext uri="{FF2B5EF4-FFF2-40B4-BE49-F238E27FC236}">
                <a16:creationId xmlns:a16="http://schemas.microsoft.com/office/drawing/2014/main" id="{0F4031E5-2009-475B-95CE-5B3DED9C8F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779372" y="376238"/>
            <a:ext cx="2042344" cy="2612117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0" name="Picture 2" descr="ÐÐ²ÑÐ¾Ð¿Ð¾ÑÑÑÐµÑ (1873)">
            <a:extLst>
              <a:ext uri="{FF2B5EF4-FFF2-40B4-BE49-F238E27FC236}">
                <a16:creationId xmlns:a16="http://schemas.microsoft.com/office/drawing/2014/main" id="{4B109F3B-718B-48EB-A1F2-14204B04E6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955500" y="376238"/>
            <a:ext cx="2042343" cy="2612117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2" name="Picture 4" descr="Nikolay_YAroshenko_Avtoportret.JPG (338Ã465)">
            <a:extLst>
              <a:ext uri="{FF2B5EF4-FFF2-40B4-BE49-F238E27FC236}">
                <a16:creationId xmlns:a16="http://schemas.microsoft.com/office/drawing/2014/main" id="{4DFD9E4F-EED5-47E2-89E2-3F48CD538B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404175" y="1886487"/>
            <a:ext cx="2042344" cy="2612118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9392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2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2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7" grpId="0" animBg="1"/>
      <p:bldP spid="16" grpId="0" animBg="1"/>
      <p:bldP spid="26" grpId="0"/>
      <p:bldP spid="28" grpId="0"/>
      <p:bldP spid="2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62" y="0"/>
            <a:ext cx="9151263" cy="5143500"/>
          </a:xfrm>
          <a:prstGeom prst="rect">
            <a:avLst/>
          </a:prstGeom>
        </p:spPr>
      </p:pic>
      <p:sp>
        <p:nvSpPr>
          <p:cNvPr id="19" name="Овал 18"/>
          <p:cNvSpPr/>
          <p:nvPr/>
        </p:nvSpPr>
        <p:spPr>
          <a:xfrm>
            <a:off x="363056" y="4022297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endParaRPr lang="ru-RU" sz="1800" dirty="0">
              <a:solidFill>
                <a:prstClr val="black"/>
              </a:solidFill>
              <a:latin typeface="Merriweather"/>
            </a:endParaRPr>
          </a:p>
        </p:txBody>
      </p:sp>
      <p:sp>
        <p:nvSpPr>
          <p:cNvPr id="17" name="Овал 16"/>
          <p:cNvSpPr/>
          <p:nvPr/>
        </p:nvSpPr>
        <p:spPr>
          <a:xfrm>
            <a:off x="358775" y="1137415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9</a:t>
            </a:r>
          </a:p>
        </p:txBody>
      </p:sp>
      <p:pic>
        <p:nvPicPr>
          <p:cNvPr id="35" name="Рисунок 3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58776" y="395078"/>
            <a:ext cx="8071239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Передвижники</a:t>
            </a:r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id="{B83CAE63-717F-4AA4-B5B6-33452A7B1102}"/>
              </a:ext>
            </a:extLst>
          </p:cNvPr>
          <p:cNvSpPr/>
          <p:nvPr/>
        </p:nvSpPr>
        <p:spPr>
          <a:xfrm>
            <a:off x="354494" y="2579856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endParaRPr lang="ru-RU" sz="1800" dirty="0">
              <a:solidFill>
                <a:prstClr val="black"/>
              </a:solidFill>
              <a:latin typeface="Merriweather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150FCC5-4EFA-4C39-BB5C-A3F535DB5AA6}"/>
              </a:ext>
            </a:extLst>
          </p:cNvPr>
          <p:cNvSpPr txBox="1"/>
          <p:nvPr/>
        </p:nvSpPr>
        <p:spPr>
          <a:xfrm>
            <a:off x="1194659" y="4153796"/>
            <a:ext cx="6021687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Василий Поленов.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AFDB7E9-A90E-43FA-8E4C-71358836E2B1}"/>
              </a:ext>
            </a:extLst>
          </p:cNvPr>
          <p:cNvSpPr txBox="1"/>
          <p:nvPr/>
        </p:nvSpPr>
        <p:spPr>
          <a:xfrm>
            <a:off x="1190378" y="1268915"/>
            <a:ext cx="589177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Валентин Серов.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C8EC9E2-2881-49EF-9E6E-91A186A7F7C5}"/>
              </a:ext>
            </a:extLst>
          </p:cNvPr>
          <p:cNvSpPr txBox="1"/>
          <p:nvPr/>
        </p:nvSpPr>
        <p:spPr>
          <a:xfrm>
            <a:off x="1190378" y="2711356"/>
            <a:ext cx="6021687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Исаак Левитан.</a:t>
            </a:r>
          </a:p>
        </p:txBody>
      </p:sp>
      <p:pic>
        <p:nvPicPr>
          <p:cNvPr id="21506" name="Picture 2" descr="https://b1.culture.ru/c/638763.jpg">
            <a:extLst>
              <a:ext uri="{FF2B5EF4-FFF2-40B4-BE49-F238E27FC236}">
                <a16:creationId xmlns:a16="http://schemas.microsoft.com/office/drawing/2014/main" id="{B43B3AFA-AD19-43DD-A6C9-3C0F0D2F72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3582" y="395045"/>
            <a:ext cx="2064261" cy="2651967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 descr="https://upload.wikimedia.org/wikipedia/commons/e/ef/Isaac_Levitan_selfportrait1880.jpg">
            <a:extLst>
              <a:ext uri="{FF2B5EF4-FFF2-40B4-BE49-F238E27FC236}">
                <a16:creationId xmlns:a16="http://schemas.microsoft.com/office/drawing/2014/main" id="{FEA6D79A-9AF9-4283-975F-A0050624BE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731792" y="376238"/>
            <a:ext cx="2064261" cy="2651967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0" name="Picture 6" descr="https://upload.wikimedia.org/wikipedia/commons/8/84/Polenov_by_Repin.jpg">
            <a:extLst>
              <a:ext uri="{FF2B5EF4-FFF2-40B4-BE49-F238E27FC236}">
                <a16:creationId xmlns:a16="http://schemas.microsoft.com/office/drawing/2014/main" id="{A0700D00-FB9B-48C8-A7F1-E11E387F8A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321778" y="1876754"/>
            <a:ext cx="2064261" cy="2651967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31F8F6B-2EE5-4DCB-AA4E-C288B249AB74}"/>
              </a:ext>
            </a:extLst>
          </p:cNvPr>
          <p:cNvSpPr txBox="1"/>
          <p:nvPr/>
        </p:nvSpPr>
        <p:spPr>
          <a:xfrm>
            <a:off x="410902" y="2665189"/>
            <a:ext cx="4315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>
                <a:latin typeface="Merriweather" panose="00000500000000000000" pitchFamily="2" charset="-52"/>
              </a:rPr>
              <a:t>10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7BEEB95-E202-44B4-917B-B00E05510B29}"/>
              </a:ext>
            </a:extLst>
          </p:cNvPr>
          <p:cNvSpPr txBox="1"/>
          <p:nvPr/>
        </p:nvSpPr>
        <p:spPr>
          <a:xfrm>
            <a:off x="435556" y="4107629"/>
            <a:ext cx="4315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>
                <a:latin typeface="Merriweather" panose="00000500000000000000" pitchFamily="2" charset="-52"/>
              </a:rPr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val="3030406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1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7" grpId="0" animBg="1"/>
      <p:bldP spid="16" grpId="0" animBg="1"/>
      <p:bldP spid="26" grpId="0"/>
      <p:bldP spid="28" grpId="0"/>
      <p:bldP spid="29" grpId="0"/>
      <p:bldP spid="3" grpId="0"/>
      <p:bldP spid="2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ÐÐ°ÑÑÐ¸Ð½ÐºÐ¸ Ð¿Ð¾ Ð·Ð°Ð¿ÑÐ¾ÑÑ ÐºÑÐ°Ð¼ÑÐºÐ¾Ð¹ Ð¸Ð²Ð°Ð½">
            <a:extLst>
              <a:ext uri="{FF2B5EF4-FFF2-40B4-BE49-F238E27FC236}">
                <a16:creationId xmlns:a16="http://schemas.microsoft.com/office/drawing/2014/main" id="{67E79915-1F37-40A8-BC79-6085FF6296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"/>
          <a:stretch/>
        </p:blipFill>
        <p:spPr bwMode="auto">
          <a:xfrm flipH="1">
            <a:off x="-2" y="0"/>
            <a:ext cx="2236025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4" name="Picture 2" descr="ÐÐ°ÑÑÐ¸Ð½ÐºÐ¸ Ð¿Ð¾ Ð·Ð°Ð¿ÑÐ¾ÑÑ ÐºÑÐ°Ð¼ÑÐºÐ¾Ð¹ Ð¸Ð²Ð°Ð½">
            <a:extLst>
              <a:ext uri="{FF2B5EF4-FFF2-40B4-BE49-F238E27FC236}">
                <a16:creationId xmlns:a16="http://schemas.microsoft.com/office/drawing/2014/main" id="{E5863274-A4D4-431C-9A6A-89BA4B6191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236026" y="0"/>
            <a:ext cx="6907974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0" y="0"/>
            <a:ext cx="3284536" cy="5143500"/>
          </a:xfrm>
          <a:prstGeom prst="rect">
            <a:avLst/>
          </a:prstGeom>
          <a:solidFill>
            <a:srgbClr val="FA5050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>
              <a:solidFill>
                <a:prstClr val="white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79387" y="1673107"/>
            <a:ext cx="2925761" cy="17972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Инициатором «бунта четырнадцати» </a:t>
            </a:r>
          </a:p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и теоретиком передвижничества был Иван Крамской.</a:t>
            </a:r>
            <a:endParaRPr lang="en-US" sz="1800" dirty="0">
              <a:solidFill>
                <a:prstClr val="white"/>
              </a:solidFill>
              <a:latin typeface="Merriweather"/>
            </a:endParaRPr>
          </a:p>
        </p:txBody>
      </p:sp>
    </p:spTree>
    <p:extLst>
      <p:ext uri="{BB962C8B-B14F-4D97-AF65-F5344CB8AC3E}">
        <p14:creationId xmlns:p14="http://schemas.microsoft.com/office/powerpoint/2010/main" val="4272619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889214" y="4391976"/>
            <a:ext cx="53655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dirty="0">
                <a:solidFill>
                  <a:prstClr val="white"/>
                </a:solidFill>
                <a:latin typeface="Merriweather" panose="00000500000000000000" pitchFamily="2" charset="-52"/>
              </a:rPr>
              <a:t>Картины Ивана Крамского</a:t>
            </a:r>
          </a:p>
        </p:txBody>
      </p:sp>
      <p:pic>
        <p:nvPicPr>
          <p:cNvPr id="3" name="Picture 2" descr="ÐÐ°ÑÑÐ¸Ð½ÐºÐ¸ Ð¿Ð¾ Ð·Ð°Ð¿ÑÐ¾ÑÑ ÐºÑÐ°Ð¼ÑÐºÐ¾Ð¹ Ð¿Ð¾ÑÑÑÐµÑ Ð½ÐµÐºÑÐ°ÑÐ¾Ð²Ð°">
            <a:extLst>
              <a:ext uri="{FF2B5EF4-FFF2-40B4-BE49-F238E27FC236}">
                <a16:creationId xmlns:a16="http://schemas.microsoft.com/office/drawing/2014/main" id="{E8F3A726-F2D5-4D24-9873-CCFD3EBF16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8775" y="386748"/>
            <a:ext cx="2678715" cy="4015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ÐÐ¾ÑÐ¾Ð¶ÐµÐµ Ð¸Ð·Ð¾Ð±ÑÐ°Ð¶ÐµÐ½Ð¸Ðµ">
            <a:extLst>
              <a:ext uri="{FF2B5EF4-FFF2-40B4-BE49-F238E27FC236}">
                <a16:creationId xmlns:a16="http://schemas.microsoft.com/office/drawing/2014/main" id="{AA53A940-AA06-47A9-A918-34C5FC2B51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232643" y="386748"/>
            <a:ext cx="2678715" cy="4015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8" name="Picture 6" descr="https://upload.wikimedia.org/wikipedia/commons/thumb/a/a5/Leon_tolstoi.jpg/800px-Leon_tolstoi.jpg">
            <a:extLst>
              <a:ext uri="{FF2B5EF4-FFF2-40B4-BE49-F238E27FC236}">
                <a16:creationId xmlns:a16="http://schemas.microsoft.com/office/drawing/2014/main" id="{FD3165B2-9FF7-43BC-9E4F-13A637C969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106510" y="386748"/>
            <a:ext cx="2678715" cy="4015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2161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23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https://upload.wikimedia.org/wikipedia/commons/c/ce/Kramskoy_Portrait_of_a_Woman.jpg">
            <a:extLst>
              <a:ext uri="{FF2B5EF4-FFF2-40B4-BE49-F238E27FC236}">
                <a16:creationId xmlns:a16="http://schemas.microsoft.com/office/drawing/2014/main" id="{8F453233-3CD8-4333-990A-B88C9D7DB7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" y="10"/>
            <a:ext cx="5650970" cy="5143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0" name="Picture 4" descr="https://upload.wikimedia.org/wikipedia/commons/7/75/Inconsolable_grief.jpg">
            <a:extLst>
              <a:ext uri="{FF2B5EF4-FFF2-40B4-BE49-F238E27FC236}">
                <a16:creationId xmlns:a16="http://schemas.microsoft.com/office/drawing/2014/main" id="{6505C4E7-ACB6-490E-804E-923537781E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650992" y="0"/>
            <a:ext cx="3493008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0" name="Овал 9">
            <a:extLst>
              <a:ext uri="{FF2B5EF4-FFF2-40B4-BE49-F238E27FC236}">
                <a16:creationId xmlns:a16="http://schemas.microsoft.com/office/drawing/2014/main" id="{3A01F0ED-BC79-4050-AEF2-7AA4554BAA0B}"/>
              </a:ext>
            </a:extLst>
          </p:cNvPr>
          <p:cNvSpPr/>
          <p:nvPr/>
        </p:nvSpPr>
        <p:spPr>
          <a:xfrm>
            <a:off x="4751388" y="37623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37F64C2-3A87-4B6D-8321-A3C479B0F4DC}"/>
              </a:ext>
            </a:extLst>
          </p:cNvPr>
          <p:cNvSpPr txBox="1"/>
          <p:nvPr/>
        </p:nvSpPr>
        <p:spPr>
          <a:xfrm>
            <a:off x="4750990" y="676073"/>
            <a:ext cx="1800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/>
              <a:t>И. Крамской.</a:t>
            </a:r>
          </a:p>
          <a:p>
            <a:pPr algn="ctr"/>
            <a:r>
              <a:rPr lang="ru-RU" sz="1200" dirty="0"/>
              <a:t>Неизвестная (слева).</a:t>
            </a:r>
          </a:p>
          <a:p>
            <a:pPr algn="ctr"/>
            <a:r>
              <a:rPr lang="ru-RU" sz="1200" dirty="0"/>
              <a:t>1883</a:t>
            </a:r>
          </a:p>
          <a:p>
            <a:pPr algn="ctr"/>
            <a:endParaRPr lang="ru-RU" sz="1200" dirty="0"/>
          </a:p>
          <a:p>
            <a:pPr algn="ctr"/>
            <a:r>
              <a:rPr lang="ru-RU" sz="1200" dirty="0"/>
              <a:t>Неутешное горе.</a:t>
            </a:r>
          </a:p>
          <a:p>
            <a:pPr algn="ctr"/>
            <a:r>
              <a:rPr lang="ru-RU" sz="1200" dirty="0"/>
              <a:t>1884</a:t>
            </a:r>
          </a:p>
        </p:txBody>
      </p:sp>
    </p:spTree>
    <p:extLst>
      <p:ext uri="{BB962C8B-B14F-4D97-AF65-F5344CB8AC3E}">
        <p14:creationId xmlns:p14="http://schemas.microsoft.com/office/powerpoint/2010/main" val="3221625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02192" y="4391976"/>
            <a:ext cx="24673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dirty="0">
                <a:solidFill>
                  <a:prstClr val="white"/>
                </a:solidFill>
                <a:latin typeface="Merriweather" panose="00000500000000000000" pitchFamily="2" charset="-52"/>
              </a:rPr>
              <a:t>Илья Репин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F41743C-4E09-451D-A1B3-071F866A7A1A}"/>
              </a:ext>
            </a:extLst>
          </p:cNvPr>
          <p:cNvSpPr txBox="1"/>
          <p:nvPr/>
        </p:nvSpPr>
        <p:spPr>
          <a:xfrm>
            <a:off x="5233135" y="4391976"/>
            <a:ext cx="35541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dirty="0">
                <a:solidFill>
                  <a:prstClr val="white"/>
                </a:solidFill>
                <a:latin typeface="Merriweather" panose="00000500000000000000" pitchFamily="2" charset="-52"/>
              </a:rPr>
              <a:t>Василий Суриков</a:t>
            </a:r>
          </a:p>
        </p:txBody>
      </p:sp>
      <p:pic>
        <p:nvPicPr>
          <p:cNvPr id="25602" name="Picture 2" descr="ÐÐ°ÑÑÐ¸Ð½ÐºÐ¸ Ð¿Ð¾ Ð·Ð°Ð¿ÑÐ¾ÑÑ ÑÑÑÐ¸ÐºÐ¾Ð²">
            <a:extLst>
              <a:ext uri="{FF2B5EF4-FFF2-40B4-BE49-F238E27FC236}">
                <a16:creationId xmlns:a16="http://schemas.microsoft.com/office/drawing/2014/main" id="{50053345-8E20-44CF-BFB1-AEF48C22F5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1048" y="376237"/>
            <a:ext cx="3554178" cy="4016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4" name="Picture 4" descr="https://upload.wikimedia.org/wikipedia/commons/8/86/Ilya_Repin_%281909%29.jpg">
            <a:extLst>
              <a:ext uri="{FF2B5EF4-FFF2-40B4-BE49-F238E27FC236}">
                <a16:creationId xmlns:a16="http://schemas.microsoft.com/office/drawing/2014/main" id="{E64B5EA7-6C70-4E48-B959-C95FD6A3BC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8775" y="438979"/>
            <a:ext cx="3554178" cy="3928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1077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5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8549A464-7CEE-44BA-850B-9BC962BDDE7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102" r="80600" b="44727"/>
          <a:stretch/>
        </p:blipFill>
        <p:spPr>
          <a:xfrm flipH="1">
            <a:off x="0" y="0"/>
            <a:ext cx="983992" cy="5143490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14A8C9D-674E-4D91-9853-9B6A66406AA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102" r="11056" b="44727"/>
          <a:stretch/>
        </p:blipFill>
        <p:spPr>
          <a:xfrm>
            <a:off x="983994" y="0"/>
            <a:ext cx="8160006" cy="514349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0" y="0"/>
            <a:ext cx="3284536" cy="5143500"/>
          </a:xfrm>
          <a:prstGeom prst="rect">
            <a:avLst/>
          </a:prstGeom>
          <a:solidFill>
            <a:srgbClr val="FA5050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1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79387" y="2019350"/>
            <a:ext cx="2925761" cy="11047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685766">
              <a:lnSpc>
                <a:spcPct val="125000"/>
              </a:lnSpc>
              <a:spcAft>
                <a:spcPts val="600"/>
              </a:spcAft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Репин писал картины на остросоциальные темы.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rriweather"/>
              <a:ea typeface="+mn-ea"/>
              <a:cs typeface="+mn-cs"/>
            </a:endParaRPr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id="{9866BB4F-AE83-4A9C-B582-22D8ADBFDD8C}"/>
              </a:ext>
            </a:extLst>
          </p:cNvPr>
          <p:cNvSpPr/>
          <p:nvPr/>
        </p:nvSpPr>
        <p:spPr>
          <a:xfrm>
            <a:off x="6985225" y="38674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62E12EC-778E-4BFE-BC24-9FFE97F1DBB9}"/>
              </a:ext>
            </a:extLst>
          </p:cNvPr>
          <p:cNvSpPr txBox="1"/>
          <p:nvPr/>
        </p:nvSpPr>
        <p:spPr>
          <a:xfrm>
            <a:off x="6985225" y="871249"/>
            <a:ext cx="1800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/>
              <a:t>И. Репин.</a:t>
            </a:r>
          </a:p>
          <a:p>
            <a:pPr algn="ctr"/>
            <a:r>
              <a:rPr lang="ru-RU" sz="1200" dirty="0"/>
              <a:t>Портрет </a:t>
            </a:r>
          </a:p>
          <a:p>
            <a:pPr algn="ctr"/>
            <a:r>
              <a:rPr lang="ru-RU" sz="1200" dirty="0"/>
              <a:t>И. С. Тургенева.</a:t>
            </a:r>
          </a:p>
          <a:p>
            <a:pPr algn="ctr"/>
            <a:r>
              <a:rPr lang="ru-RU" sz="1200" dirty="0"/>
              <a:t>1874</a:t>
            </a:r>
          </a:p>
        </p:txBody>
      </p:sp>
    </p:spTree>
    <p:extLst>
      <p:ext uri="{BB962C8B-B14F-4D97-AF65-F5344CB8AC3E}">
        <p14:creationId xmlns:p14="http://schemas.microsoft.com/office/powerpoint/2010/main" val="3036966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9" grpId="0" animBg="1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366215" y="1709970"/>
            <a:ext cx="4033837" cy="86177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/>
            <a:r>
              <a:rPr lang="ru-RU" sz="2800" dirty="0">
                <a:solidFill>
                  <a:srgbClr val="FFDC5A"/>
                </a:solidFill>
                <a:latin typeface="Merriweather"/>
              </a:rPr>
              <a:t>Культура во второй половине XIX века 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358777" y="2743304"/>
            <a:ext cx="4033837" cy="93358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400" dirty="0">
                <a:solidFill>
                  <a:prstClr val="white"/>
                </a:solidFill>
              </a:rPr>
              <a:t>Главную роль в развитии архитектуры,</a:t>
            </a:r>
          </a:p>
          <a:p>
            <a:pPr defTabSz="685749">
              <a:lnSpc>
                <a:spcPct val="110000"/>
              </a:lnSpc>
            </a:pPr>
            <a:r>
              <a:rPr lang="ru-RU" sz="1400" dirty="0">
                <a:solidFill>
                  <a:prstClr val="white"/>
                </a:solidFill>
              </a:rPr>
              <a:t>музыки, театрального искусства </a:t>
            </a:r>
          </a:p>
          <a:p>
            <a:pPr defTabSz="685749">
              <a:lnSpc>
                <a:spcPct val="110000"/>
              </a:lnSpc>
            </a:pPr>
            <a:r>
              <a:rPr lang="ru-RU" sz="1400" dirty="0">
                <a:solidFill>
                  <a:prstClr val="white"/>
                </a:solidFill>
              </a:rPr>
              <a:t>и народного творчества заняли </a:t>
            </a:r>
          </a:p>
          <a:p>
            <a:pPr defTabSz="685749">
              <a:lnSpc>
                <a:spcPct val="110000"/>
              </a:lnSpc>
            </a:pPr>
            <a:r>
              <a:rPr lang="ru-RU" sz="1400" dirty="0">
                <a:solidFill>
                  <a:prstClr val="white"/>
                </a:solidFill>
              </a:rPr>
              <a:t>представители интеллигенции.</a:t>
            </a:r>
          </a:p>
        </p:txBody>
      </p:sp>
      <p:pic>
        <p:nvPicPr>
          <p:cNvPr id="3" name="Picture 2" descr="ÐÐ°ÑÑÐ¸Ð½ÐºÐ¸ Ð¿Ð¾ Ð·Ð°Ð¿ÑÐ¾ÑÑ Ð¸Ð½ÑÐµÐ»Ð»Ð¸Ð³ÐµÐ½ÑÐ¸Ñ Ð² ÑÐ¾ÑÑÐ¸Ð¸ ÐºÐ¾Ð½ÑÐ° 19 Ð²ÐµÐºÐ°">
            <a:extLst>
              <a:ext uri="{FF2B5EF4-FFF2-40B4-BE49-F238E27FC236}">
                <a16:creationId xmlns:a16="http://schemas.microsoft.com/office/drawing/2014/main" id="{5DA1F5A3-8BF8-4B5F-A2FD-EE1F06F59A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43950" y="1029263"/>
            <a:ext cx="4400051" cy="3039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0612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062E22C-7753-4DEA-92C6-EE9B226BC36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174"/>
          <a:stretch/>
        </p:blipFill>
        <p:spPr>
          <a:xfrm>
            <a:off x="20" y="10"/>
            <a:ext cx="9143980" cy="514349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1" name="Овал 10">
            <a:extLst>
              <a:ext uri="{FF2B5EF4-FFF2-40B4-BE49-F238E27FC236}">
                <a16:creationId xmlns:a16="http://schemas.microsoft.com/office/drawing/2014/main" id="{681EDB2E-99D0-4609-8482-2BEE6A5F4256}"/>
              </a:ext>
            </a:extLst>
          </p:cNvPr>
          <p:cNvSpPr/>
          <p:nvPr/>
        </p:nvSpPr>
        <p:spPr>
          <a:xfrm>
            <a:off x="359691" y="2967263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D7D2CFA-AD6E-4C49-BAE0-44C716439F42}"/>
              </a:ext>
            </a:extLst>
          </p:cNvPr>
          <p:cNvSpPr txBox="1"/>
          <p:nvPr/>
        </p:nvSpPr>
        <p:spPr>
          <a:xfrm>
            <a:off x="359689" y="3544097"/>
            <a:ext cx="1800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/>
              <a:t>И. Репин.</a:t>
            </a:r>
          </a:p>
          <a:p>
            <a:pPr algn="ctr"/>
            <a:r>
              <a:rPr lang="ru-RU" sz="1200" dirty="0"/>
              <a:t>Бурлаки на Волге.</a:t>
            </a:r>
          </a:p>
          <a:p>
            <a:pPr algn="ctr"/>
            <a:r>
              <a:rPr lang="ru-RU" sz="1200" dirty="0"/>
              <a:t>1873</a:t>
            </a:r>
          </a:p>
        </p:txBody>
      </p:sp>
    </p:spTree>
    <p:extLst>
      <p:ext uri="{BB962C8B-B14F-4D97-AF65-F5344CB8AC3E}">
        <p14:creationId xmlns:p14="http://schemas.microsoft.com/office/powerpoint/2010/main" val="3813507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https://upload.wikimedia.org/wikipedia/commons/1/16/Ilya_Repin_Unexpected_visitors.jpg">
            <a:extLst>
              <a:ext uri="{FF2B5EF4-FFF2-40B4-BE49-F238E27FC236}">
                <a16:creationId xmlns:a16="http://schemas.microsoft.com/office/drawing/2014/main" id="{482F7880-756A-499C-BDFD-E87CE27CF7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" y="10"/>
            <a:ext cx="9143980" cy="5143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0" name="Овал 9">
            <a:extLst>
              <a:ext uri="{FF2B5EF4-FFF2-40B4-BE49-F238E27FC236}">
                <a16:creationId xmlns:a16="http://schemas.microsoft.com/office/drawing/2014/main" id="{696AE1CC-4ACC-4112-94B3-6D27D9959ACA}"/>
              </a:ext>
            </a:extLst>
          </p:cNvPr>
          <p:cNvSpPr/>
          <p:nvPr/>
        </p:nvSpPr>
        <p:spPr>
          <a:xfrm>
            <a:off x="359691" y="2967263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129829F-F3C8-4A76-BEF1-2837C9AF6BD4}"/>
              </a:ext>
            </a:extLst>
          </p:cNvPr>
          <p:cNvSpPr txBox="1"/>
          <p:nvPr/>
        </p:nvSpPr>
        <p:spPr>
          <a:xfrm>
            <a:off x="358775" y="3544097"/>
            <a:ext cx="1800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/>
              <a:t>И. Репин.</a:t>
            </a:r>
          </a:p>
          <a:p>
            <a:pPr algn="ctr"/>
            <a:r>
              <a:rPr lang="ru-RU" sz="1200" dirty="0"/>
              <a:t>Не ждали.</a:t>
            </a:r>
          </a:p>
          <a:p>
            <a:pPr algn="ctr"/>
            <a:r>
              <a:rPr lang="ru-RU" sz="1200" dirty="0"/>
              <a:t>1888</a:t>
            </a:r>
          </a:p>
        </p:txBody>
      </p:sp>
    </p:spTree>
    <p:extLst>
      <p:ext uri="{BB962C8B-B14F-4D97-AF65-F5344CB8AC3E}">
        <p14:creationId xmlns:p14="http://schemas.microsoft.com/office/powerpoint/2010/main" val="370311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ÐÐ°ÑÑÐ¸Ð½ÐºÐ¸ Ð¿Ð¾ Ð·Ð°Ð¿ÑÐ¾ÑÑ Ð¸ ÑÐµÐ¿Ð¸Ð½ Ð¾ÑÐºÐ°Ð· Ð¾Ñ Ð¸ÑÐ¿Ð¾Ð²ÐµÐ´Ð¸">
            <a:extLst>
              <a:ext uri="{FF2B5EF4-FFF2-40B4-BE49-F238E27FC236}">
                <a16:creationId xmlns:a16="http://schemas.microsoft.com/office/drawing/2014/main" id="{876A7E1A-91A1-435C-80D7-05CEA978EF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9" name="Овал 8">
            <a:extLst>
              <a:ext uri="{FF2B5EF4-FFF2-40B4-BE49-F238E27FC236}">
                <a16:creationId xmlns:a16="http://schemas.microsoft.com/office/drawing/2014/main" id="{73F5A3A3-0E46-45CD-B8B9-00C36D3C682A}"/>
              </a:ext>
            </a:extLst>
          </p:cNvPr>
          <p:cNvSpPr/>
          <p:nvPr/>
        </p:nvSpPr>
        <p:spPr>
          <a:xfrm>
            <a:off x="359691" y="2967263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F7DF8B3-CC69-4634-BEC6-19BC87EB3686}"/>
              </a:ext>
            </a:extLst>
          </p:cNvPr>
          <p:cNvSpPr txBox="1"/>
          <p:nvPr/>
        </p:nvSpPr>
        <p:spPr>
          <a:xfrm>
            <a:off x="358775" y="3544097"/>
            <a:ext cx="1800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/>
              <a:t>И. Репин.</a:t>
            </a:r>
          </a:p>
          <a:p>
            <a:pPr algn="ctr"/>
            <a:r>
              <a:rPr lang="ru-RU" sz="1200" dirty="0"/>
              <a:t>Отказ от исповеди.</a:t>
            </a:r>
          </a:p>
          <a:p>
            <a:pPr algn="ctr"/>
            <a:r>
              <a:rPr lang="ru-RU" sz="1200" dirty="0"/>
              <a:t>1885</a:t>
            </a:r>
          </a:p>
        </p:txBody>
      </p:sp>
    </p:spTree>
    <p:extLst>
      <p:ext uri="{BB962C8B-B14F-4D97-AF65-F5344CB8AC3E}">
        <p14:creationId xmlns:p14="http://schemas.microsoft.com/office/powerpoint/2010/main" val="3982359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051919" y="4391976"/>
            <a:ext cx="50401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dirty="0">
                <a:solidFill>
                  <a:prstClr val="white"/>
                </a:solidFill>
                <a:latin typeface="Merriweather" panose="00000500000000000000" pitchFamily="2" charset="-52"/>
              </a:rPr>
              <a:t>И. Репин. Царевна Софья</a:t>
            </a:r>
          </a:p>
        </p:txBody>
      </p:sp>
      <p:pic>
        <p:nvPicPr>
          <p:cNvPr id="8" name="Picture 6" descr="https://upload.wikimedia.org/wikipedia/commons/thumb/f/f6/Sophia_Alekseyevna%2C_by_Ilya_Repin.jpg/800px-Sophia_Alekseyevna%2C_by_Ilya_Repin.jpg">
            <a:extLst>
              <a:ext uri="{FF2B5EF4-FFF2-40B4-BE49-F238E27FC236}">
                <a16:creationId xmlns:a16="http://schemas.microsoft.com/office/drawing/2014/main" id="{B9BFF0E3-D0E5-4070-84E1-FB8AEA8C73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913284" y="448704"/>
            <a:ext cx="3317433" cy="3943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5765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8" name="Picture 4" descr="https://upload.wikimedia.org/wikipedia/commons/thumb/3/33/Iv%C3%A1n_el_Terrible_y_su_hijo%2C_por_Ili%C3%A1_Repin.jpg/1024px-Iv%C3%A1n_el_Terrible_y_su_hijo%2C_por_Ili%C3%A1_Repin.jpg">
            <a:extLst>
              <a:ext uri="{FF2B5EF4-FFF2-40B4-BE49-F238E27FC236}">
                <a16:creationId xmlns:a16="http://schemas.microsoft.com/office/drawing/2014/main" id="{A8D21608-19E8-4D5F-A7DF-DF31287C13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" y="0"/>
            <a:ext cx="914398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5" name="Овал 4">
            <a:extLst>
              <a:ext uri="{FF2B5EF4-FFF2-40B4-BE49-F238E27FC236}">
                <a16:creationId xmlns:a16="http://schemas.microsoft.com/office/drawing/2014/main" id="{99D1D9C3-B439-4791-A1E1-1F7E90787134}"/>
              </a:ext>
            </a:extLst>
          </p:cNvPr>
          <p:cNvSpPr/>
          <p:nvPr/>
        </p:nvSpPr>
        <p:spPr>
          <a:xfrm>
            <a:off x="369792" y="2967263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633703-6AD1-486E-BC5D-B52CBB92815D}"/>
              </a:ext>
            </a:extLst>
          </p:cNvPr>
          <p:cNvSpPr txBox="1"/>
          <p:nvPr/>
        </p:nvSpPr>
        <p:spPr>
          <a:xfrm>
            <a:off x="466602" y="3267098"/>
            <a:ext cx="16063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/>
              <a:t>И. Репин.</a:t>
            </a:r>
          </a:p>
          <a:p>
            <a:pPr algn="ctr"/>
            <a:r>
              <a:rPr lang="ru-RU" sz="1200" dirty="0"/>
              <a:t>Иван Грозный</a:t>
            </a:r>
          </a:p>
          <a:p>
            <a:pPr algn="ctr"/>
            <a:r>
              <a:rPr lang="ru-RU" sz="1200" dirty="0"/>
              <a:t>и сын его Иван</a:t>
            </a:r>
          </a:p>
          <a:p>
            <a:pPr algn="ctr"/>
            <a:r>
              <a:rPr lang="ru-RU" sz="1200" dirty="0"/>
              <a:t>16 ноября </a:t>
            </a:r>
          </a:p>
          <a:p>
            <a:pPr algn="ctr"/>
            <a:r>
              <a:rPr lang="ru-RU" sz="1200" dirty="0"/>
              <a:t>1581 года.</a:t>
            </a:r>
          </a:p>
          <a:p>
            <a:pPr algn="ctr"/>
            <a:r>
              <a:rPr lang="ru-RU" sz="1200" dirty="0"/>
              <a:t>1885</a:t>
            </a:r>
          </a:p>
        </p:txBody>
      </p:sp>
    </p:spTree>
    <p:extLst>
      <p:ext uri="{BB962C8B-B14F-4D97-AF65-F5344CB8AC3E}">
        <p14:creationId xmlns:p14="http://schemas.microsoft.com/office/powerpoint/2010/main" val="4274419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https://upload.wikimedia.org/wikipedia/commons/thumb/7/79/Ilja_Jefimowitsch_Repin_-_Reply_of_the_Zaporozhian_Cossacks_-_Yorck.jpg/1280px-Ilja_Jefimowitsch_Repin_-_Reply_of_the_Zaporozhian_Cossacks_-_Yorck.jpg">
            <a:extLst>
              <a:ext uri="{FF2B5EF4-FFF2-40B4-BE49-F238E27FC236}">
                <a16:creationId xmlns:a16="http://schemas.microsoft.com/office/drawing/2014/main" id="{B99537E9-4D68-410E-AA06-99B3B66D1E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7" name="Овал 16">
            <a:extLst>
              <a:ext uri="{FF2B5EF4-FFF2-40B4-BE49-F238E27FC236}">
                <a16:creationId xmlns:a16="http://schemas.microsoft.com/office/drawing/2014/main" id="{4E26C76D-05D5-431C-9203-244D18BBB953}"/>
              </a:ext>
            </a:extLst>
          </p:cNvPr>
          <p:cNvSpPr/>
          <p:nvPr/>
        </p:nvSpPr>
        <p:spPr>
          <a:xfrm>
            <a:off x="369792" y="2967263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0869B40-27FE-4D52-B47E-8FD6B61A2BFF}"/>
              </a:ext>
            </a:extLst>
          </p:cNvPr>
          <p:cNvSpPr txBox="1"/>
          <p:nvPr/>
        </p:nvSpPr>
        <p:spPr>
          <a:xfrm>
            <a:off x="466602" y="3359431"/>
            <a:ext cx="160637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/>
              <a:t>И. Репин.</a:t>
            </a:r>
          </a:p>
          <a:p>
            <a:pPr algn="ctr"/>
            <a:r>
              <a:rPr lang="ru-RU" sz="1200" dirty="0"/>
              <a:t>Запорожцы пишут письмо турецкому султану.</a:t>
            </a:r>
          </a:p>
          <a:p>
            <a:pPr algn="ctr"/>
            <a:r>
              <a:rPr lang="ru-RU" sz="1200" dirty="0"/>
              <a:t>1891</a:t>
            </a:r>
          </a:p>
        </p:txBody>
      </p:sp>
    </p:spTree>
    <p:extLst>
      <p:ext uri="{BB962C8B-B14F-4D97-AF65-F5344CB8AC3E}">
        <p14:creationId xmlns:p14="http://schemas.microsoft.com/office/powerpoint/2010/main" val="2899141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792538" y="2275002"/>
            <a:ext cx="4870449" cy="5934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 золотой фонд русской живописи вошли картины Василия Сурикова.</a:t>
            </a:r>
          </a:p>
        </p:txBody>
      </p:sp>
      <p:pic>
        <p:nvPicPr>
          <p:cNvPr id="34818" name="Picture 2" descr="ÐÐ²ÑÐ¾Ð¿Ð¾ÑÑÑÐµÑ. 1879 Ð³Ð¾Ð´.">
            <a:extLst>
              <a:ext uri="{FF2B5EF4-FFF2-40B4-BE49-F238E27FC236}">
                <a16:creationId xmlns:a16="http://schemas.microsoft.com/office/drawing/2014/main" id="{81855F4B-B5F9-4322-85FB-8CBF493DA0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8776" y="749291"/>
            <a:ext cx="2954594" cy="3644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404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https://upload.wikimedia.org/wikipedia/commons/c/c7/Surikov_streltsi.jpg">
            <a:extLst>
              <a:ext uri="{FF2B5EF4-FFF2-40B4-BE49-F238E27FC236}">
                <a16:creationId xmlns:a16="http://schemas.microsoft.com/office/drawing/2014/main" id="{6E4C569F-0A19-4211-8225-4A2C3F9801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" y="10"/>
            <a:ext cx="9143980" cy="5143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1" name="Овал 10">
            <a:extLst>
              <a:ext uri="{FF2B5EF4-FFF2-40B4-BE49-F238E27FC236}">
                <a16:creationId xmlns:a16="http://schemas.microsoft.com/office/drawing/2014/main" id="{681EDB2E-99D0-4609-8482-2BEE6A5F4256}"/>
              </a:ext>
            </a:extLst>
          </p:cNvPr>
          <p:cNvSpPr/>
          <p:nvPr/>
        </p:nvSpPr>
        <p:spPr>
          <a:xfrm>
            <a:off x="370709" y="2967262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7296AA8-6B27-45EC-A8B0-ABFB078A4B5F}"/>
              </a:ext>
            </a:extLst>
          </p:cNvPr>
          <p:cNvSpPr txBox="1"/>
          <p:nvPr/>
        </p:nvSpPr>
        <p:spPr>
          <a:xfrm>
            <a:off x="358775" y="3451763"/>
            <a:ext cx="1800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/>
              <a:t>В. Суриков.</a:t>
            </a:r>
          </a:p>
          <a:p>
            <a:pPr algn="ctr"/>
            <a:r>
              <a:rPr lang="ru-RU" sz="1200" dirty="0"/>
              <a:t>Утро стрелецкой казни.</a:t>
            </a:r>
          </a:p>
          <a:p>
            <a:pPr algn="ctr"/>
            <a:r>
              <a:rPr lang="ru-RU" sz="1200" dirty="0"/>
              <a:t>1881</a:t>
            </a:r>
          </a:p>
        </p:txBody>
      </p:sp>
    </p:spTree>
    <p:extLst>
      <p:ext uri="{BB962C8B-B14F-4D97-AF65-F5344CB8AC3E}">
        <p14:creationId xmlns:p14="http://schemas.microsoft.com/office/powerpoint/2010/main" val="439514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https://upload.wikimedia.org/wikipedia/commons/b/b6/Surikov_Pokoreniye_Sibiri_Yermakom.jpg">
            <a:extLst>
              <a:ext uri="{FF2B5EF4-FFF2-40B4-BE49-F238E27FC236}">
                <a16:creationId xmlns:a16="http://schemas.microsoft.com/office/drawing/2014/main" id="{9EC9CD83-CC70-4342-9007-1B8DBD318E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"/>
          <a:stretch/>
        </p:blipFill>
        <p:spPr bwMode="auto">
          <a:xfrm>
            <a:off x="20" y="10"/>
            <a:ext cx="9143980" cy="5143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7" name="Овал 6">
            <a:extLst>
              <a:ext uri="{FF2B5EF4-FFF2-40B4-BE49-F238E27FC236}">
                <a16:creationId xmlns:a16="http://schemas.microsoft.com/office/drawing/2014/main" id="{0F7A9ED5-518E-4991-B89F-9E7BC4A9AFE9}"/>
              </a:ext>
            </a:extLst>
          </p:cNvPr>
          <p:cNvSpPr/>
          <p:nvPr/>
        </p:nvSpPr>
        <p:spPr>
          <a:xfrm>
            <a:off x="370709" y="2967262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71DF4F0-FAA4-4F4E-8862-895054BD1211}"/>
              </a:ext>
            </a:extLst>
          </p:cNvPr>
          <p:cNvSpPr txBox="1"/>
          <p:nvPr/>
        </p:nvSpPr>
        <p:spPr>
          <a:xfrm>
            <a:off x="358775" y="3451763"/>
            <a:ext cx="1800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/>
              <a:t>В. Суриков.</a:t>
            </a:r>
          </a:p>
          <a:p>
            <a:pPr algn="ctr"/>
            <a:r>
              <a:rPr lang="ru-RU" sz="1200" dirty="0"/>
              <a:t>Покорение Сибири Ермаком.</a:t>
            </a:r>
          </a:p>
          <a:p>
            <a:pPr algn="ctr"/>
            <a:r>
              <a:rPr lang="ru-RU" sz="1200"/>
              <a:t>1895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1111162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upload.wikimedia.org/wikipedia/commons/c/c4/Vasily_Surikov_-_%D0%91%D0%BE%D1%8F%D1%80%D1%8B%D0%BD%D1%8F_%D0%9C%D0%BE%D1%80%D0%BE%D0%B7%D0%BE%D0%B2%D0%B0_-_Google_Art_Project.jpg">
            <a:extLst>
              <a:ext uri="{FF2B5EF4-FFF2-40B4-BE49-F238E27FC236}">
                <a16:creationId xmlns:a16="http://schemas.microsoft.com/office/drawing/2014/main" id="{3B40EEF5-5079-438F-B0D1-8D91C5D8AF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Овал 7">
            <a:extLst>
              <a:ext uri="{FF2B5EF4-FFF2-40B4-BE49-F238E27FC236}">
                <a16:creationId xmlns:a16="http://schemas.microsoft.com/office/drawing/2014/main" id="{D1BFCA70-F910-4E53-90C1-B766DDE91BE1}"/>
              </a:ext>
            </a:extLst>
          </p:cNvPr>
          <p:cNvSpPr/>
          <p:nvPr/>
        </p:nvSpPr>
        <p:spPr>
          <a:xfrm>
            <a:off x="370709" y="2967262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1F01348-BC71-4F8A-84C4-722D14E04D12}"/>
              </a:ext>
            </a:extLst>
          </p:cNvPr>
          <p:cNvSpPr txBox="1"/>
          <p:nvPr/>
        </p:nvSpPr>
        <p:spPr>
          <a:xfrm>
            <a:off x="358775" y="3544096"/>
            <a:ext cx="1800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/>
              <a:t>В. Суриков.</a:t>
            </a:r>
          </a:p>
          <a:p>
            <a:pPr algn="ctr"/>
            <a:r>
              <a:rPr lang="ru-RU" sz="1200" dirty="0"/>
              <a:t>Боярыня Морозова.</a:t>
            </a:r>
          </a:p>
          <a:p>
            <a:pPr algn="ctr"/>
            <a:r>
              <a:rPr lang="ru-RU" sz="1200" dirty="0"/>
              <a:t>1887</a:t>
            </a:r>
          </a:p>
        </p:txBody>
      </p:sp>
    </p:spTree>
    <p:extLst>
      <p:ext uri="{BB962C8B-B14F-4D97-AF65-F5344CB8AC3E}">
        <p14:creationId xmlns:p14="http://schemas.microsoft.com/office/powerpoint/2010/main" val="3263518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0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79DAAB6-8844-4612-AD6B-49EF06957B7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174" r="76872"/>
          <a:stretch/>
        </p:blipFill>
        <p:spPr>
          <a:xfrm>
            <a:off x="8354861" y="0"/>
            <a:ext cx="789140" cy="5143490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A639AD9-E350-4FB6-8C77-E5406037D8D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384" t="2174" r="-1"/>
          <a:stretch/>
        </p:blipFill>
        <p:spPr>
          <a:xfrm>
            <a:off x="0" y="10"/>
            <a:ext cx="8743166" cy="514349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0" y="0"/>
            <a:ext cx="3284536" cy="5143500"/>
          </a:xfrm>
          <a:prstGeom prst="rect">
            <a:avLst/>
          </a:prstGeom>
          <a:solidFill>
            <a:srgbClr val="FA5050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>
              <a:solidFill>
                <a:prstClr val="white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03255" y="1326858"/>
            <a:ext cx="2925761" cy="25667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Происходил процесс взаимообогащения </a:t>
            </a:r>
          </a:p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и взаимовлияния народов многонационального Российского государства.</a:t>
            </a:r>
            <a:endParaRPr lang="en-US" sz="1800" dirty="0">
              <a:solidFill>
                <a:prstClr val="white"/>
              </a:solidFill>
              <a:latin typeface="Merriweather"/>
            </a:endParaRPr>
          </a:p>
        </p:txBody>
      </p:sp>
    </p:spTree>
    <p:extLst>
      <p:ext uri="{BB962C8B-B14F-4D97-AF65-F5344CB8AC3E}">
        <p14:creationId xmlns:p14="http://schemas.microsoft.com/office/powerpoint/2010/main" val="695718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792538" y="2122653"/>
            <a:ext cx="4870449" cy="8981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Виктор Васнецов в своём творчестве обратился к различным народным преданиям.</a:t>
            </a:r>
          </a:p>
        </p:txBody>
      </p:sp>
      <p:pic>
        <p:nvPicPr>
          <p:cNvPr id="2050" name="Picture 2" descr="https://upload.wikimedia.org/wikipedia/commons/9/98/Vasnetsov_VM.jpg">
            <a:extLst>
              <a:ext uri="{FF2B5EF4-FFF2-40B4-BE49-F238E27FC236}">
                <a16:creationId xmlns:a16="http://schemas.microsoft.com/office/drawing/2014/main" id="{AF9854E1-5DF2-48B3-8374-CA6818AF56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6129" y="713939"/>
            <a:ext cx="2955310" cy="3715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219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289166" y="4391976"/>
            <a:ext cx="45656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dirty="0">
                <a:solidFill>
                  <a:prstClr val="white"/>
                </a:solidFill>
                <a:latin typeface="Merriweather" panose="00000500000000000000" pitchFamily="2" charset="-52"/>
              </a:rPr>
              <a:t>В. Васнецов. Алёнушка</a:t>
            </a:r>
          </a:p>
        </p:txBody>
      </p:sp>
      <p:pic>
        <p:nvPicPr>
          <p:cNvPr id="5122" name="Picture 2" descr="https://upload.wikimedia.org/wikipedia/commons/3/33/Vasnetsov_Alenushka.jpg">
            <a:extLst>
              <a:ext uri="{FF2B5EF4-FFF2-40B4-BE49-F238E27FC236}">
                <a16:creationId xmlns:a16="http://schemas.microsoft.com/office/drawing/2014/main" id="{084558DF-5FFD-46A4-97CB-26F6779F94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887312" y="376237"/>
            <a:ext cx="3351787" cy="4015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1957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upload.wikimedia.org/wikipedia/commons/e/ee/19-v_2h_Vasnetsov.jpg">
            <a:extLst>
              <a:ext uri="{FF2B5EF4-FFF2-40B4-BE49-F238E27FC236}">
                <a16:creationId xmlns:a16="http://schemas.microsoft.com/office/drawing/2014/main" id="{C3DAE731-5541-41F1-88D2-9058F275FF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9" name="Овал 8">
            <a:extLst>
              <a:ext uri="{FF2B5EF4-FFF2-40B4-BE49-F238E27FC236}">
                <a16:creationId xmlns:a16="http://schemas.microsoft.com/office/drawing/2014/main" id="{B6188C7A-2077-4E74-8A48-29A7E4B30D2B}"/>
              </a:ext>
            </a:extLst>
          </p:cNvPr>
          <p:cNvSpPr/>
          <p:nvPr/>
        </p:nvSpPr>
        <p:spPr>
          <a:xfrm>
            <a:off x="370709" y="2967262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E7F1BFE-BEE3-4F25-9C84-EFBAF62FEC3F}"/>
              </a:ext>
            </a:extLst>
          </p:cNvPr>
          <p:cNvSpPr txBox="1"/>
          <p:nvPr/>
        </p:nvSpPr>
        <p:spPr>
          <a:xfrm>
            <a:off x="358775" y="3544096"/>
            <a:ext cx="1800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/>
              <a:t>В. Васнецов.</a:t>
            </a:r>
          </a:p>
          <a:p>
            <a:pPr algn="ctr"/>
            <a:r>
              <a:rPr lang="ru-RU" sz="1200" dirty="0"/>
              <a:t>Витязь на распутье.</a:t>
            </a:r>
          </a:p>
          <a:p>
            <a:pPr algn="ctr"/>
            <a:r>
              <a:rPr lang="ru-RU" sz="1200" dirty="0"/>
              <a:t>1882</a:t>
            </a:r>
          </a:p>
        </p:txBody>
      </p:sp>
    </p:spTree>
    <p:extLst>
      <p:ext uri="{BB962C8B-B14F-4D97-AF65-F5344CB8AC3E}">
        <p14:creationId xmlns:p14="http://schemas.microsoft.com/office/powerpoint/2010/main" val="1594902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https://upload.wikimedia.org/wikipedia/commons/d/dd/Die_drei_Bogatyr.jpg">
            <a:extLst>
              <a:ext uri="{FF2B5EF4-FFF2-40B4-BE49-F238E27FC236}">
                <a16:creationId xmlns:a16="http://schemas.microsoft.com/office/drawing/2014/main" id="{A7E08BB0-2B00-4944-99CE-F14CF40D33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" y="10"/>
            <a:ext cx="9143980" cy="5143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9" name="Овал 8">
            <a:extLst>
              <a:ext uri="{FF2B5EF4-FFF2-40B4-BE49-F238E27FC236}">
                <a16:creationId xmlns:a16="http://schemas.microsoft.com/office/drawing/2014/main" id="{FE8410C1-9933-4E45-A382-EEF76350F2E7}"/>
              </a:ext>
            </a:extLst>
          </p:cNvPr>
          <p:cNvSpPr/>
          <p:nvPr/>
        </p:nvSpPr>
        <p:spPr>
          <a:xfrm>
            <a:off x="370709" y="2967262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DAF0AD9-002D-4205-834B-4EC40C16F158}"/>
              </a:ext>
            </a:extLst>
          </p:cNvPr>
          <p:cNvSpPr txBox="1"/>
          <p:nvPr/>
        </p:nvSpPr>
        <p:spPr>
          <a:xfrm>
            <a:off x="358775" y="3544096"/>
            <a:ext cx="1800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/>
              <a:t>В. Васнецов.</a:t>
            </a:r>
          </a:p>
          <a:p>
            <a:pPr algn="ctr"/>
            <a:r>
              <a:rPr lang="ru-RU" sz="1200" dirty="0"/>
              <a:t>Богатыри.</a:t>
            </a:r>
          </a:p>
          <a:p>
            <a:pPr algn="ctr"/>
            <a:r>
              <a:rPr lang="ru-RU" sz="1200" dirty="0"/>
              <a:t>1898</a:t>
            </a:r>
          </a:p>
        </p:txBody>
      </p:sp>
    </p:spTree>
    <p:extLst>
      <p:ext uri="{BB962C8B-B14F-4D97-AF65-F5344CB8AC3E}">
        <p14:creationId xmlns:p14="http://schemas.microsoft.com/office/powerpoint/2010/main" val="3485832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97434" y="4391976"/>
            <a:ext cx="85491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dirty="0">
                <a:solidFill>
                  <a:prstClr val="white"/>
                </a:solidFill>
                <a:latin typeface="Merriweather" panose="00000500000000000000" pitchFamily="2" charset="-52"/>
              </a:rPr>
              <a:t>В. Васнецов. Иван-царевич на Сером Волке</a:t>
            </a:r>
          </a:p>
        </p:txBody>
      </p:sp>
      <p:pic>
        <p:nvPicPr>
          <p:cNvPr id="6146" name="Picture 2" descr="https://upload.wikimedia.org/wikipedia/commons/5/55/Wiktor_Michajlowitsch_Wassnezow_004.jpg">
            <a:extLst>
              <a:ext uri="{FF2B5EF4-FFF2-40B4-BE49-F238E27FC236}">
                <a16:creationId xmlns:a16="http://schemas.microsoft.com/office/drawing/2014/main" id="{ABB2584B-6815-4C66-BA54-C957D0D8BC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873026" y="376239"/>
            <a:ext cx="3397948" cy="4015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7298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https://b1.culture.ru/c/203419.jpg">
            <a:extLst>
              <a:ext uri="{FF2B5EF4-FFF2-40B4-BE49-F238E27FC236}">
                <a16:creationId xmlns:a16="http://schemas.microsoft.com/office/drawing/2014/main" id="{CBE50F34-8821-490A-9C7B-7D46695DF8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-2" y="0"/>
            <a:ext cx="3284536" cy="5143500"/>
          </a:xfrm>
          <a:prstGeom prst="rect">
            <a:avLst/>
          </a:prstGeom>
          <a:solidFill>
            <a:srgbClr val="FA5050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 dirty="0">
              <a:solidFill>
                <a:prstClr val="white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254958" y="1499982"/>
            <a:ext cx="2774169" cy="2143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 начале 80-х годов </a:t>
            </a:r>
            <a:r>
              <a:rPr lang="en-US" sz="1800" dirty="0">
                <a:solidFill>
                  <a:prstClr val="white"/>
                </a:solidFill>
                <a:latin typeface="Merriweather"/>
              </a:rPr>
              <a:t>XIX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 века </a:t>
            </a:r>
            <a:endParaRPr lang="en-US" sz="1800" dirty="0">
              <a:solidFill>
                <a:prstClr val="white"/>
              </a:solidFill>
              <a:latin typeface="Merriweather"/>
            </a:endParaRPr>
          </a:p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 российском изобразительном искусстве возросло значение пейзажа. </a:t>
            </a:r>
            <a:endParaRPr lang="en-US" sz="1800" dirty="0">
              <a:solidFill>
                <a:prstClr val="white"/>
              </a:solidFill>
              <a:latin typeface="Merriweather"/>
            </a:endParaRPr>
          </a:p>
        </p:txBody>
      </p:sp>
    </p:spTree>
    <p:extLst>
      <p:ext uri="{BB962C8B-B14F-4D97-AF65-F5344CB8AC3E}">
        <p14:creationId xmlns:p14="http://schemas.microsoft.com/office/powerpoint/2010/main" val="1891816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s://upload.wikimedia.org/wikipedia/commons/2/2b/Kuindzhi_Moonlit_night_on_the_Dnieper_1880_grm_x2.jpg">
            <a:extLst>
              <a:ext uri="{FF2B5EF4-FFF2-40B4-BE49-F238E27FC236}">
                <a16:creationId xmlns:a16="http://schemas.microsoft.com/office/drawing/2014/main" id="{3EA57D4B-395F-4D27-BAC3-5EA848F70B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914398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7" name="Овал 6">
            <a:extLst>
              <a:ext uri="{FF2B5EF4-FFF2-40B4-BE49-F238E27FC236}">
                <a16:creationId xmlns:a16="http://schemas.microsoft.com/office/drawing/2014/main" id="{8A613CB0-8419-4229-8F95-80CE2A08729E}"/>
              </a:ext>
            </a:extLst>
          </p:cNvPr>
          <p:cNvSpPr/>
          <p:nvPr/>
        </p:nvSpPr>
        <p:spPr>
          <a:xfrm>
            <a:off x="6990931" y="399150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B6587D8-3520-4935-8F28-F0CBE0384F7E}"/>
              </a:ext>
            </a:extLst>
          </p:cNvPr>
          <p:cNvSpPr txBox="1"/>
          <p:nvPr/>
        </p:nvSpPr>
        <p:spPr>
          <a:xfrm>
            <a:off x="6990931" y="883651"/>
            <a:ext cx="1800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/>
              <a:t>А. Куинджи.</a:t>
            </a:r>
          </a:p>
          <a:p>
            <a:pPr algn="ctr"/>
            <a:r>
              <a:rPr lang="ru-RU" sz="1200" dirty="0"/>
              <a:t>Лунная ночь </a:t>
            </a:r>
          </a:p>
          <a:p>
            <a:pPr algn="ctr"/>
            <a:r>
              <a:rPr lang="ru-RU" sz="1200" dirty="0"/>
              <a:t>на Днепре.</a:t>
            </a:r>
          </a:p>
          <a:p>
            <a:pPr algn="ctr"/>
            <a:r>
              <a:rPr lang="ru-RU" sz="1200" dirty="0"/>
              <a:t>1880</a:t>
            </a:r>
          </a:p>
        </p:txBody>
      </p:sp>
    </p:spTree>
    <p:extLst>
      <p:ext uri="{BB962C8B-B14F-4D97-AF65-F5344CB8AC3E}">
        <p14:creationId xmlns:p14="http://schemas.microsoft.com/office/powerpoint/2010/main" val="4024937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s://upload.wikimedia.org/wikipedia/commons/5/5a/Rozh.jpg">
            <a:extLst>
              <a:ext uri="{FF2B5EF4-FFF2-40B4-BE49-F238E27FC236}">
                <a16:creationId xmlns:a16="http://schemas.microsoft.com/office/drawing/2014/main" id="{16950EA8-36C6-4AB8-BEE1-8C28CE77A43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" y="10"/>
            <a:ext cx="9143980" cy="5143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Овал 7">
            <a:extLst>
              <a:ext uri="{FF2B5EF4-FFF2-40B4-BE49-F238E27FC236}">
                <a16:creationId xmlns:a16="http://schemas.microsoft.com/office/drawing/2014/main" id="{4EFA1F04-0B40-402F-9EC4-C68398C49160}"/>
              </a:ext>
            </a:extLst>
          </p:cNvPr>
          <p:cNvSpPr/>
          <p:nvPr/>
        </p:nvSpPr>
        <p:spPr>
          <a:xfrm>
            <a:off x="384175" y="2966600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1EE8387-47FC-4602-AFDC-A16D8945D84C}"/>
              </a:ext>
            </a:extLst>
          </p:cNvPr>
          <p:cNvSpPr txBox="1"/>
          <p:nvPr/>
        </p:nvSpPr>
        <p:spPr>
          <a:xfrm>
            <a:off x="384175" y="3543434"/>
            <a:ext cx="1800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/>
              <a:t>И. Шишкин.</a:t>
            </a:r>
          </a:p>
          <a:p>
            <a:pPr algn="ctr"/>
            <a:r>
              <a:rPr lang="ru-RU" sz="1200" dirty="0"/>
              <a:t>Рожь.</a:t>
            </a:r>
          </a:p>
          <a:p>
            <a:pPr algn="ctr"/>
            <a:r>
              <a:rPr lang="ru-RU" sz="1200" dirty="0"/>
              <a:t>1878</a:t>
            </a:r>
          </a:p>
        </p:txBody>
      </p:sp>
    </p:spTree>
    <p:extLst>
      <p:ext uri="{BB962C8B-B14F-4D97-AF65-F5344CB8AC3E}">
        <p14:creationId xmlns:p14="http://schemas.microsoft.com/office/powerpoint/2010/main" val="2172212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s://upload.wikimedia.org/wikipedia/commons/9/95/Levitan_nad_vech_pok28.jpg">
            <a:extLst>
              <a:ext uri="{FF2B5EF4-FFF2-40B4-BE49-F238E27FC236}">
                <a16:creationId xmlns:a16="http://schemas.microsoft.com/office/drawing/2014/main" id="{52880CB3-D4A8-40DF-9AA5-DC2979C098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" y="10"/>
            <a:ext cx="9143980" cy="5143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7" name="Овал 6">
            <a:extLst>
              <a:ext uri="{FF2B5EF4-FFF2-40B4-BE49-F238E27FC236}">
                <a16:creationId xmlns:a16="http://schemas.microsoft.com/office/drawing/2014/main" id="{3A9800A8-A250-4F32-A24B-ACFD277E09A9}"/>
              </a:ext>
            </a:extLst>
          </p:cNvPr>
          <p:cNvSpPr/>
          <p:nvPr/>
        </p:nvSpPr>
        <p:spPr>
          <a:xfrm>
            <a:off x="6985225" y="38893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2E6F0F7-063E-4227-9A48-C2D93AE555B2}"/>
              </a:ext>
            </a:extLst>
          </p:cNvPr>
          <p:cNvSpPr txBox="1"/>
          <p:nvPr/>
        </p:nvSpPr>
        <p:spPr>
          <a:xfrm>
            <a:off x="6985225" y="876872"/>
            <a:ext cx="1800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/>
              <a:t>И. Левитан.</a:t>
            </a:r>
          </a:p>
          <a:p>
            <a:pPr algn="ctr"/>
            <a:r>
              <a:rPr lang="ru-RU" sz="1200" dirty="0"/>
              <a:t>Над вечным </a:t>
            </a:r>
          </a:p>
          <a:p>
            <a:pPr algn="ctr"/>
            <a:r>
              <a:rPr lang="ru-RU" sz="1200" dirty="0"/>
              <a:t>покоем.</a:t>
            </a:r>
          </a:p>
          <a:p>
            <a:pPr algn="ctr"/>
            <a:r>
              <a:rPr lang="ru-RU" sz="1200" dirty="0"/>
              <a:t>1894</a:t>
            </a:r>
          </a:p>
        </p:txBody>
      </p:sp>
    </p:spTree>
    <p:extLst>
      <p:ext uri="{BB962C8B-B14F-4D97-AF65-F5344CB8AC3E}">
        <p14:creationId xmlns:p14="http://schemas.microsoft.com/office/powerpoint/2010/main" val="1169178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621515" y="4391976"/>
            <a:ext cx="59009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dirty="0">
                <a:solidFill>
                  <a:prstClr val="white"/>
                </a:solidFill>
                <a:latin typeface="Merriweather" panose="00000500000000000000" pitchFamily="2" charset="-52"/>
              </a:rPr>
              <a:t>А. Саврасов. Грачи прилетели</a:t>
            </a:r>
          </a:p>
        </p:txBody>
      </p:sp>
      <p:pic>
        <p:nvPicPr>
          <p:cNvPr id="12290" name="Picture 2" descr="https://upload.wikimedia.org/wikipedia/commons/1/12/RooksBackOfSavrasov.jpg">
            <a:extLst>
              <a:ext uri="{FF2B5EF4-FFF2-40B4-BE49-F238E27FC236}">
                <a16:creationId xmlns:a16="http://schemas.microsoft.com/office/drawing/2014/main" id="{E7F6F27C-C220-4264-AC41-1FFCFFEBA8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902042" y="376238"/>
            <a:ext cx="3325721" cy="4015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8687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https://upload.wikimedia.org/wikipedia/commons/a/a9/%D0%92%D0%B0%D1%81%D0%B8%D0%BB%D0%B8%D0%B9_%D0%92%D0%B5%D1%80%D0%B5%D1%89%D0%B0%D0%B3%D0%B8%D0%BD_%D0%A1%D0%B0%D0%BC%D0%B0%D1%80%D0%BA%D0%B0%D0%BD%D0%B4.jpg">
            <a:extLst>
              <a:ext uri="{FF2B5EF4-FFF2-40B4-BE49-F238E27FC236}">
                <a16:creationId xmlns:a16="http://schemas.microsoft.com/office/drawing/2014/main" id="{DD9700F4-4D1C-4A27-A4BF-0E8BCEFD8F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914398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6" name="Овал 5">
            <a:extLst>
              <a:ext uri="{FF2B5EF4-FFF2-40B4-BE49-F238E27FC236}">
                <a16:creationId xmlns:a16="http://schemas.microsoft.com/office/drawing/2014/main" id="{1184534B-1951-4944-8C17-01D3BD592908}"/>
              </a:ext>
            </a:extLst>
          </p:cNvPr>
          <p:cNvSpPr/>
          <p:nvPr/>
        </p:nvSpPr>
        <p:spPr>
          <a:xfrm>
            <a:off x="369792" y="2967263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3E3BEC3-9C0A-4F4F-8B0B-C266FD084002}"/>
              </a:ext>
            </a:extLst>
          </p:cNvPr>
          <p:cNvSpPr txBox="1"/>
          <p:nvPr/>
        </p:nvSpPr>
        <p:spPr>
          <a:xfrm>
            <a:off x="466602" y="3544097"/>
            <a:ext cx="16063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/>
              <a:t>В. Верещагин.</a:t>
            </a:r>
          </a:p>
          <a:p>
            <a:pPr algn="ctr"/>
            <a:r>
              <a:rPr lang="ru-RU" sz="1200" dirty="0"/>
              <a:t>Самарканд.</a:t>
            </a:r>
          </a:p>
          <a:p>
            <a:pPr algn="ctr"/>
            <a:r>
              <a:rPr lang="ru-RU" sz="1200" dirty="0"/>
              <a:t>1869</a:t>
            </a:r>
          </a:p>
        </p:txBody>
      </p:sp>
    </p:spTree>
    <p:extLst>
      <p:ext uri="{BB962C8B-B14F-4D97-AF65-F5344CB8AC3E}">
        <p14:creationId xmlns:p14="http://schemas.microsoft.com/office/powerpoint/2010/main" val="4005765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4" descr="Wassilij_Dimitriewitsch_Polenow_004.jpg (2048Ã1322)">
            <a:extLst>
              <a:ext uri="{FF2B5EF4-FFF2-40B4-BE49-F238E27FC236}">
                <a16:creationId xmlns:a16="http://schemas.microsoft.com/office/drawing/2014/main" id="{31D08FC3-0D85-491E-B521-2F6A6F5243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" y="10"/>
            <a:ext cx="9143980" cy="5143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9" name="Овал 8">
            <a:extLst>
              <a:ext uri="{FF2B5EF4-FFF2-40B4-BE49-F238E27FC236}">
                <a16:creationId xmlns:a16="http://schemas.microsoft.com/office/drawing/2014/main" id="{8E67E6BA-F5A0-4102-A954-1D44F4BC571D}"/>
              </a:ext>
            </a:extLst>
          </p:cNvPr>
          <p:cNvSpPr/>
          <p:nvPr/>
        </p:nvSpPr>
        <p:spPr>
          <a:xfrm>
            <a:off x="368525" y="2967263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58B35D7-0A71-404A-B1E5-CC9C3963F1FF}"/>
              </a:ext>
            </a:extLst>
          </p:cNvPr>
          <p:cNvSpPr txBox="1"/>
          <p:nvPr/>
        </p:nvSpPr>
        <p:spPr>
          <a:xfrm>
            <a:off x="368525" y="3544097"/>
            <a:ext cx="1800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/>
              <a:t>В. Поленов.</a:t>
            </a:r>
          </a:p>
          <a:p>
            <a:pPr algn="ctr"/>
            <a:r>
              <a:rPr lang="ru-RU" sz="1200" dirty="0"/>
              <a:t>Заросший пруд.</a:t>
            </a:r>
          </a:p>
          <a:p>
            <a:pPr algn="ctr"/>
            <a:r>
              <a:rPr lang="ru-RU" sz="1200" dirty="0"/>
              <a:t>1879</a:t>
            </a:r>
          </a:p>
        </p:txBody>
      </p:sp>
    </p:spTree>
    <p:extLst>
      <p:ext uri="{BB962C8B-B14F-4D97-AF65-F5344CB8AC3E}">
        <p14:creationId xmlns:p14="http://schemas.microsoft.com/office/powerpoint/2010/main" val="1173216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s://upload.wikimedia.org/wikipedia/commons/4/41/%D0%90%D0%B9%D0%B2%D0%B0%D0%B7%D0%BE%D0%B2%D1%81%D0%BA%D0%B8%D0%B9_%28%D0%93%D0%B0%D0%B9%D0%B2%D0%B0%D0%B7%D0%BE%D0%B2%D1%81%D0%BA%D0%B8%D0%B9%29_%D0%98%D0%B2%D0%B0%D0%BD_%28%D0%9E%D0%B3%D0%B0%D0%BD%D0%B5%D1%81%29_%D0%9A%D0%BE%D0%BD%D1%81%D1%82%D0%B0%D0%BD%D1%82%D0%B8%D0%BD%D0%BE%D0%B2%D0%B8%D1%87_%D0%A7%D0%B5%D1%80%D0%BD%D0%BE%D0%B5_%D0%BC%D0%BE%D1%80%D0%B5_%28%D0%9D%D0%B0_%D0%A7%D0%B5%D1%80%D0%BD%D0%BE%D0%BC_%D0%BC%D0%BE%D1%80%D0%B5_%D0%BD%D0%B0%D1%87%D0%B8%D0%BD%D0%B0%D0%B5%D1%82_%D1%80%D0%B0%D0%B7%D1%8B%D0%B3%D1%80%D1%8B%D0%B2%D0%B0%D1%82%D1%8C%D1%81%D1%8F_%D0%B1%D1%83%D1%80%D1%8F%29.jpg">
            <a:extLst>
              <a:ext uri="{FF2B5EF4-FFF2-40B4-BE49-F238E27FC236}">
                <a16:creationId xmlns:a16="http://schemas.microsoft.com/office/drawing/2014/main" id="{7F38D92A-033B-4FD0-AFE1-71196FEF4B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" y="10"/>
            <a:ext cx="9143980" cy="5143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1" name="Овал 10">
            <a:extLst>
              <a:ext uri="{FF2B5EF4-FFF2-40B4-BE49-F238E27FC236}">
                <a16:creationId xmlns:a16="http://schemas.microsoft.com/office/drawing/2014/main" id="{20D4B64A-4B64-420D-BD82-80B0E4D9DEC4}"/>
              </a:ext>
            </a:extLst>
          </p:cNvPr>
          <p:cNvSpPr/>
          <p:nvPr/>
        </p:nvSpPr>
        <p:spPr>
          <a:xfrm>
            <a:off x="6983637" y="388343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8023705-BEFC-4940-81D9-F5DF5C1CFBC3}"/>
              </a:ext>
            </a:extLst>
          </p:cNvPr>
          <p:cNvSpPr txBox="1"/>
          <p:nvPr/>
        </p:nvSpPr>
        <p:spPr>
          <a:xfrm>
            <a:off x="6983637" y="965177"/>
            <a:ext cx="1800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/>
              <a:t>И. Айвазовский.</a:t>
            </a:r>
          </a:p>
          <a:p>
            <a:pPr algn="ctr"/>
            <a:r>
              <a:rPr lang="ru-RU" sz="1200" dirty="0"/>
              <a:t>Чёрное море.</a:t>
            </a:r>
          </a:p>
          <a:p>
            <a:pPr algn="ctr"/>
            <a:r>
              <a:rPr lang="ru-RU" sz="1200" dirty="0"/>
              <a:t>1881</a:t>
            </a:r>
          </a:p>
        </p:txBody>
      </p:sp>
    </p:spTree>
    <p:extLst>
      <p:ext uri="{BB962C8B-B14F-4D97-AF65-F5344CB8AC3E}">
        <p14:creationId xmlns:p14="http://schemas.microsoft.com/office/powerpoint/2010/main" val="2401860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s://upload.wikimedia.org/wikipedia/commons/4/4a/Hovhannes_Aivazovsky_-_The_Ninth_Wave_-_Google_Art_Project.jpg">
            <a:extLst>
              <a:ext uri="{FF2B5EF4-FFF2-40B4-BE49-F238E27FC236}">
                <a16:creationId xmlns:a16="http://schemas.microsoft.com/office/drawing/2014/main" id="{EAB5BDED-CC62-49B7-B924-D9192C293E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10"/>
            <a:ext cx="9144000" cy="5143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5" name="Овал 4">
            <a:extLst>
              <a:ext uri="{FF2B5EF4-FFF2-40B4-BE49-F238E27FC236}">
                <a16:creationId xmlns:a16="http://schemas.microsoft.com/office/drawing/2014/main" id="{E0197444-667B-40B0-B0AD-D8B328D84949}"/>
              </a:ext>
            </a:extLst>
          </p:cNvPr>
          <p:cNvSpPr/>
          <p:nvPr/>
        </p:nvSpPr>
        <p:spPr>
          <a:xfrm>
            <a:off x="6983637" y="388343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2B3119D-93A8-427A-B25E-51E89BBB0FF0}"/>
              </a:ext>
            </a:extLst>
          </p:cNvPr>
          <p:cNvSpPr txBox="1"/>
          <p:nvPr/>
        </p:nvSpPr>
        <p:spPr>
          <a:xfrm>
            <a:off x="6983637" y="965177"/>
            <a:ext cx="1800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/>
              <a:t>И. Айвазовский.</a:t>
            </a:r>
          </a:p>
          <a:p>
            <a:pPr algn="ctr"/>
            <a:r>
              <a:rPr lang="ru-RU" sz="1200" dirty="0"/>
              <a:t>Девятый вал.</a:t>
            </a:r>
          </a:p>
          <a:p>
            <a:pPr algn="ctr"/>
            <a:r>
              <a:rPr lang="ru-RU" sz="1200" dirty="0"/>
              <a:t>1850</a:t>
            </a:r>
          </a:p>
        </p:txBody>
      </p:sp>
    </p:spTree>
    <p:extLst>
      <p:ext uri="{BB962C8B-B14F-4D97-AF65-F5344CB8AC3E}">
        <p14:creationId xmlns:p14="http://schemas.microsoft.com/office/powerpoint/2010/main" val="2251532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EB6F209D-C44E-41A3-9BDA-0199A55E650C}"/>
              </a:ext>
            </a:extLst>
          </p:cNvPr>
          <p:cNvGrpSpPr/>
          <p:nvPr/>
        </p:nvGrpSpPr>
        <p:grpSpPr>
          <a:xfrm>
            <a:off x="358777" y="1967113"/>
            <a:ext cx="4162423" cy="1209275"/>
            <a:chOff x="358777" y="2356306"/>
            <a:chExt cx="4162423" cy="1209275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358777" y="2356306"/>
              <a:ext cx="4162423" cy="43088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/>
              <a:r>
                <a:rPr lang="ru-RU" sz="2800" dirty="0">
                  <a:solidFill>
                    <a:srgbClr val="FFDC5A"/>
                  </a:solidFill>
                  <a:latin typeface="Merriweather"/>
                </a:rPr>
                <a:t>Скульптура</a:t>
              </a:r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358777" y="2868980"/>
              <a:ext cx="4033837" cy="696601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>
                <a:lnSpc>
                  <a:spcPct val="110000"/>
                </a:lnSpc>
              </a:pPr>
              <a:r>
                <a:rPr lang="ru-RU" sz="1400" dirty="0">
                  <a:solidFill>
                    <a:prstClr val="white"/>
                  </a:solidFill>
                </a:rPr>
                <a:t>К идеологии передвижников примыкал </a:t>
              </a:r>
            </a:p>
            <a:p>
              <a:pPr defTabSz="685749">
                <a:lnSpc>
                  <a:spcPct val="110000"/>
                </a:lnSpc>
              </a:pPr>
              <a:r>
                <a:rPr lang="ru-RU" sz="1400" dirty="0">
                  <a:solidFill>
                    <a:prstClr val="white"/>
                  </a:solidFill>
                </a:rPr>
                <a:t>и крупнейший скульптор России второй половины XIX века Марк </a:t>
              </a:r>
              <a:r>
                <a:rPr lang="ru-RU" sz="1400" dirty="0" err="1">
                  <a:solidFill>
                    <a:prstClr val="white"/>
                  </a:solidFill>
                </a:rPr>
                <a:t>Антокольский</a:t>
              </a:r>
              <a:r>
                <a:rPr lang="ru-RU" sz="1400" dirty="0">
                  <a:solidFill>
                    <a:prstClr val="white"/>
                  </a:solidFill>
                </a:rPr>
                <a:t>. </a:t>
              </a:r>
            </a:p>
          </p:txBody>
        </p:sp>
      </p:grpSp>
      <p:pic>
        <p:nvPicPr>
          <p:cNvPr id="8" name="Picture 4" descr="https://upload.wikimedia.org/wikipedia/commons/f/f3/Mark_Antokolsky.jpg">
            <a:extLst>
              <a:ext uri="{FF2B5EF4-FFF2-40B4-BE49-F238E27FC236}">
                <a16:creationId xmlns:a16="http://schemas.microsoft.com/office/drawing/2014/main" id="{D55B4F38-FFC2-44E6-A45D-0A8594AF9D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51388" y="895783"/>
            <a:ext cx="4392612" cy="3351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2259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20E34D0-B9CE-4536-8E7A-1079B68C2FAB}"/>
              </a:ext>
            </a:extLst>
          </p:cNvPr>
          <p:cNvSpPr txBox="1"/>
          <p:nvPr/>
        </p:nvSpPr>
        <p:spPr>
          <a:xfrm>
            <a:off x="332705" y="4391976"/>
            <a:ext cx="84786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dirty="0">
                <a:solidFill>
                  <a:prstClr val="white"/>
                </a:solidFill>
                <a:latin typeface="Merriweather" panose="00000500000000000000" pitchFamily="2" charset="-52"/>
              </a:rPr>
              <a:t>Скульптурные портреты М. </a:t>
            </a:r>
            <a:r>
              <a:rPr lang="ru-RU" sz="2800" dirty="0" err="1">
                <a:solidFill>
                  <a:prstClr val="white"/>
                </a:solidFill>
                <a:latin typeface="Merriweather" panose="00000500000000000000" pitchFamily="2" charset="-52"/>
              </a:rPr>
              <a:t>Антокольского</a:t>
            </a:r>
            <a:endParaRPr lang="ru-RU" sz="2800" dirty="0">
              <a:solidFill>
                <a:prstClr val="white"/>
              </a:solidFill>
              <a:latin typeface="Merriweather" panose="00000500000000000000" pitchFamily="2" charset="-52"/>
            </a:endParaRPr>
          </a:p>
        </p:txBody>
      </p:sp>
      <p:pic>
        <p:nvPicPr>
          <p:cNvPr id="10" name="Picture 2" descr="https://upload.wikimedia.org/wikipedia/commons/0/0f/Ivan_IV_by_Antokolsky_by_shakko_01.jpg">
            <a:extLst>
              <a:ext uri="{FF2B5EF4-FFF2-40B4-BE49-F238E27FC236}">
                <a16:creationId xmlns:a16="http://schemas.microsoft.com/office/drawing/2014/main" id="{91C63FD4-A700-4A4E-8143-0431E37686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120649" y="392685"/>
            <a:ext cx="3235451" cy="4062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0550060-69A6-4630-B51B-299D16AF7D3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078" t="7635" r="9050" b="13377"/>
          <a:stretch/>
        </p:blipFill>
        <p:spPr>
          <a:xfrm>
            <a:off x="4769494" y="376239"/>
            <a:ext cx="3235451" cy="4079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845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20E34D0-B9CE-4536-8E7A-1079B68C2FAB}"/>
              </a:ext>
            </a:extLst>
          </p:cNvPr>
          <p:cNvSpPr txBox="1"/>
          <p:nvPr/>
        </p:nvSpPr>
        <p:spPr>
          <a:xfrm>
            <a:off x="332705" y="4391976"/>
            <a:ext cx="84786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dirty="0">
                <a:solidFill>
                  <a:prstClr val="white"/>
                </a:solidFill>
                <a:latin typeface="Merriweather" panose="00000500000000000000" pitchFamily="2" charset="-52"/>
              </a:rPr>
              <a:t>Скульптурные портреты М. </a:t>
            </a:r>
            <a:r>
              <a:rPr lang="ru-RU" sz="2800" dirty="0" err="1">
                <a:solidFill>
                  <a:prstClr val="white"/>
                </a:solidFill>
                <a:latin typeface="Merriweather" panose="00000500000000000000" pitchFamily="2" charset="-52"/>
              </a:rPr>
              <a:t>Антокольского</a:t>
            </a:r>
            <a:endParaRPr lang="ru-RU" sz="2800" dirty="0">
              <a:solidFill>
                <a:prstClr val="white"/>
              </a:solidFill>
              <a:latin typeface="Merriweather" panose="00000500000000000000" pitchFamily="2" charset="-52"/>
            </a:endParaRPr>
          </a:p>
        </p:txBody>
      </p:sp>
      <p:pic>
        <p:nvPicPr>
          <p:cNvPr id="19458" name="Picture 2" descr="ÐÐ°ÑÑÐ¸Ð½ÐºÐ¸ Ð¿Ð¾ Ð·Ð°Ð¿ÑÐ¾ÑÑ Â«ÐÑÐ¼Ð°ÐºÂ» (1891, Ð±ÑÐ¾Ð½Ð·Ð°, Ð ÑÑÑÐºÐ¸Ð¹ Ð¼ÑÐ·ÐµÐ¹)">
            <a:extLst>
              <a:ext uri="{FF2B5EF4-FFF2-40B4-BE49-F238E27FC236}">
                <a16:creationId xmlns:a16="http://schemas.microsoft.com/office/drawing/2014/main" id="{83EC8F12-6453-4148-9124-A7B16AC33C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4050" y="376238"/>
            <a:ext cx="3200196" cy="4015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ÐÐ°ÑÑÐ¸Ð½ÐºÐ¸ Ð¿Ð¾ Ð·Ð°Ð¿ÑÐ¾ÑÑ Ð¿ÐµÑÑ 1 Ð°Ð½ÑÐ¾ÐºÐ¾Ð»ÑÑÐºÐ¸Ð¹">
            <a:extLst>
              <a:ext uri="{FF2B5EF4-FFF2-40B4-BE49-F238E27FC236}">
                <a16:creationId xmlns:a16="http://schemas.microsoft.com/office/drawing/2014/main" id="{6F6D1F47-2634-47EA-8562-891E9AB774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9755" y="376238"/>
            <a:ext cx="3200196" cy="4015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6531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FBD9757-2424-4735-B5AD-BE8AEC27790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-2" y="0"/>
            <a:ext cx="3284536" cy="5143500"/>
          </a:xfrm>
          <a:prstGeom prst="rect">
            <a:avLst/>
          </a:prstGeom>
          <a:solidFill>
            <a:srgbClr val="FA5050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 dirty="0">
              <a:solidFill>
                <a:prstClr val="white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255183" y="2019355"/>
            <a:ext cx="2774169" cy="11047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Выдающимся скульптором был Михаил Микешин. </a:t>
            </a:r>
            <a:endParaRPr lang="en-US" sz="1800" dirty="0">
              <a:solidFill>
                <a:prstClr val="white"/>
              </a:solidFill>
              <a:latin typeface="Merriweather"/>
            </a:endParaRPr>
          </a:p>
        </p:txBody>
      </p:sp>
    </p:spTree>
    <p:extLst>
      <p:ext uri="{BB962C8B-B14F-4D97-AF65-F5344CB8AC3E}">
        <p14:creationId xmlns:p14="http://schemas.microsoft.com/office/powerpoint/2010/main" val="2547157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ÐÐ°ÑÑÐ¸Ð½ÐºÐ¸ Ð¿Ð¾ Ð·Ð°Ð¿ÑÐ¾ÑÑ Ð¿Ð°Ð¼ÑÑÐ½Ð¸Ðº ÑÑÑÑÑÐµÐ»ÐµÑÐ¸Ñ ÑÑÑÐ¸ Ð² Ð½Ð¾Ð²Ð³Ð¾ÑÐ¾Ð´Ðµ">
            <a:extLst>
              <a:ext uri="{FF2B5EF4-FFF2-40B4-BE49-F238E27FC236}">
                <a16:creationId xmlns:a16="http://schemas.microsoft.com/office/drawing/2014/main" id="{BF4E1151-950C-4A36-AE68-D64A9B5BB3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5" name="Овал 4"/>
          <p:cNvSpPr/>
          <p:nvPr/>
        </p:nvSpPr>
        <p:spPr>
          <a:xfrm>
            <a:off x="373945" y="381414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Theano Didot" panose="02060603060706020203" pitchFamily="18" charset="0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02552" y="958248"/>
            <a:ext cx="17427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lang="ru-RU" sz="1200" dirty="0">
                <a:solidFill>
                  <a:prstClr val="black"/>
                </a:solidFill>
              </a:rPr>
              <a:t>М. Микешин.</a:t>
            </a:r>
          </a:p>
          <a:p>
            <a:pPr lvl="0" algn="ctr"/>
            <a:r>
              <a:rPr lang="ru-RU" sz="1200" dirty="0">
                <a:solidFill>
                  <a:prstClr val="black"/>
                </a:solidFill>
              </a:rPr>
              <a:t>Тысячелетие России.</a:t>
            </a:r>
          </a:p>
          <a:p>
            <a:pPr lvl="0" algn="ctr"/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Великий Новгород</a:t>
            </a:r>
          </a:p>
        </p:txBody>
      </p:sp>
    </p:spTree>
    <p:extLst>
      <p:ext uri="{BB962C8B-B14F-4D97-AF65-F5344CB8AC3E}">
        <p14:creationId xmlns:p14="http://schemas.microsoft.com/office/powerpoint/2010/main" val="3325723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t="3027" b="11823"/>
          <a:stretch/>
        </p:blipFill>
        <p:spPr>
          <a:xfrm>
            <a:off x="1" y="-9525"/>
            <a:ext cx="9144000" cy="5153026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5" name="Овал 4"/>
          <p:cNvSpPr/>
          <p:nvPr/>
        </p:nvSpPr>
        <p:spPr>
          <a:xfrm>
            <a:off x="373945" y="381414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Theano Didot" panose="02060603060706020203" pitchFamily="18" charset="0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76478" y="865915"/>
            <a:ext cx="139493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М. Микешин.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Памятник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Екатерине II.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Санкт-Петербург</a:t>
            </a:r>
          </a:p>
        </p:txBody>
      </p:sp>
    </p:spTree>
    <p:extLst>
      <p:ext uri="{BB962C8B-B14F-4D97-AF65-F5344CB8AC3E}">
        <p14:creationId xmlns:p14="http://schemas.microsoft.com/office/powerpoint/2010/main" val="1202343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63862" y="4391976"/>
            <a:ext cx="68162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dirty="0">
                <a:solidFill>
                  <a:prstClr val="white"/>
                </a:solidFill>
                <a:latin typeface="Merriweather" panose="00000500000000000000" pitchFamily="2" charset="-52"/>
              </a:rPr>
              <a:t>А. Опекушин. Памятник Пушкину</a:t>
            </a:r>
          </a:p>
        </p:txBody>
      </p:sp>
      <p:pic>
        <p:nvPicPr>
          <p:cNvPr id="17412" name="Picture 4" descr="ÐÐ°ÑÑÐ¸Ð½ÐºÐ¸ Ð¿Ð¾ Ð·Ð°Ð¿ÑÐ¾ÑÑ Ð¿Ð°Ð¼ÑÑÐ½Ð¸Ðº ÐÐ»ÐµÐºÑÐ°Ð½Ð´ÑÑ Ð¡ÐµÑÐ³ÐµÐµÐ²Ð¸ÑÑ ÐÑÑÐºÐ¸Ð½Ñ ÑÐ°Ð±Ð¾ÑÑ ÐÐ»ÐµÐºÑÐ°Ð½Ð´ÑÐ° ÐÐ¿ÐµÐºÑÑÐ¸Ð½Ð°">
            <a:extLst>
              <a:ext uri="{FF2B5EF4-FFF2-40B4-BE49-F238E27FC236}">
                <a16:creationId xmlns:a16="http://schemas.microsoft.com/office/drawing/2014/main" id="{608EB344-0BC1-4D7B-A6A5-4CD60F9E0D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000375" y="365997"/>
            <a:ext cx="3143251" cy="4025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9036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upload.wikimedia.org/wikipedia/commons/a/ad/%D0%9A%D0%B8%D1%80%D0%B3%D0%B8%D0%B7%D1%81%D0%BA%D0%B8%D0%B5_%D0%BA%D0%B8%D0%B1%D0%B8%D1%82%D0%BA%D0%B8_%D0%BD%D0%B0_%D1%80%D0%B5%D0%BA%D0%B5_%D0%A7%D1%83.jpg">
            <a:extLst>
              <a:ext uri="{FF2B5EF4-FFF2-40B4-BE49-F238E27FC236}">
                <a16:creationId xmlns:a16="http://schemas.microsoft.com/office/drawing/2014/main" id="{BE3B4644-B646-46F1-BC67-77521BE3EC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" y="10"/>
            <a:ext cx="9143980" cy="5143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9" name="Овал 8">
            <a:extLst>
              <a:ext uri="{FF2B5EF4-FFF2-40B4-BE49-F238E27FC236}">
                <a16:creationId xmlns:a16="http://schemas.microsoft.com/office/drawing/2014/main" id="{FCD87F6B-B28F-4436-90F7-777307273D52}"/>
              </a:ext>
            </a:extLst>
          </p:cNvPr>
          <p:cNvSpPr/>
          <p:nvPr/>
        </p:nvSpPr>
        <p:spPr>
          <a:xfrm>
            <a:off x="6939957" y="388764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AF3CB23-D01A-4E14-A2D4-9FDC27D65C34}"/>
              </a:ext>
            </a:extLst>
          </p:cNvPr>
          <p:cNvSpPr txBox="1"/>
          <p:nvPr/>
        </p:nvSpPr>
        <p:spPr>
          <a:xfrm>
            <a:off x="6988362" y="780932"/>
            <a:ext cx="170318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/>
              <a:t>В. Верещагин. Киргизские </a:t>
            </a:r>
          </a:p>
          <a:p>
            <a:pPr algn="ctr"/>
            <a:r>
              <a:rPr lang="ru-RU" sz="1200" dirty="0"/>
              <a:t>кибитки </a:t>
            </a:r>
          </a:p>
          <a:p>
            <a:pPr algn="ctr"/>
            <a:r>
              <a:rPr lang="ru-RU" sz="1200" dirty="0"/>
              <a:t>на реке Чу. </a:t>
            </a:r>
          </a:p>
          <a:p>
            <a:pPr algn="ctr"/>
            <a:r>
              <a:rPr lang="ru-RU" sz="1200" dirty="0"/>
              <a:t>1870</a:t>
            </a:r>
          </a:p>
        </p:txBody>
      </p:sp>
    </p:spTree>
    <p:extLst>
      <p:ext uri="{BB962C8B-B14F-4D97-AF65-F5344CB8AC3E}">
        <p14:creationId xmlns:p14="http://schemas.microsoft.com/office/powerpoint/2010/main" val="2988472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1854201" y="1308201"/>
            <a:ext cx="25384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b="1" dirty="0"/>
              <a:t>Появление новых задач перед архитекторами</a:t>
            </a:r>
          </a:p>
          <a:p>
            <a:pPr algn="ctr" defTabSz="685766"/>
            <a:r>
              <a:rPr lang="ru-RU" sz="1400" b="1" dirty="0"/>
              <a:t>в ходе промышленного переворота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668428" y="1258958"/>
            <a:ext cx="26944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/>
              <a:t>Необходимость</a:t>
            </a:r>
          </a:p>
          <a:p>
            <a:pPr algn="ctr" defTabSz="685766"/>
            <a:r>
              <a:rPr lang="ru-RU" sz="1400" dirty="0"/>
              <a:t>строительства функциональных </a:t>
            </a:r>
          </a:p>
          <a:p>
            <a:pPr algn="ctr" defTabSz="685766"/>
            <a:r>
              <a:rPr lang="ru-RU" sz="1400" dirty="0"/>
              <a:t>зданий нового типа </a:t>
            </a:r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4454320" y="1677533"/>
            <a:ext cx="241300" cy="0"/>
          </a:xfrm>
          <a:prstGeom prst="straightConnector1">
            <a:avLst/>
          </a:prstGeom>
          <a:ln w="31750" cap="rnd">
            <a:solidFill>
              <a:srgbClr val="FA5050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FE67FB0C-3FAB-4F11-B45D-BA3F9B1B881A}"/>
              </a:ext>
            </a:extLst>
          </p:cNvPr>
          <p:cNvSpPr txBox="1"/>
          <p:nvPr/>
        </p:nvSpPr>
        <p:spPr>
          <a:xfrm>
            <a:off x="358776" y="376238"/>
            <a:ext cx="8426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2800" dirty="0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  <a:t>Архитектура второй половины </a:t>
            </a:r>
            <a:r>
              <a:rPr lang="en-US" sz="2800" dirty="0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  <a:t>XIX </a:t>
            </a:r>
            <a:r>
              <a:rPr lang="ru-RU" sz="2800" dirty="0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  <a:t>века </a:t>
            </a:r>
          </a:p>
        </p:txBody>
      </p:sp>
    </p:spTree>
    <p:extLst>
      <p:ext uri="{BB962C8B-B14F-4D97-AF65-F5344CB8AC3E}">
        <p14:creationId xmlns:p14="http://schemas.microsoft.com/office/powerpoint/2010/main" val="3779477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62" y="0"/>
            <a:ext cx="9151263" cy="514350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7A9F5CC-BEDE-4ECC-9931-709FD66B7CF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06518" y="1779258"/>
            <a:ext cx="5737482" cy="3364241"/>
          </a:xfrm>
          <a:prstGeom prst="rect">
            <a:avLst/>
          </a:prstGeom>
        </p:spPr>
      </p:pic>
      <p:sp>
        <p:nvSpPr>
          <p:cNvPr id="19" name="Овал 18"/>
          <p:cNvSpPr/>
          <p:nvPr/>
        </p:nvSpPr>
        <p:spPr>
          <a:xfrm>
            <a:off x="358775" y="3168321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3</a:t>
            </a:r>
          </a:p>
        </p:txBody>
      </p:sp>
      <p:sp>
        <p:nvSpPr>
          <p:cNvPr id="21" name="Овал 20"/>
          <p:cNvSpPr/>
          <p:nvPr/>
        </p:nvSpPr>
        <p:spPr>
          <a:xfrm>
            <a:off x="4761439" y="1126728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5</a:t>
            </a:r>
          </a:p>
        </p:txBody>
      </p:sp>
      <p:sp>
        <p:nvSpPr>
          <p:cNvPr id="17" name="Овал 16"/>
          <p:cNvSpPr/>
          <p:nvPr/>
        </p:nvSpPr>
        <p:spPr>
          <a:xfrm>
            <a:off x="358775" y="1137415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58776" y="395078"/>
            <a:ext cx="8071239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Архитектура второй половины </a:t>
            </a:r>
            <a:r>
              <a:rPr lang="en-US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XIX </a:t>
            </a:r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века </a:t>
            </a:r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id="{B83CAE63-717F-4AA4-B5B6-33452A7B1102}"/>
              </a:ext>
            </a:extLst>
          </p:cNvPr>
          <p:cNvSpPr/>
          <p:nvPr/>
        </p:nvSpPr>
        <p:spPr>
          <a:xfrm>
            <a:off x="358774" y="2191729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24" name="Овал 23">
            <a:extLst>
              <a:ext uri="{FF2B5EF4-FFF2-40B4-BE49-F238E27FC236}">
                <a16:creationId xmlns:a16="http://schemas.microsoft.com/office/drawing/2014/main" id="{541CC26F-2896-4F35-BCAA-22993E340DD7}"/>
              </a:ext>
            </a:extLst>
          </p:cNvPr>
          <p:cNvSpPr/>
          <p:nvPr/>
        </p:nvSpPr>
        <p:spPr>
          <a:xfrm>
            <a:off x="358775" y="4226301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4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150FCC5-4EFA-4C39-BB5C-A3F535DB5AA6}"/>
              </a:ext>
            </a:extLst>
          </p:cNvPr>
          <p:cNvSpPr txBox="1"/>
          <p:nvPr/>
        </p:nvSpPr>
        <p:spPr>
          <a:xfrm>
            <a:off x="1190376" y="3161300"/>
            <a:ext cx="6021687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Государственные </a:t>
            </a:r>
          </a:p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учреждения.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0409BDE-7C25-4B15-B0B8-D5CC0192EEEA}"/>
              </a:ext>
            </a:extLst>
          </p:cNvPr>
          <p:cNvSpPr txBox="1"/>
          <p:nvPr/>
        </p:nvSpPr>
        <p:spPr>
          <a:xfrm>
            <a:off x="5597323" y="1258228"/>
            <a:ext cx="5737482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Театры.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AFDB7E9-A90E-43FA-8E4C-71358836E2B1}"/>
              </a:ext>
            </a:extLst>
          </p:cNvPr>
          <p:cNvSpPr txBox="1"/>
          <p:nvPr/>
        </p:nvSpPr>
        <p:spPr>
          <a:xfrm>
            <a:off x="1190377" y="1113858"/>
            <a:ext cx="3192185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Промышленные </a:t>
            </a:r>
          </a:p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предприятия.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C8EC9E2-2881-49EF-9E6E-91A186A7F7C5}"/>
              </a:ext>
            </a:extLst>
          </p:cNvPr>
          <p:cNvSpPr txBox="1"/>
          <p:nvPr/>
        </p:nvSpPr>
        <p:spPr>
          <a:xfrm>
            <a:off x="1190376" y="2184729"/>
            <a:ext cx="6021687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Железнодорожные </a:t>
            </a:r>
          </a:p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вокзалы.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78BDA10-1DA5-4947-8B78-4F1E0D077903}"/>
              </a:ext>
            </a:extLst>
          </p:cNvPr>
          <p:cNvSpPr txBox="1"/>
          <p:nvPr/>
        </p:nvSpPr>
        <p:spPr>
          <a:xfrm>
            <a:off x="1190377" y="4304518"/>
            <a:ext cx="6021687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Банки.</a:t>
            </a:r>
          </a:p>
        </p:txBody>
      </p:sp>
      <p:sp>
        <p:nvSpPr>
          <p:cNvPr id="22" name="Овал 21">
            <a:extLst>
              <a:ext uri="{FF2B5EF4-FFF2-40B4-BE49-F238E27FC236}">
                <a16:creationId xmlns:a16="http://schemas.microsoft.com/office/drawing/2014/main" id="{8DDB4715-D8CB-4886-93A4-26A1545A091B}"/>
              </a:ext>
            </a:extLst>
          </p:cNvPr>
          <p:cNvSpPr/>
          <p:nvPr/>
        </p:nvSpPr>
        <p:spPr>
          <a:xfrm>
            <a:off x="4761439" y="2185858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6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5512786-4DEF-4FF3-8051-FE44FC7B85D4}"/>
              </a:ext>
            </a:extLst>
          </p:cNvPr>
          <p:cNvSpPr txBox="1"/>
          <p:nvPr/>
        </p:nvSpPr>
        <p:spPr>
          <a:xfrm>
            <a:off x="5597323" y="2317358"/>
            <a:ext cx="5737482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Мосты.</a:t>
            </a:r>
          </a:p>
        </p:txBody>
      </p:sp>
      <p:pic>
        <p:nvPicPr>
          <p:cNvPr id="35" name="Рисунок 3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323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1" grpId="0" animBg="1"/>
      <p:bldP spid="17" grpId="0" animBg="1"/>
      <p:bldP spid="16" grpId="0" animBg="1"/>
      <p:bldP spid="24" grpId="0" animBg="1"/>
      <p:bldP spid="26" grpId="0"/>
      <p:bldP spid="27" grpId="0"/>
      <p:bldP spid="28" grpId="0"/>
      <p:bldP spid="29" grpId="0"/>
      <p:bldP spid="30" grpId="0"/>
      <p:bldP spid="22" grpId="0" animBg="1"/>
      <p:bldP spid="23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1854201" y="1308201"/>
            <a:ext cx="25384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b="1" dirty="0"/>
              <a:t>Появление новых задач перед архитекторами</a:t>
            </a:r>
          </a:p>
          <a:p>
            <a:pPr algn="ctr" defTabSz="685766"/>
            <a:r>
              <a:rPr lang="ru-RU" sz="1400" b="1" dirty="0"/>
              <a:t>в ходе промышленного переворота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668428" y="1258958"/>
            <a:ext cx="26944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/>
              <a:t>Необходимость</a:t>
            </a:r>
          </a:p>
          <a:p>
            <a:pPr algn="ctr" defTabSz="685766"/>
            <a:r>
              <a:rPr lang="ru-RU" sz="1400" dirty="0"/>
              <a:t>строительства функциональных </a:t>
            </a:r>
          </a:p>
          <a:p>
            <a:pPr algn="ctr" defTabSz="685766"/>
            <a:r>
              <a:rPr lang="ru-RU" sz="1400" dirty="0"/>
              <a:t>зданий нового типа 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835152" y="2838652"/>
            <a:ext cx="255746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/>
              <a:t>Господство эклектики </a:t>
            </a:r>
            <a:endParaRPr lang="en-US" sz="1400" dirty="0"/>
          </a:p>
          <a:p>
            <a:pPr algn="ctr" defTabSz="685766"/>
            <a:r>
              <a:rPr lang="ru-RU" sz="1400" dirty="0"/>
              <a:t>в архитектуре </a:t>
            </a:r>
            <a:endParaRPr lang="en-US" sz="1400" dirty="0"/>
          </a:p>
          <a:p>
            <a:pPr algn="ctr" defTabSz="685766"/>
            <a:r>
              <a:rPr lang="ru-RU" sz="1400" dirty="0"/>
              <a:t>второй половины</a:t>
            </a:r>
            <a:endParaRPr lang="en-US" sz="1400" dirty="0"/>
          </a:p>
          <a:p>
            <a:pPr algn="ctr" defTabSz="685766"/>
            <a:r>
              <a:rPr lang="ru-RU" sz="1400" dirty="0"/>
              <a:t>XIX века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4737692" y="2841726"/>
            <a:ext cx="25558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b="1" dirty="0"/>
              <a:t>Поиск решения </a:t>
            </a:r>
          </a:p>
          <a:p>
            <a:pPr algn="ctr" defTabSz="685766"/>
            <a:r>
              <a:rPr lang="ru-RU" sz="1400" b="1" dirty="0"/>
              <a:t>в мотивах и формах архитектурных стилей прошлого</a:t>
            </a:r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4454320" y="1677533"/>
            <a:ext cx="241300" cy="0"/>
          </a:xfrm>
          <a:prstGeom prst="straightConnector1">
            <a:avLst/>
          </a:prstGeom>
          <a:ln w="31750" cap="rnd">
            <a:solidFill>
              <a:srgbClr val="FA5050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 flipH="1" flipV="1">
            <a:off x="4444795" y="3211058"/>
            <a:ext cx="241300" cy="0"/>
          </a:xfrm>
          <a:prstGeom prst="straightConnector1">
            <a:avLst/>
          </a:prstGeom>
          <a:ln w="31750" cap="rnd">
            <a:solidFill>
              <a:srgbClr val="FA5050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>
            <a:off x="6015629" y="2325908"/>
            <a:ext cx="0" cy="212603"/>
          </a:xfrm>
          <a:prstGeom prst="straightConnector1">
            <a:avLst/>
          </a:prstGeom>
          <a:ln w="31750" cap="rnd">
            <a:solidFill>
              <a:srgbClr val="FA5050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38277984-CAEF-4451-8B08-BFC129675A97}"/>
              </a:ext>
            </a:extLst>
          </p:cNvPr>
          <p:cNvSpPr txBox="1"/>
          <p:nvPr/>
        </p:nvSpPr>
        <p:spPr>
          <a:xfrm>
            <a:off x="358776" y="376238"/>
            <a:ext cx="8426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2800" dirty="0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  <a:t>Архитектура второй половины </a:t>
            </a:r>
            <a:r>
              <a:rPr lang="en-US" sz="2800" dirty="0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  <a:t>XIX </a:t>
            </a:r>
            <a:r>
              <a:rPr lang="ru-RU" sz="2800" dirty="0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  <a:t>века </a:t>
            </a:r>
          </a:p>
        </p:txBody>
      </p:sp>
    </p:spTree>
    <p:extLst>
      <p:ext uri="{BB962C8B-B14F-4D97-AF65-F5344CB8AC3E}">
        <p14:creationId xmlns:p14="http://schemas.microsoft.com/office/powerpoint/2010/main" val="3014739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358776" y="1833478"/>
            <a:ext cx="5416138" cy="1476544"/>
            <a:chOff x="358776" y="1723282"/>
            <a:chExt cx="5416138" cy="1476544"/>
          </a:xfrm>
        </p:grpSpPr>
        <p:sp>
          <p:nvSpPr>
            <p:cNvPr id="4" name="Прямоугольник 3"/>
            <p:cNvSpPr/>
            <p:nvPr/>
          </p:nvSpPr>
          <p:spPr>
            <a:xfrm>
              <a:off x="358776" y="1723282"/>
              <a:ext cx="3861635" cy="646331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defTabSz="685749"/>
              <a:r>
                <a:rPr lang="ru-RU" sz="4200" dirty="0">
                  <a:solidFill>
                    <a:srgbClr val="FFDC5A"/>
                  </a:solidFill>
                  <a:latin typeface="Merriweather"/>
                </a:rPr>
                <a:t>Эклектика —</a:t>
              </a:r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358776" y="2586901"/>
              <a:ext cx="5416138" cy="612925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>
                <a:lnSpc>
                  <a:spcPct val="114000"/>
                </a:lnSpc>
              </a:pPr>
              <a:r>
                <a:rPr lang="ru-RU" sz="1800" dirty="0">
                  <a:solidFill>
                    <a:prstClr val="white"/>
                  </a:solidFill>
                  <a:latin typeface="Merriweather"/>
                </a:rPr>
                <a:t>это смешение различных художественных стилей.</a:t>
              </a:r>
            </a:p>
          </p:txBody>
        </p:sp>
      </p:grp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0800000" flipV="1">
            <a:off x="6227763" y="1601439"/>
            <a:ext cx="2916236" cy="1940622"/>
          </a:xfrm>
          <a:prstGeom prst="homePlate">
            <a:avLst>
              <a:gd name="adj" fmla="val 27703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0132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792538" y="1360906"/>
            <a:ext cx="4870449" cy="242168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Декоративные украшения разных эпох и стилей не соответствовали назначению зданий.</a:t>
            </a:r>
          </a:p>
          <a:p>
            <a:pPr defTabSz="685749">
              <a:lnSpc>
                <a:spcPct val="110000"/>
              </a:lnSpc>
            </a:pPr>
            <a:endParaRPr lang="ru-RU" sz="1800" dirty="0">
              <a:solidFill>
                <a:prstClr val="white"/>
              </a:solidFill>
              <a:latin typeface="Merriweather"/>
            </a:endParaRPr>
          </a:p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Многие удобные по планировке театры и вокзалы второй половины </a:t>
            </a:r>
            <a:r>
              <a:rPr lang="en-US" sz="1800" dirty="0">
                <a:solidFill>
                  <a:prstClr val="white"/>
                </a:solidFill>
                <a:latin typeface="Merriweather"/>
              </a:rPr>
              <a:t>XIX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века имели довольно неопределённый внешний облик.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9945CF0-7AA4-4F83-AF71-D92B1E31789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909" t="1" r="35317" b="760"/>
          <a:stretch/>
        </p:blipFill>
        <p:spPr>
          <a:xfrm>
            <a:off x="358776" y="898110"/>
            <a:ext cx="2952749" cy="3347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611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ÐÐ¾ÑÐ¾Ð¶ÐµÐµ Ð¸Ð·Ð¾Ð±ÑÐ°Ð¶ÐµÐ½Ð¸Ðµ">
            <a:extLst>
              <a:ext uri="{FF2B5EF4-FFF2-40B4-BE49-F238E27FC236}">
                <a16:creationId xmlns:a16="http://schemas.microsoft.com/office/drawing/2014/main" id="{C6C5BC8E-CE9C-4855-8909-698735F44E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914398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7" name="Овал 6">
            <a:extLst>
              <a:ext uri="{FF2B5EF4-FFF2-40B4-BE49-F238E27FC236}">
                <a16:creationId xmlns:a16="http://schemas.microsoft.com/office/drawing/2014/main" id="{422B2EAB-C24A-4ACB-9C2F-34F0445E9920}"/>
              </a:ext>
            </a:extLst>
          </p:cNvPr>
          <p:cNvSpPr/>
          <p:nvPr/>
        </p:nvSpPr>
        <p:spPr>
          <a:xfrm>
            <a:off x="373945" y="394861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Theano Didot" panose="02060603060706020203" pitchFamily="18" charset="0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FE4D857-9D9F-4475-8AB5-C44BECBF8827}"/>
              </a:ext>
            </a:extLst>
          </p:cNvPr>
          <p:cNvSpPr txBox="1"/>
          <p:nvPr/>
        </p:nvSpPr>
        <p:spPr>
          <a:xfrm>
            <a:off x="497931" y="787029"/>
            <a:ext cx="155202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М. </a:t>
            </a:r>
            <a:r>
              <a:rPr kumimoji="0" lang="ru-RU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Месмахер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.</a:t>
            </a:r>
          </a:p>
          <a:p>
            <a:pPr lvl="0" algn="ctr"/>
            <a:r>
              <a:rPr lang="ru-RU" sz="1200" dirty="0">
                <a:solidFill>
                  <a:prstClr val="black"/>
                </a:solidFill>
              </a:rPr>
              <a:t>Здание архива </a:t>
            </a:r>
          </a:p>
          <a:p>
            <a:pPr lvl="0" algn="ctr"/>
            <a:r>
              <a:rPr lang="ru-RU" sz="1200" dirty="0">
                <a:solidFill>
                  <a:prstClr val="black"/>
                </a:solidFill>
              </a:rPr>
              <a:t>Государственного </a:t>
            </a:r>
          </a:p>
          <a:p>
            <a:pPr lvl="0" algn="ctr"/>
            <a:r>
              <a:rPr lang="ru-RU" sz="1200" dirty="0">
                <a:solidFill>
                  <a:prstClr val="black"/>
                </a:solidFill>
              </a:rPr>
              <a:t>совета.</a:t>
            </a:r>
          </a:p>
          <a:p>
            <a:pPr lvl="0" algn="ctr"/>
            <a:r>
              <a:rPr lang="ru-RU" sz="1200" dirty="0">
                <a:solidFill>
                  <a:prstClr val="black"/>
                </a:solidFill>
              </a:rPr>
              <a:t>С</a:t>
            </a:r>
            <a:r>
              <a:rPr kumimoji="0" lang="ru-RU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анкт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-Петербург</a:t>
            </a:r>
          </a:p>
        </p:txBody>
      </p:sp>
    </p:spTree>
    <p:extLst>
      <p:ext uri="{BB962C8B-B14F-4D97-AF65-F5344CB8AC3E}">
        <p14:creationId xmlns:p14="http://schemas.microsoft.com/office/powerpoint/2010/main" val="1105746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ÐÐ°ÑÑÐ¸Ð½ÐºÐ¸ Ð¿Ð¾ Ð·Ð°Ð¿ÑÐ¾ÑÑ Ð·Ð´Ð°Ð½Ð¸Ðµ ÐÐ°Ð»ÑÐ¸Ð¹ÑÐºÐ¾Ð³Ð¾ Ð²Ð¾ÐºÐ·Ð°Ð»Ð°">
            <a:extLst>
              <a:ext uri="{FF2B5EF4-FFF2-40B4-BE49-F238E27FC236}">
                <a16:creationId xmlns:a16="http://schemas.microsoft.com/office/drawing/2014/main" id="{15582ABD-479F-4D80-A642-26D33011FB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" y="10"/>
            <a:ext cx="9143980" cy="5143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9" name="Овал 8">
            <a:extLst>
              <a:ext uri="{FF2B5EF4-FFF2-40B4-BE49-F238E27FC236}">
                <a16:creationId xmlns:a16="http://schemas.microsoft.com/office/drawing/2014/main" id="{8853F488-5C20-4AC8-8104-BBE14C15A382}"/>
              </a:ext>
            </a:extLst>
          </p:cNvPr>
          <p:cNvSpPr/>
          <p:nvPr/>
        </p:nvSpPr>
        <p:spPr>
          <a:xfrm>
            <a:off x="373945" y="394861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Theano Didot" panose="02060603060706020203" pitchFamily="18" charset="0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24EA2FC-FF6E-41DF-A23B-E33F1C94DBA3}"/>
              </a:ext>
            </a:extLst>
          </p:cNvPr>
          <p:cNvSpPr txBox="1"/>
          <p:nvPr/>
        </p:nvSpPr>
        <p:spPr>
          <a:xfrm>
            <a:off x="437017" y="879362"/>
            <a:ext cx="167385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lang="ru-RU" sz="1200" dirty="0">
                <a:solidFill>
                  <a:prstClr val="black"/>
                </a:solidFill>
              </a:rPr>
              <a:t>А. </a:t>
            </a:r>
            <a:r>
              <a:rPr lang="ru-RU" sz="1200" dirty="0" err="1">
                <a:solidFill>
                  <a:prstClr val="black"/>
                </a:solidFill>
              </a:rPr>
              <a:t>Кракау</a:t>
            </a:r>
            <a:r>
              <a:rPr lang="ru-RU" sz="1200" dirty="0">
                <a:solidFill>
                  <a:prstClr val="black"/>
                </a:solidFill>
              </a:rPr>
              <a:t>.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  <a:p>
            <a:pPr lvl="0" algn="ctr"/>
            <a:r>
              <a:rPr lang="ru-RU" sz="1200" dirty="0">
                <a:solidFill>
                  <a:prstClr val="black"/>
                </a:solidFill>
              </a:rPr>
              <a:t>Здание Балтийского</a:t>
            </a:r>
          </a:p>
          <a:p>
            <a:pPr lvl="0" algn="ctr"/>
            <a:r>
              <a:rPr lang="ru-RU" sz="1200" dirty="0">
                <a:solidFill>
                  <a:prstClr val="black"/>
                </a:solidFill>
              </a:rPr>
              <a:t>вокзала.</a:t>
            </a:r>
          </a:p>
          <a:p>
            <a:pPr lvl="0" algn="ctr"/>
            <a:r>
              <a:rPr lang="ru-RU" sz="1200" dirty="0">
                <a:solidFill>
                  <a:prstClr val="black"/>
                </a:solidFill>
              </a:rPr>
              <a:t>С</a:t>
            </a:r>
            <a:r>
              <a:rPr kumimoji="0" lang="ru-RU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анкт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-Петербург</a:t>
            </a:r>
          </a:p>
        </p:txBody>
      </p:sp>
    </p:spTree>
    <p:extLst>
      <p:ext uri="{BB962C8B-B14F-4D97-AF65-F5344CB8AC3E}">
        <p14:creationId xmlns:p14="http://schemas.microsoft.com/office/powerpoint/2010/main" val="3870995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http://izbrannoe.com/upload/sotbit.htmleditoraddition/6df/6df40c39289dce010afbd40f317ed99f.jpg">
            <a:extLst>
              <a:ext uri="{FF2B5EF4-FFF2-40B4-BE49-F238E27FC236}">
                <a16:creationId xmlns:a16="http://schemas.microsoft.com/office/drawing/2014/main" id="{D5DFFD94-1BDB-4C10-A162-274AC66BAA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" y="10"/>
            <a:ext cx="9143980" cy="5143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9" name="Овал 8">
            <a:extLst>
              <a:ext uri="{FF2B5EF4-FFF2-40B4-BE49-F238E27FC236}">
                <a16:creationId xmlns:a16="http://schemas.microsoft.com/office/drawing/2014/main" id="{61CFADE2-FAAC-4F8E-A943-D8631561E1CA}"/>
              </a:ext>
            </a:extLst>
          </p:cNvPr>
          <p:cNvSpPr/>
          <p:nvPr/>
        </p:nvSpPr>
        <p:spPr>
          <a:xfrm>
            <a:off x="373945" y="394861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Theano Didot" panose="02060603060706020203" pitchFamily="18" charset="0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4021502-0AA3-4EC3-8180-C673317F1E01}"/>
              </a:ext>
            </a:extLst>
          </p:cNvPr>
          <p:cNvSpPr txBox="1"/>
          <p:nvPr/>
        </p:nvSpPr>
        <p:spPr>
          <a:xfrm>
            <a:off x="576479" y="879362"/>
            <a:ext cx="139493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lang="ru-RU" sz="1200" dirty="0">
                <a:solidFill>
                  <a:prstClr val="black"/>
                </a:solidFill>
              </a:rPr>
              <a:t>А. </a:t>
            </a:r>
            <a:r>
              <a:rPr lang="ru-RU" sz="1200" dirty="0" err="1">
                <a:solidFill>
                  <a:prstClr val="black"/>
                </a:solidFill>
              </a:rPr>
              <a:t>Кракау</a:t>
            </a:r>
            <a:r>
              <a:rPr lang="ru-RU" sz="1200" dirty="0">
                <a:solidFill>
                  <a:prstClr val="black"/>
                </a:solidFill>
              </a:rPr>
              <a:t>.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  <a:p>
            <a:pPr lvl="0" algn="ctr"/>
            <a:r>
              <a:rPr lang="ru-RU" sz="1200" dirty="0">
                <a:solidFill>
                  <a:prstClr val="black"/>
                </a:solidFill>
              </a:rPr>
              <a:t>Особняк барона </a:t>
            </a:r>
          </a:p>
          <a:p>
            <a:pPr lvl="0" algn="ctr"/>
            <a:r>
              <a:rPr lang="ru-RU" sz="1200" dirty="0" err="1">
                <a:solidFill>
                  <a:prstClr val="black"/>
                </a:solidFill>
              </a:rPr>
              <a:t>Штиглица</a:t>
            </a:r>
            <a:r>
              <a:rPr lang="ru-RU" sz="1200" dirty="0">
                <a:solidFill>
                  <a:prstClr val="black"/>
                </a:solidFill>
              </a:rPr>
              <a:t>.</a:t>
            </a:r>
          </a:p>
          <a:p>
            <a:pPr lvl="0" algn="ctr"/>
            <a:r>
              <a:rPr lang="ru-RU" sz="1200" dirty="0">
                <a:solidFill>
                  <a:prstClr val="black"/>
                </a:solidFill>
              </a:rPr>
              <a:t>С</a:t>
            </a:r>
            <a:r>
              <a:rPr kumimoji="0" lang="ru-RU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анкт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-Петербург</a:t>
            </a:r>
          </a:p>
        </p:txBody>
      </p:sp>
    </p:spTree>
    <p:extLst>
      <p:ext uri="{BB962C8B-B14F-4D97-AF65-F5344CB8AC3E}">
        <p14:creationId xmlns:p14="http://schemas.microsoft.com/office/powerpoint/2010/main" val="1232737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 descr="ÐÐ°ÑÑÐ¸Ð½ÐºÐ¸ Ð¿Ð¾ Ð·Ð°Ð¿ÑÐ¾ÑÑ ÑÐ¾Ð±Ð¾Ñ Ð²Ð°ÑÐ¸Ð»Ð¸Ñ Ð±Ð»Ð°Ð¶ÐµÐ½Ð½Ð¾Ð³Ð¾">
            <a:extLst>
              <a:ext uri="{FF2B5EF4-FFF2-40B4-BE49-F238E27FC236}">
                <a16:creationId xmlns:a16="http://schemas.microsoft.com/office/drawing/2014/main" id="{FEB619D9-A8B0-4433-AFAB-A00F6B9DB2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-1" y="0"/>
            <a:ext cx="560387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ÐÐ°ÑÑÐ¸Ð½ÐºÐ¸ Ð¿Ð¾ Ð·Ð°Ð¿ÑÐ¾ÑÑ ÑÐ¾Ð±Ð¾Ñ Ð²Ð°ÑÐ¸Ð»Ð¸Ñ Ð±Ð»Ð°Ð¶ÐµÐ½Ð½Ð¾Ð³Ð¾">
            <a:extLst>
              <a:ext uri="{FF2B5EF4-FFF2-40B4-BE49-F238E27FC236}">
                <a16:creationId xmlns:a16="http://schemas.microsoft.com/office/drawing/2014/main" id="{A787601A-4835-4149-8B74-6BE63FCAE2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29389" y="0"/>
            <a:ext cx="8614611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-31776" y="0"/>
            <a:ext cx="3284536" cy="5143500"/>
          </a:xfrm>
          <a:prstGeom prst="rect">
            <a:avLst/>
          </a:prstGeom>
          <a:solidFill>
            <a:srgbClr val="FA5050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13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169322" y="1326858"/>
            <a:ext cx="2774169" cy="24897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685766">
              <a:lnSpc>
                <a:spcPct val="125000"/>
              </a:lnSpc>
              <a:defRPr/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При строительстве светских сооружений стал применяться традиционный храмовый русский стиль.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rriweather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9924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EB6F209D-C44E-41A3-9BDA-0199A55E650C}"/>
              </a:ext>
            </a:extLst>
          </p:cNvPr>
          <p:cNvGrpSpPr/>
          <p:nvPr/>
        </p:nvGrpSpPr>
        <p:grpSpPr>
          <a:xfrm>
            <a:off x="358777" y="1967113"/>
            <a:ext cx="4162423" cy="1209275"/>
            <a:chOff x="358777" y="2356306"/>
            <a:chExt cx="4162423" cy="1209275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358777" y="2356306"/>
              <a:ext cx="4162423" cy="43088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/>
              <a:r>
                <a:rPr lang="ru-RU" sz="2800" dirty="0">
                  <a:solidFill>
                    <a:srgbClr val="FFDC5A"/>
                  </a:solidFill>
                  <a:latin typeface="Merriweather"/>
                </a:rPr>
                <a:t>Архитектура</a:t>
              </a:r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358777" y="2868980"/>
              <a:ext cx="4033837" cy="696601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>
                <a:lnSpc>
                  <a:spcPct val="110000"/>
                </a:lnSpc>
              </a:pPr>
              <a:r>
                <a:rPr lang="ru-RU" sz="1400" dirty="0">
                  <a:solidFill>
                    <a:prstClr val="white"/>
                  </a:solidFill>
                </a:rPr>
                <a:t>Храмовый русский стиль во второй </a:t>
              </a:r>
            </a:p>
            <a:p>
              <a:pPr defTabSz="685749">
                <a:lnSpc>
                  <a:spcPct val="110000"/>
                </a:lnSpc>
              </a:pPr>
              <a:r>
                <a:rPr lang="ru-RU" sz="1400" dirty="0">
                  <a:solidFill>
                    <a:prstClr val="white"/>
                  </a:solidFill>
                </a:rPr>
                <a:t>половине </a:t>
              </a:r>
              <a:r>
                <a:rPr lang="en-US" sz="1400" dirty="0">
                  <a:solidFill>
                    <a:prstClr val="white"/>
                  </a:solidFill>
                </a:rPr>
                <a:t>XIX </a:t>
              </a:r>
              <a:r>
                <a:rPr lang="ru-RU" sz="1400" dirty="0">
                  <a:solidFill>
                    <a:prstClr val="white"/>
                  </a:solidFill>
                </a:rPr>
                <a:t>века стал называться </a:t>
              </a:r>
              <a:r>
                <a:rPr lang="ru-RU" sz="1400" dirty="0" err="1">
                  <a:solidFill>
                    <a:prstClr val="white"/>
                  </a:solidFill>
                </a:rPr>
                <a:t>неорусским</a:t>
              </a:r>
              <a:r>
                <a:rPr lang="ru-RU" sz="1400" dirty="0">
                  <a:solidFill>
                    <a:prstClr val="white"/>
                  </a:solidFill>
                </a:rPr>
                <a:t> (или псевдорусским). </a:t>
              </a:r>
            </a:p>
          </p:txBody>
        </p:sp>
      </p:grpSp>
      <p:pic>
        <p:nvPicPr>
          <p:cNvPr id="9" name="Picture 4" descr="https://upload.wikimedia.org/wikipedia/commons/a/af/Moscow_Riga_Railway_Terminal_1901.jpg">
            <a:extLst>
              <a:ext uri="{FF2B5EF4-FFF2-40B4-BE49-F238E27FC236}">
                <a16:creationId xmlns:a16="http://schemas.microsoft.com/office/drawing/2014/main" id="{E27ACD89-AE37-4186-A720-498BA76B4E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356100" y="1116457"/>
            <a:ext cx="4787901" cy="2910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7518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94DEFC6-76A6-4B4C-A162-1BC13E91018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411" b="3497"/>
          <a:stretch/>
        </p:blipFill>
        <p:spPr>
          <a:xfrm>
            <a:off x="20" y="10"/>
            <a:ext cx="9143980" cy="514349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6" name="Овал 5">
            <a:extLst>
              <a:ext uri="{FF2B5EF4-FFF2-40B4-BE49-F238E27FC236}">
                <a16:creationId xmlns:a16="http://schemas.microsoft.com/office/drawing/2014/main" id="{1184534B-1951-4944-8C17-01D3BD592908}"/>
              </a:ext>
            </a:extLst>
          </p:cNvPr>
          <p:cNvSpPr/>
          <p:nvPr/>
        </p:nvSpPr>
        <p:spPr>
          <a:xfrm>
            <a:off x="6939957" y="388764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3E3BEC3-9C0A-4F4F-8B0B-C266FD084002}"/>
              </a:ext>
            </a:extLst>
          </p:cNvPr>
          <p:cNvSpPr txBox="1"/>
          <p:nvPr/>
        </p:nvSpPr>
        <p:spPr>
          <a:xfrm>
            <a:off x="7036767" y="965598"/>
            <a:ext cx="16063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/>
              <a:t>Публичная библиотека </a:t>
            </a:r>
          </a:p>
          <a:p>
            <a:pPr algn="ctr"/>
            <a:r>
              <a:rPr lang="ru-RU" sz="1200" dirty="0"/>
              <a:t>в Одессе</a:t>
            </a:r>
          </a:p>
        </p:txBody>
      </p:sp>
    </p:spTree>
    <p:extLst>
      <p:ext uri="{BB962C8B-B14F-4D97-AF65-F5344CB8AC3E}">
        <p14:creationId xmlns:p14="http://schemas.microsoft.com/office/powerpoint/2010/main" val="14768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ÐÐ¾ÑÐ¾Ð¶ÐµÐµ Ð¸Ð·Ð¾Ð±ÑÐ°Ð¶ÐµÐ½Ð¸Ðµ">
            <a:extLst>
              <a:ext uri="{FF2B5EF4-FFF2-40B4-BE49-F238E27FC236}">
                <a16:creationId xmlns:a16="http://schemas.microsoft.com/office/drawing/2014/main" id="{2B1495CF-389D-4673-AC21-FA712942F4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13154" y="-39249"/>
            <a:ext cx="9157154" cy="5182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2" name="Овал 11">
            <a:extLst>
              <a:ext uri="{FF2B5EF4-FFF2-40B4-BE49-F238E27FC236}">
                <a16:creationId xmlns:a16="http://schemas.microsoft.com/office/drawing/2014/main" id="{9BAA5D76-592D-4401-9EFC-05C74E5B6FA2}"/>
              </a:ext>
            </a:extLst>
          </p:cNvPr>
          <p:cNvSpPr/>
          <p:nvPr/>
        </p:nvSpPr>
        <p:spPr>
          <a:xfrm>
            <a:off x="369201" y="379295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438E02C-4944-4361-A512-68C107427234}"/>
              </a:ext>
            </a:extLst>
          </p:cNvPr>
          <p:cNvSpPr txBox="1"/>
          <p:nvPr/>
        </p:nvSpPr>
        <p:spPr>
          <a:xfrm>
            <a:off x="417606" y="1048462"/>
            <a:ext cx="17031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/>
              <a:t>Музей русских древностей</a:t>
            </a:r>
          </a:p>
        </p:txBody>
      </p:sp>
    </p:spTree>
    <p:extLst>
      <p:ext uri="{BB962C8B-B14F-4D97-AF65-F5344CB8AC3E}">
        <p14:creationId xmlns:p14="http://schemas.microsoft.com/office/powerpoint/2010/main" val="42003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E493551-1699-421C-A67D-900968B56BF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96" t="10351" b="8678"/>
          <a:stretch/>
        </p:blipFill>
        <p:spPr>
          <a:xfrm>
            <a:off x="20" y="0"/>
            <a:ext cx="914398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4" name="Овал 13">
            <a:extLst>
              <a:ext uri="{FF2B5EF4-FFF2-40B4-BE49-F238E27FC236}">
                <a16:creationId xmlns:a16="http://schemas.microsoft.com/office/drawing/2014/main" id="{5328F143-89A8-42FD-81BB-0E0A055FEAFA}"/>
              </a:ext>
            </a:extLst>
          </p:cNvPr>
          <p:cNvSpPr/>
          <p:nvPr/>
        </p:nvSpPr>
        <p:spPr>
          <a:xfrm>
            <a:off x="6987065" y="386177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FE489D5-47FD-4C20-B6DE-A39C6C7E8318}"/>
              </a:ext>
            </a:extLst>
          </p:cNvPr>
          <p:cNvSpPr txBox="1"/>
          <p:nvPr/>
        </p:nvSpPr>
        <p:spPr>
          <a:xfrm>
            <a:off x="6985225" y="870678"/>
            <a:ext cx="1800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/>
              <a:t>В. Шервуд </a:t>
            </a:r>
          </a:p>
          <a:p>
            <a:pPr algn="ctr"/>
            <a:r>
              <a:rPr lang="ru-RU" sz="1200" dirty="0"/>
              <a:t>и А. Семёнов.</a:t>
            </a:r>
          </a:p>
          <a:p>
            <a:pPr algn="ctr"/>
            <a:r>
              <a:rPr lang="ru-RU" sz="1200" dirty="0"/>
              <a:t>Исторический музей </a:t>
            </a:r>
          </a:p>
          <a:p>
            <a:pPr algn="ctr"/>
            <a:r>
              <a:rPr lang="ru-RU" sz="1200" dirty="0"/>
              <a:t>в Москве</a:t>
            </a:r>
          </a:p>
        </p:txBody>
      </p:sp>
    </p:spTree>
    <p:extLst>
      <p:ext uri="{BB962C8B-B14F-4D97-AF65-F5344CB8AC3E}">
        <p14:creationId xmlns:p14="http://schemas.microsoft.com/office/powerpoint/2010/main" val="3635057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800" name="Picture 8" descr="ÐÐ¾ÑÐ¾Ð¶ÐµÐµ Ð¸Ð·Ð¾Ð±ÑÐ°Ð¶ÐµÐ½Ð¸Ðµ">
            <a:extLst>
              <a:ext uri="{FF2B5EF4-FFF2-40B4-BE49-F238E27FC236}">
                <a16:creationId xmlns:a16="http://schemas.microsoft.com/office/drawing/2014/main" id="{590A28AC-153A-450A-854F-FA1ABEFEF2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10"/>
            <a:ext cx="9144000" cy="5143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7" name="Овал 6">
            <a:extLst>
              <a:ext uri="{FF2B5EF4-FFF2-40B4-BE49-F238E27FC236}">
                <a16:creationId xmlns:a16="http://schemas.microsoft.com/office/drawing/2014/main" id="{ABADADA7-B23E-4028-B28F-847CA91E0C30}"/>
              </a:ext>
            </a:extLst>
          </p:cNvPr>
          <p:cNvSpPr/>
          <p:nvPr/>
        </p:nvSpPr>
        <p:spPr>
          <a:xfrm>
            <a:off x="6987065" y="386177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CA5861F-CCA9-44A6-88BA-1AED10E4D2D4}"/>
              </a:ext>
            </a:extLst>
          </p:cNvPr>
          <p:cNvSpPr txBox="1"/>
          <p:nvPr/>
        </p:nvSpPr>
        <p:spPr>
          <a:xfrm>
            <a:off x="6985225" y="870678"/>
            <a:ext cx="1800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/>
              <a:t>В. Шервуд </a:t>
            </a:r>
          </a:p>
          <a:p>
            <a:pPr algn="ctr"/>
            <a:r>
              <a:rPr lang="ru-RU" sz="1200" dirty="0"/>
              <a:t>и А. Семёнов.</a:t>
            </a:r>
          </a:p>
          <a:p>
            <a:pPr algn="ctr"/>
            <a:r>
              <a:rPr lang="ru-RU" sz="1200" dirty="0"/>
              <a:t>Исторический музей </a:t>
            </a:r>
          </a:p>
          <a:p>
            <a:pPr algn="ctr"/>
            <a:r>
              <a:rPr lang="ru-RU" sz="1200" dirty="0"/>
              <a:t>в Москве</a:t>
            </a:r>
          </a:p>
        </p:txBody>
      </p:sp>
    </p:spTree>
    <p:extLst>
      <p:ext uri="{BB962C8B-B14F-4D97-AF65-F5344CB8AC3E}">
        <p14:creationId xmlns:p14="http://schemas.microsoft.com/office/powerpoint/2010/main" val="1451168327"/>
      </p:ext>
    </p:extLst>
  </p:cSld>
  <p:clrMapOvr>
    <a:masterClrMapping/>
  </p:clrMapOvr>
  <p:transition>
    <p:dissolve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BA19D1F-36B5-40EC-A1E7-A2650FC83E3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329"/>
          <a:stretch/>
        </p:blipFill>
        <p:spPr>
          <a:xfrm>
            <a:off x="0" y="-24714"/>
            <a:ext cx="9144002" cy="5168214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9" name="Овал 8">
            <a:extLst>
              <a:ext uri="{FF2B5EF4-FFF2-40B4-BE49-F238E27FC236}">
                <a16:creationId xmlns:a16="http://schemas.microsoft.com/office/drawing/2014/main" id="{6C0073DB-8E45-489C-A4CD-9A950EE34CD4}"/>
              </a:ext>
            </a:extLst>
          </p:cNvPr>
          <p:cNvSpPr/>
          <p:nvPr/>
        </p:nvSpPr>
        <p:spPr>
          <a:xfrm>
            <a:off x="363666" y="2967263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25F4ADB3-86C4-410A-AE20-9ABDA30CF50A}"/>
              </a:ext>
            </a:extLst>
          </p:cNvPr>
          <p:cNvSpPr/>
          <p:nvPr/>
        </p:nvSpPr>
        <p:spPr>
          <a:xfrm>
            <a:off x="565398" y="3544097"/>
            <a:ext cx="139653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dirty="0">
                <a:ea typeface="Calibri" panose="020F0502020204030204" pitchFamily="34" charset="0"/>
              </a:rPr>
              <a:t>Д. </a:t>
            </a:r>
            <a:r>
              <a:rPr lang="ru-RU" sz="1200" dirty="0" err="1">
                <a:ea typeface="Calibri" panose="020F0502020204030204" pitchFamily="34" charset="0"/>
              </a:rPr>
              <a:t>Чичагов</a:t>
            </a:r>
            <a:r>
              <a:rPr lang="ru-RU" sz="1200" dirty="0">
                <a:ea typeface="Calibri" panose="020F0502020204030204" pitchFamily="34" charset="0"/>
              </a:rPr>
              <a:t>.</a:t>
            </a:r>
            <a:endParaRPr lang="ru-RU" sz="1200" dirty="0"/>
          </a:p>
          <a:p>
            <a:pPr algn="ctr"/>
            <a:r>
              <a:rPr lang="ru-RU" sz="1200" dirty="0">
                <a:ea typeface="Calibri" panose="020F0502020204030204" pitchFamily="34" charset="0"/>
              </a:rPr>
              <a:t>Городская дума </a:t>
            </a:r>
          </a:p>
          <a:p>
            <a:pPr algn="ctr"/>
            <a:r>
              <a:rPr lang="ru-RU" sz="1200" dirty="0">
                <a:ea typeface="Calibri" panose="020F0502020204030204" pitchFamily="34" charset="0"/>
              </a:rPr>
              <a:t>в Москве</a:t>
            </a:r>
          </a:p>
        </p:txBody>
      </p:sp>
    </p:spTree>
    <p:extLst>
      <p:ext uri="{BB962C8B-B14F-4D97-AF65-F5344CB8AC3E}">
        <p14:creationId xmlns:p14="http://schemas.microsoft.com/office/powerpoint/2010/main" val="1420254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ÐÐ¾ÑÐ¾Ð¶ÐµÐµ Ð¸Ð·Ð¾Ð±ÑÐ°Ð¶ÐµÐ½Ð¸Ðµ">
            <a:extLst>
              <a:ext uri="{FF2B5EF4-FFF2-40B4-BE49-F238E27FC236}">
                <a16:creationId xmlns:a16="http://schemas.microsoft.com/office/drawing/2014/main" id="{50C11F61-85F3-4BAE-847B-851C8CBBAE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" y="10"/>
            <a:ext cx="9143980" cy="5143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6" name="Овал 5">
            <a:extLst>
              <a:ext uri="{FF2B5EF4-FFF2-40B4-BE49-F238E27FC236}">
                <a16:creationId xmlns:a16="http://schemas.microsoft.com/office/drawing/2014/main" id="{B5BAD014-1574-4739-8B7D-31FAC5F24497}"/>
              </a:ext>
            </a:extLst>
          </p:cNvPr>
          <p:cNvSpPr/>
          <p:nvPr/>
        </p:nvSpPr>
        <p:spPr>
          <a:xfrm>
            <a:off x="363666" y="2967263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85CFF58F-27EF-46D0-88A1-C4AF7FBDA730}"/>
              </a:ext>
            </a:extLst>
          </p:cNvPr>
          <p:cNvSpPr/>
          <p:nvPr/>
        </p:nvSpPr>
        <p:spPr>
          <a:xfrm>
            <a:off x="565398" y="3544097"/>
            <a:ext cx="139653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dirty="0">
                <a:ea typeface="Calibri" panose="020F0502020204030204" pitchFamily="34" charset="0"/>
              </a:rPr>
              <a:t>Д. </a:t>
            </a:r>
            <a:r>
              <a:rPr lang="ru-RU" sz="1200" dirty="0" err="1">
                <a:ea typeface="Calibri" panose="020F0502020204030204" pitchFamily="34" charset="0"/>
              </a:rPr>
              <a:t>Чичагов</a:t>
            </a:r>
            <a:r>
              <a:rPr lang="ru-RU" sz="1200" dirty="0">
                <a:ea typeface="Calibri" panose="020F0502020204030204" pitchFamily="34" charset="0"/>
              </a:rPr>
              <a:t>.</a:t>
            </a:r>
            <a:endParaRPr lang="ru-RU" sz="1200" dirty="0"/>
          </a:p>
          <a:p>
            <a:pPr algn="ctr"/>
            <a:r>
              <a:rPr lang="ru-RU" sz="1200" dirty="0">
                <a:ea typeface="Calibri" panose="020F0502020204030204" pitchFamily="34" charset="0"/>
              </a:rPr>
              <a:t>Городская дума </a:t>
            </a:r>
          </a:p>
          <a:p>
            <a:pPr algn="ctr"/>
            <a:r>
              <a:rPr lang="ru-RU" sz="1200" dirty="0">
                <a:ea typeface="Calibri" panose="020F0502020204030204" pitchFamily="34" charset="0"/>
              </a:rPr>
              <a:t>в Москве</a:t>
            </a:r>
          </a:p>
        </p:txBody>
      </p:sp>
    </p:spTree>
    <p:extLst>
      <p:ext uri="{BB962C8B-B14F-4D97-AF65-F5344CB8AC3E}">
        <p14:creationId xmlns:p14="http://schemas.microsoft.com/office/powerpoint/2010/main" val="1283445658"/>
      </p:ext>
    </p:extLst>
  </p:cSld>
  <p:clrMapOvr>
    <a:masterClrMapping/>
  </p:clrMapOvr>
  <p:transition>
    <p:dissolve/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95480E3-9098-451E-9DDE-8DF53B1EC4E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413" b="4800"/>
          <a:stretch/>
        </p:blipFill>
        <p:spPr>
          <a:xfrm>
            <a:off x="20" y="10"/>
            <a:ext cx="9143980" cy="514349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7" name="Овал 6">
            <a:extLst>
              <a:ext uri="{FF2B5EF4-FFF2-40B4-BE49-F238E27FC236}">
                <a16:creationId xmlns:a16="http://schemas.microsoft.com/office/drawing/2014/main" id="{6ED2A465-B91A-425A-A9DE-24BBAD5E69F5}"/>
              </a:ext>
            </a:extLst>
          </p:cNvPr>
          <p:cNvSpPr/>
          <p:nvPr/>
        </p:nvSpPr>
        <p:spPr>
          <a:xfrm>
            <a:off x="6985225" y="387389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42B5FE2-3CA3-443E-85B7-B8CA3FE61194}"/>
              </a:ext>
            </a:extLst>
          </p:cNvPr>
          <p:cNvSpPr txBox="1"/>
          <p:nvPr/>
        </p:nvSpPr>
        <p:spPr>
          <a:xfrm>
            <a:off x="7033630" y="964223"/>
            <a:ext cx="17031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/>
              <a:t>А. Померанцев.</a:t>
            </a:r>
          </a:p>
          <a:p>
            <a:pPr algn="ctr"/>
            <a:r>
              <a:rPr lang="ru-RU" sz="1200" dirty="0"/>
              <a:t>Верхние торговые ряды в Москве</a:t>
            </a:r>
          </a:p>
        </p:txBody>
      </p:sp>
    </p:spTree>
    <p:extLst>
      <p:ext uri="{BB962C8B-B14F-4D97-AF65-F5344CB8AC3E}">
        <p14:creationId xmlns:p14="http://schemas.microsoft.com/office/powerpoint/2010/main" val="1056572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40" name="Picture 4" descr="ÐÐ¾ÑÐ¾Ð¶ÐµÐµ Ð¸Ð·Ð¾Ð±ÑÐ°Ð¶ÐµÐ½Ð¸Ðµ">
            <a:extLst>
              <a:ext uri="{FF2B5EF4-FFF2-40B4-BE49-F238E27FC236}">
                <a16:creationId xmlns:a16="http://schemas.microsoft.com/office/drawing/2014/main" id="{AEFEA6F6-CC06-4837-9848-05164B07C7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" y="10"/>
            <a:ext cx="9143980" cy="5143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6" name="Овал 5">
            <a:extLst>
              <a:ext uri="{FF2B5EF4-FFF2-40B4-BE49-F238E27FC236}">
                <a16:creationId xmlns:a16="http://schemas.microsoft.com/office/drawing/2014/main" id="{0B49AF3A-71B9-4133-BB93-8EC07C29E6C5}"/>
              </a:ext>
            </a:extLst>
          </p:cNvPr>
          <p:cNvSpPr/>
          <p:nvPr/>
        </p:nvSpPr>
        <p:spPr>
          <a:xfrm>
            <a:off x="6985225" y="387389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6789046-FFD1-4EB3-90EE-897B64D5BD25}"/>
              </a:ext>
            </a:extLst>
          </p:cNvPr>
          <p:cNvSpPr txBox="1"/>
          <p:nvPr/>
        </p:nvSpPr>
        <p:spPr>
          <a:xfrm>
            <a:off x="7033630" y="964223"/>
            <a:ext cx="17031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/>
              <a:t>А. Померанцев.</a:t>
            </a:r>
          </a:p>
          <a:p>
            <a:pPr algn="ctr"/>
            <a:r>
              <a:rPr lang="ru-RU" sz="1200" dirty="0"/>
              <a:t>Верхние торговые ряды в Москве</a:t>
            </a:r>
          </a:p>
        </p:txBody>
      </p:sp>
    </p:spTree>
    <p:extLst>
      <p:ext uri="{BB962C8B-B14F-4D97-AF65-F5344CB8AC3E}">
        <p14:creationId xmlns:p14="http://schemas.microsoft.com/office/powerpoint/2010/main" val="3830413680"/>
      </p:ext>
    </p:extLst>
  </p:cSld>
  <p:clrMapOvr>
    <a:masterClrMapping/>
  </p:clrMapOvr>
  <p:transition>
    <p:dissolve/>
  </p:transition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ÐÐ¾ÑÐ¾Ð¶ÐµÐµ Ð¸Ð·Ð¾Ð±ÑÐ°Ð¶ÐµÐ½Ð¸Ðµ">
            <a:extLst>
              <a:ext uri="{FF2B5EF4-FFF2-40B4-BE49-F238E27FC236}">
                <a16:creationId xmlns:a16="http://schemas.microsoft.com/office/drawing/2014/main" id="{048C72F7-442C-4BE2-8705-C6FF0EF89B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" y="10"/>
            <a:ext cx="9143980" cy="5143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0" y="-10"/>
            <a:ext cx="3284536" cy="5143500"/>
          </a:xfrm>
          <a:prstGeom prst="rect">
            <a:avLst/>
          </a:prstGeom>
          <a:solidFill>
            <a:srgbClr val="FA5050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13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253543" y="1461510"/>
            <a:ext cx="2774169" cy="22204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685766">
              <a:lnSpc>
                <a:spcPct val="125000"/>
              </a:lnSpc>
              <a:defRPr/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 конце XIX века стали появляться доходные многоэтажные </a:t>
            </a:r>
          </a:p>
          <a:p>
            <a:pPr lvl="0" algn="ctr" defTabSz="685766">
              <a:lnSpc>
                <a:spcPct val="125000"/>
              </a:lnSpc>
              <a:defRPr/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и многоквартирные дома.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rriweather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2375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ÐÐ°ÑÑÐ¸Ð½ÐºÐ¸ Ð¿Ð¾ Ð·Ð°Ð¿ÑÐ¾ÑÑ Ð¸Ð½ÑÑÑÑÐ¼ÐµÐ½ÑÐ°Ð»ÑÐ½ÑÐ¹ ÐºÐ¾Ð½ÑÐµÑÑ ÐºÐ¾Ð½ÑÐ° 19 Ð²ÐµÐºÐ°">
            <a:extLst>
              <a:ext uri="{FF2B5EF4-FFF2-40B4-BE49-F238E27FC236}">
                <a16:creationId xmlns:a16="http://schemas.microsoft.com/office/drawing/2014/main" id="{2C28D338-20E8-42DD-8E01-172FD82C95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" y="10"/>
            <a:ext cx="9143980" cy="5143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0" y="3757417"/>
            <a:ext cx="3311525" cy="1009846"/>
          </a:xfrm>
          <a:prstGeom prst="rect">
            <a:avLst/>
          </a:prstGeom>
          <a:solidFill>
            <a:srgbClr val="FA5050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Музыкальное искусство второй </a:t>
            </a:r>
          </a:p>
          <a:p>
            <a:pPr defTabSz="685783"/>
            <a:r>
              <a:rPr lang="ru-RU" sz="1400" dirty="0">
                <a:solidFill>
                  <a:prstClr val="white"/>
                </a:solidFill>
              </a:rPr>
              <a:t>половины XIX века отличалось </a:t>
            </a:r>
          </a:p>
          <a:p>
            <a:pPr defTabSz="685783"/>
            <a:r>
              <a:rPr lang="ru-RU" sz="1400" dirty="0">
                <a:solidFill>
                  <a:prstClr val="white"/>
                </a:solidFill>
              </a:rPr>
              <a:t>жанровым разнообразием.</a:t>
            </a:r>
          </a:p>
        </p:txBody>
      </p:sp>
    </p:spTree>
    <p:extLst>
      <p:ext uri="{BB962C8B-B14F-4D97-AF65-F5344CB8AC3E}">
        <p14:creationId xmlns:p14="http://schemas.microsoft.com/office/powerpoint/2010/main" val="320573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62" y="0"/>
            <a:ext cx="9151263" cy="5143500"/>
          </a:xfrm>
          <a:prstGeom prst="rect">
            <a:avLst/>
          </a:prstGeom>
        </p:spPr>
      </p:pic>
      <p:sp>
        <p:nvSpPr>
          <p:cNvPr id="19" name="Овал 18"/>
          <p:cNvSpPr/>
          <p:nvPr/>
        </p:nvSpPr>
        <p:spPr>
          <a:xfrm>
            <a:off x="358775" y="3125362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3</a:t>
            </a:r>
          </a:p>
        </p:txBody>
      </p:sp>
      <p:sp>
        <p:nvSpPr>
          <p:cNvPr id="17" name="Овал 16"/>
          <p:cNvSpPr/>
          <p:nvPr/>
        </p:nvSpPr>
        <p:spPr>
          <a:xfrm>
            <a:off x="358775" y="1137415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58776" y="395078"/>
            <a:ext cx="8071239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Музыкальные жанры конца </a:t>
            </a:r>
            <a:r>
              <a:rPr lang="en-US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XIX </a:t>
            </a:r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века </a:t>
            </a:r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id="{B83CAE63-717F-4AA4-B5B6-33452A7B1102}"/>
              </a:ext>
            </a:extLst>
          </p:cNvPr>
          <p:cNvSpPr/>
          <p:nvPr/>
        </p:nvSpPr>
        <p:spPr>
          <a:xfrm>
            <a:off x="358775" y="2136488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150FCC5-4EFA-4C39-BB5C-A3F535DB5AA6}"/>
              </a:ext>
            </a:extLst>
          </p:cNvPr>
          <p:cNvSpPr txBox="1"/>
          <p:nvPr/>
        </p:nvSpPr>
        <p:spPr>
          <a:xfrm>
            <a:off x="1190378" y="3256861"/>
            <a:ext cx="6021687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Романс.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AFDB7E9-A90E-43FA-8E4C-71358836E2B1}"/>
              </a:ext>
            </a:extLst>
          </p:cNvPr>
          <p:cNvSpPr txBox="1"/>
          <p:nvPr/>
        </p:nvSpPr>
        <p:spPr>
          <a:xfrm>
            <a:off x="1190378" y="1268915"/>
            <a:ext cx="589177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en-US" sz="1800" dirty="0">
                <a:solidFill>
                  <a:prstClr val="white"/>
                </a:solidFill>
                <a:latin typeface="Merriweather"/>
              </a:rPr>
              <a:t>C</a:t>
            </a:r>
            <a:r>
              <a:rPr lang="ru-RU" sz="1800" dirty="0" err="1">
                <a:solidFill>
                  <a:prstClr val="white"/>
                </a:solidFill>
                <a:latin typeface="Merriweather"/>
              </a:rPr>
              <a:t>имфония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C8EC9E2-2881-49EF-9E6E-91A186A7F7C5}"/>
              </a:ext>
            </a:extLst>
          </p:cNvPr>
          <p:cNvSpPr txBox="1"/>
          <p:nvPr/>
        </p:nvSpPr>
        <p:spPr>
          <a:xfrm>
            <a:off x="1194659" y="2120365"/>
            <a:ext cx="6021687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Инструментальный </a:t>
            </a:r>
          </a:p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концерт.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DD36CE2-8015-4293-86C9-3EACFF452DD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43" t="7494" r="13521" b="13857"/>
          <a:stretch/>
        </p:blipFill>
        <p:spPr>
          <a:xfrm flipH="1">
            <a:off x="4394393" y="1137415"/>
            <a:ext cx="4749605" cy="4006085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2" name="Овал 11">
            <a:extLst>
              <a:ext uri="{FF2B5EF4-FFF2-40B4-BE49-F238E27FC236}">
                <a16:creationId xmlns:a16="http://schemas.microsoft.com/office/drawing/2014/main" id="{FCEB0BF0-4AC7-4217-BB96-280992D4765E}"/>
              </a:ext>
            </a:extLst>
          </p:cNvPr>
          <p:cNvSpPr/>
          <p:nvPr/>
        </p:nvSpPr>
        <p:spPr>
          <a:xfrm>
            <a:off x="358775" y="4115311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4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206EDD9-474D-44B4-9130-BE24D7479F2A}"/>
              </a:ext>
            </a:extLst>
          </p:cNvPr>
          <p:cNvSpPr txBox="1"/>
          <p:nvPr/>
        </p:nvSpPr>
        <p:spPr>
          <a:xfrm>
            <a:off x="1190378" y="4246810"/>
            <a:ext cx="6021687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Опера.</a:t>
            </a:r>
          </a:p>
        </p:txBody>
      </p:sp>
    </p:spTree>
    <p:extLst>
      <p:ext uri="{BB962C8B-B14F-4D97-AF65-F5344CB8AC3E}">
        <p14:creationId xmlns:p14="http://schemas.microsoft.com/office/powerpoint/2010/main" val="2607110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7" grpId="0" animBg="1"/>
      <p:bldP spid="16" grpId="0" animBg="1"/>
      <p:bldP spid="26" grpId="0"/>
      <p:bldP spid="28" grpId="0"/>
      <p:bldP spid="29" grpId="0"/>
      <p:bldP spid="12" grpId="0" animBg="1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ttps://upload.wikimedia.org/wikipedia/commons/3/3c/Vilenski_%C5%ADniversytet._%D0%92%D1%96%D0%BB%D0%B5%D0%BD%D1%81%D0%BA%D1%96_%D1%9E%D0%BD%D1%96%D0%B2%D1%8D%D1%80%D1%81%D1%8B%D1%82%D1%8D%D1%82_%281863%29.jpg">
            <a:extLst>
              <a:ext uri="{FF2B5EF4-FFF2-40B4-BE49-F238E27FC236}">
                <a16:creationId xmlns:a16="http://schemas.microsoft.com/office/drawing/2014/main" id="{014718BD-6A24-433B-A519-F3AB36DEE8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" y="10"/>
            <a:ext cx="9143980" cy="5143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9" name="Овал 8">
            <a:extLst>
              <a:ext uri="{FF2B5EF4-FFF2-40B4-BE49-F238E27FC236}">
                <a16:creationId xmlns:a16="http://schemas.microsoft.com/office/drawing/2014/main" id="{27F222C1-6435-4632-B94E-5D911EA45FA0}"/>
              </a:ext>
            </a:extLst>
          </p:cNvPr>
          <p:cNvSpPr/>
          <p:nvPr/>
        </p:nvSpPr>
        <p:spPr>
          <a:xfrm>
            <a:off x="6939957" y="388764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77C124D-52B6-4301-B3A7-F33741942204}"/>
              </a:ext>
            </a:extLst>
          </p:cNvPr>
          <p:cNvSpPr txBox="1"/>
          <p:nvPr/>
        </p:nvSpPr>
        <p:spPr>
          <a:xfrm>
            <a:off x="7036767" y="1057931"/>
            <a:ext cx="16063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err="1"/>
              <a:t>Виленский</a:t>
            </a:r>
            <a:r>
              <a:rPr lang="ru-RU" sz="1200" dirty="0"/>
              <a:t> музей древностей</a:t>
            </a:r>
          </a:p>
        </p:txBody>
      </p:sp>
    </p:spTree>
    <p:extLst>
      <p:ext uri="{BB962C8B-B14F-4D97-AF65-F5344CB8AC3E}">
        <p14:creationId xmlns:p14="http://schemas.microsoft.com/office/powerpoint/2010/main" val="2623001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86F1C84-EED4-4673-B98E-B06B48E35965}"/>
              </a:ext>
            </a:extLst>
          </p:cNvPr>
          <p:cNvSpPr txBox="1"/>
          <p:nvPr/>
        </p:nvSpPr>
        <p:spPr>
          <a:xfrm>
            <a:off x="1734726" y="4367519"/>
            <a:ext cx="20313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dirty="0">
                <a:solidFill>
                  <a:prstClr val="white"/>
                </a:solidFill>
                <a:latin typeface="Merriweather" panose="00000500000000000000" pitchFamily="2" charset="-52"/>
              </a:rPr>
              <a:t>О. Петров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48290CF-267E-4113-9EF0-E2D2DBDFF03B}"/>
              </a:ext>
            </a:extLst>
          </p:cNvPr>
          <p:cNvSpPr txBox="1"/>
          <p:nvPr/>
        </p:nvSpPr>
        <p:spPr>
          <a:xfrm>
            <a:off x="4933942" y="4396285"/>
            <a:ext cx="28504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dirty="0">
                <a:solidFill>
                  <a:prstClr val="white"/>
                </a:solidFill>
                <a:latin typeface="Merriweather" panose="00000500000000000000" pitchFamily="2" charset="-52"/>
              </a:rPr>
              <a:t>Е. Лавровская</a:t>
            </a:r>
          </a:p>
        </p:txBody>
      </p:sp>
      <p:pic>
        <p:nvPicPr>
          <p:cNvPr id="2050" name="Picture 2" descr="Osip Petrov by Makovskiy.jpg">
            <a:extLst>
              <a:ext uri="{FF2B5EF4-FFF2-40B4-BE49-F238E27FC236}">
                <a16:creationId xmlns:a16="http://schemas.microsoft.com/office/drawing/2014/main" id="{6E6A19CB-063C-419F-87B5-C8826C8442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150287" y="383922"/>
            <a:ext cx="3200197" cy="3986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upload.wikimedia.org/wikipedia/commons/a/a9/%D0%92%D0%B8%D0%BA%D1%82%D0%BE%D1%80_%D0%91%D0%BE%D0%B1%D1%80%D0%BE%D0%B2._%D0%9F%D0%BE%D1%80%D1%82%D1%80%D0%B5%D1%82_%D0%BF%D0%B5%D0%B2%D0%B8%D1%86%D1%8B_%D0%95.%D0%90.%D0%9B%D0%B0%D0%B2%D1%80%D0%BE%D0%B2%D1%81%D0%BA%D0%BE%D0%B9_1881.jpg">
            <a:extLst>
              <a:ext uri="{FF2B5EF4-FFF2-40B4-BE49-F238E27FC236}">
                <a16:creationId xmlns:a16="http://schemas.microsoft.com/office/drawing/2014/main" id="{24B16D39-7302-49BF-A2A4-44DD075333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59076" y="383922"/>
            <a:ext cx="3200197" cy="4015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7535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4D1D087-0922-45D4-BDAB-E8073143F47C}"/>
              </a:ext>
            </a:extLst>
          </p:cNvPr>
          <p:cNvSpPr txBox="1"/>
          <p:nvPr/>
        </p:nvSpPr>
        <p:spPr>
          <a:xfrm>
            <a:off x="1600905" y="4391976"/>
            <a:ext cx="20313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dirty="0">
                <a:solidFill>
                  <a:prstClr val="white"/>
                </a:solidFill>
                <a:latin typeface="Merriweather" panose="00000500000000000000" pitchFamily="2" charset="-52"/>
              </a:rPr>
              <a:t>П. Хохлов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D8D356C-F317-48E0-A6EF-25EB29ECC4DA}"/>
              </a:ext>
            </a:extLst>
          </p:cNvPr>
          <p:cNvSpPr txBox="1"/>
          <p:nvPr/>
        </p:nvSpPr>
        <p:spPr>
          <a:xfrm>
            <a:off x="5565026" y="4391976"/>
            <a:ext cx="19543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dirty="0">
                <a:solidFill>
                  <a:prstClr val="white"/>
                </a:solidFill>
                <a:latin typeface="Merriweather" panose="00000500000000000000" pitchFamily="2" charset="-52"/>
              </a:rPr>
              <a:t>Б. </a:t>
            </a:r>
            <a:r>
              <a:rPr lang="ru-RU" sz="2800" dirty="0" err="1">
                <a:solidFill>
                  <a:prstClr val="white"/>
                </a:solidFill>
                <a:latin typeface="Merriweather" panose="00000500000000000000" pitchFamily="2" charset="-52"/>
              </a:rPr>
              <a:t>Корсов</a:t>
            </a:r>
            <a:endParaRPr lang="ru-RU" sz="2800" dirty="0">
              <a:solidFill>
                <a:prstClr val="white"/>
              </a:solidFill>
              <a:latin typeface="Merriweather" panose="00000500000000000000" pitchFamily="2" charset="-52"/>
            </a:endParaRPr>
          </a:p>
        </p:txBody>
      </p:sp>
      <p:pic>
        <p:nvPicPr>
          <p:cNvPr id="3074" name="Picture 2" descr="ÐÐ°ÑÑÐ¸Ð½ÐºÐ¸ Ð¿Ð¾ Ð·Ð°Ð¿ÑÐ¾ÑÑ Ð¥Ð¾ÑÐ»Ð¾Ð², ÐÐ°Ð²ÐµÐ» ÐÐºÐ¸Ð½ÑÐ¸ÐµÐ²Ð¸Ñ">
            <a:extLst>
              <a:ext uri="{FF2B5EF4-FFF2-40B4-BE49-F238E27FC236}">
                <a16:creationId xmlns:a16="http://schemas.microsoft.com/office/drawing/2014/main" id="{8AB61BEB-108F-411F-A3B1-96A8F3AE3A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365503" y="393447"/>
            <a:ext cx="2472562" cy="3915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ÐÐ¾ÑÐ¾Ð¶ÐµÐµ Ð¸Ð·Ð¾Ð±ÑÐ°Ð¶ÐµÐ½Ð¸Ðµ">
            <a:extLst>
              <a:ext uri="{FF2B5EF4-FFF2-40B4-BE49-F238E27FC236}">
                <a16:creationId xmlns:a16="http://schemas.microsoft.com/office/drawing/2014/main" id="{243E5C0B-C9E0-47DE-9E4D-17546AA27C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305936" y="393447"/>
            <a:ext cx="2472562" cy="3871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7227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F34283E-1D16-48BD-9404-40028A97122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214" b="20256"/>
          <a:stretch/>
        </p:blipFill>
        <p:spPr>
          <a:xfrm>
            <a:off x="20" y="1"/>
            <a:ext cx="914398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8BB8633E-B41A-4DEE-93E5-B839D78B28D8}"/>
              </a:ext>
            </a:extLst>
          </p:cNvPr>
          <p:cNvSpPr txBox="1"/>
          <p:nvPr/>
        </p:nvSpPr>
        <p:spPr>
          <a:xfrm>
            <a:off x="0" y="3757417"/>
            <a:ext cx="3796145" cy="1009846"/>
          </a:xfrm>
          <a:prstGeom prst="rect">
            <a:avLst/>
          </a:prstGeom>
          <a:solidFill>
            <a:srgbClr val="FA5050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Особая роль в музыкальной культуре принадлежит кружку петербургских композиторов «Могучая кучка». </a:t>
            </a:r>
          </a:p>
        </p:txBody>
      </p:sp>
    </p:spTree>
    <p:extLst>
      <p:ext uri="{BB962C8B-B14F-4D97-AF65-F5344CB8AC3E}">
        <p14:creationId xmlns:p14="http://schemas.microsoft.com/office/powerpoint/2010/main" val="145754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62" y="0"/>
            <a:ext cx="9151263" cy="5143500"/>
          </a:xfrm>
          <a:prstGeom prst="rect">
            <a:avLst/>
          </a:prstGeom>
        </p:spPr>
      </p:pic>
      <p:sp>
        <p:nvSpPr>
          <p:cNvPr id="19" name="Овал 18"/>
          <p:cNvSpPr/>
          <p:nvPr/>
        </p:nvSpPr>
        <p:spPr>
          <a:xfrm>
            <a:off x="358775" y="2683878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3</a:t>
            </a:r>
          </a:p>
        </p:txBody>
      </p:sp>
      <p:sp>
        <p:nvSpPr>
          <p:cNvPr id="21" name="Овал 20"/>
          <p:cNvSpPr/>
          <p:nvPr/>
        </p:nvSpPr>
        <p:spPr>
          <a:xfrm>
            <a:off x="358775" y="4230341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5</a:t>
            </a:r>
          </a:p>
        </p:txBody>
      </p:sp>
      <p:sp>
        <p:nvSpPr>
          <p:cNvPr id="17" name="Овал 16"/>
          <p:cNvSpPr/>
          <p:nvPr/>
        </p:nvSpPr>
        <p:spPr>
          <a:xfrm>
            <a:off x="358775" y="1137415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pic>
        <p:nvPicPr>
          <p:cNvPr id="35" name="Рисунок 3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58776" y="395078"/>
            <a:ext cx="8071239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«Могучая кучка»</a:t>
            </a:r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id="{B83CAE63-717F-4AA4-B5B6-33452A7B1102}"/>
              </a:ext>
            </a:extLst>
          </p:cNvPr>
          <p:cNvSpPr/>
          <p:nvPr/>
        </p:nvSpPr>
        <p:spPr>
          <a:xfrm>
            <a:off x="358775" y="1910646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24" name="Овал 23">
            <a:extLst>
              <a:ext uri="{FF2B5EF4-FFF2-40B4-BE49-F238E27FC236}">
                <a16:creationId xmlns:a16="http://schemas.microsoft.com/office/drawing/2014/main" id="{541CC26F-2896-4F35-BCAA-22993E340DD7}"/>
              </a:ext>
            </a:extLst>
          </p:cNvPr>
          <p:cNvSpPr/>
          <p:nvPr/>
        </p:nvSpPr>
        <p:spPr>
          <a:xfrm>
            <a:off x="358775" y="3457109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4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150FCC5-4EFA-4C39-BB5C-A3F535DB5AA6}"/>
              </a:ext>
            </a:extLst>
          </p:cNvPr>
          <p:cNvSpPr txBox="1"/>
          <p:nvPr/>
        </p:nvSpPr>
        <p:spPr>
          <a:xfrm>
            <a:off x="1190378" y="2815377"/>
            <a:ext cx="6021687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Цезарь Кюи.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0409BDE-7C25-4B15-B0B8-D5CC0192EEEA}"/>
              </a:ext>
            </a:extLst>
          </p:cNvPr>
          <p:cNvSpPr txBox="1"/>
          <p:nvPr/>
        </p:nvSpPr>
        <p:spPr>
          <a:xfrm>
            <a:off x="1194659" y="4361841"/>
            <a:ext cx="5737482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Николай Римский-Корсаков.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AFDB7E9-A90E-43FA-8E4C-71358836E2B1}"/>
              </a:ext>
            </a:extLst>
          </p:cNvPr>
          <p:cNvSpPr txBox="1"/>
          <p:nvPr/>
        </p:nvSpPr>
        <p:spPr>
          <a:xfrm>
            <a:off x="1190378" y="1268915"/>
            <a:ext cx="589177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Милий Балакирев.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C8EC9E2-2881-49EF-9E6E-91A186A7F7C5}"/>
              </a:ext>
            </a:extLst>
          </p:cNvPr>
          <p:cNvSpPr txBox="1"/>
          <p:nvPr/>
        </p:nvSpPr>
        <p:spPr>
          <a:xfrm>
            <a:off x="1194659" y="2042146"/>
            <a:ext cx="6021687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Модест Мусоргский.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78BDA10-1DA5-4947-8B78-4F1E0D077903}"/>
              </a:ext>
            </a:extLst>
          </p:cNvPr>
          <p:cNvSpPr txBox="1"/>
          <p:nvPr/>
        </p:nvSpPr>
        <p:spPr>
          <a:xfrm>
            <a:off x="1195828" y="3597586"/>
            <a:ext cx="6021687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Александр Бородин.</a:t>
            </a:r>
          </a:p>
        </p:txBody>
      </p:sp>
      <p:pic>
        <p:nvPicPr>
          <p:cNvPr id="5130" name="Picture 10" descr="Musorgskiy.jpg">
            <a:extLst>
              <a:ext uri="{FF2B5EF4-FFF2-40B4-BE49-F238E27FC236}">
                <a16:creationId xmlns:a16="http://schemas.microsoft.com/office/drawing/2014/main" id="{E5240B3E-D638-44C0-98C2-A5C5AD6F8B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780207" y="388391"/>
            <a:ext cx="1301948" cy="1939730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4" name="Picture 14" descr="https://upload.wikimedia.org/wikipedia/commons/9/99/Cui_1870s_CuiIP_81_600.jpg">
            <a:extLst>
              <a:ext uri="{FF2B5EF4-FFF2-40B4-BE49-F238E27FC236}">
                <a16:creationId xmlns:a16="http://schemas.microsoft.com/office/drawing/2014/main" id="{3AF0AA1B-B410-4446-A1E1-815F32D329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454437" y="762047"/>
            <a:ext cx="1301949" cy="1942013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6" name="Picture 16" descr="https://upload.wikimedia.org/wikipedia/commons/c/c6/Alexander_Borodin.jpg">
            <a:extLst>
              <a:ext uri="{FF2B5EF4-FFF2-40B4-BE49-F238E27FC236}">
                <a16:creationId xmlns:a16="http://schemas.microsoft.com/office/drawing/2014/main" id="{574983B1-5634-4137-9556-B989D47C69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129233" y="2702656"/>
            <a:ext cx="1301948" cy="1939730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42" name="Picture 22" descr="ÐÐ¾ÑÐ¾Ð¶ÐµÐµ Ð¸Ð·Ð¾Ð±ÑÐ°Ð¶ÐµÐ½Ð¸Ðµ">
            <a:extLst>
              <a:ext uri="{FF2B5EF4-FFF2-40B4-BE49-F238E27FC236}">
                <a16:creationId xmlns:a16="http://schemas.microsoft.com/office/drawing/2014/main" id="{8EDD9AC1-21D6-4206-BEEE-D751EBC7E8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608093" y="2688801"/>
            <a:ext cx="1340079" cy="1949877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46" name="Picture 26" descr="ÐÐ¾ÑÐ¾Ð¶ÐµÐµ Ð¸Ð·Ð¾Ð±ÑÐ°Ð¶ÐµÐ½Ð¸Ðµ">
            <a:extLst>
              <a:ext uri="{FF2B5EF4-FFF2-40B4-BE49-F238E27FC236}">
                <a16:creationId xmlns:a16="http://schemas.microsoft.com/office/drawing/2014/main" id="{A59A09F1-4A09-47F0-AF65-9901E05488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240168" y="763188"/>
            <a:ext cx="1301948" cy="1939730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0377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1" grpId="0" animBg="1"/>
      <p:bldP spid="17" grpId="0" animBg="1"/>
      <p:bldP spid="16" grpId="0" animBg="1"/>
      <p:bldP spid="24" grpId="0" animBg="1"/>
      <p:bldP spid="26" grpId="0"/>
      <p:bldP spid="27" grpId="0"/>
      <p:bldP spid="28" grpId="0"/>
      <p:bldP spid="29" grpId="0"/>
      <p:bldP spid="30" grpId="0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8776" y="376238"/>
            <a:ext cx="8426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2800" dirty="0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  <a:t>«Могучая кучка»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77826" y="2743439"/>
            <a:ext cx="25384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Балакиревцы находились под сильным влиянием народнических идей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276600" y="2743439"/>
            <a:ext cx="25558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Их сообщество было похоже на «Товарищество передвижных выставок»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227764" y="2743438"/>
            <a:ext cx="255746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Главной темой их творчества стала история русского народа </a:t>
            </a:r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2973389" y="2165892"/>
            <a:ext cx="241300" cy="0"/>
          </a:xfrm>
          <a:prstGeom prst="straightConnector1">
            <a:avLst/>
          </a:prstGeom>
          <a:ln w="31750" cap="rnd">
            <a:solidFill>
              <a:srgbClr val="FA5050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5889626" y="2165892"/>
            <a:ext cx="241300" cy="0"/>
          </a:xfrm>
          <a:prstGeom prst="straightConnector1">
            <a:avLst/>
          </a:prstGeom>
          <a:ln w="31750" cap="rnd">
            <a:solidFill>
              <a:srgbClr val="FA5050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Овал 17"/>
          <p:cNvSpPr/>
          <p:nvPr/>
        </p:nvSpPr>
        <p:spPr>
          <a:xfrm>
            <a:off x="1377032" y="1876842"/>
            <a:ext cx="540000" cy="540000"/>
          </a:xfrm>
          <a:prstGeom prst="ellipse">
            <a:avLst/>
          </a:prstGeom>
          <a:solidFill>
            <a:srgbClr val="FA5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1</a:t>
            </a:r>
          </a:p>
        </p:txBody>
      </p:sp>
      <p:sp>
        <p:nvSpPr>
          <p:cNvPr id="23" name="Овал 22"/>
          <p:cNvSpPr/>
          <p:nvPr/>
        </p:nvSpPr>
        <p:spPr>
          <a:xfrm>
            <a:off x="4301999" y="1876842"/>
            <a:ext cx="540000" cy="540000"/>
          </a:xfrm>
          <a:prstGeom prst="ellipse">
            <a:avLst/>
          </a:prstGeom>
          <a:solidFill>
            <a:srgbClr val="FA5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2</a:t>
            </a:r>
          </a:p>
        </p:txBody>
      </p:sp>
      <p:sp>
        <p:nvSpPr>
          <p:cNvPr id="24" name="Овал 23"/>
          <p:cNvSpPr/>
          <p:nvPr/>
        </p:nvSpPr>
        <p:spPr>
          <a:xfrm>
            <a:off x="7236493" y="1876842"/>
            <a:ext cx="540000" cy="540000"/>
          </a:xfrm>
          <a:prstGeom prst="ellipse">
            <a:avLst/>
          </a:prstGeom>
          <a:solidFill>
            <a:srgbClr val="FA5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628972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18" grpId="0" animBg="1"/>
      <p:bldP spid="23" grpId="0" animBg="1"/>
      <p:bldP spid="24" grpId="0" animBg="1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62" y="0"/>
            <a:ext cx="9151263" cy="5143500"/>
          </a:xfrm>
          <a:prstGeom prst="rect">
            <a:avLst/>
          </a:prstGeom>
        </p:spPr>
      </p:pic>
      <p:sp>
        <p:nvSpPr>
          <p:cNvPr id="19" name="Овал 18"/>
          <p:cNvSpPr/>
          <p:nvPr/>
        </p:nvSpPr>
        <p:spPr>
          <a:xfrm>
            <a:off x="369815" y="4208422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3</a:t>
            </a:r>
          </a:p>
        </p:txBody>
      </p:sp>
      <p:sp>
        <p:nvSpPr>
          <p:cNvPr id="17" name="Овал 16"/>
          <p:cNvSpPr/>
          <p:nvPr/>
        </p:nvSpPr>
        <p:spPr>
          <a:xfrm>
            <a:off x="369862" y="1569572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pic>
        <p:nvPicPr>
          <p:cNvPr id="35" name="Рисунок 3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58776" y="395078"/>
            <a:ext cx="8071239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Оперные произведения композиторов «Могучей кучки»</a:t>
            </a:r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id="{B83CAE63-717F-4AA4-B5B6-33452A7B1102}"/>
              </a:ext>
            </a:extLst>
          </p:cNvPr>
          <p:cNvSpPr/>
          <p:nvPr/>
        </p:nvSpPr>
        <p:spPr>
          <a:xfrm>
            <a:off x="370740" y="2972262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150FCC5-4EFA-4C39-BB5C-A3F535DB5AA6}"/>
              </a:ext>
            </a:extLst>
          </p:cNvPr>
          <p:cNvSpPr txBox="1"/>
          <p:nvPr/>
        </p:nvSpPr>
        <p:spPr>
          <a:xfrm>
            <a:off x="1345256" y="4332467"/>
            <a:ext cx="6021687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«Князь Игорь» Бородина.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AFDB7E9-A90E-43FA-8E4C-71358836E2B1}"/>
              </a:ext>
            </a:extLst>
          </p:cNvPr>
          <p:cNvSpPr txBox="1"/>
          <p:nvPr/>
        </p:nvSpPr>
        <p:spPr>
          <a:xfrm>
            <a:off x="1206624" y="1555574"/>
            <a:ext cx="5891776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«Борис Годунов», «</a:t>
            </a:r>
            <a:r>
              <a:rPr lang="ru-RU" sz="1800" dirty="0" err="1">
                <a:solidFill>
                  <a:prstClr val="white"/>
                </a:solidFill>
                <a:latin typeface="Merriweather"/>
              </a:rPr>
              <a:t>Хованщина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» </a:t>
            </a:r>
          </a:p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Мусоргского.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C8EC9E2-2881-49EF-9E6E-91A186A7F7C5}"/>
              </a:ext>
            </a:extLst>
          </p:cNvPr>
          <p:cNvSpPr txBox="1"/>
          <p:nvPr/>
        </p:nvSpPr>
        <p:spPr>
          <a:xfrm>
            <a:off x="1206624" y="3103762"/>
            <a:ext cx="6021687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«</a:t>
            </a:r>
            <a:r>
              <a:rPr lang="ru-RU" sz="1800" dirty="0" err="1">
                <a:solidFill>
                  <a:prstClr val="white"/>
                </a:solidFill>
                <a:latin typeface="Merriweather"/>
              </a:rPr>
              <a:t>Псковитянка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» Римского-Корсакова.</a:t>
            </a:r>
          </a:p>
        </p:txBody>
      </p:sp>
      <p:pic>
        <p:nvPicPr>
          <p:cNvPr id="18" name="Picture 4" descr="ÐÐ°ÑÑÐ¸Ð½ÐºÐ¸ Ð¿Ð¾ Ð·Ð°Ð¿ÑÐ¾ÑÑ Ð¾ÑÐºÐµÑÑÑ ÐºÐ¾Ð½ÐµÑ 19 Ð²ÐµÐºÐ° Ð¶Ð¸Ð²Ð¾Ð¿Ð¸ÑÑ">
            <a:extLst>
              <a:ext uri="{FF2B5EF4-FFF2-40B4-BE49-F238E27FC236}">
                <a16:creationId xmlns:a16="http://schemas.microsoft.com/office/drawing/2014/main" id="{BEFBDE0F-B6A1-467C-89F9-C61E9A8EA8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417293" y="1256852"/>
            <a:ext cx="2361777" cy="3408932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6453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7" grpId="0" animBg="1"/>
      <p:bldP spid="16" grpId="0" animBg="1"/>
      <p:bldP spid="26" grpId="0"/>
      <p:bldP spid="28" grpId="0"/>
      <p:bldP spid="29" grpId="0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792539" y="1665605"/>
            <a:ext cx="4956174" cy="181229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Одним из величайших композиторов стал Пётр Ильич Чайковский. </a:t>
            </a:r>
          </a:p>
          <a:p>
            <a:pPr defTabSz="685749">
              <a:lnSpc>
                <a:spcPct val="110000"/>
              </a:lnSpc>
            </a:pPr>
            <a:endParaRPr lang="ru-RU" sz="1800" dirty="0">
              <a:solidFill>
                <a:prstClr val="white"/>
              </a:solidFill>
              <a:latin typeface="Merriweather"/>
            </a:endParaRPr>
          </a:p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Он творил в области балетного, оперного, симфонического, </a:t>
            </a:r>
          </a:p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камерного музыкального искусства. </a:t>
            </a:r>
          </a:p>
        </p:txBody>
      </p:sp>
      <p:pic>
        <p:nvPicPr>
          <p:cNvPr id="6146" name="Picture 2" descr="ÐÐ°ÑÑÐ¸Ð½ÐºÐ¸ Ð¿Ð¾ Ð·Ð°Ð¿ÑÐ¾ÑÑ ÑÐ°Ð¹ÐºÐ¾Ð²ÑÐºÐ¸Ð¹">
            <a:extLst>
              <a:ext uri="{FF2B5EF4-FFF2-40B4-BE49-F238E27FC236}">
                <a16:creationId xmlns:a16="http://schemas.microsoft.com/office/drawing/2014/main" id="{C681D53E-8D26-49F0-ADF7-8D55FDA873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392" y="596328"/>
            <a:ext cx="2963133" cy="3950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4660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Nutcracker1892.jpg">
            <a:extLst>
              <a:ext uri="{FF2B5EF4-FFF2-40B4-BE49-F238E27FC236}">
                <a16:creationId xmlns:a16="http://schemas.microsoft.com/office/drawing/2014/main" id="{C9A2CCFB-8BAF-400C-B50F-5EF6D2C6A1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1524059" y="0"/>
            <a:ext cx="771890" cy="5146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Nutcracker1892.jpg">
            <a:extLst>
              <a:ext uri="{FF2B5EF4-FFF2-40B4-BE49-F238E27FC236}">
                <a16:creationId xmlns:a16="http://schemas.microsoft.com/office/drawing/2014/main" id="{7F6A5148-5070-44C4-B20C-C375957DD5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59264" y="-3394"/>
            <a:ext cx="771890" cy="5146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Nutcracker1892.jpg">
            <a:extLst>
              <a:ext uri="{FF2B5EF4-FFF2-40B4-BE49-F238E27FC236}">
                <a16:creationId xmlns:a16="http://schemas.microsoft.com/office/drawing/2014/main" id="{DD59A0BB-D442-43E8-883C-B9EAAEAD70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-12626" y="0"/>
            <a:ext cx="771890" cy="5146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Nutcracker1892.jpg">
            <a:extLst>
              <a:ext uri="{FF2B5EF4-FFF2-40B4-BE49-F238E27FC236}">
                <a16:creationId xmlns:a16="http://schemas.microsoft.com/office/drawing/2014/main" id="{3AC15858-2726-42AE-A840-CC2A2D3B6B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220691" y="0"/>
            <a:ext cx="6923309" cy="5146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ÐÐ¾ÑÐ¾Ð¶ÐµÐµ Ð¸Ð·Ð¾Ð±ÑÐ°Ð¶ÐµÐ½Ð¸Ðµ">
            <a:extLst>
              <a:ext uri="{FF2B5EF4-FFF2-40B4-BE49-F238E27FC236}">
                <a16:creationId xmlns:a16="http://schemas.microsoft.com/office/drawing/2014/main" id="{D49509D2-E0ED-45B4-9B64-B9FE91E359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-12628" y="0"/>
            <a:ext cx="2225692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ÐÐ¾ÑÐ¾Ð¶ÐµÐµ Ð¸Ð·Ð¾Ð±ÑÐ°Ð¶ÐµÐ½Ð¸Ðµ">
            <a:extLst>
              <a:ext uri="{FF2B5EF4-FFF2-40B4-BE49-F238E27FC236}">
                <a16:creationId xmlns:a16="http://schemas.microsoft.com/office/drawing/2014/main" id="{183C0EC7-2B76-4ECC-8B7C-B155569766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3067" y="0"/>
            <a:ext cx="7712075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B23FC45D-8DD7-4F1A-AB29-D953D2150462}"/>
              </a:ext>
            </a:extLst>
          </p:cNvPr>
          <p:cNvSpPr/>
          <p:nvPr/>
        </p:nvSpPr>
        <p:spPr>
          <a:xfrm>
            <a:off x="0" y="0"/>
            <a:ext cx="3284536" cy="5143500"/>
          </a:xfrm>
          <a:prstGeom prst="rect">
            <a:avLst/>
          </a:prstGeom>
          <a:solidFill>
            <a:srgbClr val="FA5050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13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FA296F60-1D40-4581-8668-9A2BC7E1F6F7}"/>
              </a:ext>
            </a:extLst>
          </p:cNvPr>
          <p:cNvSpPr/>
          <p:nvPr/>
        </p:nvSpPr>
        <p:spPr>
          <a:xfrm>
            <a:off x="255183" y="1152036"/>
            <a:ext cx="2774169" cy="28360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685766">
              <a:lnSpc>
                <a:spcPct val="125000"/>
              </a:lnSpc>
              <a:defRPr/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Чайковский написал оперы «Евгений Онегин» </a:t>
            </a:r>
          </a:p>
          <a:p>
            <a:pPr lvl="0" algn="ctr" defTabSz="685766">
              <a:lnSpc>
                <a:spcPct val="125000"/>
              </a:lnSpc>
              <a:defRPr/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и «Пиковая дама», балеты «Лебединое озеро», «Спящая красавица», «Щелкунчик».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rriweather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7305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62" y="0"/>
            <a:ext cx="9151263" cy="5143500"/>
          </a:xfrm>
          <a:prstGeom prst="rect">
            <a:avLst/>
          </a:prstGeom>
        </p:spPr>
      </p:pic>
      <p:sp>
        <p:nvSpPr>
          <p:cNvPr id="19" name="Овал 18"/>
          <p:cNvSpPr/>
          <p:nvPr/>
        </p:nvSpPr>
        <p:spPr>
          <a:xfrm>
            <a:off x="358775" y="2683878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3</a:t>
            </a:r>
          </a:p>
        </p:txBody>
      </p:sp>
      <p:sp>
        <p:nvSpPr>
          <p:cNvPr id="21" name="Овал 20"/>
          <p:cNvSpPr/>
          <p:nvPr/>
        </p:nvSpPr>
        <p:spPr>
          <a:xfrm>
            <a:off x="358775" y="4230341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5</a:t>
            </a:r>
          </a:p>
        </p:txBody>
      </p:sp>
      <p:sp>
        <p:nvSpPr>
          <p:cNvPr id="17" name="Овал 16"/>
          <p:cNvSpPr/>
          <p:nvPr/>
        </p:nvSpPr>
        <p:spPr>
          <a:xfrm>
            <a:off x="358775" y="1137415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pic>
        <p:nvPicPr>
          <p:cNvPr id="35" name="Рисунок 3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58776" y="395078"/>
            <a:ext cx="8071239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Композиторы конца </a:t>
            </a:r>
            <a:r>
              <a:rPr lang="en-US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XIX </a:t>
            </a:r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века </a:t>
            </a:r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id="{B83CAE63-717F-4AA4-B5B6-33452A7B1102}"/>
              </a:ext>
            </a:extLst>
          </p:cNvPr>
          <p:cNvSpPr/>
          <p:nvPr/>
        </p:nvSpPr>
        <p:spPr>
          <a:xfrm>
            <a:off x="358775" y="1910646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24" name="Овал 23">
            <a:extLst>
              <a:ext uri="{FF2B5EF4-FFF2-40B4-BE49-F238E27FC236}">
                <a16:creationId xmlns:a16="http://schemas.microsoft.com/office/drawing/2014/main" id="{541CC26F-2896-4F35-BCAA-22993E340DD7}"/>
              </a:ext>
            </a:extLst>
          </p:cNvPr>
          <p:cNvSpPr/>
          <p:nvPr/>
        </p:nvSpPr>
        <p:spPr>
          <a:xfrm>
            <a:off x="358775" y="3457109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4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150FCC5-4EFA-4C39-BB5C-A3F535DB5AA6}"/>
              </a:ext>
            </a:extLst>
          </p:cNvPr>
          <p:cNvSpPr txBox="1"/>
          <p:nvPr/>
        </p:nvSpPr>
        <p:spPr>
          <a:xfrm>
            <a:off x="1190378" y="2815377"/>
            <a:ext cx="6021687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Анатолий Лядов.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0409BDE-7C25-4B15-B0B8-D5CC0192EEEA}"/>
              </a:ext>
            </a:extLst>
          </p:cNvPr>
          <p:cNvSpPr txBox="1"/>
          <p:nvPr/>
        </p:nvSpPr>
        <p:spPr>
          <a:xfrm>
            <a:off x="1194659" y="4361841"/>
            <a:ext cx="5737482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Александр Скрябин.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AFDB7E9-A90E-43FA-8E4C-71358836E2B1}"/>
              </a:ext>
            </a:extLst>
          </p:cNvPr>
          <p:cNvSpPr txBox="1"/>
          <p:nvPr/>
        </p:nvSpPr>
        <p:spPr>
          <a:xfrm>
            <a:off x="1190378" y="1268915"/>
            <a:ext cx="589177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Сергей Танеев.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C8EC9E2-2881-49EF-9E6E-91A186A7F7C5}"/>
              </a:ext>
            </a:extLst>
          </p:cNvPr>
          <p:cNvSpPr txBox="1"/>
          <p:nvPr/>
        </p:nvSpPr>
        <p:spPr>
          <a:xfrm>
            <a:off x="1194659" y="2042146"/>
            <a:ext cx="6021687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Александр Глазунов.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78BDA10-1DA5-4947-8B78-4F1E0D077903}"/>
              </a:ext>
            </a:extLst>
          </p:cNvPr>
          <p:cNvSpPr txBox="1"/>
          <p:nvPr/>
        </p:nvSpPr>
        <p:spPr>
          <a:xfrm>
            <a:off x="1195828" y="3597586"/>
            <a:ext cx="6021687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Сергей Рахманинов.</a:t>
            </a:r>
          </a:p>
        </p:txBody>
      </p:sp>
      <p:pic>
        <p:nvPicPr>
          <p:cNvPr id="9218" name="Picture 2" descr="http://www.belcanto.ru/media/images/uploaded/taneyev.jpg">
            <a:extLst>
              <a:ext uri="{FF2B5EF4-FFF2-40B4-BE49-F238E27FC236}">
                <a16:creationId xmlns:a16="http://schemas.microsoft.com/office/drawing/2014/main" id="{CA134F1E-EEDE-42E0-8149-7D9A44DD84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201221" y="1547218"/>
            <a:ext cx="1399482" cy="1816825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ÐÐ°ÑÑÐ¸Ð½ÐºÐ¸ Ð¿Ð¾ Ð·Ð°Ð¿ÑÐ¾ÑÑ">
            <a:extLst>
              <a:ext uri="{FF2B5EF4-FFF2-40B4-BE49-F238E27FC236}">
                <a16:creationId xmlns:a16="http://schemas.microsoft.com/office/drawing/2014/main" id="{FC301DE4-201F-4F2F-9701-FD6747AAE3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634699" y="884948"/>
            <a:ext cx="1406784" cy="1816824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ÐÐ¾ÑÐ¾Ð¶ÐµÐµ Ð¸Ð·Ð¾Ð±ÑÐ°Ð¶ÐµÐ½Ð¸Ðµ">
            <a:extLst>
              <a:ext uri="{FF2B5EF4-FFF2-40B4-BE49-F238E27FC236}">
                <a16:creationId xmlns:a16="http://schemas.microsoft.com/office/drawing/2014/main" id="{1CEE0D14-795E-46C9-9128-35C0AB5455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901017" y="2319145"/>
            <a:ext cx="1406786" cy="1812957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6" name="Picture 10" descr="https://mz-9a13.kxcdn.com/wp-content/uploads/2011/09/Sergei-Rachmaninoff.jpg">
            <a:extLst>
              <a:ext uri="{FF2B5EF4-FFF2-40B4-BE49-F238E27FC236}">
                <a16:creationId xmlns:a16="http://schemas.microsoft.com/office/drawing/2014/main" id="{D5B9EDFA-F7D5-4EB0-A721-11129BEA93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366118" y="2950438"/>
            <a:ext cx="1408776" cy="1816825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8" name="Picture 12" descr="https://mz-9a13.kxcdn.com/wp-content/uploads/2011/09/Anatoly-Konstantinovich-Lyadov.jpg">
            <a:extLst>
              <a:ext uri="{FF2B5EF4-FFF2-40B4-BE49-F238E27FC236}">
                <a16:creationId xmlns:a16="http://schemas.microsoft.com/office/drawing/2014/main" id="{08F7D4FF-2F0F-46CB-9AB8-8841AF8DE7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74"/>
          <a:stretch/>
        </p:blipFill>
        <p:spPr bwMode="auto">
          <a:xfrm>
            <a:off x="7171993" y="387484"/>
            <a:ext cx="1406786" cy="1816824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4299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9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9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1" grpId="0" animBg="1"/>
      <p:bldP spid="17" grpId="0" animBg="1"/>
      <p:bldP spid="16" grpId="0" animBg="1"/>
      <p:bldP spid="24" grpId="0" animBg="1"/>
      <p:bldP spid="26" grpId="0"/>
      <p:bldP spid="27" grpId="0"/>
      <p:bldP spid="28" grpId="0"/>
      <p:bldP spid="29" grpId="0"/>
      <p:bldP spid="30" grpId="0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https://upload.wikimedia.org/wikipedia/commons/b/bd/Nikolai_Rubinstein_1872.jpg">
            <a:extLst>
              <a:ext uri="{FF2B5EF4-FFF2-40B4-BE49-F238E27FC236}">
                <a16:creationId xmlns:a16="http://schemas.microsoft.com/office/drawing/2014/main" id="{9CE8AA0F-FEBB-4DB7-823C-08DC915DFD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1" y="0"/>
            <a:ext cx="152421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s://upload.wikimedia.org/wikipedia/commons/b/bd/Nikolai_Rubinstein_1872.jpg">
            <a:extLst>
              <a:ext uri="{FF2B5EF4-FFF2-40B4-BE49-F238E27FC236}">
                <a16:creationId xmlns:a16="http://schemas.microsoft.com/office/drawing/2014/main" id="{49B527A9-B958-4A48-A498-49DE3D6CD8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152421" y="0"/>
            <a:ext cx="1503352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https://upload.wikimedia.org/wikipedia/commons/b/bd/Nikolai_Rubinstein_1872.jpg">
            <a:extLst>
              <a:ext uri="{FF2B5EF4-FFF2-40B4-BE49-F238E27FC236}">
                <a16:creationId xmlns:a16="http://schemas.microsoft.com/office/drawing/2014/main" id="{C425C34B-1102-440F-81F0-5C3FA34008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655773" y="0"/>
            <a:ext cx="7488227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Овал 11">
            <a:extLst>
              <a:ext uri="{FF2B5EF4-FFF2-40B4-BE49-F238E27FC236}">
                <a16:creationId xmlns:a16="http://schemas.microsoft.com/office/drawing/2014/main" id="{4D633967-D028-4825-9ADB-7C9448FB93ED}"/>
              </a:ext>
            </a:extLst>
          </p:cNvPr>
          <p:cNvSpPr/>
          <p:nvPr/>
        </p:nvSpPr>
        <p:spPr>
          <a:xfrm>
            <a:off x="373765" y="2967263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071528C-583E-4FA0-9A98-368BB3CDAFC7}"/>
              </a:ext>
            </a:extLst>
          </p:cNvPr>
          <p:cNvSpPr txBox="1"/>
          <p:nvPr/>
        </p:nvSpPr>
        <p:spPr>
          <a:xfrm>
            <a:off x="422170" y="3636430"/>
            <a:ext cx="17031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/>
              <a:t>Николай Рубинштейн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54CA2527-F8EF-446D-8FC5-2D332E52E0D4}"/>
              </a:ext>
            </a:extLst>
          </p:cNvPr>
          <p:cNvSpPr/>
          <p:nvPr/>
        </p:nvSpPr>
        <p:spPr>
          <a:xfrm>
            <a:off x="-4" y="0"/>
            <a:ext cx="3284536" cy="5143500"/>
          </a:xfrm>
          <a:prstGeom prst="rect">
            <a:avLst/>
          </a:prstGeom>
          <a:solidFill>
            <a:srgbClr val="FA5050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13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513CC4B2-AB61-4E82-84DA-10FC3AE1EE1E}"/>
              </a:ext>
            </a:extLst>
          </p:cNvPr>
          <p:cNvSpPr/>
          <p:nvPr/>
        </p:nvSpPr>
        <p:spPr>
          <a:xfrm>
            <a:off x="255180" y="807485"/>
            <a:ext cx="2774169" cy="35285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685766">
              <a:lnSpc>
                <a:spcPct val="125000"/>
              </a:lnSpc>
              <a:defRPr/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 1866 году </a:t>
            </a:r>
          </a:p>
          <a:p>
            <a:pPr lvl="0" algn="ctr" defTabSz="685766">
              <a:lnSpc>
                <a:spcPct val="125000"/>
              </a:lnSpc>
              <a:defRPr/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Н. Рубинштейн возглавил Московское отделение Русского музыкального общества и стал директором Московской консерватории.</a:t>
            </a:r>
          </a:p>
        </p:txBody>
      </p:sp>
    </p:spTree>
    <p:extLst>
      <p:ext uri="{BB962C8B-B14F-4D97-AF65-F5344CB8AC3E}">
        <p14:creationId xmlns:p14="http://schemas.microsoft.com/office/powerpoint/2010/main" val="3877368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  <p:bldP spid="8" grpId="0" animBg="1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extBox 45">
            <a:extLst>
              <a:ext uri="{FF2B5EF4-FFF2-40B4-BE49-F238E27FC236}">
                <a16:creationId xmlns:a16="http://schemas.microsoft.com/office/drawing/2014/main" id="{3A6670D8-803A-47EB-8EC9-B07CA179B824}"/>
              </a:ext>
            </a:extLst>
          </p:cNvPr>
          <p:cNvSpPr txBox="1"/>
          <p:nvPr/>
        </p:nvSpPr>
        <p:spPr>
          <a:xfrm>
            <a:off x="4572000" y="2519760"/>
            <a:ext cx="1703439" cy="1015839"/>
          </a:xfrm>
          <a:prstGeom prst="roundRect">
            <a:avLst/>
          </a:prstGeom>
          <a:noFill/>
          <a:ln w="15875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b="1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1489587" y="3876504"/>
            <a:ext cx="264400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sp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489587" y="1535671"/>
            <a:ext cx="264400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sp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489587" y="2710650"/>
            <a:ext cx="264400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sp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10" name="Скругленная соединительная линия 9"/>
          <p:cNvCxnSpPr>
            <a:cxnSpLocks/>
            <a:stCxn id="17" idx="3"/>
            <a:endCxn id="46" idx="1"/>
          </p:cNvCxnSpPr>
          <p:nvPr/>
        </p:nvCxnSpPr>
        <p:spPr>
          <a:xfrm>
            <a:off x="4133589" y="1855947"/>
            <a:ext cx="438411" cy="1171733"/>
          </a:xfrm>
          <a:prstGeom prst="curvedConnector3">
            <a:avLst/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Скругленная соединительная линия 25"/>
          <p:cNvCxnSpPr>
            <a:cxnSpLocks/>
            <a:stCxn id="19" idx="3"/>
            <a:endCxn id="46" idx="1"/>
          </p:cNvCxnSpPr>
          <p:nvPr/>
        </p:nvCxnSpPr>
        <p:spPr>
          <a:xfrm flipV="1">
            <a:off x="4133589" y="3027680"/>
            <a:ext cx="438411" cy="3246"/>
          </a:xfrm>
          <a:prstGeom prst="straightConnector1">
            <a:avLst/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Скругленная соединительная линия 31"/>
          <p:cNvCxnSpPr>
            <a:cxnSpLocks/>
            <a:stCxn id="35" idx="3"/>
            <a:endCxn id="46" idx="1"/>
          </p:cNvCxnSpPr>
          <p:nvPr/>
        </p:nvCxnSpPr>
        <p:spPr>
          <a:xfrm flipV="1">
            <a:off x="4133589" y="3027680"/>
            <a:ext cx="438411" cy="1169100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1153163" y="1705063"/>
            <a:ext cx="33168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Сохранение самодержавия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489587" y="2873792"/>
            <a:ext cx="26440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Незавершённость реформ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171308" y="3935169"/>
            <a:ext cx="33168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Подъём революционно-демократического движения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660365" y="2766069"/>
            <a:ext cx="15267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Раскол в среде интеллигенции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9DE7BB9-5FFF-48D5-8EF8-DEAFF50D56E9}"/>
              </a:ext>
            </a:extLst>
          </p:cNvPr>
          <p:cNvSpPr txBox="1"/>
          <p:nvPr/>
        </p:nvSpPr>
        <p:spPr>
          <a:xfrm>
            <a:off x="98612" y="376238"/>
            <a:ext cx="868661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2800" dirty="0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  <a:t>Культура России во второй </a:t>
            </a:r>
            <a:endParaRPr lang="en-US" sz="2800" dirty="0">
              <a:solidFill>
                <a:srgbClr val="FA5050"/>
              </a:solidFill>
              <a:latin typeface="Merriweather"/>
              <a:ea typeface="Theano Didot" panose="02060603060706020203" pitchFamily="18" charset="0"/>
            </a:endParaRPr>
          </a:p>
          <a:p>
            <a:pPr algn="ctr" defTabSz="685766"/>
            <a:r>
              <a:rPr lang="ru-RU" sz="2800" dirty="0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  <a:t>половине </a:t>
            </a:r>
            <a:r>
              <a:rPr lang="en-US" sz="2800" dirty="0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  <a:t>XIX </a:t>
            </a:r>
            <a:r>
              <a:rPr lang="ru-RU" sz="2800" dirty="0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  <a:t>века  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96A1D3DE-1BAB-469A-8312-C3B0ACEF2D8D}"/>
              </a:ext>
            </a:extLst>
          </p:cNvPr>
          <p:cNvSpPr txBox="1"/>
          <p:nvPr/>
        </p:nvSpPr>
        <p:spPr>
          <a:xfrm>
            <a:off x="6635431" y="2658347"/>
            <a:ext cx="186027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</a:rPr>
              <a:t>Появление новых, неакадемических </a:t>
            </a:r>
          </a:p>
          <a:p>
            <a:pPr algn="ctr"/>
            <a:r>
              <a:rPr lang="ru-RU" sz="1400" b="1" dirty="0">
                <a:solidFill>
                  <a:prstClr val="black"/>
                </a:solidFill>
              </a:rPr>
              <a:t>форм искусства</a:t>
            </a:r>
          </a:p>
        </p:txBody>
      </p:sp>
      <p:cxnSp>
        <p:nvCxnSpPr>
          <p:cNvPr id="58" name="Скругленная соединительная линия 25">
            <a:extLst>
              <a:ext uri="{FF2B5EF4-FFF2-40B4-BE49-F238E27FC236}">
                <a16:creationId xmlns:a16="http://schemas.microsoft.com/office/drawing/2014/main" id="{63D8CE9E-9AF7-48C5-8391-C8D20BB24996}"/>
              </a:ext>
            </a:extLst>
          </p:cNvPr>
          <p:cNvCxnSpPr>
            <a:cxnSpLocks/>
            <a:stCxn id="46" idx="3"/>
            <a:endCxn id="53" idx="1"/>
          </p:cNvCxnSpPr>
          <p:nvPr/>
        </p:nvCxnSpPr>
        <p:spPr>
          <a:xfrm>
            <a:off x="6275439" y="3027680"/>
            <a:ext cx="438411" cy="0"/>
          </a:xfrm>
          <a:prstGeom prst="straightConnector1">
            <a:avLst/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>
            <a:extLst>
              <a:ext uri="{FF2B5EF4-FFF2-40B4-BE49-F238E27FC236}">
                <a16:creationId xmlns:a16="http://schemas.microsoft.com/office/drawing/2014/main" id="{B2A5D498-F240-45D5-9F3B-D738CA6B16AA}"/>
              </a:ext>
            </a:extLst>
          </p:cNvPr>
          <p:cNvSpPr txBox="1"/>
          <p:nvPr/>
        </p:nvSpPr>
        <p:spPr>
          <a:xfrm>
            <a:off x="6713850" y="2519760"/>
            <a:ext cx="1703439" cy="1015839"/>
          </a:xfrm>
          <a:prstGeom prst="roundRect">
            <a:avLst/>
          </a:prstGeom>
          <a:noFill/>
          <a:ln w="15875">
            <a:solidFill>
              <a:srgbClr val="FA5050">
                <a:alpha val="75000"/>
              </a:srgbClr>
            </a:solidFill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b="1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4669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35" grpId="0" animBg="1"/>
      <p:bldP spid="17" grpId="0" animBg="1"/>
      <p:bldP spid="19" grpId="0" animBg="1"/>
      <p:bldP spid="5" grpId="0"/>
      <p:bldP spid="24" grpId="0"/>
      <p:bldP spid="25" grpId="0"/>
      <p:bldP spid="20" grpId="0"/>
      <p:bldP spid="54" grpId="0"/>
      <p:bldP spid="53" grpId="0" animBg="1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792539" y="1665605"/>
            <a:ext cx="4956174" cy="181229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Во второй половине </a:t>
            </a:r>
            <a:r>
              <a:rPr lang="en-US" sz="1800" dirty="0">
                <a:solidFill>
                  <a:prstClr val="white"/>
                </a:solidFill>
                <a:latin typeface="Merriweather"/>
              </a:rPr>
              <a:t>XIX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века началось изучение народной музыки различных национальных регионов.</a:t>
            </a:r>
          </a:p>
          <a:p>
            <a:pPr defTabSz="685749">
              <a:lnSpc>
                <a:spcPct val="110000"/>
              </a:lnSpc>
            </a:pPr>
            <a:endParaRPr lang="ru-RU" sz="1800" dirty="0">
              <a:solidFill>
                <a:prstClr val="white"/>
              </a:solidFill>
              <a:latin typeface="Merriweather"/>
            </a:endParaRPr>
          </a:p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Активно развивалась их новая музыкальная культура. </a:t>
            </a:r>
          </a:p>
        </p:txBody>
      </p:sp>
      <p:pic>
        <p:nvPicPr>
          <p:cNvPr id="11266" name="Picture 2" descr="https://upload.wikimedia.org/wikipedia/ru/3/39/%D0%9D%D0%B0%D1%82%D0%B0%D0%BB%D0%BA%D0%B0_%D0%9F%D0%BE%D0%BB%D1%82%D0%B0%D0%B2%D0%BA%D0%B0.jpg">
            <a:extLst>
              <a:ext uri="{FF2B5EF4-FFF2-40B4-BE49-F238E27FC236}">
                <a16:creationId xmlns:a16="http://schemas.microsoft.com/office/drawing/2014/main" id="{BDBA53A7-E66B-41AE-AB76-94798E8FEF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33499" y="636677"/>
            <a:ext cx="2978026" cy="3870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8384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62" y="0"/>
            <a:ext cx="9151263" cy="5143500"/>
          </a:xfrm>
          <a:prstGeom prst="rect">
            <a:avLst/>
          </a:prstGeom>
        </p:spPr>
      </p:pic>
      <p:sp>
        <p:nvSpPr>
          <p:cNvPr id="19" name="Овал 18"/>
          <p:cNvSpPr/>
          <p:nvPr/>
        </p:nvSpPr>
        <p:spPr>
          <a:xfrm>
            <a:off x="358775" y="3826706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0" marR="0" lvl="0" indent="0" algn="ctr" defTabSz="6857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rriweather"/>
                <a:ea typeface="+mn-ea"/>
                <a:cs typeface="+mn-cs"/>
              </a:rPr>
              <a:t>3</a:t>
            </a:r>
          </a:p>
        </p:txBody>
      </p:sp>
      <p:sp>
        <p:nvSpPr>
          <p:cNvPr id="17" name="Овал 16"/>
          <p:cNvSpPr/>
          <p:nvPr/>
        </p:nvSpPr>
        <p:spPr>
          <a:xfrm>
            <a:off x="358775" y="1469118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0" marR="0" lvl="0" indent="0" algn="ctr" defTabSz="6857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rriweather"/>
                <a:ea typeface="+mn-ea"/>
                <a:cs typeface="+mn-cs"/>
              </a:rPr>
              <a:t>1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58776" y="395078"/>
            <a:ext cx="8071239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6857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FFDC5A"/>
                </a:solidFill>
                <a:effectLst/>
                <a:uLnTx/>
                <a:uFillTx/>
                <a:latin typeface="Merriweather"/>
                <a:ea typeface="Theano Didot" panose="02060603060706020203" pitchFamily="18" charset="0"/>
                <a:cs typeface="+mn-cs"/>
              </a:rPr>
              <a:t>Архитектура второй половины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DC5A"/>
                </a:solidFill>
                <a:effectLst/>
                <a:uLnTx/>
                <a:uFillTx/>
                <a:latin typeface="Merriweather"/>
                <a:ea typeface="Theano Didot" panose="02060603060706020203" pitchFamily="18" charset="0"/>
                <a:cs typeface="+mn-cs"/>
              </a:rPr>
              <a:t>XIX 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FFDC5A"/>
                </a:solidFill>
                <a:effectLst/>
                <a:uLnTx/>
                <a:uFillTx/>
                <a:latin typeface="Merriweather"/>
                <a:ea typeface="Theano Didot" panose="02060603060706020203" pitchFamily="18" charset="0"/>
                <a:cs typeface="+mn-cs"/>
              </a:rPr>
              <a:t>века </a:t>
            </a:r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id="{B83CAE63-717F-4AA4-B5B6-33452A7B1102}"/>
              </a:ext>
            </a:extLst>
          </p:cNvPr>
          <p:cNvSpPr/>
          <p:nvPr/>
        </p:nvSpPr>
        <p:spPr>
          <a:xfrm>
            <a:off x="358775" y="2640902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0" marR="0" lvl="0" indent="0" algn="ctr" defTabSz="6857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rriweather"/>
                <a:ea typeface="+mn-ea"/>
                <a:cs typeface="+mn-cs"/>
              </a:rPr>
              <a:t>2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150FCC5-4EFA-4C39-BB5C-A3F535DB5AA6}"/>
              </a:ext>
            </a:extLst>
          </p:cNvPr>
          <p:cNvSpPr txBox="1"/>
          <p:nvPr/>
        </p:nvSpPr>
        <p:spPr>
          <a:xfrm>
            <a:off x="1190376" y="3819685"/>
            <a:ext cx="6021687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Первая грузинская опера «Тамара </a:t>
            </a:r>
          </a:p>
          <a:p>
            <a:pPr lvl="0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Коварная» (композитор М. Баланчивадзе). 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rriweather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AFDB7E9-A90E-43FA-8E4C-71358836E2B1}"/>
              </a:ext>
            </a:extLst>
          </p:cNvPr>
          <p:cNvSpPr txBox="1"/>
          <p:nvPr/>
        </p:nvSpPr>
        <p:spPr>
          <a:xfrm>
            <a:off x="1190376" y="1461123"/>
            <a:ext cx="581105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Украинские оперы «Тарас Бульба», </a:t>
            </a:r>
          </a:p>
          <a:p>
            <a:pPr lvl="0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«Тарас Шевченко» (композитор Н. Лысенко)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rriweather"/>
                <a:ea typeface="+mn-ea"/>
                <a:cs typeface="+mn-cs"/>
              </a:rPr>
              <a:t>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C8EC9E2-2881-49EF-9E6E-91A186A7F7C5}"/>
              </a:ext>
            </a:extLst>
          </p:cNvPr>
          <p:cNvSpPr txBox="1"/>
          <p:nvPr/>
        </p:nvSpPr>
        <p:spPr>
          <a:xfrm>
            <a:off x="1190378" y="2633903"/>
            <a:ext cx="5037386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Первая армянская опера «Аршак II» (композитор Т. </a:t>
            </a:r>
            <a:r>
              <a:rPr lang="ru-RU" sz="1800" dirty="0" err="1">
                <a:solidFill>
                  <a:prstClr val="white"/>
                </a:solidFill>
                <a:latin typeface="Merriweather"/>
              </a:rPr>
              <a:t>Чухаджян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). 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rriweather"/>
              <a:ea typeface="+mn-ea"/>
              <a:cs typeface="+mn-cs"/>
            </a:endParaRPr>
          </a:p>
        </p:txBody>
      </p:sp>
      <p:pic>
        <p:nvPicPr>
          <p:cNvPr id="35" name="Рисунок 3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99A26D9D-902D-4EAF-B173-B718E53983A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25671" y="2047115"/>
            <a:ext cx="3048000" cy="2036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849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7" grpId="0" animBg="1"/>
      <p:bldP spid="16" grpId="0" animBg="1"/>
      <p:bldP spid="26" grpId="0"/>
      <p:bldP spid="28" grpId="0"/>
      <p:bldP spid="29" grpId="0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358777" y="1730125"/>
            <a:ext cx="4162423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/>
            <a:r>
              <a:rPr lang="ru-RU" sz="2800" dirty="0">
                <a:solidFill>
                  <a:srgbClr val="FFDC5A"/>
                </a:solidFill>
                <a:latin typeface="Merriweather"/>
              </a:rPr>
              <a:t>Театр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358777" y="2242799"/>
            <a:ext cx="4033837" cy="11705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400" dirty="0">
                <a:solidFill>
                  <a:prstClr val="white"/>
                </a:solidFill>
              </a:rPr>
              <a:t>Сложный и противоречивый период переживало театральное искусство России. </a:t>
            </a:r>
          </a:p>
          <a:p>
            <a:pPr defTabSz="685749">
              <a:lnSpc>
                <a:spcPct val="110000"/>
              </a:lnSpc>
            </a:pPr>
            <a:r>
              <a:rPr lang="ru-RU" sz="1400" dirty="0">
                <a:solidFill>
                  <a:prstClr val="white"/>
                </a:solidFill>
              </a:rPr>
              <a:t>На смену старому репертуару пришёл новый, который был сосредоточен на острых социальных явлениях в государстве.</a:t>
            </a:r>
          </a:p>
        </p:txBody>
      </p:sp>
      <p:pic>
        <p:nvPicPr>
          <p:cNvPr id="8" name="Picture 8" descr="http://www.mir-teatra.org/_nw/1/27034179.jpg">
            <a:extLst>
              <a:ext uri="{FF2B5EF4-FFF2-40B4-BE49-F238E27FC236}">
                <a16:creationId xmlns:a16="http://schemas.microsoft.com/office/drawing/2014/main" id="{F84A2D7A-4D7C-493D-87C3-17A6EE4D0D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56149" y="1022573"/>
            <a:ext cx="4392613" cy="3098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0841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CB0BE80-DEAF-4E09-9104-E9797E5D39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5" name="Овал 4"/>
          <p:cNvSpPr/>
          <p:nvPr/>
        </p:nvSpPr>
        <p:spPr>
          <a:xfrm>
            <a:off x="6952145" y="388595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000550" y="965429"/>
            <a:ext cx="17031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/>
              <a:t>Александр</a:t>
            </a:r>
          </a:p>
          <a:p>
            <a:pPr algn="ctr"/>
            <a:r>
              <a:rPr lang="ru-RU" sz="1200" dirty="0"/>
              <a:t>Николаевич</a:t>
            </a:r>
          </a:p>
          <a:p>
            <a:pPr algn="ctr"/>
            <a:r>
              <a:rPr lang="ru-RU" sz="1200" dirty="0"/>
              <a:t>Островский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3757417"/>
            <a:ext cx="3455894" cy="1009846"/>
          </a:xfrm>
          <a:prstGeom prst="rect">
            <a:avLst/>
          </a:prstGeom>
          <a:solidFill>
            <a:srgbClr val="FA5050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Основоположником современной русской драматургии принято </a:t>
            </a:r>
          </a:p>
          <a:p>
            <a:pPr defTabSz="685783"/>
            <a:r>
              <a:rPr lang="ru-RU" sz="1400" dirty="0">
                <a:solidFill>
                  <a:prstClr val="white"/>
                </a:solidFill>
              </a:rPr>
              <a:t>считать А. Н. Островского.</a:t>
            </a:r>
          </a:p>
        </p:txBody>
      </p:sp>
    </p:spTree>
    <p:extLst>
      <p:ext uri="{BB962C8B-B14F-4D97-AF65-F5344CB8AC3E}">
        <p14:creationId xmlns:p14="http://schemas.microsoft.com/office/powerpoint/2010/main" val="907898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8776" y="376238"/>
            <a:ext cx="8426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2800" dirty="0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  <a:t>Театр второй половины </a:t>
            </a:r>
            <a:r>
              <a:rPr lang="en-US" sz="2800" dirty="0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  <a:t>XIX </a:t>
            </a:r>
            <a:r>
              <a:rPr lang="ru-RU" sz="2800" dirty="0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  <a:t>века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77826" y="2743439"/>
            <a:ext cx="25384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Главной русской сценой в театральном мире можно назвать Малый театр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276600" y="2743439"/>
            <a:ext cx="25558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Его репертуар состоял 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в основном из пьес Островского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227764" y="2743438"/>
            <a:ext cx="255746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Малый театр стали называть «домом Островского»</a:t>
            </a:r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2973389" y="2165892"/>
            <a:ext cx="241300" cy="0"/>
          </a:xfrm>
          <a:prstGeom prst="straightConnector1">
            <a:avLst/>
          </a:prstGeom>
          <a:ln w="31750" cap="rnd">
            <a:solidFill>
              <a:srgbClr val="FA5050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5889626" y="2165892"/>
            <a:ext cx="241300" cy="0"/>
          </a:xfrm>
          <a:prstGeom prst="straightConnector1">
            <a:avLst/>
          </a:prstGeom>
          <a:ln w="31750" cap="rnd">
            <a:solidFill>
              <a:srgbClr val="FA5050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Овал 17"/>
          <p:cNvSpPr/>
          <p:nvPr/>
        </p:nvSpPr>
        <p:spPr>
          <a:xfrm>
            <a:off x="1377032" y="1876842"/>
            <a:ext cx="540000" cy="540000"/>
          </a:xfrm>
          <a:prstGeom prst="ellipse">
            <a:avLst/>
          </a:prstGeom>
          <a:solidFill>
            <a:srgbClr val="FA5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1</a:t>
            </a:r>
          </a:p>
        </p:txBody>
      </p:sp>
      <p:sp>
        <p:nvSpPr>
          <p:cNvPr id="23" name="Овал 22"/>
          <p:cNvSpPr/>
          <p:nvPr/>
        </p:nvSpPr>
        <p:spPr>
          <a:xfrm>
            <a:off x="4301999" y="1876842"/>
            <a:ext cx="540000" cy="540000"/>
          </a:xfrm>
          <a:prstGeom prst="ellipse">
            <a:avLst/>
          </a:prstGeom>
          <a:solidFill>
            <a:srgbClr val="FA5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2</a:t>
            </a:r>
          </a:p>
        </p:txBody>
      </p:sp>
      <p:sp>
        <p:nvSpPr>
          <p:cNvPr id="24" name="Овал 23"/>
          <p:cNvSpPr/>
          <p:nvPr/>
        </p:nvSpPr>
        <p:spPr>
          <a:xfrm>
            <a:off x="7236493" y="1876842"/>
            <a:ext cx="540000" cy="540000"/>
          </a:xfrm>
          <a:prstGeom prst="ellipse">
            <a:avLst/>
          </a:prstGeom>
          <a:solidFill>
            <a:srgbClr val="FA5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271204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18" grpId="0" animBg="1"/>
      <p:bldP spid="23" grpId="0" animBg="1"/>
      <p:bldP spid="24" grpId="0" animBg="1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62" y="0"/>
            <a:ext cx="9151263" cy="5143500"/>
          </a:xfrm>
          <a:prstGeom prst="rect">
            <a:avLst/>
          </a:prstGeom>
        </p:spPr>
      </p:pic>
      <p:sp>
        <p:nvSpPr>
          <p:cNvPr id="19" name="Овал 18"/>
          <p:cNvSpPr/>
          <p:nvPr/>
        </p:nvSpPr>
        <p:spPr>
          <a:xfrm>
            <a:off x="369815" y="4208422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3</a:t>
            </a:r>
          </a:p>
        </p:txBody>
      </p:sp>
      <p:sp>
        <p:nvSpPr>
          <p:cNvPr id="17" name="Овал 16"/>
          <p:cNvSpPr/>
          <p:nvPr/>
        </p:nvSpPr>
        <p:spPr>
          <a:xfrm>
            <a:off x="369862" y="1569572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pic>
        <p:nvPicPr>
          <p:cNvPr id="35" name="Рисунок 3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58776" y="395078"/>
            <a:ext cx="8071239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Театральные актёры</a:t>
            </a:r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id="{B83CAE63-717F-4AA4-B5B6-33452A7B1102}"/>
              </a:ext>
            </a:extLst>
          </p:cNvPr>
          <p:cNvSpPr/>
          <p:nvPr/>
        </p:nvSpPr>
        <p:spPr>
          <a:xfrm>
            <a:off x="370740" y="2972262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150FCC5-4EFA-4C39-BB5C-A3F535DB5AA6}"/>
              </a:ext>
            </a:extLst>
          </p:cNvPr>
          <p:cNvSpPr txBox="1"/>
          <p:nvPr/>
        </p:nvSpPr>
        <p:spPr>
          <a:xfrm>
            <a:off x="1206623" y="4339922"/>
            <a:ext cx="6021687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Сергей Васильев.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AFDB7E9-A90E-43FA-8E4C-71358836E2B1}"/>
              </a:ext>
            </a:extLst>
          </p:cNvPr>
          <p:cNvSpPr txBox="1"/>
          <p:nvPr/>
        </p:nvSpPr>
        <p:spPr>
          <a:xfrm>
            <a:off x="1206624" y="1695324"/>
            <a:ext cx="589177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Пров Садовский.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C8EC9E2-2881-49EF-9E6E-91A186A7F7C5}"/>
              </a:ext>
            </a:extLst>
          </p:cNvPr>
          <p:cNvSpPr txBox="1"/>
          <p:nvPr/>
        </p:nvSpPr>
        <p:spPr>
          <a:xfrm>
            <a:off x="1206624" y="3103762"/>
            <a:ext cx="6021687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Василий Самойлов.</a:t>
            </a:r>
          </a:p>
        </p:txBody>
      </p:sp>
      <p:pic>
        <p:nvPicPr>
          <p:cNvPr id="13" name="Picture 2" descr="https://upload.wikimedia.org/wikipedia/commons/1/18/Prov_Sadovsky.jpg">
            <a:extLst>
              <a:ext uri="{FF2B5EF4-FFF2-40B4-BE49-F238E27FC236}">
                <a16:creationId xmlns:a16="http://schemas.microsoft.com/office/drawing/2014/main" id="{423E8C46-9FE1-4576-A10F-26C61ABCD0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152512" y="639855"/>
            <a:ext cx="1915498" cy="2516267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https://upload.wikimedia.org/wikipedia/commons/9/92/Vasiljev_Sergej_Vasiljevich_%28actor%29.jpg">
            <a:extLst>
              <a:ext uri="{FF2B5EF4-FFF2-40B4-BE49-F238E27FC236}">
                <a16:creationId xmlns:a16="http://schemas.microsoft.com/office/drawing/2014/main" id="{70F417EB-4E69-40F5-86A3-0C946DFC04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014595" y="624636"/>
            <a:ext cx="1915498" cy="2516267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https://upload.wikimedia.org/wikipedia/commons/thumb/0/0e/Samoilov_VV.jpg/800px-Samoilov_VV.jpg">
            <a:extLst>
              <a:ext uri="{FF2B5EF4-FFF2-40B4-BE49-F238E27FC236}">
                <a16:creationId xmlns:a16="http://schemas.microsoft.com/office/drawing/2014/main" id="{04599F7B-D3D8-496C-B2DE-701325C6D2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531426" y="2250996"/>
            <a:ext cx="2020761" cy="2516267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6509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7" grpId="0" animBg="1"/>
      <p:bldP spid="16" grpId="0" animBg="1"/>
      <p:bldP spid="26" grpId="0"/>
      <p:bldP spid="28" grpId="0"/>
      <p:bldP spid="29" grpId="0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8" name="Picture 4" descr="ÐÐ°ÑÑÐ¸Ð½ÐºÐ¸ Ð¿Ð¾ Ð·Ð°Ð¿ÑÐ¾ÑÑ ÐÐ°ÑÐ¸Ñ ÐÑÐ¼Ð¾Ð»Ð¾Ð²Ð°">
            <a:extLst>
              <a:ext uri="{FF2B5EF4-FFF2-40B4-BE49-F238E27FC236}">
                <a16:creationId xmlns:a16="http://schemas.microsoft.com/office/drawing/2014/main" id="{6CA34C46-531C-4F88-AF4C-3B53016E7E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188165" y="0"/>
            <a:ext cx="6955835" cy="5154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ÐÐ°ÑÑÐ¸Ð½ÐºÐ¸ Ð¿Ð¾ Ð·Ð°Ð¿ÑÐ¾ÑÑ ÐÐ°ÑÐ¸Ñ ÐÑÐ¼Ð¾Ð»Ð¾Ð²Ð°">
            <a:extLst>
              <a:ext uri="{FF2B5EF4-FFF2-40B4-BE49-F238E27FC236}">
                <a16:creationId xmlns:a16="http://schemas.microsoft.com/office/drawing/2014/main" id="{C554029B-6C1E-4915-AB3D-07AC4F3FFC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-2" y="0"/>
            <a:ext cx="2188165" cy="5154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Овал 11">
            <a:extLst>
              <a:ext uri="{FF2B5EF4-FFF2-40B4-BE49-F238E27FC236}">
                <a16:creationId xmlns:a16="http://schemas.microsoft.com/office/drawing/2014/main" id="{4D633967-D028-4825-9ADB-7C9448FB93ED}"/>
              </a:ext>
            </a:extLst>
          </p:cNvPr>
          <p:cNvSpPr/>
          <p:nvPr/>
        </p:nvSpPr>
        <p:spPr>
          <a:xfrm>
            <a:off x="374717" y="2967263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071528C-583E-4FA0-9A98-368BB3CDAFC7}"/>
              </a:ext>
            </a:extLst>
          </p:cNvPr>
          <p:cNvSpPr txBox="1"/>
          <p:nvPr/>
        </p:nvSpPr>
        <p:spPr>
          <a:xfrm>
            <a:off x="374717" y="3636430"/>
            <a:ext cx="17031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/>
              <a:t>М. Ермолова </a:t>
            </a:r>
          </a:p>
          <a:p>
            <a:pPr algn="ctr"/>
            <a:r>
              <a:rPr lang="ru-RU" sz="1200" dirty="0"/>
              <a:t>в роли Офелии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54CA2527-F8EF-446D-8FC5-2D332E52E0D4}"/>
              </a:ext>
            </a:extLst>
          </p:cNvPr>
          <p:cNvSpPr/>
          <p:nvPr/>
        </p:nvSpPr>
        <p:spPr>
          <a:xfrm>
            <a:off x="0" y="0"/>
            <a:ext cx="3284536" cy="5143500"/>
          </a:xfrm>
          <a:prstGeom prst="rect">
            <a:avLst/>
          </a:prstGeom>
          <a:solidFill>
            <a:srgbClr val="FA5050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13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513CC4B2-AB61-4E82-84DA-10FC3AE1EE1E}"/>
              </a:ext>
            </a:extLst>
          </p:cNvPr>
          <p:cNvSpPr/>
          <p:nvPr/>
        </p:nvSpPr>
        <p:spPr>
          <a:xfrm>
            <a:off x="255183" y="1673107"/>
            <a:ext cx="2774169" cy="17972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685766">
              <a:lnSpc>
                <a:spcPct val="125000"/>
              </a:lnSpc>
              <a:defRPr/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Именем Марии Ермоловой назван Московский драматический театр.</a:t>
            </a:r>
          </a:p>
        </p:txBody>
      </p:sp>
    </p:spTree>
    <p:extLst>
      <p:ext uri="{BB962C8B-B14F-4D97-AF65-F5344CB8AC3E}">
        <p14:creationId xmlns:p14="http://schemas.microsoft.com/office/powerpoint/2010/main" val="1785609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  <p:bldP spid="8" grpId="0" animBg="1"/>
      <p:bldP spid="9" grpId="0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ÐÐ°ÑÑÐ¸Ð½ÐºÐ¸ Ð¿Ð¾ Ð·Ð°Ð¿ÑÐ¾ÑÑ ÐºÑÐ¿Ð°Ð»Ð¾Ð²ÑÐºÐ¸Ð¹ ÑÐµÐ°ÑÑ Ð¼Ð¸Ð½ÑÐº 19 Ð²ÐµÐº">
            <a:extLst>
              <a:ext uri="{FF2B5EF4-FFF2-40B4-BE49-F238E27FC236}">
                <a16:creationId xmlns:a16="http://schemas.microsoft.com/office/drawing/2014/main" id="{FC2D9BE5-E2A5-40DA-BF2C-445F48D422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19129"/>
            <a:ext cx="9144000" cy="5562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2" name="Овал 11"/>
          <p:cNvSpPr/>
          <p:nvPr/>
        </p:nvSpPr>
        <p:spPr>
          <a:xfrm>
            <a:off x="6952145" y="388595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000550" y="1057762"/>
            <a:ext cx="17031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err="1"/>
              <a:t>Купаловский</a:t>
            </a:r>
            <a:r>
              <a:rPr lang="ru-RU" sz="1200" dirty="0"/>
              <a:t> театр</a:t>
            </a:r>
          </a:p>
          <a:p>
            <a:pPr algn="ctr"/>
            <a:r>
              <a:rPr lang="ru-RU" sz="1200" dirty="0"/>
              <a:t>в Минске</a:t>
            </a:r>
          </a:p>
        </p:txBody>
      </p:sp>
    </p:spTree>
    <p:extLst>
      <p:ext uri="{BB962C8B-B14F-4D97-AF65-F5344CB8AC3E}">
        <p14:creationId xmlns:p14="http://schemas.microsoft.com/office/powerpoint/2010/main" val="3144679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2" name="Picture 6" descr="ÐÐ°ÑÑÐ¸Ð½ÐºÐ¸ Ð¿Ð¾ Ð·Ð°Ð¿ÑÐ¾ÑÑ ÐºÐ¸ÐµÐ²ÑÐºÐ¸Ð¹ ÑÐµÐ°ÑÑ 19 Ð²ÐµÐºÐ°">
            <a:extLst>
              <a:ext uri="{FF2B5EF4-FFF2-40B4-BE49-F238E27FC236}">
                <a16:creationId xmlns:a16="http://schemas.microsoft.com/office/drawing/2014/main" id="{C46B1853-46B4-4D0D-9F09-4B123806C1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9" name="Овал 8">
            <a:extLst>
              <a:ext uri="{FF2B5EF4-FFF2-40B4-BE49-F238E27FC236}">
                <a16:creationId xmlns:a16="http://schemas.microsoft.com/office/drawing/2014/main" id="{265D064E-8728-47CC-BF61-A2E7B2139D19}"/>
              </a:ext>
            </a:extLst>
          </p:cNvPr>
          <p:cNvSpPr/>
          <p:nvPr/>
        </p:nvSpPr>
        <p:spPr>
          <a:xfrm>
            <a:off x="358775" y="2967263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3221D80-558D-4031-BF1B-EC427A210CE0}"/>
              </a:ext>
            </a:extLst>
          </p:cNvPr>
          <p:cNvSpPr txBox="1"/>
          <p:nvPr/>
        </p:nvSpPr>
        <p:spPr>
          <a:xfrm>
            <a:off x="407180" y="3636430"/>
            <a:ext cx="17031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/>
              <a:t>Оперный театр</a:t>
            </a:r>
          </a:p>
          <a:p>
            <a:pPr algn="ctr"/>
            <a:r>
              <a:rPr lang="ru-RU" sz="1200" dirty="0"/>
              <a:t>в Киеве</a:t>
            </a:r>
          </a:p>
        </p:txBody>
      </p:sp>
    </p:spTree>
    <p:extLst>
      <p:ext uri="{BB962C8B-B14F-4D97-AF65-F5344CB8AC3E}">
        <p14:creationId xmlns:p14="http://schemas.microsoft.com/office/powerpoint/2010/main" val="390578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6" name="Picture 6" descr="https://upload.wikimedia.org/wikipedia/commons/thumb/4/40/%D0%9F%D0%BB%D1%8F%D1%81%D0%BA%D0%B0.jpg/1200px-%D0%9F%D0%BB%D1%8F%D1%81%D0%BA%D0%B0.jpg">
            <a:extLst>
              <a:ext uri="{FF2B5EF4-FFF2-40B4-BE49-F238E27FC236}">
                <a16:creationId xmlns:a16="http://schemas.microsoft.com/office/drawing/2014/main" id="{ED79FC9D-CFE4-4AEB-B2C1-FA2BD1AE21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54CA2527-F8EF-446D-8FC5-2D332E52E0D4}"/>
              </a:ext>
            </a:extLst>
          </p:cNvPr>
          <p:cNvSpPr/>
          <p:nvPr/>
        </p:nvSpPr>
        <p:spPr>
          <a:xfrm>
            <a:off x="-2" y="0"/>
            <a:ext cx="3284536" cy="5143500"/>
          </a:xfrm>
          <a:prstGeom prst="rect">
            <a:avLst/>
          </a:prstGeom>
          <a:solidFill>
            <a:srgbClr val="FA5050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13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513CC4B2-AB61-4E82-84DA-10FC3AE1EE1E}"/>
              </a:ext>
            </a:extLst>
          </p:cNvPr>
          <p:cNvSpPr/>
          <p:nvPr/>
        </p:nvSpPr>
        <p:spPr>
          <a:xfrm>
            <a:off x="255181" y="1326858"/>
            <a:ext cx="2774169" cy="24897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685766">
              <a:lnSpc>
                <a:spcPct val="125000"/>
              </a:lnSpc>
              <a:defRPr/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 различных видах художественной культуры прослеживается возросший интерес к народной жизни </a:t>
            </a:r>
          </a:p>
          <a:p>
            <a:pPr lvl="0" algn="ctr" defTabSz="685766">
              <a:lnSpc>
                <a:spcPct val="125000"/>
              </a:lnSpc>
              <a:defRPr/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и фольклору.</a:t>
            </a:r>
          </a:p>
        </p:txBody>
      </p:sp>
    </p:spTree>
    <p:extLst>
      <p:ext uri="{BB962C8B-B14F-4D97-AF65-F5344CB8AC3E}">
        <p14:creationId xmlns:p14="http://schemas.microsoft.com/office/powerpoint/2010/main" val="3924342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theme/theme1.xml><?xml version="1.0" encoding="utf-8"?>
<a:theme xmlns:a="http://schemas.openxmlformats.org/drawingml/2006/main" name="1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Другая 1">
      <a:majorFont>
        <a:latin typeface="Roboto Slab"/>
        <a:ea typeface=""/>
        <a:cs typeface=""/>
      </a:majorFont>
      <a:minorFont>
        <a:latin typeface="Roboto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Другая 1">
      <a:majorFont>
        <a:latin typeface="Roboto Slab"/>
        <a:ea typeface=""/>
        <a:cs typeface=""/>
      </a:majorFont>
      <a:minorFont>
        <a:latin typeface="Roboto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6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Другая 1">
      <a:majorFont>
        <a:latin typeface="Roboto Slab"/>
        <a:ea typeface=""/>
        <a:cs typeface=""/>
      </a:majorFont>
      <a:minorFont>
        <a:latin typeface="Roboto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BJ">
      <a:majorFont>
        <a:latin typeface="Merriweather"/>
        <a:ea typeface=""/>
        <a:cs typeface=""/>
      </a:majorFont>
      <a:minorFont>
        <a:latin typeface="Roboto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1683</Words>
  <Application>Microsoft Office PowerPoint</Application>
  <PresentationFormat>Экран (16:9)</PresentationFormat>
  <Paragraphs>552</Paragraphs>
  <Slides>108</Slides>
  <Notes>108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4</vt:i4>
      </vt:variant>
      <vt:variant>
        <vt:lpstr>Заголовки слайдов</vt:lpstr>
      </vt:variant>
      <vt:variant>
        <vt:i4>108</vt:i4>
      </vt:variant>
    </vt:vector>
  </HeadingPairs>
  <TitlesOfParts>
    <vt:vector size="118" baseType="lpstr">
      <vt:lpstr>Roboto Slab</vt:lpstr>
      <vt:lpstr>Arial</vt:lpstr>
      <vt:lpstr>Theano Didot</vt:lpstr>
      <vt:lpstr>Roboto</vt:lpstr>
      <vt:lpstr>Merriweather</vt:lpstr>
      <vt:lpstr>Calibri</vt:lpstr>
      <vt:lpstr>1_Тема Office</vt:lpstr>
      <vt:lpstr>Тема Office</vt:lpstr>
      <vt:lpstr>6_Тема Office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2018-11-06T07:28:40Z</dcterms:created>
  <dcterms:modified xsi:type="dcterms:W3CDTF">2018-11-12T08:38:33Z</dcterms:modified>
</cp:coreProperties>
</file>