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 saveSubsetFonts="1">
  <p:sldMasterIdLst>
    <p:sldMasterId id="2147483756" r:id="rId1"/>
    <p:sldMasterId id="2147483768" r:id="rId2"/>
    <p:sldMasterId id="2147483828" r:id="rId3"/>
  </p:sldMasterIdLst>
  <p:notesMasterIdLst>
    <p:notesMasterId r:id="rId91"/>
  </p:notesMasterIdLst>
  <p:sldIdLst>
    <p:sldId id="257" r:id="rId4"/>
    <p:sldId id="456" r:id="rId5"/>
    <p:sldId id="686" r:id="rId6"/>
    <p:sldId id="602" r:id="rId7"/>
    <p:sldId id="682" r:id="rId8"/>
    <p:sldId id="790" r:id="rId9"/>
    <p:sldId id="791" r:id="rId10"/>
    <p:sldId id="589" r:id="rId11"/>
    <p:sldId id="611" r:id="rId12"/>
    <p:sldId id="694" r:id="rId13"/>
    <p:sldId id="793" r:id="rId14"/>
    <p:sldId id="792" r:id="rId15"/>
    <p:sldId id="429" r:id="rId16"/>
    <p:sldId id="794" r:id="rId17"/>
    <p:sldId id="626" r:id="rId18"/>
    <p:sldId id="433" r:id="rId19"/>
    <p:sldId id="796" r:id="rId20"/>
    <p:sldId id="795" r:id="rId21"/>
    <p:sldId id="814" r:id="rId22"/>
    <p:sldId id="457" r:id="rId23"/>
    <p:sldId id="386" r:id="rId24"/>
    <p:sldId id="815" r:id="rId25"/>
    <p:sldId id="816" r:id="rId26"/>
    <p:sldId id="683" r:id="rId27"/>
    <p:sldId id="817" r:id="rId28"/>
    <p:sldId id="631" r:id="rId29"/>
    <p:sldId id="819" r:id="rId30"/>
    <p:sldId id="820" r:id="rId31"/>
    <p:sldId id="806" r:id="rId32"/>
    <p:sldId id="822" r:id="rId33"/>
    <p:sldId id="823" r:id="rId34"/>
    <p:sldId id="699" r:id="rId35"/>
    <p:sldId id="687" r:id="rId36"/>
    <p:sldId id="827" r:id="rId37"/>
    <p:sldId id="692" r:id="rId38"/>
    <p:sldId id="703" r:id="rId39"/>
    <p:sldId id="828" r:id="rId40"/>
    <p:sldId id="688" r:id="rId41"/>
    <p:sldId id="272" r:id="rId42"/>
    <p:sldId id="829" r:id="rId43"/>
    <p:sldId id="830" r:id="rId44"/>
    <p:sldId id="832" r:id="rId45"/>
    <p:sldId id="826" r:id="rId46"/>
    <p:sldId id="833" r:id="rId47"/>
    <p:sldId id="835" r:id="rId48"/>
    <p:sldId id="834" r:id="rId49"/>
    <p:sldId id="836" r:id="rId50"/>
    <p:sldId id="695" r:id="rId51"/>
    <p:sldId id="592" r:id="rId52"/>
    <p:sldId id="837" r:id="rId53"/>
    <p:sldId id="838" r:id="rId54"/>
    <p:sldId id="839" r:id="rId55"/>
    <p:sldId id="840" r:id="rId56"/>
    <p:sldId id="841" r:id="rId57"/>
    <p:sldId id="842" r:id="rId58"/>
    <p:sldId id="843" r:id="rId59"/>
    <p:sldId id="825" r:id="rId60"/>
    <p:sldId id="844" r:id="rId61"/>
    <p:sldId id="846" r:id="rId62"/>
    <p:sldId id="845" r:id="rId63"/>
    <p:sldId id="848" r:id="rId64"/>
    <p:sldId id="849" r:id="rId65"/>
    <p:sldId id="871" r:id="rId66"/>
    <p:sldId id="851" r:id="rId67"/>
    <p:sldId id="847" r:id="rId68"/>
    <p:sldId id="831" r:id="rId69"/>
    <p:sldId id="854" r:id="rId70"/>
    <p:sldId id="855" r:id="rId71"/>
    <p:sldId id="856" r:id="rId72"/>
    <p:sldId id="852" r:id="rId73"/>
    <p:sldId id="857" r:id="rId74"/>
    <p:sldId id="776" r:id="rId75"/>
    <p:sldId id="858" r:id="rId76"/>
    <p:sldId id="853" r:id="rId77"/>
    <p:sldId id="689" r:id="rId78"/>
    <p:sldId id="863" r:id="rId79"/>
    <p:sldId id="859" r:id="rId80"/>
    <p:sldId id="864" r:id="rId81"/>
    <p:sldId id="862" r:id="rId82"/>
    <p:sldId id="865" r:id="rId83"/>
    <p:sldId id="861" r:id="rId84"/>
    <p:sldId id="866" r:id="rId85"/>
    <p:sldId id="867" r:id="rId86"/>
    <p:sldId id="868" r:id="rId87"/>
    <p:sldId id="869" r:id="rId88"/>
    <p:sldId id="772" r:id="rId89"/>
    <p:sldId id="870" r:id="rId90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92"/>
      <p:bold r:id="rId93"/>
      <p:italic r:id="rId94"/>
      <p:boldItalic r:id="rId95"/>
    </p:embeddedFont>
    <p:embeddedFont>
      <p:font typeface="Merriweather" panose="00000500000000000000" pitchFamily="2" charset="-52"/>
      <p:regular r:id="rId96"/>
      <p:bold r:id="rId97"/>
      <p:italic r:id="rId98"/>
      <p:boldItalic r:id="rId99"/>
    </p:embeddedFont>
    <p:embeddedFont>
      <p:font typeface="Roboto" panose="02000000000000000000" pitchFamily="2" charset="0"/>
      <p:regular r:id="rId100"/>
      <p:bold r:id="rId101"/>
      <p:italic r:id="rId102"/>
      <p:boldItalic r:id="rId103"/>
    </p:embeddedFont>
    <p:embeddedFont>
      <p:font typeface="Roboto Slab" pitchFamily="2" charset="0"/>
      <p:regular r:id="rId104"/>
      <p:bold r:id="rId105"/>
    </p:embeddedFont>
    <p:embeddedFont>
      <p:font typeface="Theano Didot" panose="02060603060706020203" pitchFamily="18" charset="0"/>
      <p:regular r:id="rId106"/>
    </p:embeddedFont>
  </p:embeddedFontLst>
  <p:defaultTextStyle>
    <a:defPPr>
      <a:defRPr lang="ru-RU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7" userDrawn="1">
          <p15:clr>
            <a:srgbClr val="A4A3A4"/>
          </p15:clr>
        </p15:guide>
        <p15:guide id="2" pos="226" userDrawn="1">
          <p15:clr>
            <a:srgbClr val="A4A3A4"/>
          </p15:clr>
        </p15:guide>
        <p15:guide id="3" pos="5534" userDrawn="1">
          <p15:clr>
            <a:srgbClr val="A4A3A4"/>
          </p15:clr>
        </p15:guide>
        <p15:guide id="4" orient="horz" pos="3003" userDrawn="1">
          <p15:clr>
            <a:srgbClr val="A4A3A4"/>
          </p15:clr>
        </p15:guide>
        <p15:guide id="5" pos="2767" userDrawn="1">
          <p15:clr>
            <a:srgbClr val="A4A3A4"/>
          </p15:clr>
        </p15:guide>
        <p15:guide id="6" pos="2993" userDrawn="1">
          <p15:clr>
            <a:srgbClr val="A4A3A4"/>
          </p15:clr>
        </p15:guide>
        <p15:guide id="7" pos="1837" userDrawn="1">
          <p15:clr>
            <a:srgbClr val="A4A3A4"/>
          </p15:clr>
        </p15:guide>
        <p15:guide id="8" pos="2086" userDrawn="1">
          <p15:clr>
            <a:srgbClr val="A4A3A4"/>
          </p15:clr>
        </p15:guide>
        <p15:guide id="9" pos="3674" userDrawn="1">
          <p15:clr>
            <a:srgbClr val="A4A3A4"/>
          </p15:clr>
        </p15:guide>
        <p15:guide id="10" pos="392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5050"/>
    <a:srgbClr val="0FE673"/>
    <a:srgbClr val="459AAB"/>
    <a:srgbClr val="41719C"/>
    <a:srgbClr val="CDC2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817" autoAdjust="0"/>
    <p:restoredTop sz="95324" autoAdjust="0"/>
  </p:normalViewPr>
  <p:slideViewPr>
    <p:cSldViewPr snapToGrid="0">
      <p:cViewPr varScale="1">
        <p:scale>
          <a:sx n="107" d="100"/>
          <a:sy n="107" d="100"/>
        </p:scale>
        <p:origin x="738" y="102"/>
      </p:cViewPr>
      <p:guideLst>
        <p:guide orient="horz" pos="237"/>
        <p:guide pos="226"/>
        <p:guide pos="5534"/>
        <p:guide orient="horz" pos="3003"/>
        <p:guide pos="2767"/>
        <p:guide pos="2993"/>
        <p:guide pos="1837"/>
        <p:guide pos="2086"/>
        <p:guide pos="3674"/>
        <p:guide pos="3923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84" Type="http://schemas.openxmlformats.org/officeDocument/2006/relationships/slide" Target="slides/slide81.xml"/><Relationship Id="rId89" Type="http://schemas.openxmlformats.org/officeDocument/2006/relationships/slide" Target="slides/slide8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07" Type="http://schemas.openxmlformats.org/officeDocument/2006/relationships/presProps" Target="presProps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slide" Target="slides/slide63.xml"/><Relationship Id="rId74" Type="http://schemas.openxmlformats.org/officeDocument/2006/relationships/slide" Target="slides/slide71.xml"/><Relationship Id="rId79" Type="http://schemas.openxmlformats.org/officeDocument/2006/relationships/slide" Target="slides/slide76.xml"/><Relationship Id="rId87" Type="http://schemas.openxmlformats.org/officeDocument/2006/relationships/slide" Target="slides/slide84.xml"/><Relationship Id="rId102" Type="http://schemas.openxmlformats.org/officeDocument/2006/relationships/font" Target="fonts/font11.fntdata"/><Relationship Id="rId110" Type="http://schemas.openxmlformats.org/officeDocument/2006/relationships/tableStyles" Target="tableStyles.xml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82" Type="http://schemas.openxmlformats.org/officeDocument/2006/relationships/slide" Target="slides/slide79.xml"/><Relationship Id="rId90" Type="http://schemas.openxmlformats.org/officeDocument/2006/relationships/slide" Target="slides/slide87.xml"/><Relationship Id="rId95" Type="http://schemas.openxmlformats.org/officeDocument/2006/relationships/font" Target="fonts/font4.fntdata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77" Type="http://schemas.openxmlformats.org/officeDocument/2006/relationships/slide" Target="slides/slide74.xml"/><Relationship Id="rId100" Type="http://schemas.openxmlformats.org/officeDocument/2006/relationships/font" Target="fonts/font9.fntdata"/><Relationship Id="rId105" Type="http://schemas.openxmlformats.org/officeDocument/2006/relationships/font" Target="fonts/font14.fntdata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80" Type="http://schemas.openxmlformats.org/officeDocument/2006/relationships/slide" Target="slides/slide77.xml"/><Relationship Id="rId85" Type="http://schemas.openxmlformats.org/officeDocument/2006/relationships/slide" Target="slides/slide82.xml"/><Relationship Id="rId93" Type="http://schemas.openxmlformats.org/officeDocument/2006/relationships/font" Target="fonts/font2.fntdata"/><Relationship Id="rId98" Type="http://schemas.openxmlformats.org/officeDocument/2006/relationships/font" Target="fonts/font7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103" Type="http://schemas.openxmlformats.org/officeDocument/2006/relationships/font" Target="fonts/font12.fntdata"/><Relationship Id="rId108" Type="http://schemas.openxmlformats.org/officeDocument/2006/relationships/viewProps" Target="viewProps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83" Type="http://schemas.openxmlformats.org/officeDocument/2006/relationships/slide" Target="slides/slide80.xml"/><Relationship Id="rId88" Type="http://schemas.openxmlformats.org/officeDocument/2006/relationships/slide" Target="slides/slide85.xml"/><Relationship Id="rId91" Type="http://schemas.openxmlformats.org/officeDocument/2006/relationships/notesMaster" Target="notesMasters/notesMaster1.xml"/><Relationship Id="rId96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6" Type="http://schemas.openxmlformats.org/officeDocument/2006/relationships/font" Target="fonts/font15.fntdata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81" Type="http://schemas.openxmlformats.org/officeDocument/2006/relationships/slide" Target="slides/slide78.xml"/><Relationship Id="rId86" Type="http://schemas.openxmlformats.org/officeDocument/2006/relationships/slide" Target="slides/slide83.xml"/><Relationship Id="rId94" Type="http://schemas.openxmlformats.org/officeDocument/2006/relationships/font" Target="fonts/font3.fntdata"/><Relationship Id="rId99" Type="http://schemas.openxmlformats.org/officeDocument/2006/relationships/font" Target="fonts/font8.fntdata"/><Relationship Id="rId101" Type="http://schemas.openxmlformats.org/officeDocument/2006/relationships/font" Target="fonts/font10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109" Type="http://schemas.openxmlformats.org/officeDocument/2006/relationships/theme" Target="theme/theme1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slide" Target="slides/slide73.xml"/><Relationship Id="rId97" Type="http://schemas.openxmlformats.org/officeDocument/2006/relationships/font" Target="fonts/font6.fntdata"/><Relationship Id="rId104" Type="http://schemas.openxmlformats.org/officeDocument/2006/relationships/font" Target="fonts/font13.fntdata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92" Type="http://schemas.openxmlformats.org/officeDocument/2006/relationships/font" Target="fonts/font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9BBAEE-7911-4A4A-9B7D-0C7D994C8F61}" type="datetimeFigureOut">
              <a:rPr lang="ru-RU" smtClean="0"/>
              <a:t>12.11.2018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EBEE91-B68B-4132-A952-B1CA64E7DB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00412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69318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54386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84590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05722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822365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555823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56464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277786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118671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472691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6179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845904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935881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656572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707890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330394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589627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940749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517128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39049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491348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01158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420810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391357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033366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804401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347839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556965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528160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38948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65303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90534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90224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34864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810064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107888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855630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844820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602233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797334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2131232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9379298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7226200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49134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9415685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7524825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3558139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172104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1714125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7337585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5121111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3634799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8462635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8889723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48799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7972296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5700186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8553665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5261612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7424918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8033908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4798199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9846310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7533447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3081495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2647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7289547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70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7439937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71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6557234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72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9907674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73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1213199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74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9777862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75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8153863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76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937319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77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9547453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78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080071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79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36150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7921660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8164489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6354738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4267253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2936487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84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9154992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2342469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86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6077116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87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55204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36234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65769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07034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59022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87313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59857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34762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29247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61755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39615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29916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65868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00468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50579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451037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269557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34413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405357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512614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972844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436199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889856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01069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401470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248477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04511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001856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30886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73354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50928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31563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72877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71403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20658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783"/>
              <a:t>12.11.2018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783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88012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783"/>
              <a:t>12.11.2018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783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8198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783"/>
              <a:t>12.11.2018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783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31941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4.png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1.jpeg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25.jpeg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7.jpeg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4.png"/><Relationship Id="rId4" Type="http://schemas.openxmlformats.org/officeDocument/2006/relationships/image" Target="../media/image3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31.jpeg"/><Relationship Id="rId4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32.jpeg"/><Relationship Id="rId4" Type="http://schemas.openxmlformats.org/officeDocument/2006/relationships/image" Target="../media/image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33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e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34.jpeg"/><Relationship Id="rId4" Type="http://schemas.openxmlformats.org/officeDocument/2006/relationships/image" Target="../media/image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37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.png"/></Relationships>
</file>

<file path=ppt/slides/_rels/slide3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8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3.xml"/><Relationship Id="rId6" Type="http://schemas.microsoft.com/office/2007/relationships/hdphoto" Target="../media/hdphoto1.wdp"/><Relationship Id="rId5" Type="http://schemas.openxmlformats.org/officeDocument/2006/relationships/image" Target="../media/image39.png"/><Relationship Id="rId10" Type="http://schemas.microsoft.com/office/2007/relationships/hdphoto" Target="../media/hdphoto3.wdp"/><Relationship Id="rId4" Type="http://schemas.openxmlformats.org/officeDocument/2006/relationships/image" Target="../media/image4.png"/><Relationship Id="rId9" Type="http://schemas.openxmlformats.org/officeDocument/2006/relationships/image" Target="../media/image4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9.jpeg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0.jpeg"/><Relationship Id="rId4" Type="http://schemas.openxmlformats.org/officeDocument/2006/relationships/image" Target="../media/image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56.png"/><Relationship Id="rId4" Type="http://schemas.openxmlformats.org/officeDocument/2006/relationships/image" Target="../media/image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4.png"/><Relationship Id="rId4" Type="http://schemas.openxmlformats.org/officeDocument/2006/relationships/image" Target="../media/image58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59.jpeg"/><Relationship Id="rId4" Type="http://schemas.openxmlformats.org/officeDocument/2006/relationships/image" Target="../media/image4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4.png"/><Relationship Id="rId4" Type="http://schemas.openxmlformats.org/officeDocument/2006/relationships/image" Target="../media/image62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64.jpeg"/><Relationship Id="rId4" Type="http://schemas.openxmlformats.org/officeDocument/2006/relationships/image" Target="../media/image4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5.jpeg"/><Relationship Id="rId4" Type="http://schemas.openxmlformats.org/officeDocument/2006/relationships/image" Target="../media/image4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66.jpeg"/><Relationship Id="rId4" Type="http://schemas.openxmlformats.org/officeDocument/2006/relationships/image" Target="../media/image4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7.jpeg"/><Relationship Id="rId4" Type="http://schemas.openxmlformats.org/officeDocument/2006/relationships/image" Target="../media/image4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4.png"/><Relationship Id="rId4" Type="http://schemas.openxmlformats.org/officeDocument/2006/relationships/image" Target="../media/image6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70.jpeg"/><Relationship Id="rId4" Type="http://schemas.openxmlformats.org/officeDocument/2006/relationships/image" Target="../media/image4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4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3.jpeg"/><Relationship Id="rId4" Type="http://schemas.openxmlformats.org/officeDocument/2006/relationships/image" Target="../media/image4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75.jpeg"/><Relationship Id="rId4" Type="http://schemas.openxmlformats.org/officeDocument/2006/relationships/image" Target="../media/image4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.png"/></Relationships>
</file>

<file path=ppt/slides/_rels/slide66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8.png"/><Relationship Id="rId7" Type="http://schemas.openxmlformats.org/officeDocument/2006/relationships/image" Target="../media/image78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3.xml"/><Relationship Id="rId6" Type="http://schemas.microsoft.com/office/2007/relationships/hdphoto" Target="../media/hdphoto4.wdp"/><Relationship Id="rId5" Type="http://schemas.openxmlformats.org/officeDocument/2006/relationships/image" Target="../media/image77.png"/><Relationship Id="rId4" Type="http://schemas.openxmlformats.org/officeDocument/2006/relationships/image" Target="../media/image4.png"/><Relationship Id="rId9" Type="http://schemas.openxmlformats.org/officeDocument/2006/relationships/image" Target="../media/image79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.png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84.jpeg"/><Relationship Id="rId5" Type="http://schemas.openxmlformats.org/officeDocument/2006/relationships/image" Target="../media/image83.jpeg"/><Relationship Id="rId4" Type="http://schemas.openxmlformats.org/officeDocument/2006/relationships/image" Target="../media/image4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85.jpe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87.jpeg"/><Relationship Id="rId4" Type="http://schemas.openxmlformats.org/officeDocument/2006/relationships/image" Target="../media/image4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3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.png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91.jpeg"/><Relationship Id="rId4" Type="http://schemas.openxmlformats.org/officeDocument/2006/relationships/image" Target="../media/image4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93.jpeg"/><Relationship Id="rId4" Type="http://schemas.openxmlformats.org/officeDocument/2006/relationships/image" Target="../media/image4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4.png"/><Relationship Id="rId4" Type="http://schemas.openxmlformats.org/officeDocument/2006/relationships/image" Target="../media/image95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97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0.jpeg"/><Relationship Id="rId4" Type="http://schemas.openxmlformats.org/officeDocument/2006/relationships/image" Target="../media/image4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2.png"/><Relationship Id="rId4" Type="http://schemas.openxmlformats.org/officeDocument/2006/relationships/image" Target="../media/image4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104.jpeg"/><Relationship Id="rId4" Type="http://schemas.openxmlformats.org/officeDocument/2006/relationships/image" Target="../media/image4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png"/><Relationship Id="rId4" Type="http://schemas.openxmlformats.org/officeDocument/2006/relationships/image" Target="../media/image106.jpe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F5EB915-ED89-4556-ACF0-38845D78B80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641" r="37895" b="7315"/>
          <a:stretch/>
        </p:blipFill>
        <p:spPr>
          <a:xfrm>
            <a:off x="4572000" y="187286"/>
            <a:ext cx="4296578" cy="4579977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6032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8775" y="321153"/>
            <a:ext cx="4033838" cy="34470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3150" dirty="0">
                <a:latin typeface="+mj-lt"/>
              </a:rPr>
              <a:t>Культурное пространство империи во второй половине </a:t>
            </a:r>
            <a:r>
              <a:rPr lang="en-US" sz="3150" dirty="0">
                <a:latin typeface="+mj-lt"/>
              </a:rPr>
              <a:t>XIX</a:t>
            </a:r>
            <a:r>
              <a:rPr lang="ru-RU" sz="3150" dirty="0">
                <a:latin typeface="+mj-lt"/>
              </a:rPr>
              <a:t> века. Достижения российской науки </a:t>
            </a:r>
          </a:p>
          <a:p>
            <a:r>
              <a:rPr lang="ru-RU" sz="3150" dirty="0">
                <a:latin typeface="+mj-lt"/>
              </a:rPr>
              <a:t>и образования</a:t>
            </a:r>
          </a:p>
        </p:txBody>
      </p:sp>
    </p:spTree>
    <p:extLst>
      <p:ext uri="{BB962C8B-B14F-4D97-AF65-F5344CB8AC3E}">
        <p14:creationId xmlns:p14="http://schemas.microsoft.com/office/powerpoint/2010/main" val="3408155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Box 32">
            <a:extLst>
              <a:ext uri="{FF2B5EF4-FFF2-40B4-BE49-F238E27FC236}">
                <a16:creationId xmlns:a16="http://schemas.microsoft.com/office/drawing/2014/main" id="{2356381D-E324-476B-8737-3F5EF79BA5D7}"/>
              </a:ext>
            </a:extLst>
          </p:cNvPr>
          <p:cNvSpPr txBox="1"/>
          <p:nvPr/>
        </p:nvSpPr>
        <p:spPr>
          <a:xfrm>
            <a:off x="796520" y="2302495"/>
            <a:ext cx="1653992" cy="1015839"/>
          </a:xfrm>
          <a:prstGeom prst="roundRect">
            <a:avLst/>
          </a:prstGeom>
          <a:noFill/>
          <a:ln w="15875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b="1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696694" y="1287937"/>
            <a:ext cx="1653993" cy="1015839"/>
          </a:xfrm>
          <a:prstGeom prst="roundRect">
            <a:avLst/>
          </a:prstGeom>
          <a:noFill/>
          <a:ln w="15875" cap="rnd">
            <a:solidFill>
              <a:srgbClr val="FA5050"/>
            </a:solidFill>
            <a:prstDash val="solid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b="1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3DD1CB3-202C-477A-BA05-B83AD6B900D8}"/>
              </a:ext>
            </a:extLst>
          </p:cNvPr>
          <p:cNvSpPr txBox="1"/>
          <p:nvPr/>
        </p:nvSpPr>
        <p:spPr>
          <a:xfrm>
            <a:off x="2766509" y="2304504"/>
            <a:ext cx="1653992" cy="1015839"/>
          </a:xfrm>
          <a:prstGeom prst="roundRect">
            <a:avLst/>
          </a:prstGeom>
          <a:noFill/>
          <a:ln w="15875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b="1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96A1D3DE-1BAB-469A-8312-C3B0ACEF2D8D}"/>
              </a:ext>
            </a:extLst>
          </p:cNvPr>
          <p:cNvSpPr txBox="1"/>
          <p:nvPr/>
        </p:nvSpPr>
        <p:spPr>
          <a:xfrm>
            <a:off x="2790399" y="2553479"/>
            <a:ext cx="16044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Открытие сети начальных школ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cxnSp>
        <p:nvCxnSpPr>
          <p:cNvPr id="10" name="Скругленная соединительная линия 9"/>
          <p:cNvCxnSpPr>
            <a:cxnSpLocks/>
            <a:stCxn id="41" idx="3"/>
            <a:endCxn id="5" idx="1"/>
          </p:cNvCxnSpPr>
          <p:nvPr/>
        </p:nvCxnSpPr>
        <p:spPr>
          <a:xfrm flipV="1">
            <a:off x="6377379" y="1798044"/>
            <a:ext cx="319316" cy="1010736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Скругленная соединительная линия 31"/>
          <p:cNvCxnSpPr>
            <a:cxnSpLocks/>
            <a:stCxn id="55" idx="1"/>
            <a:endCxn id="41" idx="3"/>
          </p:cNvCxnSpPr>
          <p:nvPr/>
        </p:nvCxnSpPr>
        <p:spPr>
          <a:xfrm rot="10800000">
            <a:off x="6377380" y="2808781"/>
            <a:ext cx="319315" cy="1015811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6696695" y="1428712"/>
            <a:ext cx="165399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</a:rPr>
              <a:t>39 % грамотных мужчин старше 9 лет 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696693" y="3562980"/>
            <a:ext cx="16539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</a:rPr>
              <a:t>17 % грамотных</a:t>
            </a:r>
          </a:p>
          <a:p>
            <a:pPr algn="ctr"/>
            <a:r>
              <a:rPr lang="ru-RU" sz="1400" b="1" dirty="0">
                <a:solidFill>
                  <a:prstClr val="black"/>
                </a:solidFill>
              </a:rPr>
              <a:t>женщин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940298" y="2547170"/>
            <a:ext cx="13664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Реформы </a:t>
            </a:r>
          </a:p>
          <a:p>
            <a:pPr algn="ctr"/>
            <a:r>
              <a:rPr lang="ru-RU" sz="1400" dirty="0">
                <a:solidFill>
                  <a:prstClr val="black"/>
                </a:solidFill>
              </a:rPr>
              <a:t>Александра </a:t>
            </a:r>
            <a:r>
              <a:rPr lang="en-US" sz="1400" dirty="0">
                <a:solidFill>
                  <a:prstClr val="black"/>
                </a:solidFill>
              </a:rPr>
              <a:t>II</a:t>
            </a:r>
            <a:endParaRPr lang="ru-RU" sz="1400" dirty="0">
              <a:solidFill>
                <a:prstClr val="black"/>
              </a:solidFill>
            </a:endParaRPr>
          </a:p>
        </p:txBody>
      </p:sp>
      <p:cxnSp>
        <p:nvCxnSpPr>
          <p:cNvPr id="58" name="Скругленная соединительная линия 25">
            <a:extLst>
              <a:ext uri="{FF2B5EF4-FFF2-40B4-BE49-F238E27FC236}">
                <a16:creationId xmlns:a16="http://schemas.microsoft.com/office/drawing/2014/main" id="{63D8CE9E-9AF7-48C5-8391-C8D20BB24996}"/>
              </a:ext>
            </a:extLst>
          </p:cNvPr>
          <p:cNvCxnSpPr>
            <a:cxnSpLocks/>
            <a:stCxn id="33" idx="3"/>
            <a:endCxn id="21" idx="1"/>
          </p:cNvCxnSpPr>
          <p:nvPr/>
        </p:nvCxnSpPr>
        <p:spPr>
          <a:xfrm>
            <a:off x="2450512" y="2810415"/>
            <a:ext cx="315997" cy="2009"/>
          </a:xfrm>
          <a:prstGeom prst="straightConnector1">
            <a:avLst/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B106CB62-7B7C-4E81-97E8-802EFD77211F}"/>
              </a:ext>
            </a:extLst>
          </p:cNvPr>
          <p:cNvSpPr txBox="1"/>
          <p:nvPr/>
        </p:nvSpPr>
        <p:spPr>
          <a:xfrm>
            <a:off x="223993" y="376238"/>
            <a:ext cx="86960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2800" dirty="0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  <a:t>Доступность образования в конце </a:t>
            </a:r>
            <a:r>
              <a:rPr lang="en-US" sz="2800" dirty="0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  <a:t>XIX </a:t>
            </a:r>
            <a:r>
              <a:rPr lang="ru-RU" sz="2800" dirty="0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  <a:t>века  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EDA6E61A-49A8-4CAE-B782-C797D0F1E47A}"/>
              </a:ext>
            </a:extLst>
          </p:cNvPr>
          <p:cNvSpPr txBox="1"/>
          <p:nvPr/>
        </p:nvSpPr>
        <p:spPr>
          <a:xfrm>
            <a:off x="4723387" y="2300860"/>
            <a:ext cx="1653992" cy="1015839"/>
          </a:xfrm>
          <a:prstGeom prst="roundRect">
            <a:avLst/>
          </a:prstGeom>
          <a:noFill/>
          <a:ln w="15875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b="1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86DE383B-1963-4606-BA96-C10DF596B48B}"/>
              </a:ext>
            </a:extLst>
          </p:cNvPr>
          <p:cNvSpPr txBox="1"/>
          <p:nvPr/>
        </p:nvSpPr>
        <p:spPr>
          <a:xfrm>
            <a:off x="4811052" y="2331725"/>
            <a:ext cx="147866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Наличие грамотности </a:t>
            </a:r>
          </a:p>
          <a:p>
            <a:pPr algn="ctr"/>
            <a:r>
              <a:rPr lang="ru-RU" sz="1400" dirty="0">
                <a:solidFill>
                  <a:prstClr val="black"/>
                </a:solidFill>
              </a:rPr>
              <a:t>у 20 % населения</a:t>
            </a:r>
          </a:p>
        </p:txBody>
      </p:sp>
      <p:cxnSp>
        <p:nvCxnSpPr>
          <p:cNvPr id="46" name="Скругленная соединительная линия 25">
            <a:extLst>
              <a:ext uri="{FF2B5EF4-FFF2-40B4-BE49-F238E27FC236}">
                <a16:creationId xmlns:a16="http://schemas.microsoft.com/office/drawing/2014/main" id="{7153BA27-A998-4F0E-85D0-1F2A96FEEA47}"/>
              </a:ext>
            </a:extLst>
          </p:cNvPr>
          <p:cNvCxnSpPr>
            <a:cxnSpLocks/>
            <a:stCxn id="21" idx="3"/>
            <a:endCxn id="41" idx="1"/>
          </p:cNvCxnSpPr>
          <p:nvPr/>
        </p:nvCxnSpPr>
        <p:spPr>
          <a:xfrm flipV="1">
            <a:off x="4420501" y="2808780"/>
            <a:ext cx="302886" cy="3644"/>
          </a:xfrm>
          <a:prstGeom prst="straightConnector1">
            <a:avLst/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>
            <a:extLst>
              <a:ext uri="{FF2B5EF4-FFF2-40B4-BE49-F238E27FC236}">
                <a16:creationId xmlns:a16="http://schemas.microsoft.com/office/drawing/2014/main" id="{4AE5C983-A7FB-4D1D-B517-39BBA944757B}"/>
              </a:ext>
            </a:extLst>
          </p:cNvPr>
          <p:cNvSpPr txBox="1"/>
          <p:nvPr/>
        </p:nvSpPr>
        <p:spPr>
          <a:xfrm>
            <a:off x="6696694" y="3316671"/>
            <a:ext cx="1653993" cy="1015839"/>
          </a:xfrm>
          <a:prstGeom prst="roundRect">
            <a:avLst/>
          </a:prstGeom>
          <a:noFill/>
          <a:ln w="15875" cap="rnd">
            <a:solidFill>
              <a:srgbClr val="FA5050"/>
            </a:solidFill>
            <a:prstDash val="solid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b="1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5289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17" grpId="0" animBg="1"/>
      <p:bldP spid="21" grpId="0" animBg="1"/>
      <p:bldP spid="54" grpId="0"/>
      <p:bldP spid="5" grpId="0"/>
      <p:bldP spid="25" grpId="0"/>
      <p:bldP spid="20" grpId="0"/>
      <p:bldP spid="41" grpId="0" animBg="1"/>
      <p:bldP spid="42" grpId="0"/>
      <p:bldP spid="5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ÐÐ°ÑÑÐ¸Ð½ÐºÐ¸ Ð¿Ð¾ Ð·Ð°Ð¿ÑÐ¾ÑÑ Ð½Ð¸ÐºÐ¾Ð»Ð°Ð¹ Ð±Ð¾Ð³Ð´Ð°Ð½Ð¾Ð² Ð±ÐµÐ»ÑÑÐºÐ¸Ð¹ ÐºÐ°ÑÑÐ¸Ð½Ñ">
            <a:extLst>
              <a:ext uri="{FF2B5EF4-FFF2-40B4-BE49-F238E27FC236}">
                <a16:creationId xmlns:a16="http://schemas.microsoft.com/office/drawing/2014/main" id="{1D3700EA-FF13-4A09-9919-E0333DCE06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"/>
          <a:stretch/>
        </p:blipFill>
        <p:spPr bwMode="auto">
          <a:xfrm flipH="1">
            <a:off x="-1" y="10"/>
            <a:ext cx="1287474" cy="5143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ÐÐ°ÑÑÐ¸Ð½ÐºÐ¸ Ð¿Ð¾ Ð·Ð°Ð¿ÑÐ¾ÑÑ Ð½Ð¸ÐºÐ¾Ð»Ð°Ð¹ Ð±Ð¾Ð³Ð´Ð°Ð½Ð¾Ð² Ð±ÐµÐ»ÑÑÐºÐ¸Ð¹ ÐºÐ°ÑÑÐ¸Ð½Ñ">
            <a:extLst>
              <a:ext uri="{FF2B5EF4-FFF2-40B4-BE49-F238E27FC236}">
                <a16:creationId xmlns:a16="http://schemas.microsoft.com/office/drawing/2014/main" id="{9546BC7E-80BF-4664-9F8C-CDCB8DA1CD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287476" y="10"/>
            <a:ext cx="7856524" cy="5143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0" y="0"/>
            <a:ext cx="3284536" cy="5143500"/>
          </a:xfrm>
          <a:prstGeom prst="rect">
            <a:avLst/>
          </a:prstGeom>
          <a:solidFill>
            <a:srgbClr val="FA5050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>
              <a:solidFill>
                <a:prstClr val="white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83355" y="1673106"/>
            <a:ext cx="2925761" cy="17972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>
              <a:lnSpc>
                <a:spcPct val="125000"/>
              </a:lnSpc>
              <a:spcAft>
                <a:spcPts val="600"/>
              </a:spcAft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Во второй половине </a:t>
            </a:r>
            <a:r>
              <a:rPr lang="en-US" sz="1800" dirty="0">
                <a:solidFill>
                  <a:prstClr val="white"/>
                </a:solidFill>
                <a:latin typeface="Merriweather"/>
              </a:rPr>
              <a:t>XIX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века менялось мировоззрение людей, они стали больше читать.</a:t>
            </a:r>
            <a:endParaRPr lang="en-US" sz="1800" dirty="0">
              <a:solidFill>
                <a:prstClr val="white"/>
              </a:solidFill>
              <a:latin typeface="Merriweather"/>
            </a:endParaRPr>
          </a:p>
        </p:txBody>
      </p:sp>
    </p:spTree>
    <p:extLst>
      <p:ext uri="{BB962C8B-B14F-4D97-AF65-F5344CB8AC3E}">
        <p14:creationId xmlns:p14="http://schemas.microsoft.com/office/powerpoint/2010/main" val="353986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s://upload.wikimedia.org/wikipedia/ru/b/b2/%D0%97%D0%B5%D0%BC%D1%81%D0%BA%D0%B0%D1%8F_%D1%88%D0%BA%D0%BE%D0%BB%D0%B0_%D0%92%D1%8F%D1%82%D1%81%D0%BA%D0%BE%D0%B9_%D0%B3%D1%83%D0%B1.jpg">
            <a:extLst>
              <a:ext uri="{FF2B5EF4-FFF2-40B4-BE49-F238E27FC236}">
                <a16:creationId xmlns:a16="http://schemas.microsoft.com/office/drawing/2014/main" id="{6B71C2F0-7C74-48CC-AA48-82431F93A0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" y="10"/>
            <a:ext cx="9143980" cy="5143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1" name="Овал 10">
            <a:extLst>
              <a:ext uri="{FF2B5EF4-FFF2-40B4-BE49-F238E27FC236}">
                <a16:creationId xmlns:a16="http://schemas.microsoft.com/office/drawing/2014/main" id="{A6976816-9629-46C7-BB6F-B11AC6E96331}"/>
              </a:ext>
            </a:extLst>
          </p:cNvPr>
          <p:cNvSpPr/>
          <p:nvPr/>
        </p:nvSpPr>
        <p:spPr>
          <a:xfrm>
            <a:off x="369792" y="2967263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FC004BE-DF6A-4B72-ABB0-04AEBF319FA6}"/>
              </a:ext>
            </a:extLst>
          </p:cNvPr>
          <p:cNvSpPr txBox="1"/>
          <p:nvPr/>
        </p:nvSpPr>
        <p:spPr>
          <a:xfrm>
            <a:off x="466602" y="3544097"/>
            <a:ext cx="16063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/>
              <a:t>Архангельская земская школа.</a:t>
            </a:r>
          </a:p>
          <a:p>
            <a:pPr algn="ctr"/>
            <a:r>
              <a:rPr lang="ru-RU" sz="1200" dirty="0"/>
              <a:t>1890-е годы </a:t>
            </a:r>
          </a:p>
        </p:txBody>
      </p:sp>
    </p:spTree>
    <p:extLst>
      <p:ext uri="{BB962C8B-B14F-4D97-AF65-F5344CB8AC3E}">
        <p14:creationId xmlns:p14="http://schemas.microsoft.com/office/powerpoint/2010/main" val="1660040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https://upload.wikimedia.org/wikipedia/commons/2/2f/Zemskaya_shkola.jpg">
            <a:extLst>
              <a:ext uri="{FF2B5EF4-FFF2-40B4-BE49-F238E27FC236}">
                <a16:creationId xmlns:a16="http://schemas.microsoft.com/office/drawing/2014/main" id="{3FD66F0B-2071-4A1B-B6A9-5E0D1D3744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20" y="10"/>
            <a:ext cx="9143980" cy="5143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15E4A476-2D57-42A9-8718-60ECD887D644}"/>
              </a:ext>
            </a:extLst>
          </p:cNvPr>
          <p:cNvSpPr/>
          <p:nvPr/>
        </p:nvSpPr>
        <p:spPr>
          <a:xfrm>
            <a:off x="0" y="0"/>
            <a:ext cx="3284536" cy="5143500"/>
          </a:xfrm>
          <a:prstGeom prst="rect">
            <a:avLst/>
          </a:prstGeom>
          <a:solidFill>
            <a:srgbClr val="FA5050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>
              <a:solidFill>
                <a:prstClr val="white"/>
              </a:solidFill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301B19D4-BA52-4FC7-BE52-CB323A8E3537}"/>
              </a:ext>
            </a:extLst>
          </p:cNvPr>
          <p:cNvSpPr/>
          <p:nvPr/>
        </p:nvSpPr>
        <p:spPr>
          <a:xfrm>
            <a:off x="179387" y="1673107"/>
            <a:ext cx="2925761" cy="14510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Земские школы давали лучшее начальное образование.</a:t>
            </a:r>
            <a:endParaRPr lang="en-US" sz="1800" dirty="0">
              <a:solidFill>
                <a:prstClr val="white"/>
              </a:solidFill>
              <a:latin typeface="Merriweather"/>
            </a:endParaRPr>
          </a:p>
        </p:txBody>
      </p:sp>
    </p:spTree>
    <p:extLst>
      <p:ext uri="{BB962C8B-B14F-4D97-AF65-F5344CB8AC3E}">
        <p14:creationId xmlns:p14="http://schemas.microsoft.com/office/powerpoint/2010/main" val="4005765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ÐÐ°ÑÑÐ¸Ð½ÐºÐ¸ Ð¿Ð¾ Ð·Ð°Ð¿ÑÐ¾ÑÑ Ð½Ð°ÑÐ°Ð»ÑÐ½Ð¾Ðµ Ð¾Ð±ÑÐ°Ð·Ð¾Ð²Ð°Ð½Ð¸Ðµ Ð´Ð»Ñ Ð²Ð·ÑÐ¾ÑÐ»ÑÑ  ÑÐ¾ÑÑÐ¸Ð¹ÑÐºÐ°Ñ Ð¸Ð¼Ð¿ÐµÑÐ¸Ñ">
            <a:extLst>
              <a:ext uri="{FF2B5EF4-FFF2-40B4-BE49-F238E27FC236}">
                <a16:creationId xmlns:a16="http://schemas.microsoft.com/office/drawing/2014/main" id="{A787A5A6-19B1-4C7B-963C-6210FAD80C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" y="10"/>
            <a:ext cx="9143980" cy="5143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7" name="Овал 6">
            <a:extLst>
              <a:ext uri="{FF2B5EF4-FFF2-40B4-BE49-F238E27FC236}">
                <a16:creationId xmlns:a16="http://schemas.microsoft.com/office/drawing/2014/main" id="{5B6CCA4D-1D25-4D5D-AA47-05223BE6977F}"/>
              </a:ext>
            </a:extLst>
          </p:cNvPr>
          <p:cNvSpPr/>
          <p:nvPr/>
        </p:nvSpPr>
        <p:spPr>
          <a:xfrm>
            <a:off x="6985225" y="420891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6AA2D09-24EC-4681-95EB-8560C09558F5}"/>
              </a:ext>
            </a:extLst>
          </p:cNvPr>
          <p:cNvSpPr txBox="1"/>
          <p:nvPr/>
        </p:nvSpPr>
        <p:spPr>
          <a:xfrm>
            <a:off x="7082035" y="813059"/>
            <a:ext cx="160637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/>
              <a:t>Н. Богданов-Бельский. Воскресное чтение в сельской школе.</a:t>
            </a:r>
          </a:p>
          <a:p>
            <a:pPr algn="ctr"/>
            <a:r>
              <a:rPr lang="ru-RU" sz="1200" dirty="0"/>
              <a:t>1895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D69334E-2C17-4C5F-85EE-ED0F26215E2A}"/>
              </a:ext>
            </a:extLst>
          </p:cNvPr>
          <p:cNvSpPr txBox="1"/>
          <p:nvPr/>
        </p:nvSpPr>
        <p:spPr>
          <a:xfrm>
            <a:off x="1" y="3972860"/>
            <a:ext cx="3200400" cy="794403"/>
          </a:xfrm>
          <a:prstGeom prst="rect">
            <a:avLst/>
          </a:prstGeom>
          <a:solidFill>
            <a:srgbClr val="FA5050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>
              <a:spcAft>
                <a:spcPts val="600"/>
              </a:spcAft>
            </a:pPr>
            <a:r>
              <a:rPr lang="ru-RU" sz="1400" dirty="0">
                <a:solidFill>
                  <a:prstClr val="white"/>
                </a:solidFill>
              </a:rPr>
              <a:t>Взрослое население обучалось грамоте в воскресных школах.</a:t>
            </a:r>
          </a:p>
        </p:txBody>
      </p:sp>
    </p:spTree>
    <p:extLst>
      <p:ext uri="{BB962C8B-B14F-4D97-AF65-F5344CB8AC3E}">
        <p14:creationId xmlns:p14="http://schemas.microsoft.com/office/powerpoint/2010/main" val="77575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358774" y="1794165"/>
            <a:ext cx="4033837" cy="86177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0" defTabSz="685749">
              <a:defRPr/>
            </a:pPr>
            <a:r>
              <a:rPr lang="ru-RU" sz="2800" dirty="0">
                <a:solidFill>
                  <a:srgbClr val="FFDC5A"/>
                </a:solidFill>
                <a:latin typeface="Merriweather"/>
              </a:rPr>
              <a:t>Среднее </a:t>
            </a:r>
          </a:p>
          <a:p>
            <a:pPr lvl="0" defTabSz="685749">
              <a:defRPr/>
            </a:pPr>
            <a:r>
              <a:rPr lang="ru-RU" sz="2800" dirty="0">
                <a:solidFill>
                  <a:srgbClr val="FFDC5A"/>
                </a:solidFill>
                <a:latin typeface="Merriweather"/>
              </a:rPr>
              <a:t>образование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FFDC5A"/>
              </a:solidFill>
              <a:effectLst/>
              <a:uLnTx/>
              <a:uFillTx/>
              <a:latin typeface="Merriweather"/>
              <a:ea typeface="+mn-ea"/>
              <a:cs typeface="+mn-cs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58775" y="2705634"/>
            <a:ext cx="4033837" cy="69660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0" defTabSz="685749">
              <a:lnSpc>
                <a:spcPct val="110000"/>
              </a:lnSpc>
            </a:pPr>
            <a:r>
              <a:rPr lang="ru-RU" sz="1400" dirty="0">
                <a:solidFill>
                  <a:prstClr val="white"/>
                </a:solidFill>
              </a:rPr>
              <a:t>Среднее образование можно было</a:t>
            </a:r>
          </a:p>
          <a:p>
            <a:pPr lvl="0" defTabSz="685749">
              <a:lnSpc>
                <a:spcPct val="110000"/>
              </a:lnSpc>
            </a:pPr>
            <a:r>
              <a:rPr lang="ru-RU" sz="1400" dirty="0">
                <a:solidFill>
                  <a:prstClr val="white"/>
                </a:solidFill>
              </a:rPr>
              <a:t>получить в мужских и женских </a:t>
            </a:r>
          </a:p>
          <a:p>
            <a:pPr lvl="0" defTabSz="685749">
              <a:lnSpc>
                <a:spcPct val="110000"/>
              </a:lnSpc>
            </a:pPr>
            <a:r>
              <a:rPr lang="ru-RU" sz="1400" dirty="0">
                <a:solidFill>
                  <a:prstClr val="white"/>
                </a:solidFill>
              </a:rPr>
              <a:t>гимназиях либо в реальных училищах. 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pic>
        <p:nvPicPr>
          <p:cNvPr id="12292" name="Picture 4" descr="https://i2.wp.com/ihappymama.ru/wp-content/uploads/2017/07/temy-sochinenij.jpg?resize=625%2C477&amp;ssl=1">
            <a:extLst>
              <a:ext uri="{FF2B5EF4-FFF2-40B4-BE49-F238E27FC236}">
                <a16:creationId xmlns:a16="http://schemas.microsoft.com/office/drawing/2014/main" id="{1DDAC480-033D-4D76-8BA1-606E382E5A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44019" y="1051868"/>
            <a:ext cx="4399981" cy="3039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3300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956261" y="1076497"/>
            <a:ext cx="5324754" cy="495929"/>
          </a:xfrm>
          <a:prstGeom prst="roundRect">
            <a:avLst/>
          </a:prstGeom>
          <a:noFill/>
          <a:ln w="15875" cap="rnd">
            <a:solidFill>
              <a:srgbClr val="FA5050"/>
            </a:solidFill>
            <a:prstDash val="solid"/>
          </a:ln>
        </p:spPr>
        <p:txBody>
          <a:bodyPr wrap="square" tIns="180000" bIns="180000" rtlCol="0">
            <a:noAutofit/>
          </a:bodyPr>
          <a:lstStyle/>
          <a:p>
            <a:pPr marL="0" marR="0" lvl="0" indent="0" algn="ctr" defTabSz="6857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956261" y="1849829"/>
            <a:ext cx="5324754" cy="495929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marL="0" marR="0" lvl="0" indent="0" algn="ctr" defTabSz="6857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10" name="Скругленная соединительная линия 9"/>
          <p:cNvCxnSpPr>
            <a:stCxn id="15" idx="1"/>
            <a:endCxn id="14" idx="1"/>
          </p:cNvCxnSpPr>
          <p:nvPr/>
        </p:nvCxnSpPr>
        <p:spPr>
          <a:xfrm rot="10800000" flipH="1">
            <a:off x="1956259" y="2871127"/>
            <a:ext cx="1" cy="773332"/>
          </a:xfrm>
          <a:prstGeom prst="curvedConnector3">
            <a:avLst>
              <a:gd name="adj1" fmla="val -2286000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Скругленная соединительная линия 25"/>
          <p:cNvCxnSpPr>
            <a:stCxn id="14" idx="1"/>
            <a:endCxn id="19" idx="1"/>
          </p:cNvCxnSpPr>
          <p:nvPr/>
        </p:nvCxnSpPr>
        <p:spPr>
          <a:xfrm rot="10800000">
            <a:off x="1956261" y="2097795"/>
            <a:ext cx="12700" cy="773333"/>
          </a:xfrm>
          <a:prstGeom prst="curvedConnector3">
            <a:avLst>
              <a:gd name="adj1" fmla="val 180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Скругленная соединительная линия 30"/>
          <p:cNvCxnSpPr>
            <a:stCxn id="17" idx="1"/>
            <a:endCxn id="19" idx="1"/>
          </p:cNvCxnSpPr>
          <p:nvPr/>
        </p:nvCxnSpPr>
        <p:spPr>
          <a:xfrm rot="10800000" flipV="1">
            <a:off x="1956261" y="1324462"/>
            <a:ext cx="12700" cy="773332"/>
          </a:xfrm>
          <a:prstGeom prst="curvedConnector3">
            <a:avLst>
              <a:gd name="adj1" fmla="val 180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Скругленная соединительная линия 31"/>
          <p:cNvCxnSpPr>
            <a:stCxn id="15" idx="1"/>
            <a:endCxn id="18" idx="1"/>
          </p:cNvCxnSpPr>
          <p:nvPr/>
        </p:nvCxnSpPr>
        <p:spPr>
          <a:xfrm rot="10800000" flipV="1">
            <a:off x="1956260" y="3644459"/>
            <a:ext cx="1" cy="773332"/>
          </a:xfrm>
          <a:prstGeom prst="curvedConnector3">
            <a:avLst>
              <a:gd name="adj1" fmla="val 2286010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2002899" y="1065132"/>
            <a:ext cx="52314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1400" b="1" dirty="0">
                <a:solidFill>
                  <a:prstClr val="black"/>
                </a:solidFill>
              </a:rPr>
              <a:t>Около половины учебного времени отводилось </a:t>
            </a:r>
          </a:p>
          <a:p>
            <a:pPr lvl="0" algn="ctr"/>
            <a:r>
              <a:rPr lang="ru-RU" sz="1400" b="1" dirty="0">
                <a:solidFill>
                  <a:prstClr val="black"/>
                </a:solidFill>
              </a:rPr>
              <a:t>на изучение латинского и древнегреческого языков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956261" y="2623162"/>
            <a:ext cx="5324754" cy="495929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marL="0" marR="0" lvl="0" indent="0" algn="ctr" defTabSz="6857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956260" y="3396494"/>
            <a:ext cx="5324755" cy="495929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marL="0" marR="0" lvl="0" indent="0" algn="ctr" defTabSz="6857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956259" y="4169826"/>
            <a:ext cx="5324755" cy="495929"/>
          </a:xfrm>
          <a:prstGeom prst="roundRect">
            <a:avLst/>
          </a:prstGeom>
          <a:noFill/>
          <a:ln w="15875" cap="rnd">
            <a:solidFill>
              <a:srgbClr val="FA5050"/>
            </a:solidFill>
            <a:prstDash val="solid"/>
          </a:ln>
        </p:spPr>
        <p:txBody>
          <a:bodyPr wrap="square" tIns="180000" bIns="180000" rtlCol="0">
            <a:noAutofit/>
          </a:bodyPr>
          <a:lstStyle/>
          <a:p>
            <a:pPr marL="0" marR="0" lvl="0" indent="0" algn="ctr" defTabSz="6857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25" name="Скругленная соединительная линия 24"/>
          <p:cNvCxnSpPr>
            <a:stCxn id="19" idx="3"/>
            <a:endCxn id="14" idx="3"/>
          </p:cNvCxnSpPr>
          <p:nvPr/>
        </p:nvCxnSpPr>
        <p:spPr>
          <a:xfrm>
            <a:off x="7281015" y="2097794"/>
            <a:ext cx="12700" cy="773333"/>
          </a:xfrm>
          <a:prstGeom prst="curvedConnector3">
            <a:avLst>
              <a:gd name="adj1" fmla="val 180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Скругленная соединительная линия 26"/>
          <p:cNvCxnSpPr>
            <a:stCxn id="15" idx="3"/>
            <a:endCxn id="14" idx="3"/>
          </p:cNvCxnSpPr>
          <p:nvPr/>
        </p:nvCxnSpPr>
        <p:spPr>
          <a:xfrm flipV="1">
            <a:off x="7281015" y="2871127"/>
            <a:ext cx="12700" cy="773332"/>
          </a:xfrm>
          <a:prstGeom prst="curvedConnector3">
            <a:avLst>
              <a:gd name="adj1" fmla="val 180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Скругленная соединительная линия 29"/>
          <p:cNvCxnSpPr>
            <a:stCxn id="15" idx="3"/>
            <a:endCxn id="18" idx="3"/>
          </p:cNvCxnSpPr>
          <p:nvPr/>
        </p:nvCxnSpPr>
        <p:spPr>
          <a:xfrm flipH="1">
            <a:off x="7281014" y="3644459"/>
            <a:ext cx="1" cy="773332"/>
          </a:xfrm>
          <a:prstGeom prst="curvedConnector3">
            <a:avLst>
              <a:gd name="adj1" fmla="val -2286000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Скругленная соединительная линия 32"/>
          <p:cNvCxnSpPr>
            <a:stCxn id="17" idx="3"/>
            <a:endCxn id="19" idx="3"/>
          </p:cNvCxnSpPr>
          <p:nvPr/>
        </p:nvCxnSpPr>
        <p:spPr>
          <a:xfrm>
            <a:off x="7281015" y="1324462"/>
            <a:ext cx="12700" cy="773332"/>
          </a:xfrm>
          <a:prstGeom prst="curvedConnector3">
            <a:avLst>
              <a:gd name="adj1" fmla="val 180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1850285" y="1837143"/>
            <a:ext cx="56452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1400" dirty="0">
                <a:solidFill>
                  <a:prstClr val="black"/>
                </a:solidFill>
              </a:rPr>
              <a:t>Правительство пыталось отвлечь учащихся от негативных явлений, происходящих в обществе и экономике 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2002899" y="2609510"/>
            <a:ext cx="52314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1400" dirty="0">
                <a:solidFill>
                  <a:prstClr val="black"/>
                </a:solidFill>
              </a:rPr>
              <a:t>Выпускники гимназий и реальных училищ пополняли ряды разночинной интеллигенции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2002898" y="3383923"/>
            <a:ext cx="52314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1400" dirty="0">
                <a:solidFill>
                  <a:prstClr val="black"/>
                </a:solidFill>
              </a:rPr>
              <a:t>Они зачастую примыкали к различным политическим движениям либерального либо революционного толка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1943559" y="4160957"/>
            <a:ext cx="53120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1400" b="1" dirty="0">
                <a:solidFill>
                  <a:prstClr val="black"/>
                </a:solidFill>
              </a:rPr>
              <a:t>Некоторые из них были сторонниками радикальных преобразований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8A9D3AB-0114-4CFA-B21A-CA24288D49A2}"/>
              </a:ext>
            </a:extLst>
          </p:cNvPr>
          <p:cNvSpPr txBox="1"/>
          <p:nvPr/>
        </p:nvSpPr>
        <p:spPr>
          <a:xfrm>
            <a:off x="358776" y="376238"/>
            <a:ext cx="8426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2800" dirty="0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  <a:t>Среднее образование</a:t>
            </a:r>
          </a:p>
        </p:txBody>
      </p:sp>
    </p:spTree>
    <p:extLst>
      <p:ext uri="{BB962C8B-B14F-4D97-AF65-F5344CB8AC3E}">
        <p14:creationId xmlns:p14="http://schemas.microsoft.com/office/powerpoint/2010/main" val="1083940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9" grpId="0" animBg="1"/>
      <p:bldP spid="13" grpId="0"/>
      <p:bldP spid="14" grpId="0" animBg="1"/>
      <p:bldP spid="15" grpId="0" animBg="1"/>
      <p:bldP spid="18" grpId="0" animBg="1"/>
      <p:bldP spid="44" grpId="0"/>
      <p:bldP spid="45" grpId="0"/>
      <p:bldP spid="46" grpId="0"/>
      <p:bldP spid="4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4" descr="ÐÐ°ÑÑÐ¸Ð½ÐºÐ¸ Ð¿Ð¾ Ð·Ð°Ð¿ÑÐ¾ÑÑ">
            <a:extLst>
              <a:ext uri="{FF2B5EF4-FFF2-40B4-BE49-F238E27FC236}">
                <a16:creationId xmlns:a16="http://schemas.microsoft.com/office/drawing/2014/main" id="{F92EC0D3-1D43-4FDE-BB63-B99628B753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10"/>
            <a:ext cx="9144000" cy="5143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0" name="Овал 9">
            <a:extLst>
              <a:ext uri="{FF2B5EF4-FFF2-40B4-BE49-F238E27FC236}">
                <a16:creationId xmlns:a16="http://schemas.microsoft.com/office/drawing/2014/main" id="{D407DD56-F31F-40DE-8815-F64608E84073}"/>
              </a:ext>
            </a:extLst>
          </p:cNvPr>
          <p:cNvSpPr/>
          <p:nvPr/>
        </p:nvSpPr>
        <p:spPr>
          <a:xfrm>
            <a:off x="6985225" y="420891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4883B9A-D3CA-4322-A8CC-E8E337FF2C3B}"/>
              </a:ext>
            </a:extLst>
          </p:cNvPr>
          <p:cNvSpPr txBox="1"/>
          <p:nvPr/>
        </p:nvSpPr>
        <p:spPr>
          <a:xfrm>
            <a:off x="7082035" y="905392"/>
            <a:ext cx="16063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/>
              <a:t>Императорский Новороссийский университет</a:t>
            </a:r>
          </a:p>
          <a:p>
            <a:pPr algn="ctr"/>
            <a:r>
              <a:rPr lang="ru-RU" sz="1200" dirty="0"/>
              <a:t>в Одессе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44B0D5F-A2D0-42F0-9241-1306B20EA05A}"/>
              </a:ext>
            </a:extLst>
          </p:cNvPr>
          <p:cNvSpPr txBox="1"/>
          <p:nvPr/>
        </p:nvSpPr>
        <p:spPr>
          <a:xfrm>
            <a:off x="1" y="3972860"/>
            <a:ext cx="3941804" cy="794403"/>
          </a:xfrm>
          <a:prstGeom prst="rect">
            <a:avLst/>
          </a:prstGeom>
          <a:solidFill>
            <a:srgbClr val="FA5050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>
              <a:spcAft>
                <a:spcPts val="600"/>
              </a:spcAft>
            </a:pPr>
            <a:r>
              <a:rPr lang="ru-RU" sz="1400" dirty="0">
                <a:solidFill>
                  <a:prstClr val="white"/>
                </a:solidFill>
              </a:rPr>
              <a:t>В 1865 году был открыт Императорский Новороссийский университет.</a:t>
            </a:r>
          </a:p>
        </p:txBody>
      </p:sp>
    </p:spTree>
    <p:extLst>
      <p:ext uri="{BB962C8B-B14F-4D97-AF65-F5344CB8AC3E}">
        <p14:creationId xmlns:p14="http://schemas.microsoft.com/office/powerpoint/2010/main" val="2688804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29AF1B8-FCAC-4284-BD93-608A2D15802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9143980" cy="514349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111A9BA0-157E-451B-9CB6-901FEC73E958}"/>
              </a:ext>
            </a:extLst>
          </p:cNvPr>
          <p:cNvSpPr/>
          <p:nvPr/>
        </p:nvSpPr>
        <p:spPr>
          <a:xfrm>
            <a:off x="0" y="0"/>
            <a:ext cx="3284536" cy="5143500"/>
          </a:xfrm>
          <a:prstGeom prst="rect">
            <a:avLst/>
          </a:prstGeom>
          <a:solidFill>
            <a:srgbClr val="FA5050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>
              <a:solidFill>
                <a:prstClr val="white"/>
              </a:solidFill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39D3A888-F89D-49E2-BE57-98787058A569}"/>
              </a:ext>
            </a:extLst>
          </p:cNvPr>
          <p:cNvSpPr/>
          <p:nvPr/>
        </p:nvSpPr>
        <p:spPr>
          <a:xfrm>
            <a:off x="179387" y="1499982"/>
            <a:ext cx="2925761" cy="2143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Сибирский университет </a:t>
            </a:r>
          </a:p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 Томске стал </a:t>
            </a:r>
          </a:p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первым </a:t>
            </a:r>
          </a:p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на территории Русской Азии. </a:t>
            </a:r>
            <a:endParaRPr lang="en-US" sz="1800" dirty="0">
              <a:solidFill>
                <a:prstClr val="white"/>
              </a:solidFill>
              <a:latin typeface="Merriweather"/>
            </a:endParaRPr>
          </a:p>
        </p:txBody>
      </p:sp>
    </p:spTree>
    <p:extLst>
      <p:ext uri="{BB962C8B-B14F-4D97-AF65-F5344CB8AC3E}">
        <p14:creationId xmlns:p14="http://schemas.microsoft.com/office/powerpoint/2010/main" val="238531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>
            <a:extLst>
              <a:ext uri="{FF2B5EF4-FFF2-40B4-BE49-F238E27FC236}">
                <a16:creationId xmlns:a16="http://schemas.microsoft.com/office/drawing/2014/main" id="{1E4542C1-D73B-4072-8560-C9D5547B7DF1}"/>
              </a:ext>
            </a:extLst>
          </p:cNvPr>
          <p:cNvSpPr txBox="1"/>
          <p:nvPr/>
        </p:nvSpPr>
        <p:spPr>
          <a:xfrm>
            <a:off x="281214" y="2473621"/>
            <a:ext cx="2434290" cy="1015839"/>
          </a:xfrm>
          <a:prstGeom prst="roundRect">
            <a:avLst/>
          </a:prstGeom>
          <a:noFill/>
          <a:ln w="15875">
            <a:solidFill>
              <a:srgbClr val="FA5050">
                <a:alpha val="75000"/>
              </a:srgbClr>
            </a:solidFill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b="1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5880708" y="3827118"/>
            <a:ext cx="2604996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sp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880708" y="1510685"/>
            <a:ext cx="260499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sp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880708" y="2659034"/>
            <a:ext cx="264400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sp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10" name="Скругленная соединительная линия 9"/>
          <p:cNvCxnSpPr>
            <a:cxnSpLocks/>
            <a:stCxn id="17" idx="1"/>
            <a:endCxn id="18" idx="3"/>
          </p:cNvCxnSpPr>
          <p:nvPr/>
        </p:nvCxnSpPr>
        <p:spPr>
          <a:xfrm rot="10800000" flipV="1">
            <a:off x="5536036" y="1830960"/>
            <a:ext cx="344672" cy="1147333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Скругленная соединительная линия 25"/>
          <p:cNvCxnSpPr>
            <a:cxnSpLocks/>
            <a:stCxn id="18" idx="3"/>
            <a:endCxn id="19" idx="1"/>
          </p:cNvCxnSpPr>
          <p:nvPr/>
        </p:nvCxnSpPr>
        <p:spPr>
          <a:xfrm>
            <a:off x="5536036" y="2978294"/>
            <a:ext cx="344672" cy="1016"/>
          </a:xfrm>
          <a:prstGeom prst="straightConnector1">
            <a:avLst/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Скругленная соединительная линия 31"/>
          <p:cNvCxnSpPr>
            <a:cxnSpLocks/>
            <a:stCxn id="25" idx="1"/>
            <a:endCxn id="18" idx="3"/>
          </p:cNvCxnSpPr>
          <p:nvPr/>
        </p:nvCxnSpPr>
        <p:spPr>
          <a:xfrm rot="10800000">
            <a:off x="5536037" y="2978295"/>
            <a:ext cx="358309" cy="1169099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6096110" y="1569350"/>
            <a:ext cx="21741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Технологический институт в Петербурге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934636" y="2717699"/>
            <a:ext cx="25634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Институт инженеров путей сообщения в Петербурге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894345" y="3778061"/>
            <a:ext cx="264400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Петровско-Разумовская сельскохозяйственная академия в Москве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974FF87-5C12-46B1-828A-0884084227BB}"/>
              </a:ext>
            </a:extLst>
          </p:cNvPr>
          <p:cNvSpPr txBox="1"/>
          <p:nvPr/>
        </p:nvSpPr>
        <p:spPr>
          <a:xfrm>
            <a:off x="3101747" y="2470374"/>
            <a:ext cx="2434289" cy="1015839"/>
          </a:xfrm>
          <a:prstGeom prst="roundRect">
            <a:avLst/>
          </a:prstGeom>
          <a:noFill/>
          <a:ln w="15875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b="1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086E14E-93C3-4EE4-958C-4523FA13ABE4}"/>
              </a:ext>
            </a:extLst>
          </p:cNvPr>
          <p:cNvSpPr txBox="1"/>
          <p:nvPr/>
        </p:nvSpPr>
        <p:spPr>
          <a:xfrm>
            <a:off x="3012929" y="2608961"/>
            <a:ext cx="261192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Всё большую популярность приобретали технические институты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13E603D-53B8-4282-8DC9-A9A7FF193AB9}"/>
              </a:ext>
            </a:extLst>
          </p:cNvPr>
          <p:cNvSpPr txBox="1"/>
          <p:nvPr/>
        </p:nvSpPr>
        <p:spPr>
          <a:xfrm>
            <a:off x="239644" y="2608961"/>
            <a:ext cx="251743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</a:rPr>
              <a:t>Промышленность </a:t>
            </a:r>
          </a:p>
          <a:p>
            <a:pPr algn="ctr"/>
            <a:r>
              <a:rPr lang="ru-RU" sz="1400" b="1" dirty="0">
                <a:solidFill>
                  <a:prstClr val="black"/>
                </a:solidFill>
              </a:rPr>
              <a:t>и сельское хозяйство нуждались в специалистах</a:t>
            </a:r>
          </a:p>
        </p:txBody>
      </p:sp>
      <p:cxnSp>
        <p:nvCxnSpPr>
          <p:cNvPr id="23" name="Скругленная соединительная линия 25">
            <a:extLst>
              <a:ext uri="{FF2B5EF4-FFF2-40B4-BE49-F238E27FC236}">
                <a16:creationId xmlns:a16="http://schemas.microsoft.com/office/drawing/2014/main" id="{2E9030CF-01DB-492F-8A92-95A95106BF73}"/>
              </a:ext>
            </a:extLst>
          </p:cNvPr>
          <p:cNvCxnSpPr>
            <a:cxnSpLocks/>
            <a:stCxn id="18" idx="1"/>
            <a:endCxn id="27" idx="3"/>
          </p:cNvCxnSpPr>
          <p:nvPr/>
        </p:nvCxnSpPr>
        <p:spPr>
          <a:xfrm flipH="1">
            <a:off x="2715504" y="2978294"/>
            <a:ext cx="386243" cy="3247"/>
          </a:xfrm>
          <a:prstGeom prst="straightConnector1">
            <a:avLst/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>
            <a:extLst>
              <a:ext uri="{FF2B5EF4-FFF2-40B4-BE49-F238E27FC236}">
                <a16:creationId xmlns:a16="http://schemas.microsoft.com/office/drawing/2014/main" id="{DAAC420E-90C3-40EA-84BA-64FCA1D2B4DF}"/>
              </a:ext>
            </a:extLst>
          </p:cNvPr>
          <p:cNvSpPr txBox="1"/>
          <p:nvPr/>
        </p:nvSpPr>
        <p:spPr>
          <a:xfrm>
            <a:off x="358776" y="376238"/>
            <a:ext cx="8426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2800" dirty="0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  <a:t>Высшее образование</a:t>
            </a:r>
          </a:p>
        </p:txBody>
      </p:sp>
    </p:spTree>
    <p:extLst>
      <p:ext uri="{BB962C8B-B14F-4D97-AF65-F5344CB8AC3E}">
        <p14:creationId xmlns:p14="http://schemas.microsoft.com/office/powerpoint/2010/main" val="1704623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35" grpId="0" animBg="1"/>
      <p:bldP spid="17" grpId="0" animBg="1"/>
      <p:bldP spid="19" grpId="0" animBg="1"/>
      <p:bldP spid="5" grpId="0"/>
      <p:bldP spid="24" grpId="0"/>
      <p:bldP spid="25" grpId="0"/>
      <p:bldP spid="18" grpId="0" animBg="1"/>
      <p:bldP spid="21" grpId="0"/>
      <p:bldP spid="2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12f8.jpg">
            <a:extLst>
              <a:ext uri="{FF2B5EF4-FFF2-40B4-BE49-F238E27FC236}">
                <a16:creationId xmlns:a16="http://schemas.microsoft.com/office/drawing/2014/main" id="{975DE031-D391-4AEC-A292-FA8F9CE084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69F2D03-EC29-4519-AFFF-925822508C4C}"/>
              </a:ext>
            </a:extLst>
          </p:cNvPr>
          <p:cNvSpPr txBox="1"/>
          <p:nvPr/>
        </p:nvSpPr>
        <p:spPr>
          <a:xfrm>
            <a:off x="1" y="3757417"/>
            <a:ext cx="3141784" cy="1009846"/>
          </a:xfrm>
          <a:prstGeom prst="rect">
            <a:avLst/>
          </a:prstGeom>
          <a:solidFill>
            <a:srgbClr val="FA5050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Идея создания музея русского искусства появилась ещё </a:t>
            </a:r>
            <a:endParaRPr lang="en-US" sz="1400" dirty="0">
              <a:solidFill>
                <a:prstClr val="white"/>
              </a:solidFill>
            </a:endParaRPr>
          </a:p>
          <a:p>
            <a:pPr defTabSz="685783"/>
            <a:r>
              <a:rPr lang="ru-RU" sz="1400" dirty="0">
                <a:solidFill>
                  <a:prstClr val="white"/>
                </a:solidFill>
              </a:rPr>
              <a:t>в начале </a:t>
            </a:r>
            <a:r>
              <a:rPr lang="en-US" sz="1400" dirty="0">
                <a:solidFill>
                  <a:prstClr val="white"/>
                </a:solidFill>
              </a:rPr>
              <a:t>XIX </a:t>
            </a:r>
            <a:r>
              <a:rPr lang="ru-RU" sz="1400" dirty="0">
                <a:solidFill>
                  <a:prstClr val="white"/>
                </a:solidFill>
              </a:rPr>
              <a:t>века.</a:t>
            </a:r>
          </a:p>
        </p:txBody>
      </p:sp>
    </p:spTree>
    <p:extLst>
      <p:ext uri="{BB962C8B-B14F-4D97-AF65-F5344CB8AC3E}">
        <p14:creationId xmlns:p14="http://schemas.microsoft.com/office/powerpoint/2010/main" val="695718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792538" y="2122653"/>
            <a:ext cx="4870449" cy="8981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 середине </a:t>
            </a:r>
            <a:r>
              <a:rPr lang="en-US" sz="1800" dirty="0">
                <a:solidFill>
                  <a:prstClr val="white"/>
                </a:solidFill>
                <a:latin typeface="Merriweather"/>
              </a:rPr>
              <a:t>XIX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 века в России остро стоял вопрос о высшем женском образовании.</a:t>
            </a:r>
          </a:p>
        </p:txBody>
      </p:sp>
      <p:pic>
        <p:nvPicPr>
          <p:cNvPr id="14346" name="Picture 10" descr="http://www.pravoslavnoe-duhovenstvo.ru/media/uploads/p022_1.jpg">
            <a:extLst>
              <a:ext uri="{FF2B5EF4-FFF2-40B4-BE49-F238E27FC236}">
                <a16:creationId xmlns:a16="http://schemas.microsoft.com/office/drawing/2014/main" id="{B4659231-7150-4751-B0AA-65CFE1BBA9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8775" y="750971"/>
            <a:ext cx="2952750" cy="3641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4864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8776" y="376238"/>
            <a:ext cx="8426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2800" dirty="0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  <a:t>Высшее женское образование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77826" y="2743439"/>
            <a:ext cx="25384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Вузы для женщин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существовали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только в Швейцарии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276600" y="2743439"/>
            <a:ext cx="25558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Обучаясь там, российские девушки приобщались 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к революционным идеям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227764" y="2743438"/>
            <a:ext cx="266910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Российское правительство вынуждено было разрешить создание вузов для женщин</a:t>
            </a:r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2973389" y="2165892"/>
            <a:ext cx="241300" cy="0"/>
          </a:xfrm>
          <a:prstGeom prst="straightConnector1">
            <a:avLst/>
          </a:prstGeom>
          <a:ln w="31750" cap="rnd">
            <a:solidFill>
              <a:srgbClr val="FA5050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5889626" y="2165892"/>
            <a:ext cx="241300" cy="0"/>
          </a:xfrm>
          <a:prstGeom prst="straightConnector1">
            <a:avLst/>
          </a:prstGeom>
          <a:ln w="31750" cap="rnd">
            <a:solidFill>
              <a:srgbClr val="FA5050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Овал 17"/>
          <p:cNvSpPr/>
          <p:nvPr/>
        </p:nvSpPr>
        <p:spPr>
          <a:xfrm>
            <a:off x="1377032" y="1876842"/>
            <a:ext cx="540000" cy="540000"/>
          </a:xfrm>
          <a:prstGeom prst="ellipse">
            <a:avLst/>
          </a:prstGeom>
          <a:solidFill>
            <a:srgbClr val="FA5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1</a:t>
            </a:r>
          </a:p>
        </p:txBody>
      </p:sp>
      <p:sp>
        <p:nvSpPr>
          <p:cNvPr id="23" name="Овал 22"/>
          <p:cNvSpPr/>
          <p:nvPr/>
        </p:nvSpPr>
        <p:spPr>
          <a:xfrm>
            <a:off x="4301999" y="1876842"/>
            <a:ext cx="540000" cy="540000"/>
          </a:xfrm>
          <a:prstGeom prst="ellipse">
            <a:avLst/>
          </a:prstGeom>
          <a:solidFill>
            <a:srgbClr val="FA5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2</a:t>
            </a:r>
          </a:p>
        </p:txBody>
      </p:sp>
      <p:sp>
        <p:nvSpPr>
          <p:cNvPr id="24" name="Овал 23"/>
          <p:cNvSpPr/>
          <p:nvPr/>
        </p:nvSpPr>
        <p:spPr>
          <a:xfrm>
            <a:off x="7236493" y="1876842"/>
            <a:ext cx="540000" cy="540000"/>
          </a:xfrm>
          <a:prstGeom prst="ellipse">
            <a:avLst/>
          </a:prstGeom>
          <a:solidFill>
            <a:srgbClr val="FA5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628972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18" grpId="0" animBg="1"/>
      <p:bldP spid="23" grpId="0" animBg="1"/>
      <p:bldP spid="2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4" descr="ÐÐ°ÑÑÐ¸Ð½ÐºÐ¸ Ð¿Ð¾ Ð·Ð°Ð¿ÑÐ¾ÑÑ">
            <a:extLst>
              <a:ext uri="{FF2B5EF4-FFF2-40B4-BE49-F238E27FC236}">
                <a16:creationId xmlns:a16="http://schemas.microsoft.com/office/drawing/2014/main" id="{865DBA0E-D8E7-4775-9152-50BA039B99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" y="10"/>
            <a:ext cx="9143980" cy="5143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44B0D5F-A2D0-42F0-9241-1306B20EA05A}"/>
              </a:ext>
            </a:extLst>
          </p:cNvPr>
          <p:cNvSpPr txBox="1"/>
          <p:nvPr/>
        </p:nvSpPr>
        <p:spPr>
          <a:xfrm>
            <a:off x="0" y="3760119"/>
            <a:ext cx="3422822" cy="1009846"/>
          </a:xfrm>
          <a:prstGeom prst="rect">
            <a:avLst/>
          </a:prstGeom>
          <a:solidFill>
            <a:srgbClr val="FA5050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>
              <a:spcAft>
                <a:spcPts val="600"/>
              </a:spcAft>
            </a:pPr>
            <a:r>
              <a:rPr lang="ru-RU" sz="1400" dirty="0">
                <a:solidFill>
                  <a:prstClr val="white"/>
                </a:solidFill>
              </a:rPr>
              <a:t>Россия стала вторым в мире государством, где существовало высшее женское образование.</a:t>
            </a:r>
          </a:p>
        </p:txBody>
      </p:sp>
    </p:spTree>
    <p:extLst>
      <p:ext uri="{BB962C8B-B14F-4D97-AF65-F5344CB8AC3E}">
        <p14:creationId xmlns:p14="http://schemas.microsoft.com/office/powerpoint/2010/main" val="3903750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358774" y="1794165"/>
            <a:ext cx="4033837" cy="86177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0" defTabSz="685749">
              <a:defRPr/>
            </a:pPr>
            <a:r>
              <a:rPr lang="ru-RU" sz="2800" dirty="0">
                <a:solidFill>
                  <a:srgbClr val="FFDC5A"/>
                </a:solidFill>
                <a:latin typeface="Merriweather"/>
              </a:rPr>
              <a:t>Высшее женское образование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358775" y="2705634"/>
            <a:ext cx="4033837" cy="69660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0" defTabSz="685749">
              <a:lnSpc>
                <a:spcPct val="110000"/>
              </a:lnSpc>
            </a:pPr>
            <a:r>
              <a:rPr lang="ru-RU" sz="1400" dirty="0">
                <a:solidFill>
                  <a:prstClr val="white"/>
                </a:solidFill>
              </a:rPr>
              <a:t>В 1872 году начали свою </a:t>
            </a:r>
          </a:p>
          <a:p>
            <a:pPr lvl="0" defTabSz="685749">
              <a:lnSpc>
                <a:spcPct val="110000"/>
              </a:lnSpc>
            </a:pPr>
            <a:r>
              <a:rPr lang="ru-RU" sz="1400" dirty="0">
                <a:solidFill>
                  <a:prstClr val="white"/>
                </a:solidFill>
              </a:rPr>
              <a:t>деятельность Высшие женские </a:t>
            </a:r>
          </a:p>
          <a:p>
            <a:pPr lvl="0" defTabSz="685749">
              <a:lnSpc>
                <a:spcPct val="110000"/>
              </a:lnSpc>
            </a:pPr>
            <a:r>
              <a:rPr lang="ru-RU" sz="1400" dirty="0">
                <a:solidFill>
                  <a:prstClr val="white"/>
                </a:solidFill>
              </a:rPr>
              <a:t>курсы профессора Герье в Москве. 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pic>
        <p:nvPicPr>
          <p:cNvPr id="16386" name="Picture 2" descr="Ð¡Ð»ÑÑÐ°ÑÐµÐ»ÑÐ½Ð¸ÑÑ ÐÐ¾ÑÐºÐ¾Ð²ÑÐºÐ¸Ñ Ð²ÑÑÑÐ¸Ñ Ð¶ÐµÐ½ÑÐºÐ¸Ñ ÐºÑÑÑÐ¾Ð² ÑÐ¾ ÑÐ²Ð¾Ð¸Ð¼ Ð¿ÑÐµÐ¿Ð¾Ð´Ð°Ð²Ð°ÑÐµÐ»ÐµÐ¼. Ð¤Ð¾ÑÐ¾: pastvu.com">
            <a:extLst>
              <a:ext uri="{FF2B5EF4-FFF2-40B4-BE49-F238E27FC236}">
                <a16:creationId xmlns:a16="http://schemas.microsoft.com/office/drawing/2014/main" id="{C73B511C-2EAF-4830-9E1C-668A452708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392611" y="787808"/>
            <a:ext cx="4751390" cy="3567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0332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ÐÐ°ÑÑÐ¸Ð½ÐºÐ¸ Ð¿Ð¾ Ð·Ð°Ð¿ÑÐ¾ÑÑ ÐÑÑÑÐ¸Ðµ Ð¶ÐµÐ½ÑÐºÐ¸Ðµ Ð¼ÐµÐ´Ð¸ÑÐ¸Ð½ÑÐºÐ¸Ðµ ÐºÑÑÑÑ Ð¿ÑÐ¸ ÐÐµÐ´Ð¸ÐºÐ¾-ÑÐ¸ÑÑÑÐ³Ð¸ÑÐµÑÐºÐ¾Ð¹ Ð°ÐºÐ°Ð´ÐµÐ¼Ð¸Ð¸ Ð² ÐÐµÑÐµÑÐ±ÑÑÐ³Ðµ">
            <a:extLst>
              <a:ext uri="{FF2B5EF4-FFF2-40B4-BE49-F238E27FC236}">
                <a16:creationId xmlns:a16="http://schemas.microsoft.com/office/drawing/2014/main" id="{B7802794-B8DD-4C09-9829-57C6BB8689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" y="10"/>
            <a:ext cx="9143980" cy="5143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94E87CC-E09A-4879-8C0C-DD2B373B39E4}"/>
              </a:ext>
            </a:extLst>
          </p:cNvPr>
          <p:cNvSpPr txBox="1"/>
          <p:nvPr/>
        </p:nvSpPr>
        <p:spPr>
          <a:xfrm>
            <a:off x="0" y="420294"/>
            <a:ext cx="3531476" cy="1225290"/>
          </a:xfrm>
          <a:prstGeom prst="rect">
            <a:avLst/>
          </a:prstGeom>
          <a:solidFill>
            <a:srgbClr val="FA5050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В 1872 году были открыты Высшие женские медицинские курсы при Медико-хирургической академии</a:t>
            </a:r>
          </a:p>
          <a:p>
            <a:pPr defTabSz="685783"/>
            <a:r>
              <a:rPr lang="ru-RU" sz="1400" dirty="0">
                <a:solidFill>
                  <a:prstClr val="white"/>
                </a:solidFill>
              </a:rPr>
              <a:t>в Петербурге. </a:t>
            </a:r>
          </a:p>
        </p:txBody>
      </p:sp>
    </p:spTree>
    <p:extLst>
      <p:ext uri="{BB962C8B-B14F-4D97-AF65-F5344CB8AC3E}">
        <p14:creationId xmlns:p14="http://schemas.microsoft.com/office/powerpoint/2010/main" val="14768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6" descr="ÐÐ°ÑÑÐ¸Ð½ÐºÐ¸ Ð¿Ð¾ Ð·Ð°Ð¿ÑÐ¾ÑÑ">
            <a:extLst>
              <a:ext uri="{FF2B5EF4-FFF2-40B4-BE49-F238E27FC236}">
                <a16:creationId xmlns:a16="http://schemas.microsoft.com/office/drawing/2014/main" id="{763C7378-BF7E-46EB-A17D-1F271B0C14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9"/>
            <a:ext cx="924910" cy="5143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8" name="Picture 6" descr="ÐÐ°ÑÑÐ¸Ð½ÐºÐ¸ Ð¿Ð¾ Ð·Ð°Ð¿ÑÐ¾ÑÑ">
            <a:extLst>
              <a:ext uri="{FF2B5EF4-FFF2-40B4-BE49-F238E27FC236}">
                <a16:creationId xmlns:a16="http://schemas.microsoft.com/office/drawing/2014/main" id="{92E5DB66-52A0-4D47-8CAD-F6FC350FF0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819826" y="-10"/>
            <a:ext cx="8324173" cy="5143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A8E60468-A088-42D7-9DAB-5FA226AC37AB}"/>
              </a:ext>
            </a:extLst>
          </p:cNvPr>
          <p:cNvSpPr/>
          <p:nvPr/>
        </p:nvSpPr>
        <p:spPr>
          <a:xfrm>
            <a:off x="0" y="0"/>
            <a:ext cx="3284536" cy="5143500"/>
          </a:xfrm>
          <a:prstGeom prst="rect">
            <a:avLst/>
          </a:prstGeom>
          <a:solidFill>
            <a:srgbClr val="FA5050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>
              <a:solidFill>
                <a:prstClr val="white"/>
              </a:solidFill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57E8C851-6AB0-4B8E-85F0-2510CF19F90F}"/>
              </a:ext>
            </a:extLst>
          </p:cNvPr>
          <p:cNvSpPr/>
          <p:nvPr/>
        </p:nvSpPr>
        <p:spPr>
          <a:xfrm>
            <a:off x="183486" y="2019355"/>
            <a:ext cx="2925761" cy="11047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 1878 году открыты Высшие женские курсы в Петербурге.</a:t>
            </a:r>
          </a:p>
        </p:txBody>
      </p:sp>
    </p:spTree>
    <p:extLst>
      <p:ext uri="{BB962C8B-B14F-4D97-AF65-F5344CB8AC3E}">
        <p14:creationId xmlns:p14="http://schemas.microsoft.com/office/powerpoint/2010/main" val="2826981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96716" y="4391976"/>
            <a:ext cx="67505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dirty="0">
                <a:solidFill>
                  <a:prstClr val="white"/>
                </a:solidFill>
                <a:latin typeface="Merriweather" panose="00000500000000000000" pitchFamily="2" charset="-52"/>
              </a:rPr>
              <a:t>Профессор К. Н. Бестужев-Рюмин</a:t>
            </a:r>
          </a:p>
        </p:txBody>
      </p:sp>
      <p:pic>
        <p:nvPicPr>
          <p:cNvPr id="8" name="Picture 2" descr="https://upload.wikimedia.org/wikipedia/commons/thumb/4/49/ZarudnyaKavosPtBestuzhRyum.jpg/640px-ZarudnyaKavosPtBestuzhRyum.jpg">
            <a:extLst>
              <a:ext uri="{FF2B5EF4-FFF2-40B4-BE49-F238E27FC236}">
                <a16:creationId xmlns:a16="http://schemas.microsoft.com/office/drawing/2014/main" id="{4DB61572-D8AA-4DF5-A763-E211C252AA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968133" y="411163"/>
            <a:ext cx="3207733" cy="3980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2161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792538" y="1665605"/>
            <a:ext cx="4870449" cy="181229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0"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Большое внимание уделялось </a:t>
            </a:r>
          </a:p>
          <a:p>
            <a:pPr lvl="0"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теоретической разработке методов преподавания и воспитания. </a:t>
            </a:r>
          </a:p>
          <a:p>
            <a:pPr lvl="0" defTabSz="685749">
              <a:lnSpc>
                <a:spcPct val="110000"/>
              </a:lnSpc>
            </a:pPr>
            <a:endParaRPr lang="ru-RU" sz="1800" dirty="0">
              <a:solidFill>
                <a:prstClr val="white"/>
              </a:solidFill>
              <a:latin typeface="Merriweather"/>
            </a:endParaRPr>
          </a:p>
          <a:p>
            <a:pPr lvl="0"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К. Д. Ушинский разработал теорию дошкольной педагогики.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rriweather"/>
              <a:ea typeface="+mn-ea"/>
              <a:cs typeface="+mn-cs"/>
            </a:endParaRPr>
          </a:p>
        </p:txBody>
      </p:sp>
      <p:pic>
        <p:nvPicPr>
          <p:cNvPr id="6" name="Picture 2" descr="ÐÐ¾ÑÐ¾Ð¶ÐµÐµ Ð¸Ð·Ð¾Ð±ÑÐ°Ð¶ÐµÐ½Ð¸Ðµ">
            <a:extLst>
              <a:ext uri="{FF2B5EF4-FFF2-40B4-BE49-F238E27FC236}">
                <a16:creationId xmlns:a16="http://schemas.microsoft.com/office/drawing/2014/main" id="{29F5A22C-6F7B-4000-B98F-4CAF4E08A6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8775" y="811082"/>
            <a:ext cx="2950195" cy="3521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203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2001964" y="3876504"/>
            <a:ext cx="5140069" cy="640551"/>
          </a:xfrm>
          <a:prstGeom prst="roundRect">
            <a:avLst/>
          </a:prstGeom>
          <a:noFill/>
          <a:ln w="15875" cap="rnd">
            <a:solidFill>
              <a:srgbClr val="F66B6B"/>
            </a:solidFill>
            <a:prstDash val="solid"/>
          </a:ln>
        </p:spPr>
        <p:txBody>
          <a:bodyPr wrap="square" tIns="180000" bIns="180000" rtlCol="0">
            <a:sp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001964" y="1535671"/>
            <a:ext cx="5140069" cy="640551"/>
          </a:xfrm>
          <a:prstGeom prst="roundRect">
            <a:avLst/>
          </a:prstGeom>
          <a:noFill/>
          <a:ln w="15875" cap="rnd">
            <a:solidFill>
              <a:srgbClr val="F66B6B"/>
            </a:solidFill>
            <a:prstDash val="solid"/>
          </a:ln>
        </p:spPr>
        <p:txBody>
          <a:bodyPr wrap="square" tIns="180000" bIns="180000" rtlCol="0">
            <a:sp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001967" y="2710650"/>
            <a:ext cx="513842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sp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10" name="Скругленная соединительная линия 9"/>
          <p:cNvCxnSpPr>
            <a:cxnSpLocks/>
            <a:stCxn id="17" idx="3"/>
            <a:endCxn id="19" idx="3"/>
          </p:cNvCxnSpPr>
          <p:nvPr/>
        </p:nvCxnSpPr>
        <p:spPr>
          <a:xfrm flipH="1">
            <a:off x="7140389" y="1855947"/>
            <a:ext cx="1644" cy="1174979"/>
          </a:xfrm>
          <a:prstGeom prst="curvedConnector3">
            <a:avLst>
              <a:gd name="adj1" fmla="val -13905109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Скругленная соединительная линия 25"/>
          <p:cNvCxnSpPr>
            <a:cxnSpLocks/>
            <a:stCxn id="19" idx="3"/>
            <a:endCxn id="35" idx="3"/>
          </p:cNvCxnSpPr>
          <p:nvPr/>
        </p:nvCxnSpPr>
        <p:spPr>
          <a:xfrm>
            <a:off x="7140389" y="3030926"/>
            <a:ext cx="1644" cy="1165854"/>
          </a:xfrm>
          <a:prstGeom prst="curvedConnector3">
            <a:avLst>
              <a:gd name="adj1" fmla="val 14005109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Скругленная соединительная линия 31"/>
          <p:cNvCxnSpPr>
            <a:cxnSpLocks/>
            <a:stCxn id="19" idx="1"/>
            <a:endCxn id="17" idx="1"/>
          </p:cNvCxnSpPr>
          <p:nvPr/>
        </p:nvCxnSpPr>
        <p:spPr>
          <a:xfrm rot="10800000">
            <a:off x="2001965" y="1855948"/>
            <a:ext cx="3" cy="1174979"/>
          </a:xfrm>
          <a:prstGeom prst="curvedConnector3">
            <a:avLst>
              <a:gd name="adj1" fmla="val 762010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2076986" y="1711921"/>
            <a:ext cx="49883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</a:rPr>
              <a:t>Идея о народности воспитания и образования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022571" y="2769017"/>
            <a:ext cx="50988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Необходимость построения образовательной системы </a:t>
            </a:r>
          </a:p>
          <a:p>
            <a:pPr algn="ctr"/>
            <a:r>
              <a:rPr lang="ru-RU" sz="1400" dirty="0">
                <a:solidFill>
                  <a:prstClr val="black"/>
                </a:solidFill>
              </a:rPr>
              <a:t>в соответствии с интересами народа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285997" y="3935169"/>
            <a:ext cx="457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</a:rPr>
              <a:t>Развитие и укрепление патриотизма, национальной гордости, любви к труду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9DE7BB9-5FFF-48D5-8EF8-DEAFF50D56E9}"/>
              </a:ext>
            </a:extLst>
          </p:cNvPr>
          <p:cNvSpPr txBox="1"/>
          <p:nvPr/>
        </p:nvSpPr>
        <p:spPr>
          <a:xfrm>
            <a:off x="228694" y="376238"/>
            <a:ext cx="86866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2800" dirty="0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  <a:t>Педагогическая концепция Ушинского</a:t>
            </a:r>
          </a:p>
        </p:txBody>
      </p:sp>
      <p:cxnSp>
        <p:nvCxnSpPr>
          <p:cNvPr id="22" name="Скругленная соединительная линия 31">
            <a:extLst>
              <a:ext uri="{FF2B5EF4-FFF2-40B4-BE49-F238E27FC236}">
                <a16:creationId xmlns:a16="http://schemas.microsoft.com/office/drawing/2014/main" id="{1A76B979-8692-4BC8-8440-2D8CDA883F3C}"/>
              </a:ext>
            </a:extLst>
          </p:cNvPr>
          <p:cNvCxnSpPr>
            <a:cxnSpLocks/>
            <a:stCxn id="35" idx="1"/>
            <a:endCxn id="19" idx="1"/>
          </p:cNvCxnSpPr>
          <p:nvPr/>
        </p:nvCxnSpPr>
        <p:spPr>
          <a:xfrm rot="10800000" flipH="1">
            <a:off x="2001963" y="3030926"/>
            <a:ext cx="3" cy="1165854"/>
          </a:xfrm>
          <a:prstGeom prst="curvedConnector3">
            <a:avLst>
              <a:gd name="adj1" fmla="val -762000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38598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17" grpId="0" animBg="1"/>
      <p:bldP spid="19" grpId="0" animBg="1"/>
      <p:bldP spid="5" grpId="0"/>
      <p:bldP spid="24" grpId="0"/>
      <p:bldP spid="2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63" y="0"/>
            <a:ext cx="9151263" cy="51435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55677" y="1708264"/>
            <a:ext cx="7375524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Просвещение во второй </a:t>
            </a:r>
          </a:p>
          <a:p>
            <a:pPr defTabSz="685749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половине </a:t>
            </a:r>
            <a:r>
              <a:rPr lang="en-US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XIX </a:t>
            </a:r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века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63029" y="3946423"/>
            <a:ext cx="4208971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Предпринимались меры по распространению грамотности среди простого населения.</a:t>
            </a:r>
          </a:p>
        </p:txBody>
      </p:sp>
      <p:sp>
        <p:nvSpPr>
          <p:cNvPr id="12" name="Овал 11"/>
          <p:cNvSpPr/>
          <p:nvPr/>
        </p:nvSpPr>
        <p:spPr>
          <a:xfrm>
            <a:off x="369285" y="3297483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765415" y="3927549"/>
            <a:ext cx="3656030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Уровень грамотности </a:t>
            </a:r>
          </a:p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всё ещё оставался очень низким. 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5" name="Овал 14"/>
          <p:cNvSpPr/>
          <p:nvPr/>
        </p:nvSpPr>
        <p:spPr>
          <a:xfrm>
            <a:off x="4771427" y="3294586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4DED3E3-5EBF-4476-BF13-95B590F1FDA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806" t="5072" r="9347"/>
          <a:stretch/>
        </p:blipFill>
        <p:spPr>
          <a:xfrm>
            <a:off x="5449330" y="451265"/>
            <a:ext cx="3338993" cy="2406583"/>
          </a:xfrm>
          <a:prstGeom prst="flowChartConnector">
            <a:avLst/>
          </a:prstGeom>
        </p:spPr>
      </p:pic>
    </p:spTree>
    <p:extLst>
      <p:ext uri="{BB962C8B-B14F-4D97-AF65-F5344CB8AC3E}">
        <p14:creationId xmlns:p14="http://schemas.microsoft.com/office/powerpoint/2010/main" val="3442076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4" grpId="0"/>
      <p:bldP spid="1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5955801-5658-4570-9029-E5371DF10F9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02523" y="0"/>
            <a:ext cx="6541477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202CBFF7-1A31-4775-8384-708B6EAAB53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-1" y="0"/>
            <a:ext cx="2605441" cy="5143500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-1" y="0"/>
            <a:ext cx="3284536" cy="5143500"/>
          </a:xfrm>
          <a:prstGeom prst="rect">
            <a:avLst/>
          </a:prstGeom>
          <a:solidFill>
            <a:srgbClr val="FA5050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>
              <a:solidFill>
                <a:prstClr val="white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79386" y="1673107"/>
            <a:ext cx="2925761" cy="17972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>
              <a:lnSpc>
                <a:spcPct val="125000"/>
              </a:lnSpc>
              <a:spcAft>
                <a:spcPts val="600"/>
              </a:spcAft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Музей русского искусства создал московский купец Павел Михайлович Третьяков. </a:t>
            </a:r>
          </a:p>
        </p:txBody>
      </p:sp>
    </p:spTree>
    <p:extLst>
      <p:ext uri="{BB962C8B-B14F-4D97-AF65-F5344CB8AC3E}">
        <p14:creationId xmlns:p14="http://schemas.microsoft.com/office/powerpoint/2010/main" val="3000669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>
            <a:extLst>
              <a:ext uri="{FF2B5EF4-FFF2-40B4-BE49-F238E27FC236}">
                <a16:creationId xmlns:a16="http://schemas.microsoft.com/office/drawing/2014/main" id="{1E4542C1-D73B-4072-8560-C9D5547B7DF1}"/>
              </a:ext>
            </a:extLst>
          </p:cNvPr>
          <p:cNvSpPr txBox="1"/>
          <p:nvPr/>
        </p:nvSpPr>
        <p:spPr>
          <a:xfrm>
            <a:off x="2045367" y="2504513"/>
            <a:ext cx="1937085" cy="1015839"/>
          </a:xfrm>
          <a:prstGeom prst="roundRect">
            <a:avLst/>
          </a:prstGeom>
          <a:noFill/>
          <a:ln w="15875">
            <a:solidFill>
              <a:srgbClr val="FA5050">
                <a:alpha val="75000"/>
              </a:srgbClr>
            </a:solidFill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b="1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4498696" y="3858010"/>
            <a:ext cx="2604996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sp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498696" y="1541577"/>
            <a:ext cx="260499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sp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498696" y="2689926"/>
            <a:ext cx="264400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sp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10" name="Скругленная соединительная линия 9"/>
          <p:cNvCxnSpPr>
            <a:cxnSpLocks/>
            <a:stCxn id="17" idx="1"/>
            <a:endCxn id="27" idx="3"/>
          </p:cNvCxnSpPr>
          <p:nvPr/>
        </p:nvCxnSpPr>
        <p:spPr>
          <a:xfrm rot="10800000" flipV="1">
            <a:off x="3982452" y="1861853"/>
            <a:ext cx="516244" cy="1150580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Скругленная соединительная линия 25"/>
          <p:cNvCxnSpPr>
            <a:cxnSpLocks/>
            <a:stCxn id="27" idx="3"/>
            <a:endCxn id="19" idx="1"/>
          </p:cNvCxnSpPr>
          <p:nvPr/>
        </p:nvCxnSpPr>
        <p:spPr>
          <a:xfrm flipV="1">
            <a:off x="3982452" y="3010202"/>
            <a:ext cx="516244" cy="2231"/>
          </a:xfrm>
          <a:prstGeom prst="straightConnector1">
            <a:avLst/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Скругленная соединительная линия 31"/>
          <p:cNvCxnSpPr>
            <a:cxnSpLocks/>
            <a:stCxn id="25" idx="1"/>
            <a:endCxn id="27" idx="3"/>
          </p:cNvCxnSpPr>
          <p:nvPr/>
        </p:nvCxnSpPr>
        <p:spPr>
          <a:xfrm rot="10800000">
            <a:off x="3982452" y="3012433"/>
            <a:ext cx="516244" cy="1165852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4714098" y="1600242"/>
            <a:ext cx="21741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Выросли тиражи изданий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535212" y="2648154"/>
            <a:ext cx="256342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В 5 раз увеличилось количество книжных названий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498696" y="3916675"/>
            <a:ext cx="26440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Открывались типографии </a:t>
            </a:r>
          </a:p>
          <a:p>
            <a:pPr algn="ctr"/>
            <a:r>
              <a:rPr lang="ru-RU" sz="1400" dirty="0">
                <a:solidFill>
                  <a:prstClr val="black"/>
                </a:solidFill>
              </a:rPr>
              <a:t>и книжные магазины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13E603D-53B8-4282-8DC9-A9A7FF193AB9}"/>
              </a:ext>
            </a:extLst>
          </p:cNvPr>
          <p:cNvSpPr txBox="1"/>
          <p:nvPr/>
        </p:nvSpPr>
        <p:spPr>
          <a:xfrm>
            <a:off x="2233045" y="2640869"/>
            <a:ext cx="156172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</a:rPr>
              <a:t>Настоящий бум переживало книгопечатание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DAAC420E-90C3-40EA-84BA-64FCA1D2B4DF}"/>
              </a:ext>
            </a:extLst>
          </p:cNvPr>
          <p:cNvSpPr txBox="1"/>
          <p:nvPr/>
        </p:nvSpPr>
        <p:spPr>
          <a:xfrm>
            <a:off x="358776" y="376238"/>
            <a:ext cx="842644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2800" dirty="0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  <a:t>Издательское дело во второй </a:t>
            </a:r>
            <a:endParaRPr lang="en-US" sz="2800" dirty="0">
              <a:solidFill>
                <a:srgbClr val="FA5050"/>
              </a:solidFill>
              <a:latin typeface="Merriweather"/>
              <a:ea typeface="Theano Didot" panose="02060603060706020203" pitchFamily="18" charset="0"/>
            </a:endParaRPr>
          </a:p>
          <a:p>
            <a:pPr algn="ctr" defTabSz="685766"/>
            <a:r>
              <a:rPr lang="ru-RU" sz="2800" dirty="0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  <a:t>половине </a:t>
            </a:r>
            <a:r>
              <a:rPr lang="en-US" sz="2800" dirty="0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  <a:t>XIX </a:t>
            </a:r>
            <a:r>
              <a:rPr lang="ru-RU" sz="2800" dirty="0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  <a:t>века </a:t>
            </a:r>
          </a:p>
        </p:txBody>
      </p:sp>
    </p:spTree>
    <p:extLst>
      <p:ext uri="{BB962C8B-B14F-4D97-AF65-F5344CB8AC3E}">
        <p14:creationId xmlns:p14="http://schemas.microsoft.com/office/powerpoint/2010/main" val="953592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35" grpId="0" animBg="1"/>
      <p:bldP spid="17" grpId="0" animBg="1"/>
      <p:bldP spid="19" grpId="0" animBg="1"/>
      <p:bldP spid="5" grpId="0"/>
      <p:bldP spid="24" grpId="0"/>
      <p:bldP spid="25" grpId="0"/>
      <p:bldP spid="2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792538" y="1817954"/>
            <a:ext cx="4870449" cy="150759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0"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Многие издатели пользовались своим положением и посредством своих изданий распространяли в обществе знания и пропагандировали разного рода идеи.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rriweather"/>
              <a:ea typeface="+mn-ea"/>
              <a:cs typeface="+mn-cs"/>
            </a:endParaRPr>
          </a:p>
        </p:txBody>
      </p:sp>
      <p:pic>
        <p:nvPicPr>
          <p:cNvPr id="22530" name="Picture 2" descr="https://upload.wikimedia.org/wikipedia/commons/f/f7/%D0%92%D0%BE%D0%BA%D1%80%D1%83%D0%B3_%D1%81%D0%B2%D0%B5%D1%82%D0%B0_%D1%82%D0%BE%D0%BC_1_1861.JPG">
            <a:extLst>
              <a:ext uri="{FF2B5EF4-FFF2-40B4-BE49-F238E27FC236}">
                <a16:creationId xmlns:a16="http://schemas.microsoft.com/office/drawing/2014/main" id="{035B28F4-57ED-4038-99E1-278B80D879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775" y="631200"/>
            <a:ext cx="2952750" cy="3881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0146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62" y="0"/>
            <a:ext cx="9151263" cy="5143500"/>
          </a:xfrm>
          <a:prstGeom prst="rect">
            <a:avLst/>
          </a:prstGeom>
        </p:spPr>
      </p:pic>
      <p:sp>
        <p:nvSpPr>
          <p:cNvPr id="19" name="Овал 18"/>
          <p:cNvSpPr/>
          <p:nvPr/>
        </p:nvSpPr>
        <p:spPr>
          <a:xfrm>
            <a:off x="363056" y="4226836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3</a:t>
            </a:r>
          </a:p>
        </p:txBody>
      </p:sp>
      <p:sp>
        <p:nvSpPr>
          <p:cNvPr id="17" name="Овал 16"/>
          <p:cNvSpPr/>
          <p:nvPr/>
        </p:nvSpPr>
        <p:spPr>
          <a:xfrm>
            <a:off x="358775" y="1702902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pic>
        <p:nvPicPr>
          <p:cNvPr id="35" name="Рисунок 3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58776" y="395078"/>
            <a:ext cx="8071239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Крупные издатели второй </a:t>
            </a:r>
          </a:p>
          <a:p>
            <a:pPr defTabSz="685732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половины </a:t>
            </a:r>
            <a:r>
              <a:rPr lang="en-US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XIX </a:t>
            </a:r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века </a:t>
            </a:r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id="{B83CAE63-717F-4AA4-B5B6-33452A7B1102}"/>
              </a:ext>
            </a:extLst>
          </p:cNvPr>
          <p:cNvSpPr/>
          <p:nvPr/>
        </p:nvSpPr>
        <p:spPr>
          <a:xfrm>
            <a:off x="354494" y="2931164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150FCC5-4EFA-4C39-BB5C-A3F535DB5AA6}"/>
              </a:ext>
            </a:extLst>
          </p:cNvPr>
          <p:cNvSpPr txBox="1"/>
          <p:nvPr/>
        </p:nvSpPr>
        <p:spPr>
          <a:xfrm>
            <a:off x="1190378" y="4213265"/>
            <a:ext cx="6021687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Алексей Сергеевич </a:t>
            </a:r>
          </a:p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Суворин.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AFDB7E9-A90E-43FA-8E4C-71358836E2B1}"/>
              </a:ext>
            </a:extLst>
          </p:cNvPr>
          <p:cNvSpPr txBox="1"/>
          <p:nvPr/>
        </p:nvSpPr>
        <p:spPr>
          <a:xfrm>
            <a:off x="1190378" y="1689977"/>
            <a:ext cx="5891776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Флорентий Фёдорович</a:t>
            </a:r>
          </a:p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Павленков.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C8EC9E2-2881-49EF-9E6E-91A186A7F7C5}"/>
              </a:ext>
            </a:extLst>
          </p:cNvPr>
          <p:cNvSpPr txBox="1"/>
          <p:nvPr/>
        </p:nvSpPr>
        <p:spPr>
          <a:xfrm>
            <a:off x="1190378" y="2917166"/>
            <a:ext cx="6021687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Иван Дмитриевич </a:t>
            </a:r>
          </a:p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Сытин.</a:t>
            </a:r>
          </a:p>
        </p:txBody>
      </p:sp>
      <p:pic>
        <p:nvPicPr>
          <p:cNvPr id="26626" name="Picture 2" descr="https://upload.wikimedia.org/wikipedia/commons/2/23/Pavlenkov_F_F.jpg">
            <a:extLst>
              <a:ext uri="{FF2B5EF4-FFF2-40B4-BE49-F238E27FC236}">
                <a16:creationId xmlns:a16="http://schemas.microsoft.com/office/drawing/2014/main" id="{DAF79519-B746-461C-8489-2613E50D32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98242" y="1092568"/>
            <a:ext cx="1722041" cy="2194213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30" name="Picture 6" descr="https://upload.wikimedia.org/wikipedia/commons/thumb/a/a9/Suvorin_AS.jpg/800px-Suvorin_AS.jpg">
            <a:extLst>
              <a:ext uri="{FF2B5EF4-FFF2-40B4-BE49-F238E27FC236}">
                <a16:creationId xmlns:a16="http://schemas.microsoft.com/office/drawing/2014/main" id="{FD329787-D6DB-43F5-AEE9-0B7FA1D8DE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073575" y="1092568"/>
            <a:ext cx="1722041" cy="2198823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8" name="Picture 4" descr="https://upload.wikimedia.org/wikipedia/commons/e/e2/Sytin_Ivan_Dmitrievich_02.jpg">
            <a:extLst>
              <a:ext uri="{FF2B5EF4-FFF2-40B4-BE49-F238E27FC236}">
                <a16:creationId xmlns:a16="http://schemas.microsoft.com/office/drawing/2014/main" id="{2E8892C0-4F10-43C1-AA2C-BB4E2B9CA6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777347" y="2523965"/>
            <a:ext cx="1722040" cy="2198823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9392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6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66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7" grpId="0" animBg="1"/>
      <p:bldP spid="16" grpId="0" animBg="1"/>
      <p:bldP spid="26" grpId="0"/>
      <p:bldP spid="28" grpId="0"/>
      <p:bldP spid="29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upload.wikimedia.org/wikipedia/commons/b/b7/%D0%96%D0%97%D0%9B_1892.jpg">
            <a:extLst>
              <a:ext uri="{FF2B5EF4-FFF2-40B4-BE49-F238E27FC236}">
                <a16:creationId xmlns:a16="http://schemas.microsoft.com/office/drawing/2014/main" id="{41BD2CE3-11C1-4F08-BCF6-63BB898CAB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" y="10"/>
            <a:ext cx="9143980" cy="5143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C99A9A6-43C1-44EC-8D24-3976F906A118}"/>
              </a:ext>
            </a:extLst>
          </p:cNvPr>
          <p:cNvSpPr txBox="1"/>
          <p:nvPr/>
        </p:nvSpPr>
        <p:spPr>
          <a:xfrm>
            <a:off x="0" y="3757417"/>
            <a:ext cx="3311525" cy="1009846"/>
          </a:xfrm>
          <a:prstGeom prst="rect">
            <a:avLst/>
          </a:prstGeom>
          <a:solidFill>
            <a:srgbClr val="FA5050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Павленков занимался изданием научно-популярной литературы, сочинений классиков. </a:t>
            </a:r>
          </a:p>
        </p:txBody>
      </p:sp>
    </p:spTree>
    <p:extLst>
      <p:ext uri="{BB962C8B-B14F-4D97-AF65-F5344CB8AC3E}">
        <p14:creationId xmlns:p14="http://schemas.microsoft.com/office/powerpoint/2010/main" val="1095711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201803" y="4391976"/>
            <a:ext cx="47404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dirty="0">
                <a:solidFill>
                  <a:prstClr val="white"/>
                </a:solidFill>
                <a:latin typeface="Merriweather" panose="00000500000000000000" pitchFamily="2" charset="-52"/>
              </a:rPr>
              <a:t>Издания Ф. Павленкова</a:t>
            </a:r>
          </a:p>
        </p:txBody>
      </p:sp>
      <p:pic>
        <p:nvPicPr>
          <p:cNvPr id="11" name="Picture 16" descr="ÐÐ¾ÑÐ¾Ð¶ÐµÐµ Ð¸Ð·Ð¾Ð±ÑÐ°Ð¶ÐµÐ½Ð¸Ðµ">
            <a:extLst>
              <a:ext uri="{FF2B5EF4-FFF2-40B4-BE49-F238E27FC236}">
                <a16:creationId xmlns:a16="http://schemas.microsoft.com/office/drawing/2014/main" id="{6167E3A9-6C21-4397-B3AE-530DBB08F6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217164" y="411163"/>
            <a:ext cx="2713745" cy="3980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548C9A5-F3AF-40F1-B09B-6B79F863BF9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0" t="438" r="7058" b="1272"/>
          <a:stretch/>
        </p:blipFill>
        <p:spPr>
          <a:xfrm>
            <a:off x="356331" y="411162"/>
            <a:ext cx="2633768" cy="3980813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4A419A3F-1AB1-4BC0-A24B-5070FA591E54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3" t="2728" r="4492" b="1717"/>
          <a:stretch/>
        </p:blipFill>
        <p:spPr>
          <a:xfrm>
            <a:off x="6072610" y="411163"/>
            <a:ext cx="2715059" cy="398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489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ÐÐ°ÑÑÐ¸Ð½ÐºÐ¸ Ð¿Ð¾ Ð·Ð°Ð¿ÑÐ¾ÑÑ ÑÐ¾ÑÑÐ¸Ð¹ÑÐºÐ°Ñ Ð³Ð°Ð·ÐµÑÐ° Ð²ÑÐ¾ÑÐ°Ñ Ð¿Ð¾Ð»Ð¾Ð²Ð¸Ð½Ð° 19 Ð²ÐµÐºÐ°">
            <a:extLst>
              <a:ext uri="{FF2B5EF4-FFF2-40B4-BE49-F238E27FC236}">
                <a16:creationId xmlns:a16="http://schemas.microsoft.com/office/drawing/2014/main" id="{D0BEC058-D853-4D5B-8416-646CAECC01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0" y="0"/>
            <a:ext cx="870585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F8979360-3AC8-4967-BB10-87CAB24211B0}"/>
              </a:ext>
            </a:extLst>
          </p:cNvPr>
          <p:cNvSpPr/>
          <p:nvPr/>
        </p:nvSpPr>
        <p:spPr>
          <a:xfrm>
            <a:off x="0" y="0"/>
            <a:ext cx="3284536" cy="5143500"/>
          </a:xfrm>
          <a:prstGeom prst="rect">
            <a:avLst/>
          </a:prstGeom>
          <a:solidFill>
            <a:srgbClr val="FA5050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>
              <a:solidFill>
                <a:prstClr val="white"/>
              </a:solidFill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9229D8F7-68D0-49ED-A08C-EE3212E9D631}"/>
              </a:ext>
            </a:extLst>
          </p:cNvPr>
          <p:cNvSpPr/>
          <p:nvPr/>
        </p:nvSpPr>
        <p:spPr>
          <a:xfrm>
            <a:off x="183486" y="1846231"/>
            <a:ext cx="2925761" cy="14510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К концу </a:t>
            </a:r>
            <a:r>
              <a:rPr lang="en-US" sz="1800" dirty="0">
                <a:solidFill>
                  <a:prstClr val="white"/>
                </a:solidFill>
                <a:latin typeface="Merriweather"/>
              </a:rPr>
              <a:t>XIX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века ежедневно издавалось</a:t>
            </a:r>
            <a:endParaRPr lang="en-US" sz="1800" dirty="0">
              <a:solidFill>
                <a:prstClr val="white"/>
              </a:solidFill>
              <a:latin typeface="Merriweather"/>
            </a:endParaRPr>
          </a:p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до 105 газет. </a:t>
            </a:r>
          </a:p>
        </p:txBody>
      </p:sp>
    </p:spTree>
    <p:extLst>
      <p:ext uri="{BB962C8B-B14F-4D97-AF65-F5344CB8AC3E}">
        <p14:creationId xmlns:p14="http://schemas.microsoft.com/office/powerpoint/2010/main" val="3674868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84675" y="4396365"/>
            <a:ext cx="40062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dirty="0">
                <a:solidFill>
                  <a:prstClr val="white"/>
                </a:solidFill>
                <a:latin typeface="Merriweather" panose="00000500000000000000" pitchFamily="2" charset="-52"/>
              </a:rPr>
              <a:t>«Русская старина»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F41743C-4E09-451D-A1B3-071F866A7A1A}"/>
              </a:ext>
            </a:extLst>
          </p:cNvPr>
          <p:cNvSpPr txBox="1"/>
          <p:nvPr/>
        </p:nvSpPr>
        <p:spPr>
          <a:xfrm>
            <a:off x="631472" y="4396365"/>
            <a:ext cx="36728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dirty="0">
                <a:solidFill>
                  <a:prstClr val="white"/>
                </a:solidFill>
                <a:latin typeface="Merriweather" panose="00000500000000000000" pitchFamily="2" charset="-52"/>
              </a:rPr>
              <a:t>«Русский архив»</a:t>
            </a:r>
          </a:p>
        </p:txBody>
      </p:sp>
      <p:pic>
        <p:nvPicPr>
          <p:cNvPr id="28674" name="Picture 2" descr="Russkaja Starina 1880.jpg">
            <a:extLst>
              <a:ext uri="{FF2B5EF4-FFF2-40B4-BE49-F238E27FC236}">
                <a16:creationId xmlns:a16="http://schemas.microsoft.com/office/drawing/2014/main" id="{31909288-32EB-4C78-AAA9-D504C56897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8221" y="411163"/>
            <a:ext cx="2589086" cy="3980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6" name="Picture 4" descr="https://upload.wikimedia.org/wikipedia/commons/thumb/c/cb/%D0%A0%D1%83%D1%81%D1%81%D0%BA%D0%B8%D0%B9%D0%90%D1%80%D1%85%D0%B8%D0%B2.jpg/1200px-%D0%A0%D1%83%D1%81%D1%81%D0%BA%D0%B8%D0%B9%D0%90%D1%80%D1%85%D0%B8%D0%B2.jpg">
            <a:extLst>
              <a:ext uri="{FF2B5EF4-FFF2-40B4-BE49-F238E27FC236}">
                <a16:creationId xmlns:a16="http://schemas.microsoft.com/office/drawing/2014/main" id="{090D219F-439C-47BA-9957-2310C7C36A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79965" y="423862"/>
            <a:ext cx="2775816" cy="3968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7020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8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63" y="0"/>
            <a:ext cx="9151263" cy="51435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58775" y="2140863"/>
            <a:ext cx="7375524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Популярные журналы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63029" y="3946423"/>
            <a:ext cx="4208971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«Современник» </a:t>
            </a:r>
          </a:p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Чернышевского.</a:t>
            </a:r>
          </a:p>
        </p:txBody>
      </p:sp>
      <p:sp>
        <p:nvSpPr>
          <p:cNvPr id="12" name="Овал 11"/>
          <p:cNvSpPr/>
          <p:nvPr/>
        </p:nvSpPr>
        <p:spPr>
          <a:xfrm>
            <a:off x="369285" y="3297483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399651" y="3927549"/>
            <a:ext cx="452227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«Отечественные записки» Некрасова и Салтыкова-Щедрина. 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pic>
        <p:nvPicPr>
          <p:cNvPr id="33794" name="Picture 2" descr="ÐÐ¾ÑÐ¾Ð¶ÐµÐµ Ð¸Ð·Ð¾Ð±ÑÐ°Ð¶ÐµÐ½Ð¸Ðµ">
            <a:extLst>
              <a:ext uri="{FF2B5EF4-FFF2-40B4-BE49-F238E27FC236}">
                <a16:creationId xmlns:a16="http://schemas.microsoft.com/office/drawing/2014/main" id="{47268F0B-FA18-473A-B93C-791E3DA3E8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6470" y="411163"/>
            <a:ext cx="1714320" cy="2656334"/>
          </a:xfrm>
          <a:prstGeom prst="roundRect">
            <a:avLst>
              <a:gd name="adj" fmla="val 19424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6" name="Picture 4" descr="ÐÐ¾ÑÐ¾Ð¶ÐµÐµ Ð¸Ð·Ð¾Ð±ÑÐ°Ð¶ÐµÐ½Ð¸Ðµ">
            <a:extLst>
              <a:ext uri="{FF2B5EF4-FFF2-40B4-BE49-F238E27FC236}">
                <a16:creationId xmlns:a16="http://schemas.microsoft.com/office/drawing/2014/main" id="{D2B57CC9-88C6-4064-8A67-C56D56AA25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996535" y="912249"/>
            <a:ext cx="1714320" cy="2922337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Овал 12">
            <a:extLst>
              <a:ext uri="{FF2B5EF4-FFF2-40B4-BE49-F238E27FC236}">
                <a16:creationId xmlns:a16="http://schemas.microsoft.com/office/drawing/2014/main" id="{07907609-6AB3-463C-A331-54B60DA0B8B6}"/>
              </a:ext>
            </a:extLst>
          </p:cNvPr>
          <p:cNvSpPr/>
          <p:nvPr/>
        </p:nvSpPr>
        <p:spPr>
          <a:xfrm>
            <a:off x="4406470" y="3298771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386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3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37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4" grpId="0"/>
      <p:bldP spid="13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ÐÐ°ÑÑÐ¸Ð½ÐºÐ¸ Ð¿Ð¾ Ð·Ð°Ð¿ÑÐ¾ÑÑ 47. ÐÐµÑÐ¿Ð»Ð°ÑÐ½Ð°Ñ ÑÐ¸ÑÐ°Ð»ÑÐ½Ñ Ð. Ð. ÐÑÑÑÐ¾Ð²ÑÐºÐ¾Ð³Ð¾ Ð½Ð° Ð¡Ð¼Ð¾Ð»ÐµÐ½ÑÐºÐ¾Ð¹-Ð¡ÐÐ½Ð½Ð¾Ð¹ Ð¿Ð»Ð¾ÑÐ°Ð´Ð¸.">
            <a:extLst>
              <a:ext uri="{FF2B5EF4-FFF2-40B4-BE49-F238E27FC236}">
                <a16:creationId xmlns:a16="http://schemas.microsoft.com/office/drawing/2014/main" id="{9CA61FC2-446F-47E7-9089-62D13F80C2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" y="10"/>
            <a:ext cx="9143980" cy="5143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7" name="Овал 6">
            <a:extLst>
              <a:ext uri="{FF2B5EF4-FFF2-40B4-BE49-F238E27FC236}">
                <a16:creationId xmlns:a16="http://schemas.microsoft.com/office/drawing/2014/main" id="{C7587E69-7D5B-45A3-800D-03BFBCD34F75}"/>
              </a:ext>
            </a:extLst>
          </p:cNvPr>
          <p:cNvSpPr/>
          <p:nvPr/>
        </p:nvSpPr>
        <p:spPr>
          <a:xfrm>
            <a:off x="6985225" y="424647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4210354-C731-4A80-9F59-EA7A4BE9A987}"/>
              </a:ext>
            </a:extLst>
          </p:cNvPr>
          <p:cNvSpPr txBox="1"/>
          <p:nvPr/>
        </p:nvSpPr>
        <p:spPr>
          <a:xfrm>
            <a:off x="6985223" y="911329"/>
            <a:ext cx="1800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/>
              <a:t> Бесплатная </a:t>
            </a:r>
          </a:p>
          <a:p>
            <a:pPr algn="ctr"/>
            <a:r>
              <a:rPr lang="ru-RU" sz="1200" dirty="0"/>
              <a:t>читальня имени </a:t>
            </a:r>
          </a:p>
          <a:p>
            <a:pPr algn="ctr"/>
            <a:r>
              <a:rPr lang="ru-RU" sz="1200" dirty="0"/>
              <a:t>А. Н. Островского</a:t>
            </a:r>
          </a:p>
          <a:p>
            <a:pPr algn="ctr"/>
            <a:r>
              <a:rPr lang="ru-RU" sz="1200" dirty="0"/>
              <a:t>в Москве</a:t>
            </a:r>
          </a:p>
        </p:txBody>
      </p:sp>
    </p:spTree>
    <p:extLst>
      <p:ext uri="{BB962C8B-B14F-4D97-AF65-F5344CB8AC3E}">
        <p14:creationId xmlns:p14="http://schemas.microsoft.com/office/powerpoint/2010/main" val="2029681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http://nlr.ru/nlr_history/history/images/zal_v.jpg">
            <a:extLst>
              <a:ext uri="{FF2B5EF4-FFF2-40B4-BE49-F238E27FC236}">
                <a16:creationId xmlns:a16="http://schemas.microsoft.com/office/drawing/2014/main" id="{6FA829EA-BF0D-4EB7-BD2B-A3E6831E1A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" y="10"/>
            <a:ext cx="9143980" cy="5143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D6847783-FF33-41E8-9584-66C069AC5B52}"/>
              </a:ext>
            </a:extLst>
          </p:cNvPr>
          <p:cNvSpPr/>
          <p:nvPr/>
        </p:nvSpPr>
        <p:spPr>
          <a:xfrm>
            <a:off x="0" y="0"/>
            <a:ext cx="3284536" cy="5143500"/>
          </a:xfrm>
          <a:prstGeom prst="rect">
            <a:avLst/>
          </a:prstGeom>
          <a:solidFill>
            <a:srgbClr val="FA5050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>
              <a:solidFill>
                <a:prstClr val="white"/>
              </a:solidFill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5A7EE8B2-312C-4967-AF22-90EF721B6095}"/>
              </a:ext>
            </a:extLst>
          </p:cNvPr>
          <p:cNvSpPr/>
          <p:nvPr/>
        </p:nvSpPr>
        <p:spPr>
          <a:xfrm>
            <a:off x="267032" y="1673106"/>
            <a:ext cx="2750472" cy="17972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Бесплатные народные и земские библиотеки становились более демократичными. </a:t>
            </a:r>
          </a:p>
        </p:txBody>
      </p:sp>
    </p:spTree>
    <p:extLst>
      <p:ext uri="{BB962C8B-B14F-4D97-AF65-F5344CB8AC3E}">
        <p14:creationId xmlns:p14="http://schemas.microsoft.com/office/powerpoint/2010/main" val="3055727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366215" y="1825277"/>
            <a:ext cx="4033837" cy="86177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/>
            <a:r>
              <a:rPr lang="ru-RU" sz="2800" dirty="0">
                <a:solidFill>
                  <a:srgbClr val="FFDC5A"/>
                </a:solidFill>
                <a:latin typeface="Merriweather"/>
              </a:rPr>
              <a:t>Павел Михайлович Третьяков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358777" y="2858611"/>
            <a:ext cx="4033837" cy="45961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400" dirty="0">
                <a:solidFill>
                  <a:prstClr val="white"/>
                </a:solidFill>
              </a:rPr>
              <a:t>Он собирал картины русских </a:t>
            </a:r>
          </a:p>
          <a:p>
            <a:pPr defTabSz="685749">
              <a:lnSpc>
                <a:spcPct val="110000"/>
              </a:lnSpc>
            </a:pPr>
            <a:r>
              <a:rPr lang="ru-RU" sz="1400" dirty="0">
                <a:solidFill>
                  <a:prstClr val="white"/>
                </a:solidFill>
              </a:rPr>
              <a:t>художников, начиная с 1856 года.</a:t>
            </a:r>
          </a:p>
        </p:txBody>
      </p:sp>
      <p:pic>
        <p:nvPicPr>
          <p:cNvPr id="2050" name="Picture 2" descr="https://i.mycdn.me/image?id=863030416625&amp;t=0&amp;plc=WEB&amp;tkn=*qLYsNvz3uSsCnHkgjvdWxV3okAw">
            <a:extLst>
              <a:ext uri="{FF2B5EF4-FFF2-40B4-BE49-F238E27FC236}">
                <a16:creationId xmlns:a16="http://schemas.microsoft.com/office/drawing/2014/main" id="{6F81D3C8-C8C8-4234-AE4E-5B0E4BB8B4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60444" y="1096180"/>
            <a:ext cx="4383556" cy="2951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0612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ÐÐ°ÑÑÐ¸Ð½ÐºÐ¸ Ð¿Ð¾ Ð·Ð°Ð¿ÑÐ¾ÑÑ Ð´Ð¾Ð¼ Ð¿Ð°ÑÐºÐ¾Ð²Ð° ÐºÐ¾Ð½ÐµÑ  19 Ð²ÐµÐº">
            <a:extLst>
              <a:ext uri="{FF2B5EF4-FFF2-40B4-BE49-F238E27FC236}">
                <a16:creationId xmlns:a16="http://schemas.microsoft.com/office/drawing/2014/main" id="{8ACB162D-976F-4FA7-8150-1431037EEA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-118448"/>
            <a:ext cx="9144000" cy="5261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445FE01-16B4-40DB-983A-A5D7A3CA0318}"/>
              </a:ext>
            </a:extLst>
          </p:cNvPr>
          <p:cNvSpPr txBox="1"/>
          <p:nvPr/>
        </p:nvSpPr>
        <p:spPr>
          <a:xfrm>
            <a:off x="-1" y="411163"/>
            <a:ext cx="2681208" cy="1009846"/>
          </a:xfrm>
          <a:prstGeom prst="rect">
            <a:avLst/>
          </a:prstGeom>
          <a:solidFill>
            <a:srgbClr val="FA5050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В 1862 году в Москве начала свою работу Публичная библиотека.</a:t>
            </a:r>
          </a:p>
        </p:txBody>
      </p:sp>
    </p:spTree>
    <p:extLst>
      <p:ext uri="{BB962C8B-B14F-4D97-AF65-F5344CB8AC3E}">
        <p14:creationId xmlns:p14="http://schemas.microsoft.com/office/powerpoint/2010/main" val="2368765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358775" y="1709976"/>
            <a:ext cx="4569686" cy="86177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0" defTabSz="685749">
              <a:defRPr/>
            </a:pPr>
            <a:r>
              <a:rPr lang="ru-RU" sz="2800" dirty="0">
                <a:solidFill>
                  <a:srgbClr val="FFDC5A"/>
                </a:solidFill>
                <a:latin typeface="Merriweather"/>
              </a:rPr>
              <a:t>Публичная </a:t>
            </a:r>
          </a:p>
          <a:p>
            <a:pPr lvl="0" defTabSz="685749">
              <a:defRPr/>
            </a:pPr>
            <a:r>
              <a:rPr lang="ru-RU" sz="2800" dirty="0">
                <a:solidFill>
                  <a:srgbClr val="FFDC5A"/>
                </a:solidFill>
                <a:latin typeface="Merriweather"/>
              </a:rPr>
              <a:t>библиотека в Москве 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358776" y="2705634"/>
            <a:ext cx="3639788" cy="45961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0" defTabSz="685749">
              <a:lnSpc>
                <a:spcPct val="110000"/>
              </a:lnSpc>
            </a:pPr>
            <a:r>
              <a:rPr lang="ru-RU" sz="1400" dirty="0">
                <a:solidFill>
                  <a:prstClr val="white"/>
                </a:solidFill>
              </a:rPr>
              <a:t>Со временем она стала одной из самых богатых в России по количеству книг. 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pic>
        <p:nvPicPr>
          <p:cNvPr id="37890" name="Picture 2" descr="ÐÐ°ÑÑÐ¸Ð½ÐºÐ¸ Ð¿Ð¾ Ð·Ð°Ð¿ÑÐ¾ÑÑ">
            <a:extLst>
              <a:ext uri="{FF2B5EF4-FFF2-40B4-BE49-F238E27FC236}">
                <a16:creationId xmlns:a16="http://schemas.microsoft.com/office/drawing/2014/main" id="{E6339393-461D-4C82-BF6B-F546882417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51387" y="837493"/>
            <a:ext cx="4359061" cy="3182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0909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ÐÐ°ÑÑÐ¸Ð½ÐºÐ¸ Ð¿Ð¾ Ð·Ð°Ð¿ÑÐ¾ÑÑ">
            <a:extLst>
              <a:ext uri="{FF2B5EF4-FFF2-40B4-BE49-F238E27FC236}">
                <a16:creationId xmlns:a16="http://schemas.microsoft.com/office/drawing/2014/main" id="{361D9B62-6B18-4E9F-9021-B5DE57423D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" y="0"/>
            <a:ext cx="9143999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0" name="Овал 9">
            <a:extLst>
              <a:ext uri="{FF2B5EF4-FFF2-40B4-BE49-F238E27FC236}">
                <a16:creationId xmlns:a16="http://schemas.microsoft.com/office/drawing/2014/main" id="{72D11EB3-1475-465C-A5DF-677719652F05}"/>
              </a:ext>
            </a:extLst>
          </p:cNvPr>
          <p:cNvSpPr/>
          <p:nvPr/>
        </p:nvSpPr>
        <p:spPr>
          <a:xfrm>
            <a:off x="358775" y="2967263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A86FF43-B290-4212-8BA5-D6B33F47A764}"/>
              </a:ext>
            </a:extLst>
          </p:cNvPr>
          <p:cNvSpPr txBox="1"/>
          <p:nvPr/>
        </p:nvSpPr>
        <p:spPr>
          <a:xfrm>
            <a:off x="455585" y="3544097"/>
            <a:ext cx="16063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/>
              <a:t>Московский Исторический музей</a:t>
            </a:r>
          </a:p>
        </p:txBody>
      </p:sp>
    </p:spTree>
    <p:extLst>
      <p:ext uri="{BB962C8B-B14F-4D97-AF65-F5344CB8AC3E}">
        <p14:creationId xmlns:p14="http://schemas.microsoft.com/office/powerpoint/2010/main" val="2477883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ÐÐ¾ÑÐ¾Ð¶ÐµÐµ Ð¸Ð·Ð¾Ð±ÑÐ°Ð¶ÐµÐ½Ð¸Ðµ">
            <a:extLst>
              <a:ext uri="{FF2B5EF4-FFF2-40B4-BE49-F238E27FC236}">
                <a16:creationId xmlns:a16="http://schemas.microsoft.com/office/drawing/2014/main" id="{3B117972-2789-4C8A-9591-399FAF1498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" y="0"/>
            <a:ext cx="914398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0" name="Овал 9">
            <a:extLst>
              <a:ext uri="{FF2B5EF4-FFF2-40B4-BE49-F238E27FC236}">
                <a16:creationId xmlns:a16="http://schemas.microsoft.com/office/drawing/2014/main" id="{46290F09-13CC-48F9-B5DE-59E32842AFE0}"/>
              </a:ext>
            </a:extLst>
          </p:cNvPr>
          <p:cNvSpPr/>
          <p:nvPr/>
        </p:nvSpPr>
        <p:spPr>
          <a:xfrm>
            <a:off x="358775" y="2967263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708164D-FDA9-4894-9BDF-C4121D26D95B}"/>
              </a:ext>
            </a:extLst>
          </p:cNvPr>
          <p:cNvSpPr txBox="1"/>
          <p:nvPr/>
        </p:nvSpPr>
        <p:spPr>
          <a:xfrm>
            <a:off x="455585" y="3544097"/>
            <a:ext cx="16063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/>
              <a:t>Московский Политехнический музей</a:t>
            </a:r>
          </a:p>
        </p:txBody>
      </p:sp>
    </p:spTree>
    <p:extLst>
      <p:ext uri="{BB962C8B-B14F-4D97-AF65-F5344CB8AC3E}">
        <p14:creationId xmlns:p14="http://schemas.microsoft.com/office/powerpoint/2010/main" val="370195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90" name="Picture 6" descr="http://opeterburge.ru/images/photo_gallery/Dostoprimechatelnosti/001/novyj-ermitazh/001%20novyj-ermitazh.jpg">
            <a:extLst>
              <a:ext uri="{FF2B5EF4-FFF2-40B4-BE49-F238E27FC236}">
                <a16:creationId xmlns:a16="http://schemas.microsoft.com/office/drawing/2014/main" id="{E21A8437-A724-4F03-B4A6-037E23BD0D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" y="10"/>
            <a:ext cx="9143980" cy="5143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FC28979-C65F-4E34-9B26-74A7D06C2D9A}"/>
              </a:ext>
            </a:extLst>
          </p:cNvPr>
          <p:cNvSpPr txBox="1"/>
          <p:nvPr/>
        </p:nvSpPr>
        <p:spPr>
          <a:xfrm>
            <a:off x="0" y="426661"/>
            <a:ext cx="3611105" cy="794403"/>
          </a:xfrm>
          <a:prstGeom prst="rect">
            <a:avLst/>
          </a:prstGeom>
          <a:solidFill>
            <a:srgbClr val="FA5050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В 1865 году был открыт свободный доступ в Эрмитаж. </a:t>
            </a:r>
          </a:p>
        </p:txBody>
      </p:sp>
    </p:spTree>
    <p:extLst>
      <p:ext uri="{BB962C8B-B14F-4D97-AF65-F5344CB8AC3E}">
        <p14:creationId xmlns:p14="http://schemas.microsoft.com/office/powerpoint/2010/main" val="1307971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>
            <a:extLst>
              <a:ext uri="{FF2B5EF4-FFF2-40B4-BE49-F238E27FC236}">
                <a16:creationId xmlns:a16="http://schemas.microsoft.com/office/drawing/2014/main" id="{1E4542C1-D73B-4072-8560-C9D5547B7DF1}"/>
              </a:ext>
            </a:extLst>
          </p:cNvPr>
          <p:cNvSpPr txBox="1"/>
          <p:nvPr/>
        </p:nvSpPr>
        <p:spPr>
          <a:xfrm>
            <a:off x="281214" y="2473621"/>
            <a:ext cx="2434290" cy="1015839"/>
          </a:xfrm>
          <a:prstGeom prst="roundRect">
            <a:avLst/>
          </a:prstGeom>
          <a:noFill/>
          <a:ln w="15875">
            <a:solidFill>
              <a:srgbClr val="FA5050">
                <a:alpha val="75000"/>
              </a:srgbClr>
            </a:solidFill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b="1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5880707" y="3668918"/>
            <a:ext cx="2856285" cy="7987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880708" y="1488921"/>
            <a:ext cx="2856285" cy="798750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880708" y="2578919"/>
            <a:ext cx="2856285" cy="798750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10" name="Скругленная соединительная линия 9"/>
          <p:cNvCxnSpPr>
            <a:cxnSpLocks/>
            <a:stCxn id="17" idx="1"/>
            <a:endCxn id="18" idx="3"/>
          </p:cNvCxnSpPr>
          <p:nvPr/>
        </p:nvCxnSpPr>
        <p:spPr>
          <a:xfrm rot="10800000" flipV="1">
            <a:off x="5536036" y="1888296"/>
            <a:ext cx="344672" cy="1089998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Скругленная соединительная линия 25"/>
          <p:cNvCxnSpPr>
            <a:cxnSpLocks/>
            <a:stCxn id="18" idx="3"/>
            <a:endCxn id="19" idx="1"/>
          </p:cNvCxnSpPr>
          <p:nvPr/>
        </p:nvCxnSpPr>
        <p:spPr>
          <a:xfrm>
            <a:off x="5536036" y="2978294"/>
            <a:ext cx="344672" cy="0"/>
          </a:xfrm>
          <a:prstGeom prst="straightConnector1">
            <a:avLst/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Скругленная соединительная линия 31"/>
          <p:cNvCxnSpPr>
            <a:cxnSpLocks/>
            <a:stCxn id="25" idx="1"/>
            <a:endCxn id="18" idx="3"/>
          </p:cNvCxnSpPr>
          <p:nvPr/>
        </p:nvCxnSpPr>
        <p:spPr>
          <a:xfrm rot="10800000">
            <a:off x="5536037" y="2978295"/>
            <a:ext cx="324015" cy="1099679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5832475" y="1521328"/>
            <a:ext cx="290451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Молодое образованное поколение привлекала научная деятельность 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863411" y="2590964"/>
            <a:ext cx="289087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Российские выпускники стали чаще ездить на стажировку в заграничные научные центры 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860051" y="3708641"/>
            <a:ext cx="289087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Российские учёные активно взаимодействовали с коллегами из Западной Европы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974FF87-5C12-46B1-828A-0884084227BB}"/>
              </a:ext>
            </a:extLst>
          </p:cNvPr>
          <p:cNvSpPr txBox="1"/>
          <p:nvPr/>
        </p:nvSpPr>
        <p:spPr>
          <a:xfrm>
            <a:off x="3101747" y="2470374"/>
            <a:ext cx="2434289" cy="1015839"/>
          </a:xfrm>
          <a:prstGeom prst="roundRect">
            <a:avLst/>
          </a:prstGeom>
          <a:noFill/>
          <a:ln w="15875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b="1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086E14E-93C3-4EE4-958C-4523FA13ABE4}"/>
              </a:ext>
            </a:extLst>
          </p:cNvPr>
          <p:cNvSpPr txBox="1"/>
          <p:nvPr/>
        </p:nvSpPr>
        <p:spPr>
          <a:xfrm>
            <a:off x="3115384" y="2608961"/>
            <a:ext cx="242065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Создание благоприятных условий для развития российской науки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13E603D-53B8-4282-8DC9-A9A7FF193AB9}"/>
              </a:ext>
            </a:extLst>
          </p:cNvPr>
          <p:cNvSpPr txBox="1"/>
          <p:nvPr/>
        </p:nvSpPr>
        <p:spPr>
          <a:xfrm>
            <a:off x="267575" y="2717699"/>
            <a:ext cx="24342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</a:rPr>
              <a:t>Подъём общественно-политического движения</a:t>
            </a:r>
          </a:p>
        </p:txBody>
      </p:sp>
      <p:cxnSp>
        <p:nvCxnSpPr>
          <p:cNvPr id="23" name="Скругленная соединительная линия 25">
            <a:extLst>
              <a:ext uri="{FF2B5EF4-FFF2-40B4-BE49-F238E27FC236}">
                <a16:creationId xmlns:a16="http://schemas.microsoft.com/office/drawing/2014/main" id="{2E9030CF-01DB-492F-8A92-95A95106BF73}"/>
              </a:ext>
            </a:extLst>
          </p:cNvPr>
          <p:cNvCxnSpPr>
            <a:cxnSpLocks/>
            <a:stCxn id="18" idx="1"/>
            <a:endCxn id="27" idx="3"/>
          </p:cNvCxnSpPr>
          <p:nvPr/>
        </p:nvCxnSpPr>
        <p:spPr>
          <a:xfrm flipH="1">
            <a:off x="2715504" y="2978294"/>
            <a:ext cx="386243" cy="3247"/>
          </a:xfrm>
          <a:prstGeom prst="straightConnector1">
            <a:avLst/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>
            <a:extLst>
              <a:ext uri="{FF2B5EF4-FFF2-40B4-BE49-F238E27FC236}">
                <a16:creationId xmlns:a16="http://schemas.microsoft.com/office/drawing/2014/main" id="{DAAC420E-90C3-40EA-84BA-64FCA1D2B4DF}"/>
              </a:ext>
            </a:extLst>
          </p:cNvPr>
          <p:cNvSpPr txBox="1"/>
          <p:nvPr/>
        </p:nvSpPr>
        <p:spPr>
          <a:xfrm>
            <a:off x="358776" y="376238"/>
            <a:ext cx="8426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2800" dirty="0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  <a:t>Наука в пореформенное время</a:t>
            </a:r>
          </a:p>
        </p:txBody>
      </p:sp>
    </p:spTree>
    <p:extLst>
      <p:ext uri="{BB962C8B-B14F-4D97-AF65-F5344CB8AC3E}">
        <p14:creationId xmlns:p14="http://schemas.microsoft.com/office/powerpoint/2010/main" val="1365526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35" grpId="0" animBg="1"/>
      <p:bldP spid="17" grpId="0" animBg="1"/>
      <p:bldP spid="19" grpId="0" animBg="1"/>
      <p:bldP spid="5" grpId="0"/>
      <p:bldP spid="24" grpId="0"/>
      <p:bldP spid="25" grpId="0"/>
      <p:bldP spid="18" grpId="0" animBg="1"/>
      <p:bldP spid="21" grpId="0"/>
      <p:bldP spid="22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B04A099-D6F1-4E48-BEF8-A7573A93D05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53" r="7890" b="-2"/>
          <a:stretch/>
        </p:blipFill>
        <p:spPr>
          <a:xfrm>
            <a:off x="20" y="10"/>
            <a:ext cx="9143980" cy="514349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9" name="Овал 8">
            <a:extLst>
              <a:ext uri="{FF2B5EF4-FFF2-40B4-BE49-F238E27FC236}">
                <a16:creationId xmlns:a16="http://schemas.microsoft.com/office/drawing/2014/main" id="{44F3AB82-9A59-45E4-AAED-9CB6D52F9742}"/>
              </a:ext>
            </a:extLst>
          </p:cNvPr>
          <p:cNvSpPr/>
          <p:nvPr/>
        </p:nvSpPr>
        <p:spPr>
          <a:xfrm>
            <a:off x="6985225" y="420891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1F587C6-1DD0-43FF-B211-EA8195C8B289}"/>
              </a:ext>
            </a:extLst>
          </p:cNvPr>
          <p:cNvSpPr txBox="1"/>
          <p:nvPr/>
        </p:nvSpPr>
        <p:spPr>
          <a:xfrm>
            <a:off x="7082035" y="1090058"/>
            <a:ext cx="16063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/>
              <a:t>Пулковская обсерватория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A399AE9-BB94-49C2-85F8-B49CB4591112}"/>
              </a:ext>
            </a:extLst>
          </p:cNvPr>
          <p:cNvSpPr txBox="1"/>
          <p:nvPr/>
        </p:nvSpPr>
        <p:spPr>
          <a:xfrm>
            <a:off x="0" y="3757417"/>
            <a:ext cx="3462390" cy="1009846"/>
          </a:xfrm>
          <a:prstGeom prst="rect">
            <a:avLst/>
          </a:prstGeom>
          <a:solidFill>
            <a:srgbClr val="FA5050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>
              <a:spcAft>
                <a:spcPts val="600"/>
              </a:spcAft>
            </a:pPr>
            <a:r>
              <a:rPr lang="ru-RU" sz="1400" dirty="0">
                <a:solidFill>
                  <a:prstClr val="white"/>
                </a:solidFill>
              </a:rPr>
              <a:t>На базе университетов возникали новые научные школы и научные общества.</a:t>
            </a:r>
          </a:p>
        </p:txBody>
      </p:sp>
    </p:spTree>
    <p:extLst>
      <p:ext uri="{BB962C8B-B14F-4D97-AF65-F5344CB8AC3E}">
        <p14:creationId xmlns:p14="http://schemas.microsoft.com/office/powerpoint/2010/main" val="4170960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https://upload.wikimedia.org/wikipedia/commons/thumb/9/9d/RFCS_1868.jpg/1024px-RFCS_1868.jpg?1540913035745">
            <a:extLst>
              <a:ext uri="{FF2B5EF4-FFF2-40B4-BE49-F238E27FC236}">
                <a16:creationId xmlns:a16="http://schemas.microsoft.com/office/drawing/2014/main" id="{FFE66E50-CE48-43C9-AB76-B70B66296A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9" name="Овал 8">
            <a:extLst>
              <a:ext uri="{FF2B5EF4-FFF2-40B4-BE49-F238E27FC236}">
                <a16:creationId xmlns:a16="http://schemas.microsoft.com/office/drawing/2014/main" id="{44F3AB82-9A59-45E4-AAED-9CB6D52F9742}"/>
              </a:ext>
            </a:extLst>
          </p:cNvPr>
          <p:cNvSpPr/>
          <p:nvPr/>
        </p:nvSpPr>
        <p:spPr>
          <a:xfrm>
            <a:off x="370807" y="2967263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1F587C6-1DD0-43FF-B211-EA8195C8B289}"/>
              </a:ext>
            </a:extLst>
          </p:cNvPr>
          <p:cNvSpPr txBox="1"/>
          <p:nvPr/>
        </p:nvSpPr>
        <p:spPr>
          <a:xfrm>
            <a:off x="467617" y="3544097"/>
            <a:ext cx="16063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/>
              <a:t>Русское химическое общество</a:t>
            </a:r>
          </a:p>
        </p:txBody>
      </p:sp>
    </p:spTree>
    <p:extLst>
      <p:ext uri="{BB962C8B-B14F-4D97-AF65-F5344CB8AC3E}">
        <p14:creationId xmlns:p14="http://schemas.microsoft.com/office/powerpoint/2010/main" val="3340102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792538" y="1513255"/>
            <a:ext cx="4870449" cy="211699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Появились новые формы обмена опытом в научном сообществе –всероссийские съезды учёных.</a:t>
            </a:r>
          </a:p>
          <a:p>
            <a:pPr defTabSz="685749">
              <a:lnSpc>
                <a:spcPct val="110000"/>
              </a:lnSpc>
            </a:pPr>
            <a:endParaRPr lang="ru-RU" sz="1800" dirty="0">
              <a:solidFill>
                <a:prstClr val="white"/>
              </a:solidFill>
              <a:latin typeface="Merriweather"/>
            </a:endParaRPr>
          </a:p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Такие съезды, в том числе, способствовали популяризации</a:t>
            </a:r>
          </a:p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науки. 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18B94E5-9B55-43F4-8EAB-2E33135816F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4998" t="5431" r="20470" b="2370"/>
          <a:stretch/>
        </p:blipFill>
        <p:spPr>
          <a:xfrm>
            <a:off x="358776" y="670760"/>
            <a:ext cx="2952750" cy="3801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607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1104024" y="3311014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sp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104024" y="1932715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sp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10" name="Скругленная соединительная линия 9"/>
          <p:cNvCxnSpPr>
            <a:cxnSpLocks/>
            <a:stCxn id="17" idx="3"/>
            <a:endCxn id="18" idx="1"/>
          </p:cNvCxnSpPr>
          <p:nvPr/>
        </p:nvCxnSpPr>
        <p:spPr>
          <a:xfrm>
            <a:off x="4601286" y="2252991"/>
            <a:ext cx="410967" cy="689150"/>
          </a:xfrm>
          <a:prstGeom prst="curvedConnector3">
            <a:avLst/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Скругленная соединительная линия 31"/>
          <p:cNvCxnSpPr>
            <a:cxnSpLocks/>
            <a:stCxn id="35" idx="3"/>
            <a:endCxn id="18" idx="1"/>
          </p:cNvCxnSpPr>
          <p:nvPr/>
        </p:nvCxnSpPr>
        <p:spPr>
          <a:xfrm flipV="1">
            <a:off x="4601286" y="2942141"/>
            <a:ext cx="410967" cy="689149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1062092" y="1991380"/>
            <a:ext cx="35811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Внедрение изобретений </a:t>
            </a:r>
          </a:p>
          <a:p>
            <a:pPr algn="ctr"/>
            <a:r>
              <a:rPr lang="ru-RU" sz="1400" dirty="0">
                <a:solidFill>
                  <a:prstClr val="black"/>
                </a:solidFill>
              </a:rPr>
              <a:t>в промышленность и хозяйство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194231" y="3385192"/>
            <a:ext cx="33168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Технические открытия мирового масштаба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012253" y="2434221"/>
            <a:ext cx="2576412" cy="1015839"/>
          </a:xfrm>
          <a:prstGeom prst="roundRect">
            <a:avLst/>
          </a:prstGeom>
          <a:noFill/>
          <a:ln w="15875">
            <a:solidFill>
              <a:srgbClr val="FA5050">
                <a:alpha val="75000"/>
              </a:srgbClr>
            </a:solidFill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b="1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975861" y="2465086"/>
            <a:ext cx="26491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</a:rPr>
              <a:t>Доказательство преодоления отсталости </a:t>
            </a:r>
          </a:p>
          <a:p>
            <a:pPr algn="ctr"/>
            <a:r>
              <a:rPr lang="ru-RU" sz="1400" b="1" dirty="0">
                <a:solidFill>
                  <a:prstClr val="black"/>
                </a:solidFill>
              </a:rPr>
              <a:t>и выхода российской науки на международный уровень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C1028C2-A6EA-42FA-BFEA-97CDE48EF0C5}"/>
              </a:ext>
            </a:extLst>
          </p:cNvPr>
          <p:cNvSpPr txBox="1"/>
          <p:nvPr/>
        </p:nvSpPr>
        <p:spPr>
          <a:xfrm>
            <a:off x="358776" y="376238"/>
            <a:ext cx="842644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2800" dirty="0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  <a:t>Российская наука во второй </a:t>
            </a:r>
          </a:p>
          <a:p>
            <a:pPr algn="ctr" defTabSz="685766"/>
            <a:r>
              <a:rPr lang="ru-RU" sz="2800" dirty="0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  <a:t>половине </a:t>
            </a:r>
            <a:r>
              <a:rPr lang="en-US" sz="2800" dirty="0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  <a:t>XIX </a:t>
            </a:r>
            <a:r>
              <a:rPr lang="ru-RU" sz="2800" dirty="0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  <a:t>века</a:t>
            </a:r>
          </a:p>
        </p:txBody>
      </p:sp>
    </p:spTree>
    <p:extLst>
      <p:ext uri="{BB962C8B-B14F-4D97-AF65-F5344CB8AC3E}">
        <p14:creationId xmlns:p14="http://schemas.microsoft.com/office/powerpoint/2010/main" val="2270876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17" grpId="0" animBg="1"/>
      <p:bldP spid="5" grpId="0"/>
      <p:bldP spid="25" grpId="0"/>
      <p:bldP spid="18" grpId="0" animBg="1"/>
      <p:bldP spid="2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https://i.mycdn.me/image?id=863030407409&amp;t=0&amp;plc=WEB&amp;tkn=*V-3eudrxQP-lYxPKAfk2pJjyN0I">
            <a:extLst>
              <a:ext uri="{FF2B5EF4-FFF2-40B4-BE49-F238E27FC236}">
                <a16:creationId xmlns:a16="http://schemas.microsoft.com/office/drawing/2014/main" id="{AA9A3D42-7DCF-4FB5-8084-E9F61720F7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" y="10"/>
            <a:ext cx="9143980" cy="5143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pic>
        <p:nvPicPr>
          <p:cNvPr id="3076" name="Picture 4" descr="ÐÐ¾ÑÐ¾Ð¶ÐµÐµ Ð¸Ð·Ð¾Ð±ÑÐ°Ð¶ÐµÐ½Ð¸Ðµ">
            <a:extLst>
              <a:ext uri="{FF2B5EF4-FFF2-40B4-BE49-F238E27FC236}">
                <a16:creationId xmlns:a16="http://schemas.microsoft.com/office/drawing/2014/main" id="{9B045234-DEEB-45CD-A3F0-435ECB4277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4623828" y="1038417"/>
            <a:ext cx="1209438" cy="679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ÐÐ¾ÑÐ¾Ð¶ÐµÐµ Ð¸Ð·Ð¾Ð±ÑÐ°Ð¶ÐµÐ½Ð¸Ðµ">
            <a:extLst>
              <a:ext uri="{FF2B5EF4-FFF2-40B4-BE49-F238E27FC236}">
                <a16:creationId xmlns:a16="http://schemas.microsoft.com/office/drawing/2014/main" id="{A40E4476-B061-4C8F-B7DA-F4CB7636AA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3633786" y="1443547"/>
            <a:ext cx="1210652" cy="679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D9798DE-9172-4108-B07F-49EBD21C5337}"/>
              </a:ext>
            </a:extLst>
          </p:cNvPr>
          <p:cNvSpPr txBox="1"/>
          <p:nvPr/>
        </p:nvSpPr>
        <p:spPr>
          <a:xfrm>
            <a:off x="0" y="3972860"/>
            <a:ext cx="3219855" cy="794403"/>
          </a:xfrm>
          <a:prstGeom prst="rect">
            <a:avLst/>
          </a:prstGeom>
          <a:solidFill>
            <a:srgbClr val="FA5050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>
              <a:spcAft>
                <a:spcPts val="600"/>
              </a:spcAft>
            </a:pPr>
            <a:r>
              <a:rPr lang="ru-RU" sz="1400" dirty="0">
                <a:solidFill>
                  <a:prstClr val="white"/>
                </a:solidFill>
              </a:rPr>
              <a:t>В 1892 году Третьяков передал свою коллекцию в дар Москве.</a:t>
            </a:r>
          </a:p>
        </p:txBody>
      </p:sp>
      <p:pic>
        <p:nvPicPr>
          <p:cNvPr id="3078" name="Picture 6" descr="ÐÐ¾ÑÐ¾Ð¶ÐµÐµ Ð¸Ð·Ð¾Ð±ÑÐ°Ð¶ÐµÐ½Ð¸Ðµ">
            <a:extLst>
              <a:ext uri="{FF2B5EF4-FFF2-40B4-BE49-F238E27FC236}">
                <a16:creationId xmlns:a16="http://schemas.microsoft.com/office/drawing/2014/main" id="{F6C7B121-4647-4337-80F7-31B5A8B3D1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4115033" y="1443557"/>
            <a:ext cx="1206407" cy="679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8472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s://upload.wikimedia.org/wikipedia/commons/d/d4/Kramskoy_Mendeleev_01.jpg">
            <a:extLst>
              <a:ext uri="{FF2B5EF4-FFF2-40B4-BE49-F238E27FC236}">
                <a16:creationId xmlns:a16="http://schemas.microsoft.com/office/drawing/2014/main" id="{1FF6F670-0E0A-424B-B300-3AA2039673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0" y="10"/>
            <a:ext cx="2061898" cy="5143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58" name="Picture 2" descr="https://upload.wikimedia.org/wikipedia/commons/d/d4/Kramskoy_Mendeleev_01.jpg">
            <a:extLst>
              <a:ext uri="{FF2B5EF4-FFF2-40B4-BE49-F238E27FC236}">
                <a16:creationId xmlns:a16="http://schemas.microsoft.com/office/drawing/2014/main" id="{A1609A61-9C13-491A-85AA-E533E00F31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655773" y="0"/>
            <a:ext cx="7488227" cy="5143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Овал 7">
            <a:extLst>
              <a:ext uri="{FF2B5EF4-FFF2-40B4-BE49-F238E27FC236}">
                <a16:creationId xmlns:a16="http://schemas.microsoft.com/office/drawing/2014/main" id="{ABCC2AF0-F68B-4269-9000-C8626A7229D3}"/>
              </a:ext>
            </a:extLst>
          </p:cNvPr>
          <p:cNvSpPr/>
          <p:nvPr/>
        </p:nvSpPr>
        <p:spPr>
          <a:xfrm>
            <a:off x="370807" y="2967263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144AB03-455D-42FF-A6D7-B33ADFF85E33}"/>
              </a:ext>
            </a:extLst>
          </p:cNvPr>
          <p:cNvSpPr txBox="1"/>
          <p:nvPr/>
        </p:nvSpPr>
        <p:spPr>
          <a:xfrm>
            <a:off x="467617" y="3544097"/>
            <a:ext cx="16063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/>
              <a:t>Дмитрий</a:t>
            </a:r>
          </a:p>
          <a:p>
            <a:pPr algn="ctr"/>
            <a:r>
              <a:rPr lang="ru-RU" sz="1200" dirty="0"/>
              <a:t>Иванович</a:t>
            </a:r>
          </a:p>
          <a:p>
            <a:pPr algn="ctr"/>
            <a:r>
              <a:rPr lang="ru-RU" sz="1200" dirty="0"/>
              <a:t>Менделеев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D6847783-FF33-41E8-9584-66C069AC5B52}"/>
              </a:ext>
            </a:extLst>
          </p:cNvPr>
          <p:cNvSpPr/>
          <p:nvPr/>
        </p:nvSpPr>
        <p:spPr>
          <a:xfrm>
            <a:off x="0" y="0"/>
            <a:ext cx="3284536" cy="5143500"/>
          </a:xfrm>
          <a:prstGeom prst="rect">
            <a:avLst/>
          </a:prstGeom>
          <a:solidFill>
            <a:srgbClr val="FA5050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>
              <a:solidFill>
                <a:prstClr val="white"/>
              </a:solidFill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5A7EE8B2-312C-4967-AF22-90EF721B6095}"/>
              </a:ext>
            </a:extLst>
          </p:cNvPr>
          <p:cNvSpPr/>
          <p:nvPr/>
        </p:nvSpPr>
        <p:spPr>
          <a:xfrm>
            <a:off x="358775" y="1673101"/>
            <a:ext cx="2750472" cy="17972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>
              <a:lnSpc>
                <a:spcPct val="125000"/>
              </a:lnSpc>
              <a:spcAft>
                <a:spcPts val="600"/>
              </a:spcAft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Дмитрий Иванович Менделеев открыл периодический закон химических элементов. </a:t>
            </a:r>
          </a:p>
        </p:txBody>
      </p:sp>
    </p:spTree>
    <p:extLst>
      <p:ext uri="{BB962C8B-B14F-4D97-AF65-F5344CB8AC3E}">
        <p14:creationId xmlns:p14="http://schemas.microsoft.com/office/powerpoint/2010/main" val="2516536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 animBg="1"/>
      <p:bldP spid="11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792538" y="1817954"/>
            <a:ext cx="4870449" cy="150759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Периодический закон химических элементов позволил Менделееву впервые в истории химии предсказать существование новых элементов </a:t>
            </a:r>
          </a:p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и даже определить их атомный вес. </a:t>
            </a:r>
          </a:p>
        </p:txBody>
      </p:sp>
      <p:pic>
        <p:nvPicPr>
          <p:cNvPr id="46082" name="Picture 2" descr="https://www.kramola.info/sites/default/files/styles/page-main/public/images/blogs/uid1/table2_2.jpg?itok=Y3fr4hUU">
            <a:extLst>
              <a:ext uri="{FF2B5EF4-FFF2-40B4-BE49-F238E27FC236}">
                <a16:creationId xmlns:a16="http://schemas.microsoft.com/office/drawing/2014/main" id="{7D65AAF4-1A04-4525-BFB8-FF9B69D8B2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8775" y="506075"/>
            <a:ext cx="2952750" cy="4131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4558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8" name="Picture 4" descr="ÐÐ°ÑÑÐ¸Ð½ÐºÐ¸ Ð¿Ð¾ Ð·Ð°Ð¿ÑÐ¾ÑÑ ÑÐ¸Ð¼Ð¸ÑÐµÑÐºÐ°Ñ Ð»Ð°Ð±Ð¾ÑÐ°ÑÐ¾ÑÐ¸Ñ 19 Ð²ÐµÐº">
            <a:extLst>
              <a:ext uri="{FF2B5EF4-FFF2-40B4-BE49-F238E27FC236}">
                <a16:creationId xmlns:a16="http://schemas.microsoft.com/office/drawing/2014/main" id="{043A84B9-C34D-4243-ABBE-E52434AC5D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" y="10"/>
            <a:ext cx="9143980" cy="5143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445FE01-16B4-40DB-983A-A5D7A3CA0318}"/>
              </a:ext>
            </a:extLst>
          </p:cNvPr>
          <p:cNvSpPr txBox="1"/>
          <p:nvPr/>
        </p:nvSpPr>
        <p:spPr>
          <a:xfrm>
            <a:off x="1" y="425018"/>
            <a:ext cx="3801438" cy="1009846"/>
          </a:xfrm>
          <a:prstGeom prst="rect">
            <a:avLst/>
          </a:prstGeom>
          <a:solidFill>
            <a:srgbClr val="FA5050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Много крупных достижений</a:t>
            </a:r>
          </a:p>
          <a:p>
            <a:pPr defTabSz="685783"/>
            <a:r>
              <a:rPr lang="ru-RU" sz="1400" dirty="0">
                <a:solidFill>
                  <a:prstClr val="white"/>
                </a:solidFill>
              </a:rPr>
              <a:t>во второй половине </a:t>
            </a:r>
            <a:r>
              <a:rPr lang="en-US" sz="1400" dirty="0">
                <a:solidFill>
                  <a:prstClr val="white"/>
                </a:solidFill>
              </a:rPr>
              <a:t>XIX </a:t>
            </a:r>
            <a:r>
              <a:rPr lang="ru-RU" sz="1400" dirty="0">
                <a:solidFill>
                  <a:prstClr val="white"/>
                </a:solidFill>
              </a:rPr>
              <a:t>века было </a:t>
            </a:r>
          </a:p>
          <a:p>
            <a:pPr defTabSz="685783"/>
            <a:r>
              <a:rPr lang="ru-RU" sz="1400" dirty="0">
                <a:solidFill>
                  <a:prstClr val="white"/>
                </a:solidFill>
              </a:rPr>
              <a:t>в биологической науке и медицине.</a:t>
            </a:r>
          </a:p>
        </p:txBody>
      </p:sp>
    </p:spTree>
    <p:extLst>
      <p:ext uri="{BB962C8B-B14F-4D97-AF65-F5344CB8AC3E}">
        <p14:creationId xmlns:p14="http://schemas.microsoft.com/office/powerpoint/2010/main" val="887562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6A3C73B-F14B-443C-8E1B-B5C36830711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547684" cy="514349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4A00A93-98E0-41F4-96AB-2811B4BBD31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547686" y="10"/>
            <a:ext cx="1108075" cy="514349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DD0D8D3-7B62-4C66-9683-712A4870C10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55763" y="10"/>
            <a:ext cx="7488237" cy="514349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4" name="Овал 13">
            <a:extLst>
              <a:ext uri="{FF2B5EF4-FFF2-40B4-BE49-F238E27FC236}">
                <a16:creationId xmlns:a16="http://schemas.microsoft.com/office/drawing/2014/main" id="{B5272DCA-CE90-493A-ADF5-11E1642BFD69}"/>
              </a:ext>
            </a:extLst>
          </p:cNvPr>
          <p:cNvSpPr/>
          <p:nvPr/>
        </p:nvSpPr>
        <p:spPr>
          <a:xfrm>
            <a:off x="370807" y="2967263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EC98ABD-DD93-4870-8121-CE661B70575E}"/>
              </a:ext>
            </a:extLst>
          </p:cNvPr>
          <p:cNvSpPr txBox="1"/>
          <p:nvPr/>
        </p:nvSpPr>
        <p:spPr>
          <a:xfrm>
            <a:off x="467617" y="3544097"/>
            <a:ext cx="16063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/>
              <a:t>Иван</a:t>
            </a:r>
          </a:p>
          <a:p>
            <a:pPr algn="ctr"/>
            <a:r>
              <a:rPr lang="ru-RU" sz="1200" dirty="0"/>
              <a:t> Михайлович Сеченов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1180A107-16C5-4ED3-A805-9D282FBD5073}"/>
              </a:ext>
            </a:extLst>
          </p:cNvPr>
          <p:cNvSpPr/>
          <p:nvPr/>
        </p:nvSpPr>
        <p:spPr>
          <a:xfrm>
            <a:off x="0" y="0"/>
            <a:ext cx="3284536" cy="5143500"/>
          </a:xfrm>
          <a:prstGeom prst="rect">
            <a:avLst/>
          </a:prstGeom>
          <a:solidFill>
            <a:srgbClr val="FA5050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>
              <a:solidFill>
                <a:prstClr val="white"/>
              </a:solidFill>
            </a:endParaRP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2D711AF5-A5EC-4D04-BA60-7B2C4F75EA00}"/>
              </a:ext>
            </a:extLst>
          </p:cNvPr>
          <p:cNvSpPr/>
          <p:nvPr/>
        </p:nvSpPr>
        <p:spPr>
          <a:xfrm>
            <a:off x="358775" y="942137"/>
            <a:ext cx="2648830" cy="32592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Сеченов представил учение о рефлексах головного мозга </a:t>
            </a:r>
          </a:p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и стал основоположником русской физиологической школы. </a:t>
            </a:r>
          </a:p>
        </p:txBody>
      </p:sp>
    </p:spTree>
    <p:extLst>
      <p:ext uri="{BB962C8B-B14F-4D97-AF65-F5344CB8AC3E}">
        <p14:creationId xmlns:p14="http://schemas.microsoft.com/office/powerpoint/2010/main" val="3679775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  <p:bldP spid="17" grpId="0" animBg="1"/>
      <p:bldP spid="18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ÐÐ°ÑÑÐ¸Ð½ÐºÐ¸ Ð¿Ð¾ Ð·Ð°Ð¿ÑÐ¾ÑÑ ÐÐ¸ÑÐ°Ð¸Ð» ÐÐµÑÑÐµÑÐ¾Ð² ÐÐ¾ÑÑÑÐµÑ Ð°ÐºÐ°Ð´ÐµÐ¼Ð¸ÐºÐ° ÑÐ¸Ð·Ð¸Ð¾Ð»Ð¾Ð³Ð° Ð.Ð.ÐÐ°Ð²Ð»Ð¾Ð²Ð°. 1935">
            <a:extLst>
              <a:ext uri="{FF2B5EF4-FFF2-40B4-BE49-F238E27FC236}">
                <a16:creationId xmlns:a16="http://schemas.microsoft.com/office/drawing/2014/main" id="{4D73D313-A643-45BE-8A4C-D6ACF5B5AB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" y="10"/>
            <a:ext cx="9143980" cy="5143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AB7EB48-6C49-42FC-97D5-601EE3DC44F5}"/>
              </a:ext>
            </a:extLst>
          </p:cNvPr>
          <p:cNvSpPr txBox="1"/>
          <p:nvPr/>
        </p:nvSpPr>
        <p:spPr>
          <a:xfrm>
            <a:off x="0" y="3757417"/>
            <a:ext cx="3426246" cy="1009846"/>
          </a:xfrm>
          <a:prstGeom prst="rect">
            <a:avLst/>
          </a:prstGeom>
          <a:solidFill>
            <a:srgbClr val="FA5050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Иван Петрович Павлов на основе теории Сеченова создал своё учение об условных рефлексах. </a:t>
            </a:r>
          </a:p>
        </p:txBody>
      </p:sp>
    </p:spTree>
    <p:extLst>
      <p:ext uri="{BB962C8B-B14F-4D97-AF65-F5344CB8AC3E}">
        <p14:creationId xmlns:p14="http://schemas.microsoft.com/office/powerpoint/2010/main" val="1333764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792538" y="1513255"/>
            <a:ext cx="4870449" cy="211699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Деятельность И. И. Мечникова сосредоточилась в области микробиологии, бактериологии, медицины.</a:t>
            </a:r>
          </a:p>
          <a:p>
            <a:pPr defTabSz="685749">
              <a:lnSpc>
                <a:spcPct val="110000"/>
              </a:lnSpc>
            </a:pPr>
            <a:endParaRPr lang="ru-RU" sz="1800" dirty="0">
              <a:solidFill>
                <a:prstClr val="white"/>
              </a:solidFill>
              <a:latin typeface="Merriweather"/>
            </a:endParaRPr>
          </a:p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Он изучал защитные свойства организма.</a:t>
            </a:r>
          </a:p>
        </p:txBody>
      </p:sp>
      <p:pic>
        <p:nvPicPr>
          <p:cNvPr id="50178" name="Picture 2" descr="Elie Metchnikoff - Between ca. 1910 and ca. 1915 - LOC.jpg">
            <a:extLst>
              <a:ext uri="{FF2B5EF4-FFF2-40B4-BE49-F238E27FC236}">
                <a16:creationId xmlns:a16="http://schemas.microsoft.com/office/drawing/2014/main" id="{DADC7562-F13F-4AFB-8101-8E14BC9D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623" y="700050"/>
            <a:ext cx="2958902" cy="3743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0842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358775" y="1709976"/>
            <a:ext cx="4569686" cy="86177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0" defTabSz="685749">
              <a:defRPr/>
            </a:pPr>
            <a:r>
              <a:rPr lang="ru-RU" sz="2800" dirty="0">
                <a:solidFill>
                  <a:srgbClr val="FFDC5A"/>
                </a:solidFill>
                <a:latin typeface="Merriweather"/>
              </a:rPr>
              <a:t>Климент Аркадьевич Тимирязев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358776" y="2705634"/>
            <a:ext cx="3639788" cy="69660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0" defTabSz="685749">
              <a:lnSpc>
                <a:spcPct val="110000"/>
              </a:lnSpc>
            </a:pPr>
            <a:r>
              <a:rPr lang="ru-RU" sz="1400" dirty="0">
                <a:solidFill>
                  <a:prstClr val="white"/>
                </a:solidFill>
              </a:rPr>
              <a:t>Тимирязев изучал фотосинтез, был одним из первых в России пропагандистов идей Дарвина об эволюции. 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pic>
        <p:nvPicPr>
          <p:cNvPr id="51202" name="Picture 2" descr="ÐÐ°ÑÑÐ¸Ð½ÐºÐ¸ Ð¿Ð¾ Ð·Ð°Ð¿ÑÐ¾ÑÑ">
            <a:extLst>
              <a:ext uri="{FF2B5EF4-FFF2-40B4-BE49-F238E27FC236}">
                <a16:creationId xmlns:a16="http://schemas.microsoft.com/office/drawing/2014/main" id="{9A3F9CAC-1249-4107-B2A2-9DEC4AB9B5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1388" y="914160"/>
            <a:ext cx="4392612" cy="3315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3381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90970" y="4391976"/>
            <a:ext cx="77620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dirty="0">
                <a:solidFill>
                  <a:prstClr val="white"/>
                </a:solidFill>
                <a:latin typeface="Merriweather" panose="00000500000000000000" pitchFamily="2" charset="-52"/>
              </a:rPr>
              <a:t>Создатель почвоведения В. В. Докучаев</a:t>
            </a:r>
          </a:p>
        </p:txBody>
      </p:sp>
      <p:pic>
        <p:nvPicPr>
          <p:cNvPr id="8" name="Picture 2" descr="https://upload.wikimedia.org/wikipedia/commons/5/53/Dokuchaev_1888.jpg">
            <a:extLst>
              <a:ext uri="{FF2B5EF4-FFF2-40B4-BE49-F238E27FC236}">
                <a16:creationId xmlns:a16="http://schemas.microsoft.com/office/drawing/2014/main" id="{72B62329-76B3-4E5E-A802-95D63E56FF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995986" y="411162"/>
            <a:ext cx="3056134" cy="3980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7172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358775" y="1709976"/>
            <a:ext cx="4569686" cy="86177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0" defTabSz="685749">
              <a:defRPr/>
            </a:pPr>
            <a:r>
              <a:rPr lang="ru-RU" sz="2800" dirty="0">
                <a:solidFill>
                  <a:srgbClr val="FFDC5A"/>
                </a:solidFill>
                <a:latin typeface="Merriweather"/>
              </a:rPr>
              <a:t>Наука в конце </a:t>
            </a:r>
            <a:endParaRPr lang="en-US" sz="2800" dirty="0">
              <a:solidFill>
                <a:srgbClr val="FFDC5A"/>
              </a:solidFill>
              <a:latin typeface="Merriweather"/>
            </a:endParaRPr>
          </a:p>
          <a:p>
            <a:pPr lvl="0" defTabSz="685749">
              <a:defRPr/>
            </a:pPr>
            <a:r>
              <a:rPr lang="en-US" sz="2800" dirty="0">
                <a:solidFill>
                  <a:srgbClr val="FFDC5A"/>
                </a:solidFill>
                <a:latin typeface="Merriweather"/>
              </a:rPr>
              <a:t>XIX</a:t>
            </a:r>
            <a:r>
              <a:rPr lang="ru-RU" sz="2800" dirty="0">
                <a:solidFill>
                  <a:srgbClr val="FFDC5A"/>
                </a:solidFill>
                <a:latin typeface="Merriweather"/>
              </a:rPr>
              <a:t> века 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358776" y="2705634"/>
            <a:ext cx="3639788" cy="93358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0" defTabSz="685749">
              <a:lnSpc>
                <a:spcPct val="110000"/>
              </a:lnSpc>
            </a:pPr>
            <a:r>
              <a:rPr lang="ru-RU" sz="1400" dirty="0">
                <a:solidFill>
                  <a:prstClr val="white"/>
                </a:solidFill>
              </a:rPr>
              <a:t>Русские учёные совершили целый ряд ключевых открытий, которые имели практическое значение и до сих применяются в повседневной жизни. 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pic>
        <p:nvPicPr>
          <p:cNvPr id="53250" name="Picture 2" descr="ÐÐ°ÑÑÐ¸Ð½ÐºÐ¸ Ð¿Ð¾ Ð·Ð°Ð¿ÑÐ¾ÑÑ Ð½Ð°ÑÐºÐ° Ð² Ð½Ð°ÑÐ°Ð»Ðµ 20 Ð²ÐµÐºÐ° Ð² ÑÐ¾ÑÑÐ¸Ð¸">
            <a:extLst>
              <a:ext uri="{FF2B5EF4-FFF2-40B4-BE49-F238E27FC236}">
                <a16:creationId xmlns:a16="http://schemas.microsoft.com/office/drawing/2014/main" id="{0F7A234D-95F9-4CA4-8251-B2FAAD3A28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0721" y="986636"/>
            <a:ext cx="4398177" cy="3170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154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ÐÐ¾ÑÐ¾Ð¶ÐµÐµ Ð¸Ð·Ð¾Ð±ÑÐ°Ð¶ÐµÐ½Ð¸Ðµ">
            <a:extLst>
              <a:ext uri="{FF2B5EF4-FFF2-40B4-BE49-F238E27FC236}">
                <a16:creationId xmlns:a16="http://schemas.microsoft.com/office/drawing/2014/main" id="{18278FD8-CBE4-4D53-8C51-35DF8EE68B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284537" y="0"/>
            <a:ext cx="5859464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ÐÐ¾ÑÐ¾Ð¶ÐµÐµ Ð¸Ð·Ð¾Ð±ÑÐ°Ð¶ÐµÐ½Ð¸Ðµ">
            <a:extLst>
              <a:ext uri="{FF2B5EF4-FFF2-40B4-BE49-F238E27FC236}">
                <a16:creationId xmlns:a16="http://schemas.microsoft.com/office/drawing/2014/main" id="{D2992898-0020-4481-90E3-DDEE13EC84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267617" y="0"/>
            <a:ext cx="1035911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ÐÐ¾ÑÐ¾Ð¶ÐµÐµ Ð¸Ð·Ð¾Ð±ÑÐ°Ð¶ÐµÐ½Ð¸Ðµ">
            <a:extLst>
              <a:ext uri="{FF2B5EF4-FFF2-40B4-BE49-F238E27FC236}">
                <a16:creationId xmlns:a16="http://schemas.microsoft.com/office/drawing/2014/main" id="{13C44531-5AA6-4A86-B833-6639EE7B3F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231706" y="0"/>
            <a:ext cx="1035911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ÐÐ¾ÑÐ¾Ð¶ÐµÐµ Ð¸Ð·Ð¾Ð±ÑÐ°Ð¶ÐµÐ½Ð¸Ðµ">
            <a:extLst>
              <a:ext uri="{FF2B5EF4-FFF2-40B4-BE49-F238E27FC236}">
                <a16:creationId xmlns:a16="http://schemas.microsoft.com/office/drawing/2014/main" id="{B38ACD64-ED4E-4D7F-91EC-A0869892B3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29563" y="0"/>
            <a:ext cx="1035911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ÐÐ¾ÑÐ¾Ð¶ÐµÐµ Ð¸Ð·Ð¾Ð±ÑÐ°Ð¶ÐµÐ½Ð¸Ðµ">
            <a:extLst>
              <a:ext uri="{FF2B5EF4-FFF2-40B4-BE49-F238E27FC236}">
                <a16:creationId xmlns:a16="http://schemas.microsoft.com/office/drawing/2014/main" id="{40868900-7D40-4B30-BE4C-41F0D2FF7E3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261964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1180A107-16C5-4ED3-A805-9D282FBD5073}"/>
              </a:ext>
            </a:extLst>
          </p:cNvPr>
          <p:cNvSpPr/>
          <p:nvPr/>
        </p:nvSpPr>
        <p:spPr>
          <a:xfrm>
            <a:off x="-38841" y="0"/>
            <a:ext cx="3284536" cy="5143500"/>
          </a:xfrm>
          <a:prstGeom prst="rect">
            <a:avLst/>
          </a:prstGeom>
          <a:solidFill>
            <a:srgbClr val="FA5050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>
              <a:solidFill>
                <a:prstClr val="white"/>
              </a:solidFill>
            </a:endParaRP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2D711AF5-A5EC-4D04-BA60-7B2C4F75EA00}"/>
              </a:ext>
            </a:extLst>
          </p:cNvPr>
          <p:cNvSpPr/>
          <p:nvPr/>
        </p:nvSpPr>
        <p:spPr>
          <a:xfrm>
            <a:off x="280041" y="1499982"/>
            <a:ext cx="2646771" cy="2143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 физике Александр Григорьевич Столетов утвердил электромагнитную теорию света. </a:t>
            </a:r>
          </a:p>
        </p:txBody>
      </p:sp>
    </p:spTree>
    <p:extLst>
      <p:ext uri="{BB962C8B-B14F-4D97-AF65-F5344CB8AC3E}">
        <p14:creationId xmlns:p14="http://schemas.microsoft.com/office/powerpoint/2010/main" val="4107588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ÐÐ¾ÑÐ¾Ð¶ÐµÐµ Ð¸Ð·Ð¾Ð±ÑÐ°Ð¶ÐµÐ½Ð¸Ðµ">
            <a:extLst>
              <a:ext uri="{FF2B5EF4-FFF2-40B4-BE49-F238E27FC236}">
                <a16:creationId xmlns:a16="http://schemas.microsoft.com/office/drawing/2014/main" id="{DCC28E7D-DA1D-4685-A137-965B2F5334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765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6" name="Овал 5">
            <a:extLst>
              <a:ext uri="{FF2B5EF4-FFF2-40B4-BE49-F238E27FC236}">
                <a16:creationId xmlns:a16="http://schemas.microsoft.com/office/drawing/2014/main" id="{1184534B-1951-4944-8C17-01D3BD592908}"/>
              </a:ext>
            </a:extLst>
          </p:cNvPr>
          <p:cNvSpPr/>
          <p:nvPr/>
        </p:nvSpPr>
        <p:spPr>
          <a:xfrm>
            <a:off x="6985225" y="422314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3E3BEC3-9C0A-4F4F-8B0B-C266FD084002}"/>
              </a:ext>
            </a:extLst>
          </p:cNvPr>
          <p:cNvSpPr txBox="1"/>
          <p:nvPr/>
        </p:nvSpPr>
        <p:spPr>
          <a:xfrm>
            <a:off x="7082035" y="1091481"/>
            <a:ext cx="16063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/>
              <a:t>Третьяковская галерея в Москве</a:t>
            </a:r>
          </a:p>
        </p:txBody>
      </p:sp>
    </p:spTree>
    <p:extLst>
      <p:ext uri="{BB962C8B-B14F-4D97-AF65-F5344CB8AC3E}">
        <p14:creationId xmlns:p14="http://schemas.microsoft.com/office/powerpoint/2010/main" val="3464332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792538" y="1970304"/>
            <a:ext cx="4870449" cy="120289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Работы Столетова по изучению фотоэлектрических явлений </a:t>
            </a:r>
          </a:p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имели огромное значение для развития науки и техники.</a:t>
            </a:r>
          </a:p>
        </p:txBody>
      </p:sp>
      <p:pic>
        <p:nvPicPr>
          <p:cNvPr id="56330" name="Picture 10" descr="ÐÐ°ÑÑÐ¸Ð½ÐºÐ¸ Ð¿Ð¾ Ð·Ð°Ð¿ÑÐ¾ÑÑ Ð²Ð°ÐºÑÑÐ¼Ð½ÑÐ¹ ÑÐ¾ÑÐ¾ÑÐ»ÐµÐ¼ÐµÐ½Ñ">
            <a:extLst>
              <a:ext uri="{FF2B5EF4-FFF2-40B4-BE49-F238E27FC236}">
                <a16:creationId xmlns:a16="http://schemas.microsoft.com/office/drawing/2014/main" id="{812F8475-FC78-4167-9B61-0A9603DED6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6667" y="908203"/>
            <a:ext cx="2954857" cy="3399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7559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60355" y="4391975"/>
            <a:ext cx="29963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dirty="0">
                <a:solidFill>
                  <a:prstClr val="white"/>
                </a:solidFill>
                <a:latin typeface="Merriweather" panose="00000500000000000000" pitchFamily="2" charset="-52"/>
              </a:rPr>
              <a:t>П. Н. Яблочков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F41743C-4E09-451D-A1B3-071F866A7A1A}"/>
              </a:ext>
            </a:extLst>
          </p:cNvPr>
          <p:cNvSpPr txBox="1"/>
          <p:nvPr/>
        </p:nvSpPr>
        <p:spPr>
          <a:xfrm>
            <a:off x="5198981" y="4387314"/>
            <a:ext cx="28857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dirty="0">
                <a:solidFill>
                  <a:prstClr val="white"/>
                </a:solidFill>
                <a:latin typeface="Merriweather" panose="00000500000000000000" pitchFamily="2" charset="-52"/>
              </a:rPr>
              <a:t>А. Н. Лодыгин</a:t>
            </a:r>
          </a:p>
        </p:txBody>
      </p:sp>
      <p:pic>
        <p:nvPicPr>
          <p:cNvPr id="58370" name="Picture 2" descr="ÐÐ°ÑÑÐ¸Ð½ÐºÐ¸ Ð¿Ð¾ Ð·Ð°Ð¿ÑÐ¾ÑÑ ÐÐ»ÐµÐºÑÐ°Ð½Ð´Ñ ÐÐ¸ÐºÐ¾Ð»Ð°ÐµÐ²Ð¸Ñ ÐÐ¾Ð´ÑÐ³Ð¸Ð½">
            <a:extLst>
              <a:ext uri="{FF2B5EF4-FFF2-40B4-BE49-F238E27FC236}">
                <a16:creationId xmlns:a16="http://schemas.microsoft.com/office/drawing/2014/main" id="{B54E7D80-9730-4DE6-B386-9775E0DD38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5087141" y="411162"/>
            <a:ext cx="3109407" cy="3980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372" name="Picture 4" descr="ÐÐ°ÑÑÐ¸Ð½ÐºÐ¸ Ð¿Ð¾ Ð·Ð°Ð¿ÑÐ¾ÑÑ Ð¿Ð°Ð²ÐµÐ» ÑÐ±Ð»Ð¾ÑÐºÐ¾Ð²">
            <a:extLst>
              <a:ext uri="{FF2B5EF4-FFF2-40B4-BE49-F238E27FC236}">
                <a16:creationId xmlns:a16="http://schemas.microsoft.com/office/drawing/2014/main" id="{292E9EA0-0D1A-419B-8531-7423879591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03818" y="411163"/>
            <a:ext cx="3109409" cy="3985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5830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8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8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358776" y="1837961"/>
            <a:ext cx="4569686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0" defTabSz="685749">
              <a:defRPr/>
            </a:pPr>
            <a:r>
              <a:rPr lang="ru-RU" sz="2800" dirty="0">
                <a:solidFill>
                  <a:srgbClr val="FFDC5A"/>
                </a:solidFill>
                <a:latin typeface="Merriweather"/>
              </a:rPr>
              <a:t>Свеча Яблочкова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358776" y="2268848"/>
            <a:ext cx="3639788" cy="11705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0" defTabSz="685749">
              <a:lnSpc>
                <a:spcPct val="110000"/>
              </a:lnSpc>
            </a:pPr>
            <a:r>
              <a:rPr lang="ru-RU" sz="1400" dirty="0">
                <a:solidFill>
                  <a:prstClr val="white"/>
                </a:solidFill>
              </a:rPr>
              <a:t>Изобретения Яблочкова и Лодыгина  привели к революционным изменениям</a:t>
            </a:r>
          </a:p>
          <a:p>
            <a:pPr lvl="0" defTabSz="685749">
              <a:lnSpc>
                <a:spcPct val="110000"/>
              </a:lnSpc>
            </a:pPr>
            <a:r>
              <a:rPr lang="ru-RU" sz="1400" dirty="0">
                <a:solidFill>
                  <a:prstClr val="white"/>
                </a:solidFill>
              </a:rPr>
              <a:t>в технике освещения, передаче электроэнергии, её сохранении</a:t>
            </a:r>
          </a:p>
          <a:p>
            <a:pPr lvl="0" defTabSz="685749">
              <a:lnSpc>
                <a:spcPct val="110000"/>
              </a:lnSpc>
            </a:pPr>
            <a:r>
              <a:rPr lang="ru-RU" sz="1400" dirty="0">
                <a:solidFill>
                  <a:prstClr val="white"/>
                </a:solidFill>
              </a:rPr>
              <a:t>и распределении. 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6C5082D-D310-4DC0-A833-29BD311CB9A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51388" y="1033860"/>
            <a:ext cx="4412347" cy="3084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238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ÐÐ°ÑÑÐ¸Ð½ÐºÐ¸ Ð¿Ð¾ Ð·Ð°Ð¿ÑÐ¾ÑÑ ÑÐ¾Ð½Ð°ÑÐ¸ 19 Ð²ÐµÐº">
            <a:extLst>
              <a:ext uri="{FF2B5EF4-FFF2-40B4-BE49-F238E27FC236}">
                <a16:creationId xmlns:a16="http://schemas.microsoft.com/office/drawing/2014/main" id="{1E834CCD-D2C4-4CE0-838B-E82C8C4A4C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" y="10"/>
            <a:ext cx="9143980" cy="5143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E3C481E-A032-40D3-87B4-23A282682B2E}"/>
              </a:ext>
            </a:extLst>
          </p:cNvPr>
          <p:cNvSpPr txBox="1"/>
          <p:nvPr/>
        </p:nvSpPr>
        <p:spPr>
          <a:xfrm>
            <a:off x="0" y="3757417"/>
            <a:ext cx="3030877" cy="1009846"/>
          </a:xfrm>
          <a:prstGeom prst="rect">
            <a:avLst/>
          </a:prstGeom>
          <a:solidFill>
            <a:srgbClr val="FA5050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Во всём мире электрическое освещение называли «русским светом». </a:t>
            </a:r>
          </a:p>
        </p:txBody>
      </p:sp>
    </p:spTree>
    <p:extLst>
      <p:ext uri="{BB962C8B-B14F-4D97-AF65-F5344CB8AC3E}">
        <p14:creationId xmlns:p14="http://schemas.microsoft.com/office/powerpoint/2010/main" val="3589741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79388" y="4399084"/>
            <a:ext cx="87852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prstClr val="white"/>
                </a:solidFill>
                <a:latin typeface="Merriweather" panose="00000500000000000000" pitchFamily="2" charset="-52"/>
              </a:rPr>
              <a:t>Основоположник радиосвязи А. С. Попов</a:t>
            </a:r>
          </a:p>
        </p:txBody>
      </p:sp>
      <p:pic>
        <p:nvPicPr>
          <p:cNvPr id="61442" name="Picture 2" descr="ÐÐ°ÑÑÐ¸Ð½ÐºÐ¸ Ð¿Ð¾ Ð·Ð°Ð¿ÑÐ¾ÑÑ Ð¿Ð¾Ð¿Ð¾Ð²">
            <a:extLst>
              <a:ext uri="{FF2B5EF4-FFF2-40B4-BE49-F238E27FC236}">
                <a16:creationId xmlns:a16="http://schemas.microsoft.com/office/drawing/2014/main" id="{98243027-B36E-4CF2-8E6B-D8F2D917E5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986128" y="411163"/>
            <a:ext cx="3171744" cy="3987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9050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52" name="Picture 8" descr="ÐÐ°ÑÑÐ¸Ð½ÐºÐ¸ Ð¿Ð¾ Ð·Ð°Ð¿ÑÐ¾ÑÑ Ð¿Ð¾Ð¿Ð¾Ð² Ð´ÐµÐ¼Ð¾Ð½ÑÑÑÐ¸ÑÑÐµÑ ÑÐ°Ð´Ð¸Ð¾">
            <a:extLst>
              <a:ext uri="{FF2B5EF4-FFF2-40B4-BE49-F238E27FC236}">
                <a16:creationId xmlns:a16="http://schemas.microsoft.com/office/drawing/2014/main" id="{0999C248-A780-4C99-8889-20C8752934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6C5964C-BD7A-4E8D-8226-403CA5F84152}"/>
              </a:ext>
            </a:extLst>
          </p:cNvPr>
          <p:cNvSpPr txBox="1"/>
          <p:nvPr/>
        </p:nvSpPr>
        <p:spPr>
          <a:xfrm>
            <a:off x="-1" y="411163"/>
            <a:ext cx="3469712" cy="1009846"/>
          </a:xfrm>
          <a:prstGeom prst="rect">
            <a:avLst/>
          </a:prstGeom>
          <a:solidFill>
            <a:srgbClr val="FA5050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Попов первым в мире продемонстрировал работу радиостанции и радиоприёмника. </a:t>
            </a:r>
          </a:p>
        </p:txBody>
      </p:sp>
    </p:spTree>
    <p:extLst>
      <p:ext uri="{BB962C8B-B14F-4D97-AF65-F5344CB8AC3E}">
        <p14:creationId xmlns:p14="http://schemas.microsoft.com/office/powerpoint/2010/main" val="1034279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62" y="0"/>
            <a:ext cx="9151263" cy="5143500"/>
          </a:xfrm>
          <a:prstGeom prst="rect">
            <a:avLst/>
          </a:prstGeom>
        </p:spPr>
      </p:pic>
      <p:sp>
        <p:nvSpPr>
          <p:cNvPr id="19" name="Овал 18"/>
          <p:cNvSpPr/>
          <p:nvPr/>
        </p:nvSpPr>
        <p:spPr>
          <a:xfrm>
            <a:off x="363056" y="3847590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3</a:t>
            </a:r>
          </a:p>
        </p:txBody>
      </p:sp>
      <p:sp>
        <p:nvSpPr>
          <p:cNvPr id="17" name="Овал 16"/>
          <p:cNvSpPr/>
          <p:nvPr/>
        </p:nvSpPr>
        <p:spPr>
          <a:xfrm>
            <a:off x="358775" y="1323656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pic>
        <p:nvPicPr>
          <p:cNvPr id="35" name="Рисунок 3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58776" y="395078"/>
            <a:ext cx="8071239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Российская историческая наука</a:t>
            </a:r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id="{B83CAE63-717F-4AA4-B5B6-33452A7B1102}"/>
              </a:ext>
            </a:extLst>
          </p:cNvPr>
          <p:cNvSpPr/>
          <p:nvPr/>
        </p:nvSpPr>
        <p:spPr>
          <a:xfrm>
            <a:off x="354494" y="2551918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150FCC5-4EFA-4C39-BB5C-A3F535DB5AA6}"/>
              </a:ext>
            </a:extLst>
          </p:cNvPr>
          <p:cNvSpPr txBox="1"/>
          <p:nvPr/>
        </p:nvSpPr>
        <p:spPr>
          <a:xfrm>
            <a:off x="1190378" y="3702091"/>
            <a:ext cx="4872220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«Русская история в жизнеописаниях </a:t>
            </a:r>
          </a:p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её главнейших деятелей» </a:t>
            </a:r>
          </a:p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Н. И. Костомарова.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AFDB7E9-A90E-43FA-8E4C-71358836E2B1}"/>
              </a:ext>
            </a:extLst>
          </p:cNvPr>
          <p:cNvSpPr txBox="1"/>
          <p:nvPr/>
        </p:nvSpPr>
        <p:spPr>
          <a:xfrm>
            <a:off x="1190378" y="1310731"/>
            <a:ext cx="4108132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«История России с древнейших</a:t>
            </a:r>
          </a:p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 времён» С. М. Соловьёва.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C8EC9E2-2881-49EF-9E6E-91A186A7F7C5}"/>
              </a:ext>
            </a:extLst>
          </p:cNvPr>
          <p:cNvSpPr txBox="1"/>
          <p:nvPr/>
        </p:nvSpPr>
        <p:spPr>
          <a:xfrm>
            <a:off x="1190378" y="2537920"/>
            <a:ext cx="4642097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«Курс лекций по истории России» </a:t>
            </a:r>
          </a:p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В. О. Ключевского. </a:t>
            </a:r>
          </a:p>
        </p:txBody>
      </p:sp>
      <p:pic>
        <p:nvPicPr>
          <p:cNvPr id="14" name="Picture 2" descr="ÐÐ°ÑÑÐ¸Ð½ÐºÐ¸ Ð¿Ð¾ Ð·Ð°Ð¿ÑÐ¾ÑÑ Ð¡. Ð. Ð¡Ð¾Ð»Ð¾Ð²ÑÑÐ²Ð°">
            <a:extLst>
              <a:ext uri="{FF2B5EF4-FFF2-40B4-BE49-F238E27FC236}">
                <a16:creationId xmlns:a16="http://schemas.microsoft.com/office/drawing/2014/main" id="{D2988DE3-A9AA-46FA-A4FB-0760EFB6E6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873205" y="858197"/>
            <a:ext cx="1316571" cy="1659966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ÐÐ¾ÑÐ¾Ð¶ÐµÐµ Ð¸Ð·Ð¾Ð±ÑÐ°Ð¶ÐµÐ½Ð¸Ðµ">
            <a:extLst>
              <a:ext uri="{FF2B5EF4-FFF2-40B4-BE49-F238E27FC236}">
                <a16:creationId xmlns:a16="http://schemas.microsoft.com/office/drawing/2014/main" id="{73CF9EF0-F0A4-4DF1-A13F-1C1F916973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637293" y="2030140"/>
            <a:ext cx="1316570" cy="1659966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8" descr="ÐÐ¾ÑÐ¾Ð¶ÐµÐµ Ð¸Ð·Ð¾Ð±ÑÐ°Ð¶ÐµÐ½Ð¸Ðµ">
            <a:extLst>
              <a:ext uri="{FF2B5EF4-FFF2-40B4-BE49-F238E27FC236}">
                <a16:creationId xmlns:a16="http://schemas.microsoft.com/office/drawing/2014/main" id="{B9D3DCB0-F249-49D5-9E55-0967B53D5A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/>
          <a:stretch/>
        </p:blipFill>
        <p:spPr bwMode="auto">
          <a:xfrm>
            <a:off x="7468654" y="3117118"/>
            <a:ext cx="1316571" cy="1659966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407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7" grpId="0" animBg="1"/>
      <p:bldP spid="16" grpId="0" animBg="1"/>
      <p:bldP spid="26" grpId="0"/>
      <p:bldP spid="28" grpId="0"/>
      <p:bldP spid="29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 descr="https://upload.wikimedia.org/wikipedia/commons/4/45/Kareev_NI.jpg">
            <a:extLst>
              <a:ext uri="{FF2B5EF4-FFF2-40B4-BE49-F238E27FC236}">
                <a16:creationId xmlns:a16="http://schemas.microsoft.com/office/drawing/2014/main" id="{E1AA99C3-AED2-4FE7-8424-D9A547FA0B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3123029" y="0"/>
            <a:ext cx="6020972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https://upload.wikimedia.org/wikipedia/commons/4/45/Kareev_NI.jpg">
            <a:extLst>
              <a:ext uri="{FF2B5EF4-FFF2-40B4-BE49-F238E27FC236}">
                <a16:creationId xmlns:a16="http://schemas.microsoft.com/office/drawing/2014/main" id="{EBAE3B65-06A2-4711-A7FE-D2C8880EA0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13247" y="0"/>
            <a:ext cx="1109781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https://upload.wikimedia.org/wikipedia/commons/4/45/Kareev_NI.jpg">
            <a:extLst>
              <a:ext uri="{FF2B5EF4-FFF2-40B4-BE49-F238E27FC236}">
                <a16:creationId xmlns:a16="http://schemas.microsoft.com/office/drawing/2014/main" id="{D09CD148-3B72-42B1-B53A-7E9F58D387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903463" y="0"/>
            <a:ext cx="1109781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https://upload.wikimedia.org/wikipedia/commons/4/45/Kareev_NI.jpg">
            <a:extLst>
              <a:ext uri="{FF2B5EF4-FFF2-40B4-BE49-F238E27FC236}">
                <a16:creationId xmlns:a16="http://schemas.microsoft.com/office/drawing/2014/main" id="{8548AA7E-9DB1-4EC3-8909-8209ED9DE3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1" y="0"/>
            <a:ext cx="913664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31AC864C-9B64-4BD8-8718-6E8B13F08436}"/>
              </a:ext>
            </a:extLst>
          </p:cNvPr>
          <p:cNvSpPr/>
          <p:nvPr/>
        </p:nvSpPr>
        <p:spPr>
          <a:xfrm>
            <a:off x="0" y="0"/>
            <a:ext cx="3284536" cy="5143500"/>
          </a:xfrm>
          <a:prstGeom prst="rect">
            <a:avLst/>
          </a:prstGeom>
          <a:solidFill>
            <a:srgbClr val="FA5050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>
              <a:solidFill>
                <a:prstClr val="white"/>
              </a:solidFill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BFC1A180-93F5-4377-958D-7A4E41C7B5E7}"/>
              </a:ext>
            </a:extLst>
          </p:cNvPr>
          <p:cNvSpPr/>
          <p:nvPr/>
        </p:nvSpPr>
        <p:spPr>
          <a:xfrm>
            <a:off x="286359" y="1673106"/>
            <a:ext cx="2711818" cy="17972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 области изучения  всемирной истории  прославился Николай Иванович Кареев. </a:t>
            </a:r>
          </a:p>
        </p:txBody>
      </p:sp>
    </p:spTree>
    <p:extLst>
      <p:ext uri="{BB962C8B-B14F-4D97-AF65-F5344CB8AC3E}">
        <p14:creationId xmlns:p14="http://schemas.microsoft.com/office/powerpoint/2010/main" val="3050657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79388" y="3982142"/>
            <a:ext cx="87852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prstClr val="white"/>
                </a:solidFill>
                <a:latin typeface="Merriweather" panose="00000500000000000000" pitchFamily="2" charset="-52"/>
              </a:rPr>
              <a:t>Фольклористы</a:t>
            </a:r>
          </a:p>
        </p:txBody>
      </p:sp>
      <p:pic>
        <p:nvPicPr>
          <p:cNvPr id="8" name="Picture 4" descr="Afanasev.jpg">
            <a:extLst>
              <a:ext uri="{FF2B5EF4-FFF2-40B4-BE49-F238E27FC236}">
                <a16:creationId xmlns:a16="http://schemas.microsoft.com/office/drawing/2014/main" id="{CB00C0E8-3718-47BB-9ACF-8B9D31F2F1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268966" y="411163"/>
            <a:ext cx="2997192" cy="3570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ÐÑÑÐ»Ð°ÐµÐ² Ð¤ÑÐ´Ð¾Ñ ÐÐ²Ð°Ð½Ð¾Ð²Ð¸Ñ.jpg">
            <a:extLst>
              <a:ext uri="{FF2B5EF4-FFF2-40B4-BE49-F238E27FC236}">
                <a16:creationId xmlns:a16="http://schemas.microsoft.com/office/drawing/2014/main" id="{12AB93AA-D484-45AA-B988-C2031BDB98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77842" y="411163"/>
            <a:ext cx="2997191" cy="3570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A425ADB-219D-49C2-BE8C-C4264432E541}"/>
              </a:ext>
            </a:extLst>
          </p:cNvPr>
          <p:cNvSpPr txBox="1"/>
          <p:nvPr/>
        </p:nvSpPr>
        <p:spPr>
          <a:xfrm>
            <a:off x="877842" y="4332280"/>
            <a:ext cx="29971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prstClr val="white"/>
                </a:solidFill>
                <a:latin typeface="Merriweather" panose="00000500000000000000" pitchFamily="2" charset="-52"/>
              </a:rPr>
              <a:t>Ф. И. Буслаев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230FE11-081D-4874-972D-81909F54E49A}"/>
              </a:ext>
            </a:extLst>
          </p:cNvPr>
          <p:cNvSpPr txBox="1"/>
          <p:nvPr/>
        </p:nvSpPr>
        <p:spPr>
          <a:xfrm>
            <a:off x="5110396" y="4332280"/>
            <a:ext cx="33143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prstClr val="white"/>
                </a:solidFill>
                <a:latin typeface="Merriweather" panose="00000500000000000000" pitchFamily="2" charset="-52"/>
              </a:rPr>
              <a:t>А. Н. Афанасьев </a:t>
            </a:r>
          </a:p>
        </p:txBody>
      </p:sp>
    </p:spTree>
    <p:extLst>
      <p:ext uri="{BB962C8B-B14F-4D97-AF65-F5344CB8AC3E}">
        <p14:creationId xmlns:p14="http://schemas.microsoft.com/office/powerpoint/2010/main" val="1462524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1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792538" y="2122653"/>
            <a:ext cx="4870449" cy="8981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Историю русского языка </a:t>
            </a:r>
          </a:p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и древнерусскую литературу </a:t>
            </a:r>
          </a:p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изучал филолог И. И. Срезневский.</a:t>
            </a:r>
          </a:p>
        </p:txBody>
      </p:sp>
      <p:pic>
        <p:nvPicPr>
          <p:cNvPr id="67586" name="Picture 2" descr="https://upload.wikimedia.org/wikipedia/commons/e/e3/Sreznevskiy_Izmail_Ivanovich.jpg">
            <a:extLst>
              <a:ext uri="{FF2B5EF4-FFF2-40B4-BE49-F238E27FC236}">
                <a16:creationId xmlns:a16="http://schemas.microsoft.com/office/drawing/2014/main" id="{42EEA743-339D-494E-9CFF-F64EFBDAB4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8775" y="892859"/>
            <a:ext cx="2953667" cy="3357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1998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2" name="Picture 6" descr="ÐÐ°ÑÑÐ¸Ð½ÐºÐ¸ Ð¿Ð¾ Ð·Ð°Ð¿ÑÐ¾ÑÑ Ð½Ð°ÑÐºÐ° Ð¸ ÑÐµÑÐ½Ð¸ÐºÐ° ÐºÐ¾Ð½ÐµÑ 19 Ð²ÐµÐºÐ°">
            <a:extLst>
              <a:ext uri="{FF2B5EF4-FFF2-40B4-BE49-F238E27FC236}">
                <a16:creationId xmlns:a16="http://schemas.microsoft.com/office/drawing/2014/main" id="{73F20429-60D5-4B3A-AB8E-9E9C765922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10"/>
            <a:ext cx="9143999" cy="5143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9" name="Овал 8">
            <a:extLst>
              <a:ext uri="{FF2B5EF4-FFF2-40B4-BE49-F238E27FC236}">
                <a16:creationId xmlns:a16="http://schemas.microsoft.com/office/drawing/2014/main" id="{FCD87F6B-B28F-4436-90F7-777307273D52}"/>
              </a:ext>
            </a:extLst>
          </p:cNvPr>
          <p:cNvSpPr/>
          <p:nvPr/>
        </p:nvSpPr>
        <p:spPr>
          <a:xfrm>
            <a:off x="369926" y="2967263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AF3CB23-D01A-4E14-A2D4-9FDC27D65C34}"/>
              </a:ext>
            </a:extLst>
          </p:cNvPr>
          <p:cNvSpPr txBox="1"/>
          <p:nvPr/>
        </p:nvSpPr>
        <p:spPr>
          <a:xfrm>
            <a:off x="418331" y="3451764"/>
            <a:ext cx="17031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/>
              <a:t>Женское образование </a:t>
            </a:r>
          </a:p>
          <a:p>
            <a:pPr algn="ctr"/>
            <a:r>
              <a:rPr lang="ru-RU" sz="1200" dirty="0"/>
              <a:t>в России. </a:t>
            </a:r>
          </a:p>
          <a:p>
            <a:pPr algn="ctr"/>
            <a:r>
              <a:rPr lang="ru-RU" sz="1200" dirty="0"/>
              <a:t>Литография</a:t>
            </a:r>
          </a:p>
        </p:txBody>
      </p:sp>
    </p:spTree>
    <p:extLst>
      <p:ext uri="{BB962C8B-B14F-4D97-AF65-F5344CB8AC3E}">
        <p14:creationId xmlns:p14="http://schemas.microsoft.com/office/powerpoint/2010/main" val="789292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https://upload.wikimedia.org/wikipedia/commons/2/20/1872._%D0%9F%D0%BE%D1%80%D1%82%D1%80%D0%B5%D1%82_%D0%BF%D0%B8%D1%81%D0%B0%D1%82%D0%B5%D0%BB%D1%8F_%D0%92%D0%BB%D0%B0%D0%B4%D0%B8%D0%BC%D0%B8%D1%80%D0%B0_%D0%98%D0%B2%D0%B0%D0%BD%D0%BE%D0%B2%D0%B8%D1%87%D0%B0_%D0%94%D0%B0%D0%BB%D1%8F.jpg">
            <a:extLst>
              <a:ext uri="{FF2B5EF4-FFF2-40B4-BE49-F238E27FC236}">
                <a16:creationId xmlns:a16="http://schemas.microsoft.com/office/drawing/2014/main" id="{5824ED25-BEA1-4878-9628-3B507F76F6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" y="10"/>
            <a:ext cx="9143980" cy="5143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5" name="Овал 14">
            <a:extLst>
              <a:ext uri="{FF2B5EF4-FFF2-40B4-BE49-F238E27FC236}">
                <a16:creationId xmlns:a16="http://schemas.microsoft.com/office/drawing/2014/main" id="{D98CB31F-44C9-4B5E-9CDD-704D602C4C20}"/>
              </a:ext>
            </a:extLst>
          </p:cNvPr>
          <p:cNvSpPr/>
          <p:nvPr/>
        </p:nvSpPr>
        <p:spPr>
          <a:xfrm>
            <a:off x="6985225" y="420891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C125AC9-9FB3-459E-90F9-6A0DF103BAAE}"/>
              </a:ext>
            </a:extLst>
          </p:cNvPr>
          <p:cNvSpPr txBox="1"/>
          <p:nvPr/>
        </p:nvSpPr>
        <p:spPr>
          <a:xfrm>
            <a:off x="7082035" y="1090058"/>
            <a:ext cx="16063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/>
              <a:t>Владимир Иванович Даль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C2A15C0-36F8-4A66-A830-F67865D91FE0}"/>
              </a:ext>
            </a:extLst>
          </p:cNvPr>
          <p:cNvSpPr txBox="1"/>
          <p:nvPr/>
        </p:nvSpPr>
        <p:spPr>
          <a:xfrm>
            <a:off x="0" y="3757417"/>
            <a:ext cx="3474720" cy="1009846"/>
          </a:xfrm>
          <a:prstGeom prst="rect">
            <a:avLst/>
          </a:prstGeom>
          <a:solidFill>
            <a:srgbClr val="FA5050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Даль составил и издал «Толковый</a:t>
            </a:r>
          </a:p>
          <a:p>
            <a:pPr defTabSz="685783"/>
            <a:r>
              <a:rPr lang="ru-RU" sz="1400" dirty="0">
                <a:solidFill>
                  <a:prstClr val="white"/>
                </a:solidFill>
              </a:rPr>
              <a:t>словарь живого великорусского языка».</a:t>
            </a:r>
          </a:p>
        </p:txBody>
      </p:sp>
    </p:spTree>
    <p:extLst>
      <p:ext uri="{BB962C8B-B14F-4D97-AF65-F5344CB8AC3E}">
        <p14:creationId xmlns:p14="http://schemas.microsoft.com/office/powerpoint/2010/main" val="2450315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792538" y="1505304"/>
            <a:ext cx="4870449" cy="213289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«Толковый словарь» Даля стал одним из крупнейших словарей русского языка.</a:t>
            </a:r>
          </a:p>
          <a:p>
            <a:pPr defTabSz="685749">
              <a:lnSpc>
                <a:spcPct val="110000"/>
              </a:lnSpc>
            </a:pPr>
            <a:endParaRPr lang="ru-RU" sz="1800" dirty="0">
              <a:solidFill>
                <a:prstClr val="white"/>
              </a:solidFill>
              <a:latin typeface="Merriweather"/>
            </a:endParaRPr>
          </a:p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 нём насчитывалось около 200 000 слов и 30 000 пословиц, поговорок, загадок и присловий.</a:t>
            </a:r>
          </a:p>
        </p:txBody>
      </p:sp>
      <p:pic>
        <p:nvPicPr>
          <p:cNvPr id="69634" name="Picture 2" descr="https://upload.wikimedia.org/wikipedia/commons/0/01/Dal_Dictionary_title.jpg">
            <a:extLst>
              <a:ext uri="{FF2B5EF4-FFF2-40B4-BE49-F238E27FC236}">
                <a16:creationId xmlns:a16="http://schemas.microsoft.com/office/drawing/2014/main" id="{3986E3DB-5A62-4171-8637-07312BDAB8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8775" y="639522"/>
            <a:ext cx="2952750" cy="3864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8565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8776" y="376238"/>
            <a:ext cx="842644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2800" dirty="0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  <a:t>Русские первооткрыватели во второй половине </a:t>
            </a:r>
            <a:r>
              <a:rPr lang="en-US" sz="2800" dirty="0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  <a:t>XIX</a:t>
            </a:r>
            <a:r>
              <a:rPr lang="ru-RU" sz="2800" dirty="0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  <a:t> века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77826" y="2743439"/>
            <a:ext cx="25384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Развитие капитализма поставило новые задачи перед географической наукой и геологией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276600" y="2743439"/>
            <a:ext cx="25558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Русские путешественники побывали в местах, где раньше не было европейцев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227764" y="2743438"/>
            <a:ext cx="255746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Исследователи 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изучали Среднюю 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и Центральную Азию</a:t>
            </a:r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2973389" y="2165892"/>
            <a:ext cx="241300" cy="0"/>
          </a:xfrm>
          <a:prstGeom prst="straightConnector1">
            <a:avLst/>
          </a:prstGeom>
          <a:ln w="31750" cap="rnd">
            <a:solidFill>
              <a:srgbClr val="FA5050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5889626" y="2165892"/>
            <a:ext cx="241300" cy="0"/>
          </a:xfrm>
          <a:prstGeom prst="straightConnector1">
            <a:avLst/>
          </a:prstGeom>
          <a:ln w="31750" cap="rnd">
            <a:solidFill>
              <a:srgbClr val="FA5050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Овал 17"/>
          <p:cNvSpPr/>
          <p:nvPr/>
        </p:nvSpPr>
        <p:spPr>
          <a:xfrm>
            <a:off x="1377032" y="1876842"/>
            <a:ext cx="540000" cy="540000"/>
          </a:xfrm>
          <a:prstGeom prst="ellipse">
            <a:avLst/>
          </a:prstGeom>
          <a:solidFill>
            <a:srgbClr val="FA5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1</a:t>
            </a:r>
          </a:p>
        </p:txBody>
      </p:sp>
      <p:sp>
        <p:nvSpPr>
          <p:cNvPr id="23" name="Овал 22"/>
          <p:cNvSpPr/>
          <p:nvPr/>
        </p:nvSpPr>
        <p:spPr>
          <a:xfrm>
            <a:off x="4301999" y="1876842"/>
            <a:ext cx="540000" cy="540000"/>
          </a:xfrm>
          <a:prstGeom prst="ellipse">
            <a:avLst/>
          </a:prstGeom>
          <a:solidFill>
            <a:srgbClr val="FA5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2</a:t>
            </a:r>
          </a:p>
        </p:txBody>
      </p:sp>
      <p:sp>
        <p:nvSpPr>
          <p:cNvPr id="24" name="Овал 23"/>
          <p:cNvSpPr/>
          <p:nvPr/>
        </p:nvSpPr>
        <p:spPr>
          <a:xfrm>
            <a:off x="7236493" y="1876842"/>
            <a:ext cx="540000" cy="540000"/>
          </a:xfrm>
          <a:prstGeom prst="ellipse">
            <a:avLst/>
          </a:prstGeom>
          <a:solidFill>
            <a:srgbClr val="FA5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170183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18" grpId="0" animBg="1"/>
      <p:bldP spid="23" grpId="0" animBg="1"/>
      <p:bldP spid="24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https://upload.wikimedia.org/wikipedia/commons/1/14/%D0%90%D0%BB%D0%B5%D0%BA%D1%81%D0%B5%D0%B9_%D0%9C._%D0%9A%D0%BE%D0%BB%D0%B5%D1%81%D0%BE%D0%B2_-_%D0%9F%D0%BE%D1%80%D1%82%D1%80%D0%B5%D1%82_%D0%9F.%D0%9F._%D0%A1%D0%B5%D0%BC%D0%B5%D0%BD%D0%BE%D0%B2%D0%B0-%D0%A2%D1%8F%D0%BD-%D0%A8%D0%B0%D0%BD%D1%81%D0%BA%D0%BE%D0%B3%D0%BE_%281874%2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98372" y="0"/>
            <a:ext cx="2413153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https://upload.wikimedia.org/wikipedia/commons/1/14/%D0%90%D0%BB%D0%B5%D0%BA%D1%81%D0%B5%D0%B9_%D0%9C._%D0%9A%D0%BE%D0%BB%D0%B5%D1%81%D0%BE%D0%B2_-_%D0%9F%D0%BE%D1%80%D1%82%D1%80%D0%B5%D1%82_%D0%9F.%D0%9F._%D0%A1%D0%B5%D0%BC%D0%B5%D0%BD%D0%BE%D0%B2%D0%B0-%D0%A2%D1%8F%D0%BD-%D0%A8%D0%B0%D0%BD%D1%81%D0%BA%D0%BE%D0%B3%D0%BE_%281874%29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0" y="0"/>
            <a:ext cx="1087523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upload.wikimedia.org/wikipedia/commons/1/14/%D0%90%D0%BB%D0%B5%D0%BA%D1%81%D0%B5%D0%B9_%D0%9C._%D0%9A%D0%BE%D0%BB%D0%B5%D1%81%D0%BE%D0%B2_-_%D0%9F%D0%BE%D1%80%D1%82%D1%80%D0%B5%D1%82_%D0%9F.%D0%9F._%D0%A1%D0%B5%D0%BC%D0%B5%D0%BD%D0%BE%D0%B2%D0%B0-%D0%A2%D1%8F%D0%BD-%D0%A8%D0%B0%D0%BD%D1%81%D0%BA%D0%BE%D0%B3%D0%BE_%281874%29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371600" y="0"/>
            <a:ext cx="7772402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Овал 7">
            <a:extLst>
              <a:ext uri="{FF2B5EF4-FFF2-40B4-BE49-F238E27FC236}">
                <a16:creationId xmlns:a16="http://schemas.microsoft.com/office/drawing/2014/main" id="{331FB2DA-E523-4618-BBF1-4FA5E294A9E2}"/>
              </a:ext>
            </a:extLst>
          </p:cNvPr>
          <p:cNvSpPr/>
          <p:nvPr/>
        </p:nvSpPr>
        <p:spPr>
          <a:xfrm>
            <a:off x="372630" y="2972379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5C1CF24-28B2-4882-8C1B-C61314818D67}"/>
              </a:ext>
            </a:extLst>
          </p:cNvPr>
          <p:cNvSpPr txBox="1"/>
          <p:nvPr/>
        </p:nvSpPr>
        <p:spPr>
          <a:xfrm>
            <a:off x="469440" y="3549213"/>
            <a:ext cx="16063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/>
              <a:t>Пётр Петрович Семёнов-</a:t>
            </a:r>
          </a:p>
          <a:p>
            <a:pPr algn="ctr"/>
            <a:r>
              <a:rPr lang="ru-RU" sz="1200" dirty="0"/>
              <a:t>Тян-Шанский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31AC864C-9B64-4BD8-8718-6E8B13F08436}"/>
              </a:ext>
            </a:extLst>
          </p:cNvPr>
          <p:cNvSpPr/>
          <p:nvPr/>
        </p:nvSpPr>
        <p:spPr>
          <a:xfrm>
            <a:off x="0" y="0"/>
            <a:ext cx="3284536" cy="5143500"/>
          </a:xfrm>
          <a:prstGeom prst="rect">
            <a:avLst/>
          </a:prstGeom>
          <a:solidFill>
            <a:srgbClr val="FA5050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>
              <a:solidFill>
                <a:prstClr val="white"/>
              </a:solidFill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BFC1A180-93F5-4377-958D-7A4E41C7B5E7}"/>
              </a:ext>
            </a:extLst>
          </p:cNvPr>
          <p:cNvSpPr/>
          <p:nvPr/>
        </p:nvSpPr>
        <p:spPr>
          <a:xfrm>
            <a:off x="286359" y="1326858"/>
            <a:ext cx="2711818" cy="24897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За изучение горной системы </a:t>
            </a:r>
          </a:p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Тянь-Шань Пётр Петрович Семёнов получил к своей фамилии приписку «Тян-Шанский». </a:t>
            </a:r>
          </a:p>
        </p:txBody>
      </p:sp>
    </p:spTree>
    <p:extLst>
      <p:ext uri="{BB962C8B-B14F-4D97-AF65-F5344CB8AC3E}">
        <p14:creationId xmlns:p14="http://schemas.microsoft.com/office/powerpoint/2010/main" val="2441821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2" grpId="0" animBg="1"/>
      <p:bldP spid="14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63" y="0"/>
            <a:ext cx="9151263" cy="51435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58775" y="2140863"/>
            <a:ext cx="7375524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Издания </a:t>
            </a:r>
            <a:r>
              <a:rPr lang="ru-RU" sz="2800" dirty="0" err="1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Семёнова</a:t>
            </a:r>
            <a:endParaRPr lang="ru-RU" sz="2800" dirty="0">
              <a:solidFill>
                <a:srgbClr val="FFDC5A"/>
              </a:solidFill>
              <a:latin typeface="Merriweather"/>
              <a:ea typeface="Theano Didot" panose="02060603060706020203" pitchFamily="18" charset="0"/>
            </a:endParaRPr>
          </a:p>
          <a:p>
            <a:pPr defTabSz="685749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Тян-Шанского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63029" y="3946423"/>
            <a:ext cx="4208971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«Географическо-</a:t>
            </a:r>
          </a:p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статистический словарь Российской империи».</a:t>
            </a:r>
          </a:p>
        </p:txBody>
      </p:sp>
      <p:sp>
        <p:nvSpPr>
          <p:cNvPr id="12" name="Овал 11"/>
          <p:cNvSpPr/>
          <p:nvPr/>
        </p:nvSpPr>
        <p:spPr>
          <a:xfrm>
            <a:off x="369285" y="3297483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399651" y="3927549"/>
            <a:ext cx="4522279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«Россия. Полное </a:t>
            </a:r>
          </a:p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географическое описание</a:t>
            </a:r>
          </a:p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нашего отечества». 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3" name="Овал 12">
            <a:extLst>
              <a:ext uri="{FF2B5EF4-FFF2-40B4-BE49-F238E27FC236}">
                <a16:creationId xmlns:a16="http://schemas.microsoft.com/office/drawing/2014/main" id="{07907609-6AB3-463C-A331-54B60DA0B8B6}"/>
              </a:ext>
            </a:extLst>
          </p:cNvPr>
          <p:cNvSpPr/>
          <p:nvPr/>
        </p:nvSpPr>
        <p:spPr>
          <a:xfrm>
            <a:off x="4406470" y="3298771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pic>
        <p:nvPicPr>
          <p:cNvPr id="2050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5302" y="416944"/>
            <a:ext cx="2149294" cy="3125651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3374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4" grpId="0"/>
      <p:bldP spid="13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1" name="Picture 9" descr="https://upload.wikimedia.org/wikipedia/commons/1/11/%D0%9F%D1%80%D0%B6%D0%B5%D0%B2%D0%B0%D0%BB%D1%8C%D1%81%D0%BA%D0%B8%D0%B98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1"/>
            <a:ext cx="9144002" cy="5143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6" name="Овал 5">
            <a:extLst>
              <a:ext uri="{FF2B5EF4-FFF2-40B4-BE49-F238E27FC236}">
                <a16:creationId xmlns:a16="http://schemas.microsoft.com/office/drawing/2014/main" id="{9981A865-2047-4DBC-B344-F0D30665F826}"/>
              </a:ext>
            </a:extLst>
          </p:cNvPr>
          <p:cNvSpPr/>
          <p:nvPr/>
        </p:nvSpPr>
        <p:spPr>
          <a:xfrm>
            <a:off x="372630" y="2972379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7068DE8-9841-4317-A605-33E3BFFA5C8E}"/>
              </a:ext>
            </a:extLst>
          </p:cNvPr>
          <p:cNvSpPr txBox="1"/>
          <p:nvPr/>
        </p:nvSpPr>
        <p:spPr>
          <a:xfrm>
            <a:off x="469440" y="3549213"/>
            <a:ext cx="16063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/>
              <a:t>Николай Михайлович Пржевальский</a:t>
            </a:r>
          </a:p>
        </p:txBody>
      </p:sp>
    </p:spTree>
    <p:extLst>
      <p:ext uri="{BB962C8B-B14F-4D97-AF65-F5344CB8AC3E}">
        <p14:creationId xmlns:p14="http://schemas.microsoft.com/office/powerpoint/2010/main" val="1740565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358775" y="1632972"/>
            <a:ext cx="4569686" cy="86177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0" defTabSz="685749">
              <a:defRPr/>
            </a:pPr>
            <a:r>
              <a:rPr lang="ru-RU" sz="2800" dirty="0">
                <a:solidFill>
                  <a:srgbClr val="FFDC5A"/>
                </a:solidFill>
                <a:latin typeface="Merriweather"/>
              </a:rPr>
              <a:t>Николай Пржевальский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358775" y="2576939"/>
            <a:ext cx="3639788" cy="93358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0" defTabSz="685749">
              <a:lnSpc>
                <a:spcPct val="110000"/>
              </a:lnSpc>
            </a:pPr>
            <a:r>
              <a:rPr lang="ru-RU" sz="1400" dirty="0">
                <a:solidFill>
                  <a:prstClr val="white"/>
                </a:solidFill>
              </a:rPr>
              <a:t>Он посетил Монголию, Северный Китай, исследовал Уссурийский край, пустыню Гоби, горы Тянь-Шаня, Западный Китай, </a:t>
            </a:r>
            <a:r>
              <a:rPr lang="ru-RU" sz="1400" dirty="0" err="1">
                <a:solidFill>
                  <a:prstClr val="white"/>
                </a:solidFill>
              </a:rPr>
              <a:t>Джунгарию</a:t>
            </a:r>
            <a:r>
              <a:rPr lang="ru-RU" sz="1400" dirty="0">
                <a:solidFill>
                  <a:prstClr val="white"/>
                </a:solidFill>
              </a:rPr>
              <a:t>.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pic>
        <p:nvPicPr>
          <p:cNvPr id="7" name="Picture 4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60607" y="1033743"/>
            <a:ext cx="4383394" cy="3076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6713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ÐÐ°ÑÑÐ¸Ð½ÐºÐ¸ Ð¿Ð¾ Ð·Ð°Ð¿ÑÐ¾ÑÑ ÐÐ¸ÐºÐ¾Ð»Ð°Ð¹ ÐÐ¸ÑÐ°Ð¹Ð»Ð¾Ð²Ð¸Ñ ÐÑÐ¶ÐµÐ²Ð°Ð»ÑÑÐºÐ¸Ð¹ Ð¿Ð°Ð¼ÑÑÐ½Ð¸Ðº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-1" y="0"/>
            <a:ext cx="221186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ÐÐ°ÑÑÐ¸Ð½ÐºÐ¸ Ð¿Ð¾ Ð·Ð°Ð¿ÑÐ¾ÑÑ ÐÐ¸ÐºÐ¾Ð»Ð°Ð¹ ÐÐ¸ÑÐ°Ð¹Ð»Ð¾Ð²Ð¸Ñ ÐÑÐ¶ÐµÐ²Ð°Ð»ÑÑÐºÐ¸Ð¹ Ð¿Ð°Ð¼ÑÑÐ½Ð¸Ðº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211859" y="1"/>
            <a:ext cx="6932142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31AC864C-9B64-4BD8-8718-6E8B13F08436}"/>
              </a:ext>
            </a:extLst>
          </p:cNvPr>
          <p:cNvSpPr/>
          <p:nvPr/>
        </p:nvSpPr>
        <p:spPr>
          <a:xfrm>
            <a:off x="-17596" y="0"/>
            <a:ext cx="3284536" cy="5143500"/>
          </a:xfrm>
          <a:prstGeom prst="rect">
            <a:avLst/>
          </a:prstGeom>
          <a:solidFill>
            <a:srgbClr val="FA5050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>
              <a:solidFill>
                <a:prstClr val="white"/>
              </a:solidFill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BFC1A180-93F5-4377-958D-7A4E41C7B5E7}"/>
              </a:ext>
            </a:extLst>
          </p:cNvPr>
          <p:cNvSpPr/>
          <p:nvPr/>
        </p:nvSpPr>
        <p:spPr>
          <a:xfrm>
            <a:off x="268763" y="980609"/>
            <a:ext cx="2711818" cy="31822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Путешествия Пржевальского сопровождались важными открытиями </a:t>
            </a:r>
          </a:p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 области географии, зоологии, ботаники. </a:t>
            </a:r>
          </a:p>
        </p:txBody>
      </p:sp>
    </p:spTree>
    <p:extLst>
      <p:ext uri="{BB962C8B-B14F-4D97-AF65-F5344CB8AC3E}">
        <p14:creationId xmlns:p14="http://schemas.microsoft.com/office/powerpoint/2010/main" val="1625844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7" name="Picture 9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C2A15C0-36F8-4A66-A830-F67865D91FE0}"/>
              </a:ext>
            </a:extLst>
          </p:cNvPr>
          <p:cNvSpPr txBox="1"/>
          <p:nvPr/>
        </p:nvSpPr>
        <p:spPr>
          <a:xfrm>
            <a:off x="-3" y="414768"/>
            <a:ext cx="3381555" cy="1009846"/>
          </a:xfrm>
          <a:prstGeom prst="rect">
            <a:avLst/>
          </a:prstGeom>
          <a:solidFill>
            <a:srgbClr val="FA5050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Более целенаправленный характер приобрели заокеанские путешествия русских учёных.</a:t>
            </a:r>
          </a:p>
        </p:txBody>
      </p:sp>
    </p:spTree>
    <p:extLst>
      <p:ext uri="{BB962C8B-B14F-4D97-AF65-F5344CB8AC3E}">
        <p14:creationId xmlns:p14="http://schemas.microsoft.com/office/powerpoint/2010/main" val="106740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792538" y="2122653"/>
            <a:ext cx="4870449" cy="120289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Во второй половине </a:t>
            </a:r>
            <a:r>
              <a:rPr lang="en-US" sz="1800" dirty="0">
                <a:solidFill>
                  <a:prstClr val="white"/>
                </a:solidFill>
                <a:latin typeface="Merriweather"/>
              </a:rPr>
              <a:t>XIX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века исследователи изучали быт, </a:t>
            </a:r>
          </a:p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культуру и обычаи заокеанских народов.</a:t>
            </a:r>
          </a:p>
        </p:txBody>
      </p:sp>
      <p:pic>
        <p:nvPicPr>
          <p:cNvPr id="9218" name="Picture 2" descr="https://upload.wikimedia.org/wikipedia/commons/9/97/Myklukha-Maklai_Mykola_Mykolayovych_1874-75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775" y="670013"/>
            <a:ext cx="2973048" cy="3803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7503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58775" y="693915"/>
            <a:ext cx="3353482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defTabSz="685783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Вопросы занятия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16335" y="1548683"/>
            <a:ext cx="6460492" cy="276999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Просвещение.</a:t>
            </a:r>
          </a:p>
        </p:txBody>
      </p:sp>
      <p:sp>
        <p:nvSpPr>
          <p:cNvPr id="13" name="Овал 12"/>
          <p:cNvSpPr/>
          <p:nvPr/>
        </p:nvSpPr>
        <p:spPr>
          <a:xfrm>
            <a:off x="369926" y="1422519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4" name="Овал 13"/>
          <p:cNvSpPr/>
          <p:nvPr/>
        </p:nvSpPr>
        <p:spPr>
          <a:xfrm>
            <a:off x="365452" y="2347779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15" name="Овал 14"/>
          <p:cNvSpPr/>
          <p:nvPr/>
        </p:nvSpPr>
        <p:spPr>
          <a:xfrm>
            <a:off x="365452" y="3275888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91773" y="2354228"/>
            <a:ext cx="6928654" cy="553998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Печать, библиотеки, </a:t>
            </a:r>
          </a:p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музеи.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905452" y="3407389"/>
            <a:ext cx="6255060" cy="276999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Наука.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91773" y="4172586"/>
            <a:ext cx="6255060" cy="553998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Русские </a:t>
            </a:r>
          </a:p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первооткрыватели.</a:t>
            </a:r>
          </a:p>
        </p:txBody>
      </p:sp>
      <p:sp>
        <p:nvSpPr>
          <p:cNvPr id="22" name="Овал 21"/>
          <p:cNvSpPr/>
          <p:nvPr/>
        </p:nvSpPr>
        <p:spPr>
          <a:xfrm>
            <a:off x="369926" y="4197548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636555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4" grpId="0" animBg="1"/>
      <p:bldP spid="15" grpId="0" animBg="1"/>
      <p:bldP spid="17" grpId="0"/>
      <p:bldP spid="18" grpId="0"/>
      <p:bldP spid="19" grpId="0"/>
      <p:bldP spid="22" grpId="0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ÐÐ°ÑÑÐ¸Ð½ÐºÐ¸ Ð¿Ð¾ Ð·Ð°Ð¿ÑÐ¾ÑÑ Ð¼Ð¸ÐºÐ»ÑÑÐ¾ Ð¼Ð°ÐºÐ»Ð°Ð¹ Ð½Ð¸ÐºÐ¾Ð»Ð°Ð¹ Ð½Ð¸ÐºÐ¾Ð»Ð°ÐµÐ²Ð¸Ñ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1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4" name="Овал 3">
            <a:extLst>
              <a:ext uri="{FF2B5EF4-FFF2-40B4-BE49-F238E27FC236}">
                <a16:creationId xmlns:a16="http://schemas.microsoft.com/office/drawing/2014/main" id="{3A01F0ED-BC79-4050-AEF2-7AA4554BAA0B}"/>
              </a:ext>
            </a:extLst>
          </p:cNvPr>
          <p:cNvSpPr/>
          <p:nvPr/>
        </p:nvSpPr>
        <p:spPr>
          <a:xfrm>
            <a:off x="6985225" y="384406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37F64C2-3A87-4B6D-8321-A3C479B0F4DC}"/>
              </a:ext>
            </a:extLst>
          </p:cNvPr>
          <p:cNvSpPr txBox="1"/>
          <p:nvPr/>
        </p:nvSpPr>
        <p:spPr>
          <a:xfrm>
            <a:off x="6985225" y="1053573"/>
            <a:ext cx="180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/>
              <a:t>Николай Николаевич Миклухо-Маклай </a:t>
            </a:r>
          </a:p>
        </p:txBody>
      </p:sp>
    </p:spTree>
    <p:extLst>
      <p:ext uri="{BB962C8B-B14F-4D97-AF65-F5344CB8AC3E}">
        <p14:creationId xmlns:p14="http://schemas.microsoft.com/office/powerpoint/2010/main" val="3585740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2" name="Picture 8" descr="https://www.rgo.ru/sites/default/files/styles/article_full/public/media/2016/06/6jjjj.jpg?itok=YPq2-Iqr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589587" y="0"/>
            <a:ext cx="4554416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pic>
        <p:nvPicPr>
          <p:cNvPr id="6154" name="Picture 10" descr="https://www.rgo.ru/sites/default/files/styles/article_full/public/media/2016/06/3jjjj.jpg?itok=jQ6buYJ-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-43563" y="-12115"/>
            <a:ext cx="4633148" cy="5155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Овал 12">
            <a:extLst>
              <a:ext uri="{FF2B5EF4-FFF2-40B4-BE49-F238E27FC236}">
                <a16:creationId xmlns:a16="http://schemas.microsoft.com/office/drawing/2014/main" id="{3A01F0ED-BC79-4050-AEF2-7AA4554BAA0B}"/>
              </a:ext>
            </a:extLst>
          </p:cNvPr>
          <p:cNvSpPr/>
          <p:nvPr/>
        </p:nvSpPr>
        <p:spPr>
          <a:xfrm>
            <a:off x="3679312" y="37623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37F64C2-3A87-4B6D-8321-A3C479B0F4DC}"/>
              </a:ext>
            </a:extLst>
          </p:cNvPr>
          <p:cNvSpPr txBox="1"/>
          <p:nvPr/>
        </p:nvSpPr>
        <p:spPr>
          <a:xfrm>
            <a:off x="3679312" y="1045405"/>
            <a:ext cx="180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/>
              <a:t>Рисунки</a:t>
            </a:r>
          </a:p>
          <a:p>
            <a:pPr algn="ctr"/>
            <a:r>
              <a:rPr lang="ru-RU" sz="1200" dirty="0"/>
              <a:t>Миклухо-Маклая</a:t>
            </a:r>
          </a:p>
        </p:txBody>
      </p:sp>
    </p:spTree>
    <p:extLst>
      <p:ext uri="{BB962C8B-B14F-4D97-AF65-F5344CB8AC3E}">
        <p14:creationId xmlns:p14="http://schemas.microsoft.com/office/powerpoint/2010/main" val="2253727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http://img.uduba.com/uduba.com/user_data/f2/f8/f2f8a4d0c60170ff54ef6e4df463d1da_783x0.jpg?uduba_pid=2739499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323492" y="0"/>
            <a:ext cx="5820508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pic>
        <p:nvPicPr>
          <p:cNvPr id="6" name="Picture 4" descr="https://www.rgo.ru/sites/default/files/styles/full_view/public/media/2016/06/19jjjj.jpg?itok=dtXZxfYF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7748" y="0"/>
            <a:ext cx="3319273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Овал 6">
            <a:extLst>
              <a:ext uri="{FF2B5EF4-FFF2-40B4-BE49-F238E27FC236}">
                <a16:creationId xmlns:a16="http://schemas.microsoft.com/office/drawing/2014/main" id="{3A01F0ED-BC79-4050-AEF2-7AA4554BAA0B}"/>
              </a:ext>
            </a:extLst>
          </p:cNvPr>
          <p:cNvSpPr/>
          <p:nvPr/>
        </p:nvSpPr>
        <p:spPr>
          <a:xfrm>
            <a:off x="2423490" y="2967263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7F64C2-3A87-4B6D-8321-A3C479B0F4DC}"/>
              </a:ext>
            </a:extLst>
          </p:cNvPr>
          <p:cNvSpPr txBox="1"/>
          <p:nvPr/>
        </p:nvSpPr>
        <p:spPr>
          <a:xfrm>
            <a:off x="2423490" y="3636430"/>
            <a:ext cx="180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/>
              <a:t>Рисунки</a:t>
            </a:r>
          </a:p>
          <a:p>
            <a:pPr algn="ctr"/>
            <a:r>
              <a:rPr lang="ru-RU" sz="1200" dirty="0"/>
              <a:t>Миклухо-Маклая</a:t>
            </a:r>
          </a:p>
        </p:txBody>
      </p:sp>
    </p:spTree>
    <p:extLst>
      <p:ext uri="{BB962C8B-B14F-4D97-AF65-F5344CB8AC3E}">
        <p14:creationId xmlns:p14="http://schemas.microsoft.com/office/powerpoint/2010/main" val="1498205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6" name="Picture 8" descr="ÐÐ°ÑÑÐ¸Ð½ÐºÐ¸ Ð¿Ð¾ Ð·Ð°Ð¿ÑÐ¾ÑÑ Ð¡ÐµÐ²ÐµÑÐ½ÑÐ¹ ÐÐµÐ´Ð¾Ð²Ð¸ÑÑÐ¹ Ð¾ÐºÐµÐ°Ð½.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31AC864C-9B64-4BD8-8718-6E8B13F08436}"/>
              </a:ext>
            </a:extLst>
          </p:cNvPr>
          <p:cNvSpPr/>
          <p:nvPr/>
        </p:nvSpPr>
        <p:spPr>
          <a:xfrm>
            <a:off x="-17596" y="0"/>
            <a:ext cx="3284536" cy="5143500"/>
          </a:xfrm>
          <a:prstGeom prst="rect">
            <a:avLst/>
          </a:prstGeom>
          <a:solidFill>
            <a:srgbClr val="FA5050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>
              <a:solidFill>
                <a:prstClr val="white"/>
              </a:solidFill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BFC1A180-93F5-4377-958D-7A4E41C7B5E7}"/>
              </a:ext>
            </a:extLst>
          </p:cNvPr>
          <p:cNvSpPr/>
          <p:nvPr/>
        </p:nvSpPr>
        <p:spPr>
          <a:xfrm>
            <a:off x="268763" y="1313714"/>
            <a:ext cx="2711818" cy="25160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Русские путешественники исследовали также северную часть Тихого океана</a:t>
            </a:r>
          </a:p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и Северный Ледовитый океан. </a:t>
            </a:r>
          </a:p>
        </p:txBody>
      </p:sp>
    </p:spTree>
    <p:extLst>
      <p:ext uri="{BB962C8B-B14F-4D97-AF65-F5344CB8AC3E}">
        <p14:creationId xmlns:p14="http://schemas.microsoft.com/office/powerpoint/2010/main" val="171712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792538" y="2122653"/>
            <a:ext cx="4870449" cy="5934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Активным изучением Заполярья занимался С. О. Макаров.</a:t>
            </a:r>
          </a:p>
        </p:txBody>
      </p:sp>
      <p:pic>
        <p:nvPicPr>
          <p:cNvPr id="13314" name="Picture 2" descr="https://upload.wikimedia.org/wikipedia/commons/0/08/%D0%9C%D0%B0%D0%BA%D0%B0%D1%80%D0%BE%D0%B2%2C_%D0%A1%D1%82%D0%B5%D0%BF%D0%B0%D0%BD_%D0%9E%D1%81%D0%B8%D0%BF%D0%BE%D0%B2%D0%B8%D1%87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8775" y="795528"/>
            <a:ext cx="2977173" cy="3552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1014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ÐÐ°ÑÑÐ¸Ð½ÐºÐ¸ Ð¿Ð¾ Ð·Ð°Ð¿ÑÐ¾ÑÑ Ð¿ÐµÑÐ²Ð¾Ð³Ð¾ Ð² Ð¼Ð¸ÑÐµ Ð»ÐµÐ´Ð¾ÐºÐ¾Ð»Ð° Â«ÐÑÐ¼Ð°ÐºÂ»,">
            <a:extLst>
              <a:ext uri="{FF2B5EF4-FFF2-40B4-BE49-F238E27FC236}">
                <a16:creationId xmlns:a16="http://schemas.microsoft.com/office/drawing/2014/main" id="{19887F1B-C2C1-421D-A660-4678CC22D8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-1" y="0"/>
            <a:ext cx="869449" cy="5143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ÐÐ°ÑÑÐ¸Ð½ÐºÐ¸ Ð¿Ð¾ Ð·Ð°Ð¿ÑÐ¾ÑÑ Ð¿ÐµÑÐ²Ð¾Ð³Ð¾ Ð² Ð¼Ð¸ÑÐµ Ð»ÐµÐ´Ð¾ÐºÐ¾Ð»Ð° Â«ÐÑÐ¼Ð°ÐºÂ»,">
            <a:extLst>
              <a:ext uri="{FF2B5EF4-FFF2-40B4-BE49-F238E27FC236}">
                <a16:creationId xmlns:a16="http://schemas.microsoft.com/office/drawing/2014/main" id="{B60BC36B-FEC9-4B88-BC09-8FD0481D8C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69449" y="0"/>
            <a:ext cx="8274551" cy="5143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0914022B-4E5E-40AF-B923-1E078D542074}"/>
              </a:ext>
            </a:extLst>
          </p:cNvPr>
          <p:cNvSpPr/>
          <p:nvPr/>
        </p:nvSpPr>
        <p:spPr>
          <a:xfrm>
            <a:off x="0" y="0"/>
            <a:ext cx="3284536" cy="5143500"/>
          </a:xfrm>
          <a:prstGeom prst="rect">
            <a:avLst/>
          </a:prstGeom>
          <a:solidFill>
            <a:srgbClr val="FA5050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>
              <a:solidFill>
                <a:prstClr val="white"/>
              </a:solidFill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0F8063F7-E1B2-4972-9293-52A45FAEB967}"/>
              </a:ext>
            </a:extLst>
          </p:cNvPr>
          <p:cNvSpPr/>
          <p:nvPr/>
        </p:nvSpPr>
        <p:spPr>
          <a:xfrm>
            <a:off x="286359" y="1673107"/>
            <a:ext cx="2711818" cy="17972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Макарову принадлежит проект первого</a:t>
            </a:r>
          </a:p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 мире ледокола «Ермак».</a:t>
            </a:r>
          </a:p>
        </p:txBody>
      </p:sp>
    </p:spTree>
    <p:extLst>
      <p:ext uri="{BB962C8B-B14F-4D97-AF65-F5344CB8AC3E}">
        <p14:creationId xmlns:p14="http://schemas.microsoft.com/office/powerpoint/2010/main" val="376609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911131" y="2081157"/>
            <a:ext cx="6916299" cy="830997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В конце </a:t>
            </a:r>
            <a:r>
              <a:rPr lang="en-US" sz="1800" dirty="0">
                <a:solidFill>
                  <a:prstClr val="white"/>
                </a:solidFill>
                <a:latin typeface="Merriweather"/>
              </a:rPr>
              <a:t>XIX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 века предпринимались меры </a:t>
            </a:r>
            <a:endParaRPr lang="en-US" sz="1800" dirty="0">
              <a:solidFill>
                <a:prstClr val="white"/>
              </a:solidFill>
              <a:latin typeface="Merriweather"/>
            </a:endParaRPr>
          </a:p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по распространению грамотности среди </a:t>
            </a:r>
            <a:endParaRPr lang="en-US" sz="1800" dirty="0">
              <a:solidFill>
                <a:prstClr val="white"/>
              </a:solidFill>
              <a:latin typeface="Merriweather"/>
            </a:endParaRPr>
          </a:p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простого населения. </a:t>
            </a:r>
          </a:p>
        </p:txBody>
      </p:sp>
      <p:sp>
        <p:nvSpPr>
          <p:cNvPr id="13" name="Овал 12"/>
          <p:cNvSpPr/>
          <p:nvPr/>
        </p:nvSpPr>
        <p:spPr>
          <a:xfrm>
            <a:off x="371131" y="2226656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4" name="Овал 13"/>
          <p:cNvSpPr/>
          <p:nvPr/>
        </p:nvSpPr>
        <p:spPr>
          <a:xfrm>
            <a:off x="358775" y="3547609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11131" y="3562827"/>
            <a:ext cx="6928654" cy="553998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Было снято ограничение на женское образование, появились высшие  женские курсы. 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58775" y="411570"/>
            <a:ext cx="7835478" cy="129266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defTabSz="685783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Культурное пространство империи во </a:t>
            </a:r>
          </a:p>
          <a:p>
            <a:pPr defTabSz="685783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второй половине </a:t>
            </a:r>
            <a:r>
              <a:rPr lang="en-US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XIX</a:t>
            </a:r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 века. Достижения </a:t>
            </a:r>
          </a:p>
          <a:p>
            <a:pPr defTabSz="685783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российской науки и образования</a:t>
            </a:r>
          </a:p>
        </p:txBody>
      </p:sp>
    </p:spTree>
    <p:extLst>
      <p:ext uri="{BB962C8B-B14F-4D97-AF65-F5344CB8AC3E}">
        <p14:creationId xmlns:p14="http://schemas.microsoft.com/office/powerpoint/2010/main" val="2924035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4" grpId="0" animBg="1"/>
      <p:bldP spid="17" grpId="0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98775" y="2246270"/>
            <a:ext cx="6916299" cy="553998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Настоящий бум переживало книгопечатание </a:t>
            </a:r>
          </a:p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и библиотечное дело. </a:t>
            </a:r>
          </a:p>
        </p:txBody>
      </p:sp>
      <p:sp>
        <p:nvSpPr>
          <p:cNvPr id="13" name="Овал 12"/>
          <p:cNvSpPr/>
          <p:nvPr/>
        </p:nvSpPr>
        <p:spPr>
          <a:xfrm>
            <a:off x="371131" y="2211666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3</a:t>
            </a:r>
          </a:p>
        </p:txBody>
      </p:sp>
      <p:sp>
        <p:nvSpPr>
          <p:cNvPr id="14" name="Овал 13"/>
          <p:cNvSpPr/>
          <p:nvPr/>
        </p:nvSpPr>
        <p:spPr>
          <a:xfrm>
            <a:off x="358775" y="3517630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4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11131" y="3532848"/>
            <a:ext cx="6928654" cy="553998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Русские учёные и путешественники внесли весомый вклад в развитие мировой научной мысли.  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58775" y="411570"/>
            <a:ext cx="7835478" cy="129266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defTabSz="685783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Культурное пространство империи во </a:t>
            </a:r>
          </a:p>
          <a:p>
            <a:pPr defTabSz="685783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второй половине </a:t>
            </a:r>
            <a:r>
              <a:rPr lang="en-US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XIX</a:t>
            </a:r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 века. Достижения </a:t>
            </a:r>
          </a:p>
          <a:p>
            <a:pPr defTabSz="685783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российской науки и образования</a:t>
            </a:r>
          </a:p>
        </p:txBody>
      </p:sp>
    </p:spTree>
    <p:extLst>
      <p:ext uri="{BB962C8B-B14F-4D97-AF65-F5344CB8AC3E}">
        <p14:creationId xmlns:p14="http://schemas.microsoft.com/office/powerpoint/2010/main" val="3068614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4" grpId="0" animBg="1"/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1854201" y="1415923"/>
            <a:ext cx="25384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b="1" dirty="0"/>
              <a:t>Колоссальный скачок </a:t>
            </a:r>
          </a:p>
          <a:p>
            <a:pPr algn="ctr" defTabSz="685766"/>
            <a:r>
              <a:rPr lang="ru-RU" sz="1400" b="1" dirty="0"/>
              <a:t>в экономическом развитии 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718636" y="1415923"/>
            <a:ext cx="26944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/>
              <a:t>Перемены</a:t>
            </a:r>
          </a:p>
          <a:p>
            <a:pPr algn="ctr" defTabSz="685766"/>
            <a:r>
              <a:rPr lang="ru-RU" sz="1400" dirty="0"/>
              <a:t>в социальной сфере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844676" y="2841398"/>
            <a:ext cx="255746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/>
              <a:t>Доступность образования для широких слоёв населения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4787900" y="2841726"/>
            <a:ext cx="25558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b="1" dirty="0"/>
              <a:t>Изменение уровня просвещённости российского общества</a:t>
            </a:r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4454320" y="1677533"/>
            <a:ext cx="241300" cy="0"/>
          </a:xfrm>
          <a:prstGeom prst="straightConnector1">
            <a:avLst/>
          </a:prstGeom>
          <a:ln w="31750" cap="rnd">
            <a:solidFill>
              <a:srgbClr val="FA5050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 flipH="1" flipV="1">
            <a:off x="4444795" y="3211058"/>
            <a:ext cx="241300" cy="0"/>
          </a:xfrm>
          <a:prstGeom prst="straightConnector1">
            <a:avLst/>
          </a:prstGeom>
          <a:ln w="31750" cap="rnd">
            <a:solidFill>
              <a:srgbClr val="FA5050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>
            <a:off x="6015629" y="2325908"/>
            <a:ext cx="0" cy="212603"/>
          </a:xfrm>
          <a:prstGeom prst="straightConnector1">
            <a:avLst/>
          </a:prstGeom>
          <a:ln w="31750" cap="rnd">
            <a:solidFill>
              <a:srgbClr val="FA5050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F9F20EAB-F853-4FFF-8AD4-0A514AF18D80}"/>
              </a:ext>
            </a:extLst>
          </p:cNvPr>
          <p:cNvSpPr txBox="1"/>
          <p:nvPr/>
        </p:nvSpPr>
        <p:spPr>
          <a:xfrm>
            <a:off x="223993" y="376238"/>
            <a:ext cx="86960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2800" dirty="0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  <a:t>Просвещение во второй половине </a:t>
            </a:r>
            <a:r>
              <a:rPr lang="en-US" sz="2800" dirty="0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  <a:t>XIX </a:t>
            </a:r>
            <a:r>
              <a:rPr lang="ru-RU" sz="2800" dirty="0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  <a:t>века </a:t>
            </a:r>
          </a:p>
        </p:txBody>
      </p:sp>
    </p:spTree>
    <p:extLst>
      <p:ext uri="{BB962C8B-B14F-4D97-AF65-F5344CB8AC3E}">
        <p14:creationId xmlns:p14="http://schemas.microsoft.com/office/powerpoint/2010/main" val="2737476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31" grpId="0"/>
      <p:bldP spid="32" grpId="0"/>
    </p:bldLst>
  </p:timing>
</p:sld>
</file>

<file path=ppt/theme/theme1.xml><?xml version="1.0" encoding="utf-8"?>
<a:theme xmlns:a="http://schemas.openxmlformats.org/drawingml/2006/main" name="1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Другая 1">
      <a:majorFont>
        <a:latin typeface="Roboto Slab"/>
        <a:ea typeface=""/>
        <a:cs typeface=""/>
      </a:majorFont>
      <a:minorFont>
        <a:latin typeface="Roboto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Другая 1">
      <a:majorFont>
        <a:latin typeface="Roboto Slab"/>
        <a:ea typeface=""/>
        <a:cs typeface=""/>
      </a:majorFont>
      <a:minorFont>
        <a:latin typeface="Roboto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6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Другая 1">
      <a:majorFont>
        <a:latin typeface="Roboto Slab"/>
        <a:ea typeface=""/>
        <a:cs typeface=""/>
      </a:majorFont>
      <a:minorFont>
        <a:latin typeface="Roboto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1484</Words>
  <Application>Microsoft Office PowerPoint</Application>
  <PresentationFormat>Экран (16:9)</PresentationFormat>
  <Paragraphs>375</Paragraphs>
  <Slides>87</Slides>
  <Notes>87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87</vt:i4>
      </vt:variant>
    </vt:vector>
  </HeadingPairs>
  <TitlesOfParts>
    <vt:vector size="96" baseType="lpstr">
      <vt:lpstr>Merriweather</vt:lpstr>
      <vt:lpstr>Calibri</vt:lpstr>
      <vt:lpstr>Roboto Slab</vt:lpstr>
      <vt:lpstr>Theano Didot</vt:lpstr>
      <vt:lpstr>Roboto</vt:lpstr>
      <vt:lpstr>Arial</vt:lpstr>
      <vt:lpstr>1_Тема Office</vt:lpstr>
      <vt:lpstr>Тема Office</vt:lpstr>
      <vt:lpstr>6_Тема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2018-11-06T07:25:59Z</dcterms:created>
  <dcterms:modified xsi:type="dcterms:W3CDTF">2018-11-12T08:36:53Z</dcterms:modified>
</cp:coreProperties>
</file>