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</p:sldMasterIdLst>
  <p:notesMasterIdLst>
    <p:notesMasterId r:id="rId71"/>
  </p:notesMasterIdLst>
  <p:sldIdLst>
    <p:sldId id="257" r:id="rId2"/>
    <p:sldId id="832" r:id="rId3"/>
    <p:sldId id="833" r:id="rId4"/>
    <p:sldId id="834" r:id="rId5"/>
    <p:sldId id="835" r:id="rId6"/>
    <p:sldId id="836" r:id="rId7"/>
    <p:sldId id="837" r:id="rId8"/>
    <p:sldId id="838" r:id="rId9"/>
    <p:sldId id="681" r:id="rId10"/>
    <p:sldId id="839" r:id="rId11"/>
    <p:sldId id="746" r:id="rId12"/>
    <p:sldId id="840" r:id="rId13"/>
    <p:sldId id="843" r:id="rId14"/>
    <p:sldId id="841" r:id="rId15"/>
    <p:sldId id="846" r:id="rId16"/>
    <p:sldId id="847" r:id="rId17"/>
    <p:sldId id="848" r:id="rId18"/>
    <p:sldId id="849" r:id="rId19"/>
    <p:sldId id="850" r:id="rId20"/>
    <p:sldId id="851" r:id="rId21"/>
    <p:sldId id="852" r:id="rId22"/>
    <p:sldId id="853" r:id="rId23"/>
    <p:sldId id="855" r:id="rId24"/>
    <p:sldId id="856" r:id="rId25"/>
    <p:sldId id="857" r:id="rId26"/>
    <p:sldId id="897" r:id="rId27"/>
    <p:sldId id="898" r:id="rId28"/>
    <p:sldId id="859" r:id="rId29"/>
    <p:sldId id="860" r:id="rId30"/>
    <p:sldId id="861" r:id="rId31"/>
    <p:sldId id="858" r:id="rId32"/>
    <p:sldId id="862" r:id="rId33"/>
    <p:sldId id="863" r:id="rId34"/>
    <p:sldId id="678" r:id="rId35"/>
    <p:sldId id="866" r:id="rId36"/>
    <p:sldId id="867" r:id="rId37"/>
    <p:sldId id="868" r:id="rId38"/>
    <p:sldId id="870" r:id="rId39"/>
    <p:sldId id="871" r:id="rId40"/>
    <p:sldId id="872" r:id="rId41"/>
    <p:sldId id="873" r:id="rId42"/>
    <p:sldId id="875" r:id="rId43"/>
    <p:sldId id="874" r:id="rId44"/>
    <p:sldId id="869" r:id="rId45"/>
    <p:sldId id="876" r:id="rId46"/>
    <p:sldId id="877" r:id="rId47"/>
    <p:sldId id="880" r:id="rId48"/>
    <p:sldId id="881" r:id="rId49"/>
    <p:sldId id="891" r:id="rId50"/>
    <p:sldId id="890" r:id="rId51"/>
    <p:sldId id="892" r:id="rId52"/>
    <p:sldId id="896" r:id="rId53"/>
    <p:sldId id="895" r:id="rId54"/>
    <p:sldId id="894" r:id="rId55"/>
    <p:sldId id="893" r:id="rId56"/>
    <p:sldId id="883" r:id="rId57"/>
    <p:sldId id="885" r:id="rId58"/>
    <p:sldId id="887" r:id="rId59"/>
    <p:sldId id="888" r:id="rId60"/>
    <p:sldId id="882" r:id="rId61"/>
    <p:sldId id="886" r:id="rId62"/>
    <p:sldId id="879" r:id="rId63"/>
    <p:sldId id="878" r:id="rId64"/>
    <p:sldId id="828" r:id="rId65"/>
    <p:sldId id="829" r:id="rId66"/>
    <p:sldId id="825" r:id="rId67"/>
    <p:sldId id="854" r:id="rId68"/>
    <p:sldId id="589" r:id="rId69"/>
    <p:sldId id="677" r:id="rId7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Merriweather" panose="00000500000000000000" pitchFamily="2" charset="-52"/>
      <p:regular r:id="rId76"/>
      <p:bold r:id="rId77"/>
      <p:italic r:id="rId78"/>
      <p:boldItalic r:id="rId79"/>
    </p:embeddedFont>
    <p:embeddedFont>
      <p:font typeface="Roboto" panose="02000000000000000000" pitchFamily="2" charset="0"/>
      <p:regular r:id="rId80"/>
      <p:bold r:id="rId81"/>
      <p:italic r:id="rId82"/>
      <p:boldItalic r:id="rId83"/>
    </p:embeddedFont>
    <p:embeddedFont>
      <p:font typeface="Roboto Slab" pitchFamily="2" charset="0"/>
      <p:regular r:id="rId84"/>
      <p:bold r:id="rId85"/>
    </p:embeddedFont>
    <p:embeddedFont>
      <p:font typeface="Theano Didot" panose="02060603060706020203" pitchFamily="18" charset="0"/>
      <p:regular r:id="rId86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96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5050"/>
    <a:srgbClr val="F95050"/>
    <a:srgbClr val="459AAB"/>
    <a:srgbClr val="0FE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69" autoAdjust="0"/>
    <p:restoredTop sz="94660"/>
  </p:normalViewPr>
  <p:slideViewPr>
    <p:cSldViewPr snapToGrid="0">
      <p:cViewPr>
        <p:scale>
          <a:sx n="80" d="100"/>
          <a:sy n="80" d="100"/>
        </p:scale>
        <p:origin x="1482" y="540"/>
      </p:cViewPr>
      <p:guideLst>
        <p:guide orient="horz" pos="282"/>
        <p:guide pos="226"/>
        <p:guide pos="5534"/>
        <p:guide orient="horz" pos="3003"/>
        <p:guide pos="2767"/>
        <p:guide pos="2993"/>
        <p:guide pos="1859"/>
        <p:guide pos="2064"/>
        <p:guide pos="3696"/>
        <p:guide pos="39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5.fntdata"/><Relationship Id="rId84" Type="http://schemas.openxmlformats.org/officeDocument/2006/relationships/font" Target="fonts/font13.fntdata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1.fntdata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100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14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50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96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8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18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41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87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58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750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057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3118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6653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4330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1621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43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13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600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3336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5767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90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511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54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3942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558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564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095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439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835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695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523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43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1400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917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1130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5990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982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061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784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026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2606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953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6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69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5302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2438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990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982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442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58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873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1052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4224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906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742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410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892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0574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6350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8603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36068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83058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81674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1234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78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913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7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5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artpoisk.info/files/images/288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4" r="8130" b="46971"/>
          <a:stretch/>
        </p:blipFill>
        <p:spPr bwMode="auto">
          <a:xfrm>
            <a:off x="3919678" y="285750"/>
            <a:ext cx="5014772" cy="448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72490"/>
            <a:ext cx="5473700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Национальная и религиозная </a:t>
            </a:r>
            <a:br>
              <a:rPr lang="ru-RU" sz="3600" dirty="0">
                <a:latin typeface="+mj-lt"/>
              </a:rPr>
            </a:br>
            <a:r>
              <a:rPr lang="ru-RU" sz="3600" dirty="0">
                <a:latin typeface="+mj-lt"/>
              </a:rPr>
              <a:t>политика </a:t>
            </a:r>
            <a:br>
              <a:rPr lang="ru-RU" sz="3600" dirty="0">
                <a:latin typeface="+mj-lt"/>
              </a:rPr>
            </a:br>
            <a:r>
              <a:rPr lang="ru-RU" sz="3600" dirty="0">
                <a:latin typeface="+mj-lt"/>
              </a:rPr>
              <a:t>Александра III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4/4a/Konstantin_Pobedonostse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" r="1989" b="21650"/>
          <a:stretch/>
        </p:blipFill>
        <p:spPr bwMode="auto">
          <a:xfrm>
            <a:off x="3063238" y="0"/>
            <a:ext cx="60807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upload.wikimedia.org/wikipedia/commons/5/52/Gorchakov_A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2879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313713"/>
            <a:ext cx="3016108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Главным идеологом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Российском государстве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время правления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Александра III выступал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К. П. Победоносцев.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37862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45210" y="474544"/>
            <a:ext cx="7027315" cy="1733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000" dirty="0">
                <a:solidFill>
                  <a:prstClr val="white"/>
                </a:solidFill>
                <a:latin typeface="Merriweather"/>
              </a:rPr>
              <a:t>«Государство тем сильнее…, чем явственнее </a:t>
            </a:r>
            <a:br>
              <a:rPr lang="ru-RU" sz="2000" dirty="0">
                <a:solidFill>
                  <a:prstClr val="white"/>
                </a:solidFill>
                <a:latin typeface="Merriweather"/>
              </a:rPr>
            </a:br>
            <a:r>
              <a:rPr lang="ru-RU" sz="2000" dirty="0">
                <a:solidFill>
                  <a:prstClr val="white"/>
                </a:solidFill>
                <a:latin typeface="Merriweather"/>
              </a:rPr>
              <a:t>в нём обозначается представительство духовное.</a:t>
            </a:r>
          </a:p>
          <a:p>
            <a:pPr defTabSz="685766">
              <a:lnSpc>
                <a:spcPct val="114000"/>
              </a:lnSpc>
            </a:pPr>
            <a:r>
              <a:rPr lang="ru-RU" sz="2000" dirty="0">
                <a:solidFill>
                  <a:prstClr val="white"/>
                </a:solidFill>
                <a:latin typeface="Merriweather"/>
              </a:rPr>
              <a:t>Религия, и именно христианство, есть духовная основа всякого права в государственном и гражданском быту и всякой истинной культуры».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35150" y="3918395"/>
            <a:ext cx="6403877" cy="3199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1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Константин Петрович Победоносцев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35150" y="4289277"/>
            <a:ext cx="4920086" cy="2468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1">
              <a:lnSpc>
                <a:spcPct val="125000"/>
              </a:lnSpc>
            </a:pPr>
            <a:r>
              <a:rPr lang="ru-RU" sz="1400" dirty="0">
                <a:solidFill>
                  <a:srgbClr val="FFDC5A"/>
                </a:solidFill>
              </a:rPr>
              <a:t> 1827—1907</a:t>
            </a:r>
          </a:p>
        </p:txBody>
      </p:sp>
      <p:pic>
        <p:nvPicPr>
          <p:cNvPr id="11" name="Picture 2" descr="ÐÐ¾Ð½ÑÑÐ°Ð½ÑÐ¸Ð½ ÐÐµÑÑÐ¾Ð²Ð¸Ñ ÐÐ¾Ð±ÐµÐ´Ð¾Ð½Ð¾ÑÑÐµ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2" y="3669232"/>
            <a:ext cx="1080003" cy="109803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85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2048646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Политика Победоносцева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928955"/>
            <a:ext cx="238017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Максимальное распространение православия.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800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69992" y="32769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9992" y="3937896"/>
            <a:ext cx="418113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Ослабление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атеистических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настроений.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" name="Picture 2" descr="https://upload.wikimedia.org/wikipedia/commons/thumb/f/f2/Alexander_Makovsky_Pobedonostsev.jpg/800px-Alexander_Makovsky_Pobedonostse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944"/>
          <a:stretch/>
        </p:blipFill>
        <p:spPr bwMode="auto">
          <a:xfrm>
            <a:off x="6540713" y="534240"/>
            <a:ext cx="2234002" cy="325386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36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Политика Победоносцева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2315" y="2068107"/>
            <a:ext cx="2605116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85876" y="1422678"/>
            <a:ext cx="3594430" cy="905613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5876" y="2949845"/>
            <a:ext cx="3594430" cy="909627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7" name="Скругленная соединительная линия 26"/>
          <p:cNvCxnSpPr>
            <a:stCxn id="15" idx="1"/>
            <a:endCxn id="25" idx="3"/>
          </p:cNvCxnSpPr>
          <p:nvPr/>
        </p:nvCxnSpPr>
        <p:spPr>
          <a:xfrm rot="10800000">
            <a:off x="4880307" y="1875486"/>
            <a:ext cx="342009" cy="751261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cxnSp>
        <p:nvCxnSpPr>
          <p:cNvPr id="28" name="Скругленная соединительная линия 27"/>
          <p:cNvCxnSpPr>
            <a:stCxn id="26" idx="3"/>
            <a:endCxn id="15" idx="1"/>
          </p:cNvCxnSpPr>
          <p:nvPr/>
        </p:nvCxnSpPr>
        <p:spPr>
          <a:xfrm flipV="1">
            <a:off x="4880306" y="2626746"/>
            <a:ext cx="342009" cy="777913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5292112" y="2149691"/>
            <a:ext cx="2465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ru-RU" sz="1400" b="1" kern="0" dirty="0"/>
              <a:t>Были восстановлены закрытые в 1860–1870-х годах церковные приходы и открывались новые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04380" y="1506152"/>
            <a:ext cx="3357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Ежегодно строилось около </a:t>
            </a:r>
            <a:br>
              <a:rPr lang="ru-RU" sz="1400" kern="0" dirty="0">
                <a:solidFill>
                  <a:srgbClr val="404040"/>
                </a:solidFill>
              </a:rPr>
            </a:br>
            <a:r>
              <a:rPr lang="ru-RU" sz="1400" kern="0" dirty="0">
                <a:solidFill>
                  <a:srgbClr val="404040"/>
                </a:solidFill>
              </a:rPr>
              <a:t>250 церквей и основывалось </a:t>
            </a:r>
            <a:br>
              <a:rPr lang="ru-RU" sz="1400" kern="0" dirty="0">
                <a:solidFill>
                  <a:srgbClr val="404040"/>
                </a:solidFill>
              </a:rPr>
            </a:br>
            <a:r>
              <a:rPr lang="ru-RU" sz="1400" kern="0" dirty="0">
                <a:solidFill>
                  <a:srgbClr val="404040"/>
                </a:solidFill>
              </a:rPr>
              <a:t>по 10 монастырей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08675" y="3035326"/>
            <a:ext cx="3148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 На 22 % увеличилось </a:t>
            </a:r>
            <a:br>
              <a:rPr lang="ru-RU" sz="1400" kern="0" dirty="0">
                <a:solidFill>
                  <a:srgbClr val="404040"/>
                </a:solidFill>
              </a:rPr>
            </a:br>
            <a:r>
              <a:rPr lang="ru-RU" sz="1400" kern="0" dirty="0">
                <a:solidFill>
                  <a:srgbClr val="404040"/>
                </a:solidFill>
              </a:rPr>
              <a:t>количество </a:t>
            </a:r>
            <a:br>
              <a:rPr lang="ru-RU" sz="1400" kern="0" dirty="0">
                <a:solidFill>
                  <a:srgbClr val="404040"/>
                </a:solidFill>
              </a:rPr>
            </a:br>
            <a:r>
              <a:rPr lang="ru-RU" sz="1400" kern="0" dirty="0">
                <a:solidFill>
                  <a:srgbClr val="404040"/>
                </a:solidFill>
              </a:rPr>
              <a:t>священнослужителей</a:t>
            </a:r>
          </a:p>
        </p:txBody>
      </p:sp>
    </p:spTree>
    <p:extLst>
      <p:ext uri="{BB962C8B-B14F-4D97-AF65-F5344CB8AC3E}">
        <p14:creationId xmlns:p14="http://schemas.microsoft.com/office/powerpoint/2010/main" val="184790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337890"/>
            <a:ext cx="544918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Более активную деятельность развернули православные миссионеры.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3582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5818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2581830"/>
            <a:ext cx="59781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Выросло количество церковных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журналов и духовной литературы.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380537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7" y="3798376"/>
            <a:ext cx="57416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 усилен контроль над духовными учебными заведениями.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Политика Победоносцева </a:t>
            </a:r>
          </a:p>
        </p:txBody>
      </p:sp>
      <p:pic>
        <p:nvPicPr>
          <p:cNvPr id="1026" name="Picture 2" descr="Portrait of K. Pobedonostse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078" y="1488513"/>
            <a:ext cx="2057101" cy="281822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17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22315" y="2231883"/>
            <a:ext cx="2605116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85876" y="1586454"/>
            <a:ext cx="3594430" cy="905613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5876" y="3113621"/>
            <a:ext cx="3594430" cy="909627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7" name="Скругленная соединительная линия 26"/>
          <p:cNvCxnSpPr>
            <a:stCxn id="15" idx="1"/>
            <a:endCxn id="25" idx="3"/>
          </p:cNvCxnSpPr>
          <p:nvPr/>
        </p:nvCxnSpPr>
        <p:spPr>
          <a:xfrm rot="10800000">
            <a:off x="4880307" y="2039262"/>
            <a:ext cx="342009" cy="751261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cxnSp>
        <p:nvCxnSpPr>
          <p:cNvPr id="28" name="Скругленная соединительная линия 27"/>
          <p:cNvCxnSpPr>
            <a:stCxn id="26" idx="3"/>
            <a:endCxn id="15" idx="1"/>
          </p:cNvCxnSpPr>
          <p:nvPr/>
        </p:nvCxnSpPr>
        <p:spPr>
          <a:xfrm flipV="1">
            <a:off x="4880306" y="2790522"/>
            <a:ext cx="342009" cy="777913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5292112" y="2421189"/>
            <a:ext cx="24655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ru-RU" sz="1400" b="1" kern="0" dirty="0"/>
              <a:t>Издание в 1884 году нового устава духовных академий и семинарий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04380" y="1777650"/>
            <a:ext cx="335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Упразднение автономии </a:t>
            </a:r>
            <a:br>
              <a:rPr lang="ru-RU" sz="1400" kern="0" dirty="0">
                <a:solidFill>
                  <a:srgbClr val="404040"/>
                </a:solidFill>
              </a:rPr>
            </a:br>
            <a:r>
              <a:rPr lang="ru-RU" sz="1400" kern="0" dirty="0">
                <a:solidFill>
                  <a:srgbClr val="404040"/>
                </a:solidFill>
              </a:rPr>
              <a:t>учебных заведений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08675" y="3306824"/>
            <a:ext cx="314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Упразднение выборности ректоров и профессоров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Религиозная политика Александра III</a:t>
            </a:r>
          </a:p>
        </p:txBody>
      </p:sp>
    </p:spTree>
    <p:extLst>
      <p:ext uri="{BB962C8B-B14F-4D97-AF65-F5344CB8AC3E}">
        <p14:creationId xmlns:p14="http://schemas.microsoft.com/office/powerpoint/2010/main" val="34216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yrillitsa.ru/wp-content/uploads/2014/10/Gruppa-staroobryadcev.-Derevnya-Kuznecovo-Semenovskogo-uezda-e15103271854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8" r="22659" b="4857"/>
          <a:stretch/>
        </p:blipFill>
        <p:spPr bwMode="auto">
          <a:xfrm>
            <a:off x="2707001" y="0"/>
            <a:ext cx="6436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upload.wikimedia.org/wikipedia/commons/5/52/Gorchakov_A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2879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673106"/>
            <a:ext cx="3016108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время правления Александра III окончательно прекратились гонения на старообрядцев.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3990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890392" y="1288527"/>
            <a:ext cx="5413855" cy="61250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90393" y="2524075"/>
            <a:ext cx="5413854" cy="61250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90392" y="3761663"/>
            <a:ext cx="5413855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9" idx="1"/>
            <a:endCxn id="17" idx="1"/>
          </p:cNvCxnSpPr>
          <p:nvPr/>
        </p:nvCxnSpPr>
        <p:spPr>
          <a:xfrm rot="10800000" flipH="1">
            <a:off x="1890391" y="2830330"/>
            <a:ext cx="1" cy="1239224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17" idx="1"/>
            <a:endCxn id="29" idx="1"/>
          </p:cNvCxnSpPr>
          <p:nvPr/>
        </p:nvCxnSpPr>
        <p:spPr>
          <a:xfrm rot="10800000">
            <a:off x="1890393" y="1594782"/>
            <a:ext cx="1" cy="1235548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76512" y="1333171"/>
            <a:ext cx="5027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Издание закона 1883 года о положении </a:t>
            </a:r>
            <a:br>
              <a:rPr lang="ru-RU" sz="1400" dirty="0"/>
            </a:br>
            <a:r>
              <a:rPr lang="ru-RU" sz="1400" dirty="0"/>
              <a:t>старообрядцев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6359" y="2682513"/>
            <a:ext cx="4861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Получение раскольниками паспортов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6570" y="3804268"/>
            <a:ext cx="5681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Возможность владеть предприятиями, торговать, нанимать рабочих и служащих, иметь иконописные мастерские</a:t>
            </a:r>
          </a:p>
        </p:txBody>
      </p:sp>
      <p:cxnSp>
        <p:nvCxnSpPr>
          <p:cNvPr id="25" name="Скругленная соединительная линия 24"/>
          <p:cNvCxnSpPr>
            <a:stCxn id="17" idx="3"/>
            <a:endCxn id="29" idx="3"/>
          </p:cNvCxnSpPr>
          <p:nvPr/>
        </p:nvCxnSpPr>
        <p:spPr>
          <a:xfrm flipV="1">
            <a:off x="7304247" y="1594782"/>
            <a:ext cx="12700" cy="1235548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stCxn id="19" idx="3"/>
            <a:endCxn id="17" idx="3"/>
          </p:cNvCxnSpPr>
          <p:nvPr/>
        </p:nvCxnSpPr>
        <p:spPr>
          <a:xfrm flipV="1">
            <a:off x="7304247" y="2830330"/>
            <a:ext cx="12700" cy="1239224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58775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Политика в отношении старообрядцев</a:t>
            </a:r>
          </a:p>
        </p:txBody>
      </p:sp>
    </p:spTree>
    <p:extLst>
      <p:ext uri="{BB962C8B-B14F-4D97-AF65-F5344CB8AC3E}">
        <p14:creationId xmlns:p14="http://schemas.microsoft.com/office/powerpoint/2010/main" val="27756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80170" y="2114702"/>
            <a:ext cx="4914974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 Александре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III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старообрядцам разрешалось проводить богослужения в соответствии со своими обрядами. </a:t>
            </a:r>
          </a:p>
        </p:txBody>
      </p:sp>
      <p:pic>
        <p:nvPicPr>
          <p:cNvPr id="9" name="Picture 2" descr="ÐÐ°ÑÑÐ¸Ð½ÐºÐ¸ Ð¿Ð¾ Ð·Ð°Ð¿ÑÐ¾ÑÑ ÑÑÐ°ÑÐ¾Ð¾Ð±ÑÑÐ´ÑÑ 17 Ð²ÐµÐº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7" y="683746"/>
            <a:ext cx="3120284" cy="384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97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488513"/>
            <a:ext cx="544918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Возводить колокольни.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3582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5818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2581830"/>
            <a:ext cx="59781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Устраивать крестные ходы вне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своего церковного двора.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380537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7" y="3798376"/>
            <a:ext cx="57416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Проповедовать свою веру среди православного населения.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Запреты для старообрядцев</a:t>
            </a:r>
          </a:p>
        </p:txBody>
      </p:sp>
      <p:pic>
        <p:nvPicPr>
          <p:cNvPr id="4098" name="Picture 2" descr="ÐÐ°ÑÑÐ¸Ð½ÐºÐ¸ Ð¿Ð¾ Ð·Ð°Ð¿ÑÐ¾ÑÑ ÑÑÐ°ÑÐ¾Ð¾Ð±ÑÑÐ´ÑÑ 19 Ð²ÐµÐº ÑÐ»ÑÐ¶Ð±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7763" y="1002679"/>
            <a:ext cx="2277414" cy="357166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94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4/4a/%D0%98%D0%BE%D0%B0%D0%BD%D0%BD_%D0%9A%D1%80%D0%BE%D0%BD%D1%88%D1%82%D0%B0%D0%B4%D1%82%D1%81%D0%BA%D0%B8%D0%B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11"/>
          <a:stretch/>
        </p:blipFill>
        <p:spPr bwMode="auto">
          <a:xfrm>
            <a:off x="3150323" y="0"/>
            <a:ext cx="599367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upload.wikimedia.org/wikipedia/commons/5/52/Gorchakov_A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2879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980609"/>
            <a:ext cx="3016108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Среди православного духовенства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есть святители, обладающие особым уважением среди верующих. К таким людям относится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святой Иоанн Кронштадтский.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17433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Религиозная политика</a:t>
            </a:r>
            <a:endParaRPr lang="en-US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33142" y="2224881"/>
            <a:ext cx="3072135" cy="1017588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51388" y="1260531"/>
            <a:ext cx="3273496" cy="96435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51388" y="3242469"/>
            <a:ext cx="3273495" cy="98190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4105277" y="1742706"/>
            <a:ext cx="646111" cy="99096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>
            <a:off x="4105277" y="2733675"/>
            <a:ext cx="646111" cy="99974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31556" y="2364343"/>
            <a:ext cx="3075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Особая опасность для православия, по мнению Победоносцева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51388" y="1373374"/>
            <a:ext cx="32734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Секты, которые зачастую основывались на искажённых христианских учениях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51387" y="3364088"/>
            <a:ext cx="32734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Люди, которые исповедовали другую религию, но официально были обращены в православие</a:t>
            </a:r>
          </a:p>
        </p:txBody>
      </p:sp>
    </p:spTree>
    <p:extLst>
      <p:ext uri="{BB962C8B-B14F-4D97-AF65-F5344CB8AC3E}">
        <p14:creationId xmlns:p14="http://schemas.microsoft.com/office/powerpoint/2010/main" val="376896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6" grpId="0"/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667444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Направления национальной политики Александра III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4212489"/>
            <a:ext cx="37318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Свёртывание автономий национальных регионов.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5635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59806" y="355151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9806" y="4212489"/>
            <a:ext cx="4181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Русификация населения национальных регионов.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5122" name="Picture 2" descr="https://img-fotki.yandex.ru/get/195786/375901008.23/0_15216d_d3148ac0_ori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32320" y="448052"/>
            <a:ext cx="1652905" cy="300462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8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0/02/Gurko_Iosi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" r="4531" b="39612"/>
          <a:stretch/>
        </p:blipFill>
        <p:spPr bwMode="auto">
          <a:xfrm>
            <a:off x="3231815" y="-1"/>
            <a:ext cx="591218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486837"/>
            <a:ext cx="301610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И. В. Гурко предпринял ряд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мер для полной интеграции польских земель в Российскую империю.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95295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Преобразования Гурко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382434"/>
            <a:ext cx="63043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Ключевые посты в польской администрации занимали русские чиновники.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38943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61297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2605978"/>
            <a:ext cx="63043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Русскому языку предавался статус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первого языка.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383652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7" y="3829523"/>
            <a:ext cx="588520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Польский банк стал Варшавской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конторой Петербургского банка.</a:t>
            </a:r>
          </a:p>
        </p:txBody>
      </p:sp>
      <p:pic>
        <p:nvPicPr>
          <p:cNvPr id="9218" name="Picture 2" descr="ÐÐ°ÑÑÐ¸Ð½ÐºÐ¸ Ð¿Ð¾ Ð·Ð°Ð¿ÑÐ¾ÑÑ Ð¼Ð¾Ð½ÐµÑÑ ÑÐ°ÑÑÑÐ²Ð° Ð¿Ð¾Ð»ÑÑÐºÐ¾Ð³Ð¾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448" y="1705350"/>
            <a:ext cx="2349777" cy="23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83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3/34/1856._Card_from_set_of_geographical_cards_of_the_Russian_Empire_0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" b="42847"/>
          <a:stretch/>
        </p:blipFill>
        <p:spPr bwMode="auto">
          <a:xfrm>
            <a:off x="2761123" y="-1"/>
            <a:ext cx="6382877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673106"/>
            <a:ext cx="3016108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Ограничение автономии было начато в Великом княжестве Финляндском.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0568" y="676073"/>
            <a:ext cx="1389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Карточка </a:t>
            </a:r>
            <a:br>
              <a:rPr lang="ru-RU" sz="1200" dirty="0"/>
            </a:br>
            <a:r>
              <a:rPr lang="ru-RU" sz="1200" dirty="0"/>
              <a:t>из набора географических карточек Российской империи</a:t>
            </a:r>
          </a:p>
        </p:txBody>
      </p:sp>
    </p:spTree>
    <p:extLst>
      <p:ext uri="{BB962C8B-B14F-4D97-AF65-F5344CB8AC3E}">
        <p14:creationId xmlns:p14="http://schemas.microsoft.com/office/powerpoint/2010/main" val="79043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11570"/>
            <a:ext cx="720389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Преобразования при Н. И. </a:t>
            </a:r>
            <a:r>
              <a:rPr lang="ru-RU" sz="2800" dirty="0" err="1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Бобрикове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1131" y="1340303"/>
            <a:ext cx="563649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Была введена русская монета.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12123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211203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1131" y="29925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1131" y="2105040"/>
            <a:ext cx="531663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Произошло слияние финляндской почты с общероссийской.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022777"/>
            <a:ext cx="62550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Самостоятельность финского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языка упразднялась.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8775" y="3891890"/>
            <a:ext cx="62550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некоторых учреждениях вводился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русский язык для делопроизводства.</a:t>
            </a:r>
          </a:p>
        </p:txBody>
      </p:sp>
      <p:sp>
        <p:nvSpPr>
          <p:cNvPr id="22" name="Овал 21"/>
          <p:cNvSpPr/>
          <p:nvPr/>
        </p:nvSpPr>
        <p:spPr>
          <a:xfrm>
            <a:off x="358775" y="38918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pic>
        <p:nvPicPr>
          <p:cNvPr id="2" name="Picture 2" descr="Nikolai Bobriko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889" y="1254027"/>
            <a:ext cx="2287561" cy="342696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53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0276" y="1970301"/>
            <a:ext cx="4914974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губерниях Прибалтийского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края главной задачей внутренней политики в конце XIX века было вытеснение немецкого влияния.</a:t>
            </a:r>
          </a:p>
        </p:txBody>
      </p:sp>
      <p:pic>
        <p:nvPicPr>
          <p:cNvPr id="9" name="Picture 2" descr="ÐÐ°ÑÑÐ¸Ð½ÐºÐ¸ Ð¿Ð¾ Ð·Ð°Ð¿ÑÐ¾ÑÑ ÐºÐ¸ÑÑÐ° Ð² ÑÐ¸Ð³Ðµ">
            <a:extLst>
              <a:ext uri="{FF2B5EF4-FFF2-40B4-BE49-F238E27FC236}">
                <a16:creationId xmlns:a16="http://schemas.microsoft.com/office/drawing/2014/main" id="{A29C5658-8A19-44B0-AB0C-D3AA9F124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51341"/>
            <a:ext cx="2952750" cy="38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04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667444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Русификация Прибалтики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 Александре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III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030" y="3661162"/>
            <a:ext cx="373189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Обращение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православие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латышей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эстонцев.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01222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126705" y="30001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26705" y="3661162"/>
            <a:ext cx="418113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Проведение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русификации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немецкоязычного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делопроизводства.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050" name="Picture 2" descr="Lesser Coat of Arms of Russian Empire 2.png">
            <a:extLst>
              <a:ext uri="{FF2B5EF4-FFF2-40B4-BE49-F238E27FC236}">
                <a16:creationId xmlns:a16="http://schemas.microsoft.com/office/drawing/2014/main" id="{A9F910CB-7D6F-4836-B5D4-F453EA011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901" y="832075"/>
            <a:ext cx="2624324" cy="316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0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0275" y="1970303"/>
            <a:ext cx="4914974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время правления Александра III происходило укрепление позиций православной церкви на землях Украины и Беларуси.</a:t>
            </a:r>
          </a:p>
        </p:txBody>
      </p:sp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57019"/>
            <a:ext cx="2952750" cy="382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44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dmoblkaluga.ru/upload/_main/russia/history/images/7_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0" t="10717" r="4212" b="23794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58775" y="298726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295" y="3564094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Калужские чиновники в конце </a:t>
            </a:r>
            <a:r>
              <a:rPr lang="en-US" sz="1200" dirty="0"/>
              <a:t>XIX </a:t>
            </a:r>
            <a:r>
              <a:rPr lang="ru-RU" sz="1200" dirty="0"/>
              <a:t>века</a:t>
            </a:r>
          </a:p>
        </p:txBody>
      </p:sp>
    </p:spTree>
    <p:extLst>
      <p:ext uri="{BB962C8B-B14F-4D97-AF65-F5344CB8AC3E}">
        <p14:creationId xmlns:p14="http://schemas.microsoft.com/office/powerpoint/2010/main" val="93576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70300" y="2114702"/>
            <a:ext cx="4663152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Иоанн Кронштадтский более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50 лет был настоятелем Андреевского собора в Кронштадте. </a:t>
            </a:r>
          </a:p>
        </p:txBody>
      </p:sp>
      <p:pic>
        <p:nvPicPr>
          <p:cNvPr id="7" name="Picture 2" descr="https://upload.wikimedia.org/wikipedia/commons/3/39/Cathedral_kronstad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4" y="681546"/>
            <a:ext cx="2952752" cy="378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80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89232"/>
            <a:ext cx="4606628" cy="1765036"/>
            <a:chOff x="358776" y="1577920"/>
            <a:chExt cx="4606628" cy="176503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60662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Политика на Северном Кавказе и в Закавказье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392611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Как и в Центральной России, здесь создавались губернии и предпринимались меры для полной интеграции этих земель в империю. </a:t>
              </a:r>
            </a:p>
          </p:txBody>
        </p:sp>
      </p:grpSp>
      <p:pic>
        <p:nvPicPr>
          <p:cNvPr id="3074" name="Picture 2" descr="14. ÐÐ°ÐºÑ. ÐÑÐ¾Ð´Ð°Ð¶Ð° ÑÑÑÐºÑ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5"/>
          <a:stretch/>
        </p:blipFill>
        <p:spPr bwMode="auto">
          <a:xfrm>
            <a:off x="5540987" y="1151388"/>
            <a:ext cx="3603014" cy="287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94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662189" y="2957840"/>
            <a:ext cx="1658754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194531" y="1564718"/>
            <a:ext cx="4747744" cy="61250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2"/>
            <a:endCxn id="15" idx="0"/>
          </p:cNvCxnSpPr>
          <p:nvPr/>
        </p:nvCxnSpPr>
        <p:spPr>
          <a:xfrm rot="5400000">
            <a:off x="3139679" y="1529115"/>
            <a:ext cx="780613" cy="207683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77223" y="1609362"/>
            <a:ext cx="3982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Ликвидация автономий на Северном Кавказе и в Закавказье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24194" y="2957840"/>
            <a:ext cx="1695609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0886" y="3113961"/>
            <a:ext cx="9813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/>
              <a:t>Мегрелия</a:t>
            </a:r>
            <a:endParaRPr lang="ru-RU" dirty="0"/>
          </a:p>
        </p:txBody>
      </p:sp>
      <p:cxnSp>
        <p:nvCxnSpPr>
          <p:cNvPr id="24" name="Скругленная соединительная линия 23"/>
          <p:cNvCxnSpPr>
            <a:stCxn id="29" idx="2"/>
            <a:endCxn id="28" idx="0"/>
          </p:cNvCxnSpPr>
          <p:nvPr/>
        </p:nvCxnSpPr>
        <p:spPr>
          <a:xfrm rot="16200000" flipH="1">
            <a:off x="5239917" y="1505712"/>
            <a:ext cx="780613" cy="212364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stCxn id="29" idx="2"/>
            <a:endCxn id="18" idx="0"/>
          </p:cNvCxnSpPr>
          <p:nvPr/>
        </p:nvCxnSpPr>
        <p:spPr>
          <a:xfrm>
            <a:off x="4568403" y="2177227"/>
            <a:ext cx="3596" cy="780613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58775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Национальная политика Александра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III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44239" y="2957840"/>
            <a:ext cx="1695609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63880" y="3113961"/>
            <a:ext cx="8563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Абхазия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88945" y="3113961"/>
            <a:ext cx="9589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Сванетия</a:t>
            </a:r>
          </a:p>
        </p:txBody>
      </p:sp>
    </p:spTree>
    <p:extLst>
      <p:ext uri="{BB962C8B-B14F-4D97-AF65-F5344CB8AC3E}">
        <p14:creationId xmlns:p14="http://schemas.microsoft.com/office/powerpoint/2010/main" val="187468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9" grpId="0" animBg="1"/>
      <p:bldP spid="4" grpId="0"/>
      <p:bldP spid="18" grpId="0" animBg="1"/>
      <p:bldP spid="7" grpId="0"/>
      <p:bldP spid="28" grpId="0" animBg="1"/>
      <p:bldP spid="30" grpId="0"/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248767" y="3882923"/>
            <a:ext cx="3444787" cy="58520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8767" y="2757530"/>
            <a:ext cx="3444605" cy="58520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316939" y="2623227"/>
            <a:ext cx="3019426" cy="846385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48767" y="1632137"/>
            <a:ext cx="3444422" cy="58520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1"/>
            <a:endCxn id="17" idx="3"/>
          </p:cNvCxnSpPr>
          <p:nvPr/>
        </p:nvCxnSpPr>
        <p:spPr>
          <a:xfrm rot="10800000">
            <a:off x="4693189" y="1924742"/>
            <a:ext cx="623750" cy="11216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33" idx="3"/>
            <a:endCxn id="29" idx="1"/>
          </p:cNvCxnSpPr>
          <p:nvPr/>
        </p:nvCxnSpPr>
        <p:spPr>
          <a:xfrm flipV="1">
            <a:off x="4693554" y="3046420"/>
            <a:ext cx="623385" cy="112910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1"/>
            <a:endCxn id="30" idx="3"/>
          </p:cNvCxnSpPr>
          <p:nvPr/>
        </p:nvCxnSpPr>
        <p:spPr>
          <a:xfrm rot="10800000" flipV="1">
            <a:off x="4693373" y="3046420"/>
            <a:ext cx="623567" cy="371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00176" y="1663131"/>
            <a:ext cx="3153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Местная знать была приравнена </a:t>
            </a:r>
            <a:br>
              <a:rPr lang="ru-RU" sz="1400" dirty="0"/>
            </a:br>
            <a:r>
              <a:rPr lang="ru-RU" sz="1400" dirty="0"/>
              <a:t>в правах к русскому дворянству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27005" y="2792236"/>
            <a:ext cx="2887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За вельможами закреплялись принадлежавшие им земли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52956" y="3913916"/>
            <a:ext cx="3440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Подтверждались права на землю Армянской григорианской церкви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395618" y="2677087"/>
            <a:ext cx="28620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Проведение продуманной социальной и национально-культурной политики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Политика на Северном Кавказе </a:t>
            </a:r>
            <a:b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 в Закавказье</a:t>
            </a:r>
          </a:p>
        </p:txBody>
      </p:sp>
    </p:spTree>
    <p:extLst>
      <p:ext uri="{BB962C8B-B14F-4D97-AF65-F5344CB8AC3E}">
        <p14:creationId xmlns:p14="http://schemas.microsoft.com/office/powerpoint/2010/main" val="17563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29" grpId="0" animBg="1"/>
      <p:bldP spid="17" grpId="0" animBg="1"/>
      <p:bldP spid="4" grpId="0"/>
      <p:bldP spid="18" grpId="0"/>
      <p:bldP spid="22" grpId="0"/>
      <p:bldP spid="4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Политика на Северном Кавказе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 в Закавказье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651930"/>
            <a:ext cx="544918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Делопроизводство было переведено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 русский язык.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66663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89017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8" y="2880097"/>
            <a:ext cx="48350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На бытовом и образовательном уровне народы сохраняли свой язык.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411372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7" y="4106723"/>
            <a:ext cx="462155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Изменения не касались культуры, местных обычаев и верований. </a:t>
            </a:r>
          </a:p>
        </p:txBody>
      </p:sp>
      <p:pic>
        <p:nvPicPr>
          <p:cNvPr id="4098" name="Picture 2" descr="ÐÐ°Ð²ÐºÐ°Ð· Ð¸ ÐÐ°ÐºÐ°Ð²ÐºÐ°Ð·ÑÐµ Ð² 19 Ð²ÐµÐº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8297" y="1299141"/>
            <a:ext cx="2364413" cy="344136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86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1/17/Baku_realni_schoo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t="3702" r="4685" b="13767"/>
          <a:stretch/>
        </p:blipFill>
        <p:spPr bwMode="auto">
          <a:xfrm>
            <a:off x="1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upload.wikimedia.org/wikipedia/commons/1/17/Baku_realni_schoo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3"/>
          <a:stretch/>
        </p:blipFill>
        <p:spPr bwMode="auto">
          <a:xfrm>
            <a:off x="-95414" y="-19030"/>
            <a:ext cx="2993359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348492" y="44767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3835" y="1024509"/>
            <a:ext cx="138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Реальное училище </a:t>
            </a:r>
            <a:br>
              <a:rPr lang="ru-RU" sz="1200" dirty="0"/>
            </a:br>
            <a:r>
              <a:rPr lang="ru-RU" sz="1200" dirty="0"/>
              <a:t>в Баку</a:t>
            </a:r>
          </a:p>
        </p:txBody>
      </p:sp>
    </p:spTree>
    <p:extLst>
      <p:ext uri="{BB962C8B-B14F-4D97-AF65-F5344CB8AC3E}">
        <p14:creationId xmlns:p14="http://schemas.microsoft.com/office/powerpoint/2010/main" val="426813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89232"/>
            <a:ext cx="4606628" cy="1765036"/>
            <a:chOff x="358776" y="1577920"/>
            <a:chExt cx="4606628" cy="176503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60662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Политика на Северном Кавказе и в Закавказье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392611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Уроженцы Кавказа за государственный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счёт могли обучаться в центральных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российских университетах.</a:t>
              </a:r>
            </a:p>
          </p:txBody>
        </p:sp>
      </p:grpSp>
      <p:pic>
        <p:nvPicPr>
          <p:cNvPr id="9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00"/>
          <a:stretch/>
        </p:blipFill>
        <p:spPr bwMode="auto">
          <a:xfrm>
            <a:off x="5265679" y="1164146"/>
            <a:ext cx="3878321" cy="285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93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g-fotki.yandex.ru/get/50623/97833783.122d/0_182486_9683517f_XX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1" r="19873" b="6479"/>
          <a:stretch/>
        </p:blipFill>
        <p:spPr bwMode="auto">
          <a:xfrm>
            <a:off x="1850701" y="0"/>
            <a:ext cx="72932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326858"/>
            <a:ext cx="3016108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территории Средней Азии управление велось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зависимости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от российских государственных интересов.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2745" y="965104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Карта коренных областей Туркестана</a:t>
            </a:r>
          </a:p>
        </p:txBody>
      </p:sp>
    </p:spTree>
    <p:extLst>
      <p:ext uri="{BB962C8B-B14F-4D97-AF65-F5344CB8AC3E}">
        <p14:creationId xmlns:p14="http://schemas.microsoft.com/office/powerpoint/2010/main" val="344328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729307" y="1999740"/>
            <a:ext cx="2831868" cy="110880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800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39505" y="1565107"/>
            <a:ext cx="28453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Коканд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1533" y="402883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Национальная политика в Средней Азии 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567657" y="1379190"/>
            <a:ext cx="6484" cy="3194566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611254" y="1565107"/>
            <a:ext cx="28277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Бухара и Хива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729306" y="2210316"/>
            <a:ext cx="2838351" cy="687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</a:rPr>
              <a:t>Была сохранена внутренняя автономия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729306" y="3308012"/>
            <a:ext cx="2844835" cy="110880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567657" y="3308012"/>
            <a:ext cx="2831868" cy="110880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574141" y="2009837"/>
            <a:ext cx="2825384" cy="110880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729306" y="3276275"/>
            <a:ext cx="2844835" cy="1140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</a:rPr>
              <a:t>Без изменений осталась старая система управления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580623" y="2131015"/>
            <a:ext cx="2831869" cy="837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</a:rPr>
              <a:t>Было включено </a:t>
            </a:r>
            <a:br>
              <a:rPr lang="ru-RU" sz="1800" dirty="0">
                <a:solidFill>
                  <a:prstClr val="black"/>
                </a:solidFill>
              </a:rPr>
            </a:br>
            <a:r>
              <a:rPr lang="ru-RU" sz="1800" dirty="0">
                <a:solidFill>
                  <a:prstClr val="black"/>
                </a:solidFill>
              </a:rPr>
              <a:t>в состав Российской империи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4561175" y="3443388"/>
            <a:ext cx="2851317" cy="801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</a:rPr>
              <a:t>На его территории была образована Ферганская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355433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29" grpId="0"/>
      <p:bldP spid="31" grpId="0"/>
      <p:bldP spid="25" grpId="0" animBg="1"/>
      <p:bldP spid="34" grpId="0" animBg="1"/>
      <p:bldP spid="36" grpId="0" animBg="1"/>
      <p:bldP spid="41" grpId="0"/>
      <p:bldP spid="45" grpId="0"/>
      <p:bldP spid="4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46729" y="1962351"/>
            <a:ext cx="4401819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включения среднеазиатских государств в состав России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них произошли благоприятные изменения. </a:t>
            </a:r>
          </a:p>
        </p:txBody>
      </p:sp>
      <p:pic>
        <p:nvPicPr>
          <p:cNvPr id="7" name="Picture 2" descr="https://ic.pics.livejournal.com/cat_779/77615856/7573/7573_10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67827"/>
            <a:ext cx="2946877" cy="360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18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Изменения в среднеазиатских государствах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643385"/>
            <a:ext cx="544918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Прекратились междоусобицы.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5118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73542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8" y="2725349"/>
            <a:ext cx="48350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Были ликвидированы рабство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работорговля.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395897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7" y="3951975"/>
            <a:ext cx="462155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порядок была приведена система налогообложения.</a:t>
            </a:r>
          </a:p>
        </p:txBody>
      </p:sp>
      <p:pic>
        <p:nvPicPr>
          <p:cNvPr id="12290" name="Picture 2" descr="https://upload.wikimedia.org/wikipedia/commons/thumb/4/4f/Gorskii_20005u.jpg/800px-Gorskii_20005u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1831" y="1200580"/>
            <a:ext cx="2379663" cy="346282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0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52732"/>
            <a:ext cx="4298948" cy="1528048"/>
            <a:chOff x="358776" y="1577920"/>
            <a:chExt cx="4298948" cy="152804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29894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Святой Иоанн Кронштадтский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177597" cy="47397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Каждый день общался с молящимся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яркими проповедями. </a:t>
              </a:r>
            </a:p>
          </p:txBody>
        </p:sp>
      </p:grpSp>
      <p:pic>
        <p:nvPicPr>
          <p:cNvPr id="10" name="Picture 2" descr="ÐÐ°ÑÑÐ¸Ð½ÐºÐ¸ Ð¿Ð¾ Ð·Ð°Ð¿ÑÐ¾ÑÑ ÐÐ¾Ð°Ð½Ð½ ÐÑÐ¾Ð½ÑÑÐ°Ð´ÑÑÐºÐ¸Ð¹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3450" y="1161499"/>
            <a:ext cx="4390095" cy="286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69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Изменения в среднеазиатских государствах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Включение в состав России среднеазиатских государств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73103" y="2743438"/>
            <a:ext cx="2797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Привнесение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на среднеазиатские земли новых приёмов земледелия, с\х машин и культур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Более быстрые темпы развития экономики Средней Азии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2903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55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89232"/>
            <a:ext cx="4751388" cy="1765036"/>
            <a:chOff x="358776" y="1577920"/>
            <a:chExt cx="4751388" cy="176503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75138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Перемены в области образования и культуры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392611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дополнение к уже существующим духовным учебным заведениям в среднеазиатских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городах открывались светские школы.</a:t>
              </a:r>
            </a:p>
          </p:txBody>
        </p:sp>
      </p:grpSp>
      <p:pic>
        <p:nvPicPr>
          <p:cNvPr id="11266" name="Picture 2" descr="https://upload.wikimedia.org/wikipedia/commons/thumb/1/15/Jewish_Children_with_their_Teacher_in_Samarkand.jpg/800px-Jewish_Children_with_their_Teacher_in_Samarkan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79"/>
          <a:stretch/>
        </p:blipFill>
        <p:spPr bwMode="auto">
          <a:xfrm>
            <a:off x="5370103" y="1164146"/>
            <a:ext cx="3773897" cy="287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56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9045" y="4391976"/>
            <a:ext cx="4338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Merriweather" panose="00000500000000000000" pitchFamily="2" charset="-52"/>
              </a:rPr>
              <a:t>П. П. Семёнов-Тян-Шанский </a:t>
            </a:r>
            <a:endParaRPr lang="en-US" sz="2000" dirty="0">
              <a:solidFill>
                <a:prstClr val="white"/>
              </a:solidFill>
              <a:latin typeface="Merriweather" panose="00000500000000000000" pitchFamily="2" charset="-52"/>
            </a:endParaRPr>
          </a:p>
        </p:txBody>
      </p:sp>
      <p:pic>
        <p:nvPicPr>
          <p:cNvPr id="12" name="Picture 2" descr="Semenoff, Pierre Petrovitch de, par Alexandre Quinet, BNF Gallic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2979" y="339859"/>
            <a:ext cx="3358378" cy="404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02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2187" y="4391976"/>
            <a:ext cx="3017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Merriweather" panose="00000500000000000000" pitchFamily="2" charset="-52"/>
              </a:rPr>
              <a:t>Н. М. Пржевальский</a:t>
            </a:r>
            <a:endParaRPr lang="en-US" sz="2000" dirty="0">
              <a:solidFill>
                <a:prstClr val="white"/>
              </a:solidFill>
              <a:latin typeface="Merriweather" panose="00000500000000000000" pitchFamily="2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98237" y="4391976"/>
            <a:ext cx="2121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Merriweather" panose="00000500000000000000" pitchFamily="2" charset="-52"/>
              </a:rPr>
              <a:t>В. В. </a:t>
            </a:r>
            <a:r>
              <a:rPr lang="ru-RU" sz="2000" dirty="0" err="1">
                <a:solidFill>
                  <a:prstClr val="white"/>
                </a:solidFill>
                <a:latin typeface="Merriweather" panose="00000500000000000000" pitchFamily="2" charset="-52"/>
              </a:rPr>
              <a:t>Бартольд</a:t>
            </a:r>
            <a:endParaRPr lang="ru-RU" sz="2000" dirty="0">
              <a:solidFill>
                <a:prstClr val="white"/>
              </a:solidFill>
              <a:latin typeface="Merriweather" panose="00000500000000000000" pitchFamily="2" charset="-52"/>
            </a:endParaRPr>
          </a:p>
        </p:txBody>
      </p:sp>
      <p:pic>
        <p:nvPicPr>
          <p:cNvPr id="12" name="Picture 2" descr="ÐÑÐ¶ÐµÐ²Ð°Ð»ÑÑÐºÐ¸Ð¹8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3448" y="447675"/>
            <a:ext cx="2914650" cy="393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artold V.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1455" y="468635"/>
            <a:ext cx="2940148" cy="391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16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b/b8/Prokudin-Gorskii-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t="26248" r="3451" b="19541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2745" y="780438"/>
            <a:ext cx="1584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Казахская семья </a:t>
            </a:r>
            <a:br>
              <a:rPr lang="ru-RU" sz="1200" dirty="0"/>
            </a:br>
            <a:r>
              <a:rPr lang="ru-RU" sz="1200" dirty="0"/>
              <a:t>в Сыр-</a:t>
            </a:r>
            <a:r>
              <a:rPr lang="ru-RU" sz="1200" dirty="0" err="1"/>
              <a:t>Дарьинской</a:t>
            </a:r>
            <a:r>
              <a:rPr lang="ru-RU" sz="1200" dirty="0"/>
              <a:t> области Российской империи</a:t>
            </a:r>
          </a:p>
        </p:txBody>
      </p:sp>
    </p:spTree>
    <p:extLst>
      <p:ext uri="{BB962C8B-B14F-4D97-AF65-F5344CB8AC3E}">
        <p14:creationId xmlns:p14="http://schemas.microsoft.com/office/powerpoint/2010/main" val="202529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153733"/>
            <a:ext cx="3016108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последнем десятилетии XIX века практически завершился процесс христианизации народов Среднего Поволжья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Приуралья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54527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0275" y="1962351"/>
            <a:ext cx="4914974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Миссионерская и просветительская деятельность в Среднем Поволжье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Приуралье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активизировалась благодаря идеям Н. И.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Ильминского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9" name="Picture 4" descr="https://upload.wikimedia.org/wikipedia/commons/5/57/%D0%98%D0%BB%D1%8C%D0%BC%D0%B8%D0%BD%D1%81%D0%BA%D0%B8%D0%B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40804"/>
            <a:ext cx="2952750" cy="386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41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28246" y="2177673"/>
            <a:ext cx="2587928" cy="788154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775" y="2310140"/>
            <a:ext cx="257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Необходимость крещения инородцев в православие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214932" y="2177673"/>
            <a:ext cx="2570293" cy="788155"/>
          </a:xfrm>
          <a:prstGeom prst="roundRect">
            <a:avLst/>
          </a:prstGeom>
          <a:noFill/>
          <a:ln w="15875">
            <a:solidFill>
              <a:schemeClr val="tx1">
                <a:lumMod val="65000"/>
                <a:lumOff val="3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2052" y="2205647"/>
            <a:ext cx="25243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Обучение священников, миссионеров и учителей из среды нерусских народов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61712" y="2808039"/>
            <a:ext cx="2587924" cy="788154"/>
          </a:xfrm>
          <a:prstGeom prst="roundRect">
            <a:avLst/>
          </a:prstGeom>
          <a:noFill/>
          <a:ln w="15875" cap="rnd">
            <a:solidFill>
              <a:schemeClr val="tx1">
                <a:lumMod val="65000"/>
                <a:lumOff val="3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1712" y="1542293"/>
            <a:ext cx="2587928" cy="788154"/>
          </a:xfrm>
          <a:prstGeom prst="roundRect">
            <a:avLst/>
          </a:prstGeom>
          <a:noFill/>
          <a:ln w="15875" cap="rnd">
            <a:solidFill>
              <a:schemeClr val="tx1">
                <a:lumMod val="65000"/>
                <a:lumOff val="3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86200" y="2834825"/>
            <a:ext cx="25526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Неприменение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политики «обрусения»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к населению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70979" y="1567038"/>
            <a:ext cx="2561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Учёт культуры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и мировоззрения инородцев</a:t>
            </a:r>
          </a:p>
        </p:txBody>
      </p:sp>
      <p:cxnSp>
        <p:nvCxnSpPr>
          <p:cNvPr id="21" name="Скругленная соединительная линия 20"/>
          <p:cNvCxnSpPr>
            <a:stCxn id="17" idx="3"/>
            <a:endCxn id="20" idx="1"/>
          </p:cNvCxnSpPr>
          <p:nvPr/>
        </p:nvCxnSpPr>
        <p:spPr>
          <a:xfrm flipV="1">
            <a:off x="2916174" y="1936370"/>
            <a:ext cx="354805" cy="6353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1"/>
          <p:cNvCxnSpPr>
            <a:stCxn id="17" idx="3"/>
            <a:endCxn id="13" idx="1"/>
          </p:cNvCxnSpPr>
          <p:nvPr/>
        </p:nvCxnSpPr>
        <p:spPr>
          <a:xfrm>
            <a:off x="2916174" y="2571750"/>
            <a:ext cx="345538" cy="63036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Инициативы Н. И. </a:t>
            </a:r>
            <a:r>
              <a:rPr lang="ru-RU" sz="2800" dirty="0" err="1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Ильминского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  <p:cxnSp>
        <p:nvCxnSpPr>
          <p:cNvPr id="28" name="Скругленная соединительная линия 27"/>
          <p:cNvCxnSpPr>
            <a:stCxn id="29" idx="1"/>
            <a:endCxn id="20" idx="3"/>
          </p:cNvCxnSpPr>
          <p:nvPr/>
        </p:nvCxnSpPr>
        <p:spPr>
          <a:xfrm rot="10800000">
            <a:off x="5832476" y="1936371"/>
            <a:ext cx="382457" cy="63538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13" idx="3"/>
            <a:endCxn id="29" idx="1"/>
          </p:cNvCxnSpPr>
          <p:nvPr/>
        </p:nvCxnSpPr>
        <p:spPr>
          <a:xfrm flipV="1">
            <a:off x="5849636" y="2571751"/>
            <a:ext cx="365296" cy="63036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34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/>
      <p:bldP spid="29" grpId="0" animBg="1"/>
      <p:bldP spid="6" grpId="0"/>
      <p:bldP spid="13" grpId="0" animBg="1"/>
      <p:bldP spid="14" grpId="0" animBg="1"/>
      <p:bldP spid="19" grpId="0"/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Учебные заведения Казани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для инородцев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511127"/>
            <a:ext cx="58375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Центральная крещено-татарская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учительская школа.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5181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7416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8" y="2731590"/>
            <a:ext cx="569190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Инородческая учительская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семинария.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39652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7" y="3958216"/>
            <a:ext cx="501684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Миссионерское общество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«Братство святого Гурия». </a:t>
            </a:r>
          </a:p>
        </p:txBody>
      </p:sp>
      <p:pic>
        <p:nvPicPr>
          <p:cNvPr id="20482" name="Picture 2" descr="https://upload.wikimedia.org/wikipedia/commons/thumb/a/a3/%D0%9E%D0%B1%D0%BB%D0%BE%D0%B6%D0%BA%D0%B0_%D0%B6%D1%83%D1%80%D0%BD%D0%B0%D0%BB%D0%B0_%3D%D0%A1%D0%BE%D1%82%D1%80%D1%83%D0%B4%D0%BD%D0%B8%D0%BA_%D0%91%D1%80%D0%B0%D1%82%D1%81%D1%82%D0%B2%D0%B0_%D1%81%D0%B2%D1%8F%D1%82%D0%B8%D1%82%D0%B5%D0%BB%D1%8F_%D0%93%D1%83%D1%80%D0%B8%D1%8F%3D.jpg/800px-%D0%9E%D0%B1%D0%BB%D0%BE%D0%B6%D0%BA%D0%B0_%D0%B6%D1%83%D1%80%D0%BD%D0%B0%D0%BB%D0%B0_%3D%D0%A1%D0%BE%D1%82%D1%80%D1%83%D0%B4%D0%BD%D0%B8%D0%BA_%D0%91%D1%80%D0%B0%D1%82%D1%81%D1%82%D0%B2%D0%B0_%D1%81%D0%B2%D1%8F%D1%82%D0%B8%D1%82%D0%B5%D0%BB%D1%8F_%D0%93%D1%83%D1%80%D0%B8%D1%8F%3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5398" y="1394649"/>
            <a:ext cx="2141087" cy="325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51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Инициативы Н. И. </a:t>
            </a:r>
            <a:r>
              <a:rPr lang="ru-RU" sz="2800" dirty="0" err="1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Ильминского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2315" y="2068107"/>
            <a:ext cx="2605116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85876" y="1422678"/>
            <a:ext cx="3594430" cy="905613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5876" y="2949845"/>
            <a:ext cx="3594430" cy="909627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7" name="Скругленная соединительная линия 26"/>
          <p:cNvCxnSpPr>
            <a:stCxn id="15" idx="1"/>
            <a:endCxn id="25" idx="3"/>
          </p:cNvCxnSpPr>
          <p:nvPr/>
        </p:nvCxnSpPr>
        <p:spPr>
          <a:xfrm rot="10800000">
            <a:off x="4880307" y="1875486"/>
            <a:ext cx="342009" cy="751261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cxnSp>
        <p:nvCxnSpPr>
          <p:cNvPr id="28" name="Скругленная соединительная линия 27"/>
          <p:cNvCxnSpPr>
            <a:stCxn id="26" idx="3"/>
            <a:endCxn id="15" idx="1"/>
          </p:cNvCxnSpPr>
          <p:nvPr/>
        </p:nvCxnSpPr>
        <p:spPr>
          <a:xfrm flipV="1">
            <a:off x="4880306" y="2626746"/>
            <a:ext cx="342009" cy="777913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5292112" y="2277038"/>
            <a:ext cx="24655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ru-RU" sz="1400" b="1" kern="0" dirty="0"/>
              <a:t>Распространение православия среди инородцев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04380" y="1506152"/>
            <a:ext cx="3357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Открытие школ, перевод православных текстов </a:t>
            </a:r>
            <a:br>
              <a:rPr lang="ru-RU" sz="1400" kern="0" dirty="0">
                <a:solidFill>
                  <a:srgbClr val="404040"/>
                </a:solidFill>
              </a:rPr>
            </a:br>
            <a:r>
              <a:rPr lang="ru-RU" sz="1400" kern="0" dirty="0">
                <a:solidFill>
                  <a:srgbClr val="404040"/>
                </a:solidFill>
              </a:rPr>
              <a:t>на местные языки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08675" y="3035326"/>
            <a:ext cx="3148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Открытие сети начальных </a:t>
            </a:r>
            <a:br>
              <a:rPr lang="ru-RU" sz="1400" kern="0" dirty="0">
                <a:solidFill>
                  <a:srgbClr val="404040"/>
                </a:solidFill>
              </a:rPr>
            </a:br>
            <a:r>
              <a:rPr lang="ru-RU" sz="1400" kern="0" dirty="0">
                <a:solidFill>
                  <a:srgbClr val="404040"/>
                </a:solidFill>
              </a:rPr>
              <a:t>школ в мусульманских поселениях </a:t>
            </a:r>
          </a:p>
        </p:txBody>
      </p:sp>
    </p:spTree>
    <p:extLst>
      <p:ext uri="{BB962C8B-B14F-4D97-AF65-F5344CB8AC3E}">
        <p14:creationId xmlns:p14="http://schemas.microsoft.com/office/powerpoint/2010/main" val="21025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70298" y="1962352"/>
            <a:ext cx="4663152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Службы Иоанна Кронштадтского посещали не только православные прихожане, но и лютеране,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мусульмане, и иудеи. </a:t>
            </a:r>
          </a:p>
        </p:txBody>
      </p:sp>
      <p:pic>
        <p:nvPicPr>
          <p:cNvPr id="9" name="Picture 2" descr="The late Father John of Cronstadt in his garden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2" y="681546"/>
            <a:ext cx="2952754" cy="378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1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55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1689232"/>
            <a:ext cx="5184773" cy="1750673"/>
            <a:chOff x="358775" y="1577920"/>
            <a:chExt cx="5184773" cy="175067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5" y="1577920"/>
              <a:ext cx="5184773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Школы в мусульманских поселениях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832348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Начальное образование в них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проводилось на родном языке, затем –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на церковнославянском и русском. </a:t>
              </a:r>
            </a:p>
          </p:txBody>
        </p:sp>
      </p:grpSp>
      <p:pic>
        <p:nvPicPr>
          <p:cNvPr id="9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A40FDA8C-9E34-402D-A892-C21BFD214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10"/>
          <a:stretch/>
        </p:blipFill>
        <p:spPr bwMode="auto">
          <a:xfrm>
            <a:off x="5458585" y="1155683"/>
            <a:ext cx="3685415" cy="287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96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57918" y="2122650"/>
            <a:ext cx="4914974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 участии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Ильминского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были открыты училища по подготовке учителей для инородцев. </a:t>
            </a:r>
          </a:p>
        </p:txBody>
      </p:sp>
      <p:pic>
        <p:nvPicPr>
          <p:cNvPr id="7" name="Picture 2" descr="https://upload.wikimedia.org/wikipedia/commons/3/3d/%D0%98%D0%BB%D1%8C%D0%BC%D0%B8%D0%BD%D1%81%D0%BA%D0%B8%D0%B9%2C_%D0%9D%D0%B8%D0%BA%D0%BE%D0%BB%D0%B0%D0%B9_%D0%98%D0%B2%D0%B0%D0%BD%D0%BE%D0%B2%D0%B8%D1%87_%28%D1%84%D0%BE%D1%82%D0%BE_1880-%D1%85_%D0%B3%D0%BE%D0%B4%D0%BE%D0%B2%29.jpg">
            <a:extLst>
              <a:ext uri="{FF2B5EF4-FFF2-40B4-BE49-F238E27FC236}">
                <a16:creationId xmlns:a16="http://schemas.microsoft.com/office/drawing/2014/main" id="{E1A934B0-B183-4613-83EA-C90065D7E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40803"/>
            <a:ext cx="2928036" cy="386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0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Православие в Среднем Поволжье </a:t>
            </a:r>
            <a:b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 Приуралье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2315" y="2499186"/>
            <a:ext cx="2605116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85876" y="1853757"/>
            <a:ext cx="3594430" cy="905613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5876" y="3380924"/>
            <a:ext cx="3594430" cy="909627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7" name="Скругленная соединительная линия 26"/>
          <p:cNvCxnSpPr>
            <a:stCxn id="15" idx="1"/>
            <a:endCxn id="25" idx="3"/>
          </p:cNvCxnSpPr>
          <p:nvPr/>
        </p:nvCxnSpPr>
        <p:spPr>
          <a:xfrm rot="10800000">
            <a:off x="4880307" y="2306565"/>
            <a:ext cx="342009" cy="751261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cxnSp>
        <p:nvCxnSpPr>
          <p:cNvPr id="28" name="Скругленная соединительная линия 27"/>
          <p:cNvCxnSpPr>
            <a:stCxn id="26" idx="3"/>
            <a:endCxn id="15" idx="1"/>
          </p:cNvCxnSpPr>
          <p:nvPr/>
        </p:nvCxnSpPr>
        <p:spPr>
          <a:xfrm flipV="1">
            <a:off x="4880306" y="3057825"/>
            <a:ext cx="342009" cy="777913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5292112" y="2580770"/>
            <a:ext cx="2465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ru-RU" sz="1400" b="1" kern="0" dirty="0"/>
              <a:t>Миссионерская деятельность </a:t>
            </a:r>
            <a:r>
              <a:rPr lang="ru-RU" sz="1400" b="1" kern="0" dirty="0" err="1"/>
              <a:t>Ильминского</a:t>
            </a:r>
            <a:r>
              <a:rPr lang="ru-RU" sz="1400" b="1" kern="0" dirty="0"/>
              <a:t> и его последователей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04380" y="1937231"/>
            <a:ext cx="3357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Вхождение православной </a:t>
            </a:r>
            <a:br>
              <a:rPr lang="ru-RU" sz="1400" kern="0" dirty="0">
                <a:solidFill>
                  <a:srgbClr val="404040"/>
                </a:solidFill>
              </a:rPr>
            </a:br>
            <a:r>
              <a:rPr lang="ru-RU" sz="1400" kern="0" dirty="0">
                <a:solidFill>
                  <a:srgbClr val="404040"/>
                </a:solidFill>
              </a:rPr>
              <a:t>культуры в повседневную жизнь местных народов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08675" y="3466405"/>
            <a:ext cx="3148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Вхождение православной культуры в учебный процесс местных народов </a:t>
            </a:r>
          </a:p>
        </p:txBody>
      </p:sp>
    </p:spTree>
    <p:extLst>
      <p:ext uri="{BB962C8B-B14F-4D97-AF65-F5344CB8AC3E}">
        <p14:creationId xmlns:p14="http://schemas.microsoft.com/office/powerpoint/2010/main" val="22137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29" grpId="0"/>
      <p:bldP spid="30" grpId="0"/>
      <p:bldP spid="3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95319" y="2122650"/>
            <a:ext cx="5064887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Дальнем Востоке и в Сибири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процесс приобщения к православию носил просветительский характер.</a:t>
            </a:r>
          </a:p>
        </p:txBody>
      </p:sp>
      <p:pic>
        <p:nvPicPr>
          <p:cNvPr id="7" name="Picture 2" descr="ÐÐ°ÑÑÐ¸Ð½ÐºÐ¸ Ð¿Ð¾ Ð·Ð°Ð¿ÑÐ¾ÑÑ ÐºÑÐµÑÐµÐ½Ð¸Ðµ ÑÐºÑÑÐ¾Ð²">
            <a:extLst>
              <a:ext uri="{FF2B5EF4-FFF2-40B4-BE49-F238E27FC236}">
                <a16:creationId xmlns:a16="http://schemas.microsoft.com/office/drawing/2014/main" id="{533E063A-22B0-4567-A42B-88CDE610D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556198"/>
            <a:ext cx="2952750" cy="403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01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Приобщения к православию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 Дальнем Востоке и в Сибири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8232" y="1607106"/>
            <a:ext cx="59736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Открытие школ для подготовки миссионеров, священников, переводчиков.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606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83002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2830027"/>
            <a:ext cx="524367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Перевод на местные языки духовной литературы.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405357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7" y="4046573"/>
            <a:ext cx="569190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Работа в регионе духовных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семинарий. </a:t>
            </a:r>
          </a:p>
        </p:txBody>
      </p:sp>
      <p:pic>
        <p:nvPicPr>
          <p:cNvPr id="4098" name="Picture 2" descr="http://bsk.nios.ru/sites/bsk.nios.ru/files/hrest6.png">
            <a:extLst>
              <a:ext uri="{FF2B5EF4-FFF2-40B4-BE49-F238E27FC236}">
                <a16:creationId xmlns:a16="http://schemas.microsoft.com/office/drawing/2014/main" id="{410871FF-8D96-4C2D-B9D9-5EA8226DD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532" y="1451724"/>
            <a:ext cx="1774693" cy="306134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1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Особенности христианизации в Сибири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Христианизация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народов Сибири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и Дальнего Востока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Смешение культур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русских переселенцев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местного населения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Широкое распространение религиозного синкретизма в виде двоеверия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1240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Религии Российской империи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4018" y="1448864"/>
            <a:ext cx="19951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Протестантизм.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975" y="13173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8975" y="222739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4018" y="2358897"/>
            <a:ext cx="20875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Католичество.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8662" y="31374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24018" y="3268930"/>
            <a:ext cx="12436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Ислам.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1280" name="Picture 1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9" r="15339"/>
          <a:stretch/>
        </p:blipFill>
        <p:spPr bwMode="auto">
          <a:xfrm>
            <a:off x="4631389" y="3111484"/>
            <a:ext cx="1520900" cy="160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590" y="1142665"/>
            <a:ext cx="1778541" cy="177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834B755E-76B5-4009-A320-7DDDDDE1E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62564" y="3415992"/>
            <a:ext cx="1743982" cy="13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C739CF24-E734-4F19-84A0-0B466EEDDFE4}"/>
              </a:ext>
            </a:extLst>
          </p:cNvPr>
          <p:cNvSpPr/>
          <p:nvPr/>
        </p:nvSpPr>
        <p:spPr>
          <a:xfrm>
            <a:off x="383188" y="404746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C5D0AE-0909-4EA1-9314-D0630586EF76}"/>
              </a:ext>
            </a:extLst>
          </p:cNvPr>
          <p:cNvSpPr txBox="1"/>
          <p:nvPr/>
        </p:nvSpPr>
        <p:spPr>
          <a:xfrm>
            <a:off x="1224018" y="4178963"/>
            <a:ext cx="40460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Буддизм. </a:t>
            </a:r>
          </a:p>
        </p:txBody>
      </p:sp>
      <p:pic>
        <p:nvPicPr>
          <p:cNvPr id="22" name="Picture 10" descr="ÐÐ°ÑÑÐ¸Ð½ÐºÐ¸ Ð¿Ð¾ Ð·Ð°Ð¿ÑÐ¾ÑÑ Ð¿Ð°Ð³Ð¾Ð´Ð° ÑÐ¸ÑÑÐ½Ð¾Ðº Ð¿Ð½Ð³">
            <a:extLst>
              <a:ext uri="{FF2B5EF4-FFF2-40B4-BE49-F238E27FC236}">
                <a16:creationId xmlns:a16="http://schemas.microsoft.com/office/drawing/2014/main" id="{EF858B5E-1445-4518-B5CA-72B766115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252" b="100000" l="9836" r="899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74912" y="1478404"/>
            <a:ext cx="2031634" cy="125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43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9" grpId="0" animBg="1"/>
      <p:bldP spid="2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m.islam-today.ru/files/news/part_5/57748/156855-INNERRESIZED600-600-13.jpg">
            <a:extLst>
              <a:ext uri="{FF2B5EF4-FFF2-40B4-BE49-F238E27FC236}">
                <a16:creationId xmlns:a16="http://schemas.microsoft.com/office/drawing/2014/main" id="{EF17884E-005D-42C4-8AE3-CAAFBCEEE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" b="3480"/>
          <a:stretch/>
        </p:blipFill>
        <p:spPr bwMode="auto">
          <a:xfrm>
            <a:off x="2951163" y="0"/>
            <a:ext cx="61928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673106"/>
            <a:ext cx="3016108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Российское мусульманское духовенство в конце XIX века переживало свой расцвет.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5372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55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05274"/>
            <a:ext cx="4751388" cy="1748994"/>
            <a:chOff x="358776" y="1593962"/>
            <a:chExt cx="4751388" cy="174899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93962"/>
              <a:ext cx="475138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Мусульманское духовенство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392611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Его представители в конце </a:t>
              </a:r>
              <a:r>
                <a:rPr lang="en-US" sz="1400" dirty="0">
                  <a:solidFill>
                    <a:prstClr val="white"/>
                  </a:solidFill>
                </a:rPr>
                <a:t>XIX </a:t>
              </a:r>
              <a:r>
                <a:rPr lang="ru-RU" sz="1400" dirty="0">
                  <a:solidFill>
                    <a:prstClr val="white"/>
                  </a:solidFill>
                </a:rPr>
                <a:t>века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занимали должности в системе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государственного управления. </a:t>
              </a:r>
            </a:p>
          </p:txBody>
        </p:sp>
      </p:grpSp>
      <p:pic>
        <p:nvPicPr>
          <p:cNvPr id="21506" name="Picture 2" descr="https://upload.wikimedia.org/wikipedia/commons/thumb/d/d5/Gorskii_04653u.jpg/800px-Gorskii_04653u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36142" y="1127561"/>
            <a:ext cx="4607858" cy="287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3" y="0"/>
            <a:ext cx="9151263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3030" y="3946423"/>
            <a:ext cx="374603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Свободно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выезжать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 хадж.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2519078" y="32970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9078" y="3954423"/>
            <a:ext cx="373441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Строить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мечети.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4727" y="1708264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Права мусульманского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духовенства</a:t>
            </a:r>
          </a:p>
        </p:txBody>
      </p:sp>
      <p:sp>
        <p:nvSpPr>
          <p:cNvPr id="20" name="Овал 19"/>
          <p:cNvSpPr/>
          <p:nvPr/>
        </p:nvSpPr>
        <p:spPr>
          <a:xfrm>
            <a:off x="4668871" y="32970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68872" y="3936266"/>
            <a:ext cx="198131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Основывать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медресе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издательства.</a:t>
            </a:r>
          </a:p>
        </p:txBody>
      </p:sp>
      <p:pic>
        <p:nvPicPr>
          <p:cNvPr id="8194" name="Picture 2" descr="ÐÐ°ÑÑÐ¸Ð½ÐºÐ¸ Ð¿Ð¾ Ð·Ð°Ð¿ÑÐ¾ÑÑ">
            <a:extLst>
              <a:ext uri="{FF2B5EF4-FFF2-40B4-BE49-F238E27FC236}">
                <a16:creationId xmlns:a16="http://schemas.microsoft.com/office/drawing/2014/main" id="{F0B9DF01-671C-421D-9E04-4B7563578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5410" y="1058091"/>
            <a:ext cx="2071609" cy="322305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1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20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Иоанн Кронштадтский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2315" y="2068107"/>
            <a:ext cx="2605116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85876" y="1422678"/>
            <a:ext cx="3594430" cy="905613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5876" y="2949845"/>
            <a:ext cx="3594430" cy="909627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7" name="Скругленная соединительная линия 26"/>
          <p:cNvCxnSpPr>
            <a:stCxn id="15" idx="1"/>
            <a:endCxn id="25" idx="3"/>
          </p:cNvCxnSpPr>
          <p:nvPr/>
        </p:nvCxnSpPr>
        <p:spPr>
          <a:xfrm rot="10800000">
            <a:off x="4880307" y="1875486"/>
            <a:ext cx="342009" cy="751261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cxnSp>
        <p:nvCxnSpPr>
          <p:cNvPr id="28" name="Скругленная соединительная линия 27"/>
          <p:cNvCxnSpPr>
            <a:stCxn id="26" idx="3"/>
            <a:endCxn id="15" idx="1"/>
          </p:cNvCxnSpPr>
          <p:nvPr/>
        </p:nvCxnSpPr>
        <p:spPr>
          <a:xfrm flipV="1">
            <a:off x="4880306" y="2626746"/>
            <a:ext cx="342009" cy="777913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5292112" y="2339106"/>
            <a:ext cx="2465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ru-RU" sz="1400" b="1" kern="0" dirty="0"/>
              <a:t>Отец Иоанн занимался благотворительностью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04380" y="1506152"/>
            <a:ext cx="3357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В Кронштадте создал «дом трудолюбия», в котором ежедневно кормили нищих и голодных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08675" y="3035326"/>
            <a:ext cx="3148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При своём доме организовал больницу и школу для детей </a:t>
            </a:r>
            <a:br>
              <a:rPr lang="ru-RU" sz="1400" kern="0" dirty="0">
                <a:solidFill>
                  <a:srgbClr val="404040"/>
                </a:solidFill>
              </a:rPr>
            </a:br>
            <a:r>
              <a:rPr lang="ru-RU" sz="1400" kern="0" dirty="0">
                <a:solidFill>
                  <a:srgbClr val="404040"/>
                </a:solidFill>
              </a:rPr>
              <a:t>из бедных семей</a:t>
            </a:r>
          </a:p>
        </p:txBody>
      </p:sp>
    </p:spTree>
    <p:extLst>
      <p:ext uri="{BB962C8B-B14F-4D97-AF65-F5344CB8AC3E}">
        <p14:creationId xmlns:p14="http://schemas.microsoft.com/office/powerpoint/2010/main" val="35677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29" grpId="0"/>
      <p:bldP spid="30" grpId="0"/>
      <p:bldP spid="3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1517687"/>
            <a:ext cx="5416138" cy="1792335"/>
            <a:chOff x="358776" y="1723282"/>
            <a:chExt cx="5416138" cy="179233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6" y="1723282"/>
              <a:ext cx="2343590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Хадж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9287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паломничество, связанное с посещением Мекки и её окрестностей в определённое время.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" name="Picture 2" descr="ÐÐ°ÑÑÐ¸Ð½ÐºÐ¸ Ð¿Ð¾ Ð·Ð°Ð¿ÑÐ¾ÑÑ Ð¥Ð°Ð´Ð¶ 19 Ð²ÐµÐº">
            <a:extLst>
              <a:ext uri="{FF2B5EF4-FFF2-40B4-BE49-F238E27FC236}">
                <a16:creationId xmlns:a16="http://schemas.microsoft.com/office/drawing/2014/main" id="{0ADC4A01-505C-4A25-84AC-4536A7939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83611" y="1516828"/>
            <a:ext cx="3028483" cy="2109843"/>
          </a:xfrm>
          <a:prstGeom prst="homePlate">
            <a:avLst>
              <a:gd name="adj" fmla="val 2461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68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26861" y="2114702"/>
            <a:ext cx="5064887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 порядочностью и благонадёжностью мусульманского духовенства следило Духовное управление мусульман.</a:t>
            </a:r>
          </a:p>
        </p:txBody>
      </p:sp>
      <p:pic>
        <p:nvPicPr>
          <p:cNvPr id="7" name="Picture 2" descr="ÐÐ°ÑÑÐ¸Ð½ÐºÐ¸ Ð¿Ð¾ Ð·Ð°Ð¿ÑÐ¾ÑÑ Ð¾ÑÐµÐ½Ð±ÑÑÐ³ÑÐºÐ¾Ðµ Ð¼Ð°Ð³Ð¾Ð¼ÐµÑÐ°Ð½ÑÐºÐ¾Ðµ Ð´ÑÑÐ¾Ð²Ð½Ð¾Ðµ ÑÐ¾Ð±ÑÐ°Ð½Ð¸Ðµ">
            <a:extLst>
              <a:ext uri="{FF2B5EF4-FFF2-40B4-BE49-F238E27FC236}">
                <a16:creationId xmlns:a16="http://schemas.microsoft.com/office/drawing/2014/main" id="{6A910DBC-1296-4C01-9CC0-972C8F722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83288"/>
            <a:ext cx="3168196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9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img-fotki.yandex.ru/get/9256/97833783.1007/0_15981a_cf22bf8d_XX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0" r="2626" b="32902"/>
          <a:stretch/>
        </p:blipFill>
        <p:spPr bwMode="auto">
          <a:xfrm>
            <a:off x="2951163" y="0"/>
            <a:ext cx="61928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659962"/>
            <a:ext cx="3016108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Александр III проводил жёсткую политику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по отношению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 иудеям.</a:t>
            </a:r>
          </a:p>
        </p:txBody>
      </p:sp>
    </p:spTree>
    <p:extLst>
      <p:ext uri="{BB962C8B-B14F-4D97-AF65-F5344CB8AC3E}">
        <p14:creationId xmlns:p14="http://schemas.microsoft.com/office/powerpoint/2010/main" val="323859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610988"/>
            <a:ext cx="544918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Запрет селиться в сельской местности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заниматься хозяйством.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6249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8485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2848530"/>
            <a:ext cx="59781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Разрешение выезда за черту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оседлости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только на некоторое время.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407207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7" y="4065076"/>
            <a:ext cx="57416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Нормы максимального количества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евреев в учебных заведениях.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Временные правила 1882 года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для евреев</a:t>
            </a:r>
          </a:p>
        </p:txBody>
      </p:sp>
      <p:pic>
        <p:nvPicPr>
          <p:cNvPr id="1843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15865" y="1368550"/>
            <a:ext cx="2243408" cy="32505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90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92186" y="2122652"/>
            <a:ext cx="479868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столицах допустимая квота евреев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учебных заведениях составляла 3 %, а в городах за чертой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оседлости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– 5 %.</a:t>
            </a:r>
          </a:p>
        </p:txBody>
      </p:sp>
      <p:pic>
        <p:nvPicPr>
          <p:cNvPr id="7" name="Picture 2" descr="ÐÐ°ÑÑÐ¸Ð½ÐºÐ¸ Ð¿Ð¾ Ð·Ð°Ð¿ÑÐ¾ÑÑ ÑÑÑÐ´ÐµÐ½ÑÑ ÑÐ¾ÑÑÐ¸Ñ  19 Ð²Ðµ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661" y="816744"/>
            <a:ext cx="2930864" cy="351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62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760985"/>
            <a:ext cx="544918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Занятия, связанные с юриспруденцией.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6249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8485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2848530"/>
            <a:ext cx="59781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Должности в земском и городском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управлении.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407207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7" y="4065076"/>
            <a:ext cx="57416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Ограниченное участие в избирательных кампаниях.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Запреты на виды деятельности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для евреев</a:t>
            </a:r>
          </a:p>
        </p:txBody>
      </p:sp>
      <p:pic>
        <p:nvPicPr>
          <p:cNvPr id="16386" name="Picture 2" descr="https://upload.wikimedia.org/wikipedia/commons/1/15/Jews_of_Odessa_%28A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51212" y="1469798"/>
            <a:ext cx="1753554" cy="314227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0276" y="2122650"/>
            <a:ext cx="4914974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евреев, которые приняли православие, существовала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система поощрений. </a:t>
            </a:r>
          </a:p>
        </p:txBody>
      </p:sp>
      <p:pic>
        <p:nvPicPr>
          <p:cNvPr id="7" name="Picture 2" descr="http://russian7.ru/wp-content/uploads/2017/12/IMG_66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51341"/>
            <a:ext cx="2952750" cy="38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60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667444"/>
            <a:ext cx="7375524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Система поощрений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для евреев, принявших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православие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4212489"/>
            <a:ext cx="37318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Освобождение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от налогов.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5635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2992235" y="355151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92235" y="4212489"/>
            <a:ext cx="4181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Снятие социальных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запретов.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8194" name="Picture 2" descr="ÐÐ°ÑÑÐ¸Ð½ÐºÐ¸ Ð¿Ð¾ Ð·Ð°Ð¿ÑÐ¾ÑÑ ÑÑÐ±Ð»Ñ Ð°Ð»ÐµÐºÑÐ°Ð½Ð´Ñ 3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52" y="1403754"/>
            <a:ext cx="2415956" cy="241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91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8776" y="1720624"/>
            <a:ext cx="751888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Религиозная политика была направлена на максимальное распространение православия в стране.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173512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28253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1131" y="39155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6" y="2805192"/>
            <a:ext cx="768566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Правительство помогало Русской православной церкви укреплять свои позиции и распространять вероучения.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6" y="3770096"/>
            <a:ext cx="6916299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польских и прибалтийских губерниях, Закавказье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Финляндии власть стремилась достичь политического и культурного единообразия.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8774" y="411570"/>
            <a:ext cx="631498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Религиозная и национальная политика Александра III</a:t>
            </a:r>
          </a:p>
        </p:txBody>
      </p:sp>
    </p:spTree>
    <p:extLst>
      <p:ext uri="{BB962C8B-B14F-4D97-AF65-F5344CB8AC3E}">
        <p14:creationId xmlns:p14="http://schemas.microsoft.com/office/powerpoint/2010/main" val="19106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1131" y="1787801"/>
            <a:ext cx="80698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Завершился процесс христианизации нерусских народов Поволжья,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Приуралья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Сибири и Дальнего Востока.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179480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321454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1131" y="3069049"/>
            <a:ext cx="12967536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Одним из условий лояльной политики правительства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 нехристианским религиям было их невмешательство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исповедание православия.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4" y="411570"/>
            <a:ext cx="631498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Религиозная и национальная политика Александра III</a:t>
            </a:r>
          </a:p>
        </p:txBody>
      </p:sp>
    </p:spTree>
    <p:extLst>
      <p:ext uri="{BB962C8B-B14F-4D97-AF65-F5344CB8AC3E}">
        <p14:creationId xmlns:p14="http://schemas.microsoft.com/office/powerpoint/2010/main" val="3200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1268" y="4391976"/>
            <a:ext cx="2719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Александр </a:t>
            </a:r>
            <a:r>
              <a:rPr lang="en-US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III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18888" y="4391976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Николай </a:t>
            </a:r>
            <a:r>
              <a:rPr lang="en-US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II</a:t>
            </a:r>
            <a:endParaRPr lang="ru-RU" sz="2800" dirty="0">
              <a:solidFill>
                <a:prstClr val="white"/>
              </a:solidFill>
              <a:latin typeface="Merriweather" panose="00000500000000000000" pitchFamily="2" charset="-52"/>
            </a:endParaRPr>
          </a:p>
        </p:txBody>
      </p:sp>
      <p:pic>
        <p:nvPicPr>
          <p:cNvPr id="9" name="Picture 2" descr="ÐÐ°ÑÑÐ¸Ð½ÐºÐ¸ Ð¿Ð¾ Ð·Ð°Ð¿ÑÐ¾ÑÑ ÐÐ»ÐµÐºÑÐ°Ð½Ð´Ñ III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3450" y="447675"/>
            <a:ext cx="2914650" cy="393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ÐÐ°ÑÑÐ¸Ð½ÐºÐ¸ Ð¿Ð¾ Ð·Ð°Ð¿ÑÐ¾ÑÑ ÐÐ¸ÐºÐ¾Ð»Ð°Ð¹ II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1455" y="447675"/>
            <a:ext cx="2926443" cy="393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11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4/44/%D0%90%D0%BB%D0%B5%D0%BA%D1%81%D0%B0%D0%BD%D0%B4%D1%80_III_%D0%B8_%D0%9C%D0%B0%D1%80%D0%B8%D1%8F_%D0%A4%D0%B5%D0%B4%D0%BE%D1%80%D0%BE%D0%B2%D0%BD%D0%B0_%D0%BD%D0%B0_%D0%BA%D1%80%D1%8B%D0%BB%D1%8C%D1%86%D0%B5_%D1%81%D0%B2%D0%BE%D0%B5%D0%B3%D0%BE_%D0%B4%D0%BE%D0%BC%D0%B0_%D0%B2_%D0%9B%D0%B0%D0%BD%D0%B3%D0%B8%D0%BD%D0%BA%D0%BE%D1%81%D0%BA%D0%B8_%D0%B2_%D0%A4%D0%B8%D0%BD%D0%BB%D1%8F%D0%BD%D0%B4%D0%B8%D0%B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3" r="2718" b="19885"/>
          <a:stretch/>
        </p:blipFill>
        <p:spPr bwMode="auto">
          <a:xfrm>
            <a:off x="-63499" y="1"/>
            <a:ext cx="9207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358775" y="44767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118" y="1024509"/>
            <a:ext cx="138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Императорская чета в кругу приближённых </a:t>
            </a:r>
          </a:p>
        </p:txBody>
      </p:sp>
    </p:spTree>
    <p:extLst>
      <p:ext uri="{BB962C8B-B14F-4D97-AF65-F5344CB8AC3E}">
        <p14:creationId xmlns:p14="http://schemas.microsoft.com/office/powerpoint/2010/main" val="22637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85087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9792" y="1249727"/>
            <a:ext cx="646049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Религиозная политика Александра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III.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76201" y="111822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6201" y="186766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9792" y="26463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9792" y="1872819"/>
            <a:ext cx="787543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Национально-религиозная политика в Царстве Польском, Финляндии, прибалтийских губерниях, Украине</a:t>
            </a:r>
            <a:r>
              <a:rPr lang="ru-RU" sz="1800">
                <a:solidFill>
                  <a:prstClr val="white"/>
                </a:solidFill>
                <a:latin typeface="Merriweather"/>
              </a:rPr>
              <a:t>, Беларуси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6201" y="2639386"/>
            <a:ext cx="691763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Национально-религиозная политика на Северном Кавказе, в Закавказье и Средней Азии.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4166" y="3411656"/>
            <a:ext cx="811335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Национально-религиозная политика на территории Среднего Поволжья 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Приуралья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Сибири и Дальнего Востока.</a:t>
            </a:r>
          </a:p>
        </p:txBody>
      </p:sp>
      <p:sp>
        <p:nvSpPr>
          <p:cNvPr id="22" name="Овал 21"/>
          <p:cNvSpPr/>
          <p:nvPr/>
        </p:nvSpPr>
        <p:spPr>
          <a:xfrm>
            <a:off x="358775" y="34186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6201" y="4327569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Положение нехристианских религий.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4166" y="419606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35516" y="-2323223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903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2" grpId="0" animBg="1"/>
      <p:bldP spid="20" grpId="0"/>
      <p:bldP spid="21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1108</Words>
  <Application>Microsoft Office PowerPoint</Application>
  <PresentationFormat>Экран (16:9)</PresentationFormat>
  <Paragraphs>320</Paragraphs>
  <Slides>69</Slides>
  <Notes>69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6" baseType="lpstr">
      <vt:lpstr>Roboto Slab</vt:lpstr>
      <vt:lpstr>Theano Didot</vt:lpstr>
      <vt:lpstr>Roboto</vt:lpstr>
      <vt:lpstr>Calibri</vt:lpstr>
      <vt:lpstr>Merriweather</vt:lpstr>
      <vt:lpstr>Arial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2018-11-06T07:22:32Z</dcterms:created>
  <dcterms:modified xsi:type="dcterms:W3CDTF">2018-11-12T08:25:12Z</dcterms:modified>
</cp:coreProperties>
</file>