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756" r:id="rId1"/>
    <p:sldMasterId id="2147483828" r:id="rId2"/>
  </p:sldMasterIdLst>
  <p:notesMasterIdLst>
    <p:notesMasterId r:id="rId76"/>
  </p:notesMasterIdLst>
  <p:sldIdLst>
    <p:sldId id="682" r:id="rId3"/>
    <p:sldId id="273" r:id="rId4"/>
    <p:sldId id="265" r:id="rId5"/>
    <p:sldId id="269" r:id="rId6"/>
    <p:sldId id="337" r:id="rId7"/>
    <p:sldId id="335" r:id="rId8"/>
    <p:sldId id="338" r:id="rId9"/>
    <p:sldId id="258" r:id="rId10"/>
    <p:sldId id="297" r:id="rId11"/>
    <p:sldId id="339" r:id="rId12"/>
    <p:sldId id="341" r:id="rId13"/>
    <p:sldId id="312" r:id="rId14"/>
    <p:sldId id="268" r:id="rId15"/>
    <p:sldId id="311" r:id="rId16"/>
    <p:sldId id="340" r:id="rId17"/>
    <p:sldId id="342" r:id="rId18"/>
    <p:sldId id="267" r:id="rId19"/>
    <p:sldId id="277" r:id="rId20"/>
    <p:sldId id="683" r:id="rId21"/>
    <p:sldId id="343" r:id="rId22"/>
    <p:sldId id="344" r:id="rId23"/>
    <p:sldId id="334" r:id="rId24"/>
    <p:sldId id="349" r:id="rId25"/>
    <p:sldId id="348" r:id="rId26"/>
    <p:sldId id="350" r:id="rId27"/>
    <p:sldId id="346" r:id="rId28"/>
    <p:sldId id="317" r:id="rId29"/>
    <p:sldId id="274" r:id="rId30"/>
    <p:sldId id="699" r:id="rId31"/>
    <p:sldId id="282" r:id="rId32"/>
    <p:sldId id="260" r:id="rId33"/>
    <p:sldId id="700" r:id="rId34"/>
    <p:sldId id="703" r:id="rId35"/>
    <p:sldId id="434" r:id="rId36"/>
    <p:sldId id="436" r:id="rId37"/>
    <p:sldId id="271" r:id="rId38"/>
    <p:sldId id="684" r:id="rId39"/>
    <p:sldId id="280" r:id="rId40"/>
    <p:sldId id="439" r:id="rId41"/>
    <p:sldId id="440" r:id="rId42"/>
    <p:sldId id="442" r:id="rId43"/>
    <p:sldId id="443" r:id="rId44"/>
    <p:sldId id="444" r:id="rId45"/>
    <p:sldId id="289" r:id="rId46"/>
    <p:sldId id="435" r:id="rId47"/>
    <p:sldId id="288" r:id="rId48"/>
    <p:sldId id="446" r:id="rId49"/>
    <p:sldId id="323" r:id="rId50"/>
    <p:sldId id="685" r:id="rId51"/>
    <p:sldId id="259" r:id="rId52"/>
    <p:sldId id="686" r:id="rId53"/>
    <p:sldId id="445" r:id="rId54"/>
    <p:sldId id="451" r:id="rId55"/>
    <p:sldId id="452" r:id="rId56"/>
    <p:sldId id="701" r:id="rId57"/>
    <p:sldId id="626" r:id="rId58"/>
    <p:sldId id="688" r:id="rId59"/>
    <p:sldId id="456" r:id="rId60"/>
    <p:sldId id="691" r:id="rId61"/>
    <p:sldId id="272" r:id="rId62"/>
    <p:sldId id="692" r:id="rId63"/>
    <p:sldId id="694" r:id="rId64"/>
    <p:sldId id="693" r:id="rId65"/>
    <p:sldId id="690" r:id="rId66"/>
    <p:sldId id="582" r:id="rId67"/>
    <p:sldId id="457" r:id="rId68"/>
    <p:sldId id="695" r:id="rId69"/>
    <p:sldId id="697" r:id="rId70"/>
    <p:sldId id="696" r:id="rId71"/>
    <p:sldId id="698" r:id="rId72"/>
    <p:sldId id="702" r:id="rId73"/>
    <p:sldId id="563" r:id="rId74"/>
    <p:sldId id="687" r:id="rId7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77"/>
      <p:bold r:id="rId78"/>
      <p:italic r:id="rId79"/>
      <p:boldItalic r:id="rId80"/>
    </p:embeddedFont>
    <p:embeddedFont>
      <p:font typeface="Merriweather" panose="00000500000000000000" pitchFamily="2" charset="-52"/>
      <p:regular r:id="rId81"/>
      <p:bold r:id="rId82"/>
      <p:italic r:id="rId83"/>
      <p:boldItalic r:id="rId84"/>
    </p:embeddedFont>
    <p:embeddedFont>
      <p:font typeface="Roboto" panose="02000000000000000000" pitchFamily="2" charset="0"/>
      <p:regular r:id="rId85"/>
      <p:bold r:id="rId86"/>
      <p:italic r:id="rId87"/>
      <p:boldItalic r:id="rId88"/>
    </p:embeddedFont>
    <p:embeddedFont>
      <p:font typeface="Roboto Slab" pitchFamily="2" charset="0"/>
      <p:regular r:id="rId89"/>
      <p:bold r:id="rId90"/>
    </p:embeddedFont>
    <p:embeddedFont>
      <p:font typeface="Theano Didot" panose="02060603060706020203" pitchFamily="18" charset="0"/>
      <p:regular r:id="rId91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226" userDrawn="1">
          <p15:clr>
            <a:srgbClr val="A4A3A4"/>
          </p15:clr>
        </p15:guide>
        <p15:guide id="3" pos="5534" userDrawn="1">
          <p15:clr>
            <a:srgbClr val="A4A3A4"/>
          </p15:clr>
        </p15:guide>
        <p15:guide id="4" orient="horz" pos="3003" userDrawn="1">
          <p15:clr>
            <a:srgbClr val="A4A3A4"/>
          </p15:clr>
        </p15:guide>
        <p15:guide id="5" pos="2744" userDrawn="1">
          <p15:clr>
            <a:srgbClr val="A4A3A4"/>
          </p15:clr>
        </p15:guide>
        <p15:guide id="6" pos="2993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109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6B6B"/>
    <a:srgbClr val="FA5050"/>
    <a:srgbClr val="0FE673"/>
    <a:srgbClr val="459AAB"/>
    <a:srgbClr val="41719C"/>
    <a:srgbClr val="CDC2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40" autoAdjust="0"/>
    <p:restoredTop sz="95324" autoAdjust="0"/>
  </p:normalViewPr>
  <p:slideViewPr>
    <p:cSldViewPr snapToGrid="0">
      <p:cViewPr>
        <p:scale>
          <a:sx n="57" d="100"/>
          <a:sy n="57" d="100"/>
        </p:scale>
        <p:origin x="2238" y="912"/>
      </p:cViewPr>
      <p:guideLst>
        <p:guide orient="horz" pos="237"/>
        <p:guide pos="226"/>
        <p:guide pos="5534"/>
        <p:guide orient="horz" pos="3003"/>
        <p:guide pos="2744"/>
        <p:guide pos="2993"/>
        <p:guide pos="1837"/>
        <p:guide pos="2109"/>
        <p:guide pos="3674"/>
        <p:guide pos="392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notesMaster" Target="notesMasters/notesMaster1.xml"/><Relationship Id="rId84" Type="http://schemas.openxmlformats.org/officeDocument/2006/relationships/font" Target="fonts/font8.fntdata"/><Relationship Id="rId89" Type="http://schemas.openxmlformats.org/officeDocument/2006/relationships/font" Target="fonts/font13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font" Target="fonts/font3.fntdata"/><Relationship Id="rId87" Type="http://schemas.openxmlformats.org/officeDocument/2006/relationships/font" Target="fonts/font11.fntdata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font" Target="fonts/font6.fntdata"/><Relationship Id="rId90" Type="http://schemas.openxmlformats.org/officeDocument/2006/relationships/font" Target="fonts/font14.fntdata"/><Relationship Id="rId95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font" Target="fonts/font1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font" Target="fonts/font4.fntdata"/><Relationship Id="rId85" Type="http://schemas.openxmlformats.org/officeDocument/2006/relationships/font" Target="fonts/font9.fntdata"/><Relationship Id="rId93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font" Target="fonts/font7.fntdata"/><Relationship Id="rId88" Type="http://schemas.openxmlformats.org/officeDocument/2006/relationships/font" Target="fonts/font12.fntdata"/><Relationship Id="rId9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font" Target="fonts/font2.fntdata"/><Relationship Id="rId81" Type="http://schemas.openxmlformats.org/officeDocument/2006/relationships/font" Target="fonts/font5.fntdata"/><Relationship Id="rId86" Type="http://schemas.openxmlformats.org/officeDocument/2006/relationships/font" Target="fonts/font10.fntdata"/><Relationship Id="rId9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BBAEE-7911-4A4A-9B7D-0C7D994C8F61}" type="datetimeFigureOut">
              <a:rPr lang="ru-RU" smtClean="0"/>
              <a:t>12.11.2018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BEE91-B68B-4132-A952-B1CA64E7DB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004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931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1142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606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5202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0282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4384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3056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186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4445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1514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022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198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9594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0932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2771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5169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7725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6272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6988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6201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5765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964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64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33150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1481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0611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15560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82152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5044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13820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6650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2451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792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76369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99185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2185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24209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75062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39555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91088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97884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7490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83294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205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62885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47245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52174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72765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37949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98447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55553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04627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34330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45904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1371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9358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02244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99688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4317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59072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99290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60675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66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75098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86042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34118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542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4072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E0E06-5A83-4907-924B-CCA8D8A7126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79295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58944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60975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836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2965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882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76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703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902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44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0535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1261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7284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3619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8985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1069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484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04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0451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0185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088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014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3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092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5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87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40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065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801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12.11.2018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194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4.pn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2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4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4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.png"/><Relationship Id="rId4" Type="http://schemas.openxmlformats.org/officeDocument/2006/relationships/image" Target="../media/image4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5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67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ÐÐ°ÑÑÐ¸Ð½ÐºÐ¸ Ð¿Ð¾ Ð·Ð°Ð¿ÑÐ¾ÑÑ Ð¿ÑÐ¾ÐºÑÐ´Ð¸Ð½ Ð³Ð¾ÑÑÐºÐ¸Ð¹">
            <a:extLst>
              <a:ext uri="{FF2B5EF4-FFF2-40B4-BE49-F238E27FC236}">
                <a16:creationId xmlns:a16="http://schemas.microsoft.com/office/drawing/2014/main" id="{81B101AF-FC18-42CB-99F2-4B365CB70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926" y="474268"/>
            <a:ext cx="5228298" cy="438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4033838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600" dirty="0">
                <a:latin typeface="+mj-lt"/>
              </a:rPr>
              <a:t>Перемены </a:t>
            </a:r>
          </a:p>
          <a:p>
            <a:r>
              <a:rPr lang="ru-RU" sz="3600" dirty="0">
                <a:latin typeface="+mj-lt"/>
              </a:rPr>
              <a:t>в экономике </a:t>
            </a:r>
          </a:p>
          <a:p>
            <a:r>
              <a:rPr lang="ru-RU" sz="3600" dirty="0">
                <a:latin typeface="+mj-lt"/>
              </a:rPr>
              <a:t>и социальном строе</a:t>
            </a:r>
          </a:p>
        </p:txBody>
      </p:sp>
    </p:spTree>
    <p:extLst>
      <p:ext uri="{BB962C8B-B14F-4D97-AF65-F5344CB8AC3E}">
        <p14:creationId xmlns:p14="http://schemas.microsoft.com/office/powerpoint/2010/main" val="304788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962353"/>
            <a:ext cx="4681239" cy="1218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Изменением положения в народном хозяйстве должен был заняться назначенный в 1881 году новый министр финансов Н. Х. Бунге. </a:t>
            </a:r>
          </a:p>
        </p:txBody>
      </p:sp>
      <p:pic>
        <p:nvPicPr>
          <p:cNvPr id="8194" name="Picture 2" descr="https://upload.wikimedia.org/wikipedia/commons/4/47/Ivan_Tyurin_-_Portrait_of_N.H.Bunge%2C_188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842023"/>
            <a:ext cx="2952750" cy="345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49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779366" y="2049441"/>
            <a:ext cx="1919998" cy="61250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71043" y="3927762"/>
            <a:ext cx="4227791" cy="615782"/>
          </a:xfrm>
          <a:prstGeom prst="roundRect">
            <a:avLst/>
          </a:prstGeom>
          <a:noFill/>
          <a:ln w="15875" cap="rnd">
            <a:solidFill>
              <a:srgbClr val="FA5050">
                <a:alpha val="75000"/>
              </a:srgbClr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471043" y="1129258"/>
            <a:ext cx="4227791" cy="612509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28" idx="1"/>
            <a:endCxn id="5" idx="1"/>
          </p:cNvCxnSpPr>
          <p:nvPr/>
        </p:nvCxnSpPr>
        <p:spPr>
          <a:xfrm rot="10800000">
            <a:off x="2471043" y="2355694"/>
            <a:ext cx="12700" cy="938426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5" idx="1"/>
            <a:endCxn id="29" idx="1"/>
          </p:cNvCxnSpPr>
          <p:nvPr/>
        </p:nvCxnSpPr>
        <p:spPr>
          <a:xfrm rot="10800000">
            <a:off x="2471043" y="1435514"/>
            <a:ext cx="12700" cy="920181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595425" y="1173902"/>
            <a:ext cx="3979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Принятие мер по улучшению положения крестьян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71043" y="2094084"/>
            <a:ext cx="1976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Снижение </a:t>
            </a:r>
          </a:p>
          <a:p>
            <a:pPr algn="ctr"/>
            <a:r>
              <a:rPr lang="ru-RU" sz="1400" dirty="0"/>
              <a:t>выкупных платежей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35287" y="2097273"/>
            <a:ext cx="2008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Постепенная отмена </a:t>
            </a:r>
          </a:p>
          <a:p>
            <a:pPr algn="ctr"/>
            <a:r>
              <a:rPr lang="ru-RU" sz="1400" dirty="0"/>
              <a:t>подушной подати </a:t>
            </a:r>
          </a:p>
        </p:txBody>
      </p:sp>
      <p:cxnSp>
        <p:nvCxnSpPr>
          <p:cNvPr id="24" name="Скругленная соединительная линия 23"/>
          <p:cNvCxnSpPr>
            <a:stCxn id="15" idx="1"/>
            <a:endCxn id="28" idx="1"/>
          </p:cNvCxnSpPr>
          <p:nvPr/>
        </p:nvCxnSpPr>
        <p:spPr>
          <a:xfrm rot="10800000">
            <a:off x="2471043" y="3294121"/>
            <a:ext cx="12700" cy="941533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кругленная соединительная линия 24"/>
          <p:cNvCxnSpPr>
            <a:stCxn id="31" idx="3"/>
            <a:endCxn id="29" idx="3"/>
          </p:cNvCxnSpPr>
          <p:nvPr/>
        </p:nvCxnSpPr>
        <p:spPr>
          <a:xfrm flipH="1" flipV="1">
            <a:off x="6698834" y="1435513"/>
            <a:ext cx="530" cy="920183"/>
          </a:xfrm>
          <a:prstGeom prst="curvedConnector3">
            <a:avLst>
              <a:gd name="adj1" fmla="val -43132075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кругленная соединительная линия 26"/>
          <p:cNvCxnSpPr>
            <a:stCxn id="28" idx="3"/>
            <a:endCxn id="6" idx="3"/>
          </p:cNvCxnSpPr>
          <p:nvPr/>
        </p:nvCxnSpPr>
        <p:spPr>
          <a:xfrm flipV="1">
            <a:off x="6698834" y="2358883"/>
            <a:ext cx="44609" cy="935237"/>
          </a:xfrm>
          <a:prstGeom prst="curvedConnector3">
            <a:avLst>
              <a:gd name="adj1" fmla="val 612453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Скругленная соединительная линия 32"/>
          <p:cNvCxnSpPr>
            <a:stCxn id="34" idx="3"/>
            <a:endCxn id="28" idx="3"/>
          </p:cNvCxnSpPr>
          <p:nvPr/>
        </p:nvCxnSpPr>
        <p:spPr>
          <a:xfrm flipV="1">
            <a:off x="6698834" y="3294120"/>
            <a:ext cx="12700" cy="938426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77529" y="386416"/>
            <a:ext cx="778894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Реформа налоговой системы Н. Х. Бунге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71043" y="2986229"/>
            <a:ext cx="4227791" cy="61578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471043" y="2049440"/>
            <a:ext cx="1945303" cy="61250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533924" y="3032510"/>
            <a:ext cx="4102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Необходимость преодоления дефицита бюджета и увеличения доходов государства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471043" y="3970936"/>
            <a:ext cx="4227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Введение дополнительных сборов с торговых и промышленных предприятий</a:t>
            </a:r>
          </a:p>
        </p:txBody>
      </p:sp>
    </p:spTree>
    <p:extLst>
      <p:ext uri="{BB962C8B-B14F-4D97-AF65-F5344CB8AC3E}">
        <p14:creationId xmlns:p14="http://schemas.microsoft.com/office/powerpoint/2010/main" val="98807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5" grpId="0" animBg="1"/>
      <p:bldP spid="29" grpId="0" animBg="1"/>
      <p:bldP spid="4" grpId="0"/>
      <p:bldP spid="5" grpId="0"/>
      <p:bldP spid="6" grpId="0"/>
      <p:bldP spid="28" grpId="0" animBg="1"/>
      <p:bldP spid="30" grpId="0" animBg="1"/>
      <p:bldP spid="32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2478174" y="1360979"/>
            <a:ext cx="1915200" cy="85416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67800" y="2170065"/>
            <a:ext cx="1915200" cy="1035843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78174" y="3169250"/>
            <a:ext cx="1915200" cy="85416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/>
          <p:nvPr/>
        </p:nvCxnSpPr>
        <p:spPr>
          <a:xfrm rot="10800000">
            <a:off x="8785225" y="5989320"/>
            <a:ext cx="4725850" cy="207931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/>
          <p:nvPr/>
        </p:nvCxnSpPr>
        <p:spPr>
          <a:xfrm>
            <a:off x="8983755" y="6270151"/>
            <a:ext cx="4725850" cy="496444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/>
          <p:nvPr/>
        </p:nvCxnSpPr>
        <p:spPr>
          <a:xfrm rot="10800000">
            <a:off x="9414977" y="5627405"/>
            <a:ext cx="4725850" cy="128549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/>
          <p:nvPr/>
        </p:nvCxnSpPr>
        <p:spPr>
          <a:xfrm rot="10800000" flipV="1">
            <a:off x="9100101" y="5818571"/>
            <a:ext cx="4725850" cy="292606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86744" y="386416"/>
            <a:ext cx="777051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Реформа налоговой системы Н. Х. Бунге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60374" y="1418729"/>
            <a:ext cx="175080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Поддержка </a:t>
            </a:r>
          </a:p>
          <a:p>
            <a:pPr algn="ctr"/>
            <a:r>
              <a:rPr lang="ru-RU" sz="1400" dirty="0"/>
              <a:t>российской </a:t>
            </a:r>
          </a:p>
          <a:p>
            <a:pPr algn="ctr"/>
            <a:r>
              <a:rPr lang="ru-RU" sz="1400" dirty="0"/>
              <a:t>промышленности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531520" y="3334722"/>
            <a:ext cx="18085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Существенное </a:t>
            </a:r>
          </a:p>
          <a:p>
            <a:pPr algn="ctr"/>
            <a:r>
              <a:rPr lang="ru-RU" sz="1400" dirty="0"/>
              <a:t>сокращение армии</a:t>
            </a:r>
          </a:p>
        </p:txBody>
      </p:sp>
      <p:cxnSp>
        <p:nvCxnSpPr>
          <p:cNvPr id="40" name="Скругленная соединительная линия 39"/>
          <p:cNvCxnSpPr/>
          <p:nvPr/>
        </p:nvCxnSpPr>
        <p:spPr>
          <a:xfrm rot="10800000" flipV="1">
            <a:off x="8983755" y="6588746"/>
            <a:ext cx="4725850" cy="1081656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375102" y="2215143"/>
            <a:ext cx="19005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Принятие правительством </a:t>
            </a:r>
          </a:p>
          <a:p>
            <a:pPr algn="ctr"/>
            <a:r>
              <a:rPr lang="ru-RU" sz="1400" b="1" dirty="0"/>
              <a:t>мер по пополнению </a:t>
            </a:r>
          </a:p>
          <a:p>
            <a:pPr algn="ctr"/>
            <a:r>
              <a:rPr lang="ru-RU" sz="1400" b="1" dirty="0"/>
              <a:t>бюджета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18618" y="2260904"/>
            <a:ext cx="1962395" cy="85416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572000" y="2260904"/>
            <a:ext cx="1962395" cy="85416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625346" y="2434070"/>
            <a:ext cx="186185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Сохранение дефицита бюджета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973764" y="2426376"/>
            <a:ext cx="15119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Вынужденная </a:t>
            </a:r>
          </a:p>
          <a:p>
            <a:pPr algn="ctr"/>
            <a:r>
              <a:rPr lang="ru-RU" sz="1400" dirty="0"/>
              <a:t>отставка Бунге </a:t>
            </a:r>
          </a:p>
        </p:txBody>
      </p:sp>
      <p:cxnSp>
        <p:nvCxnSpPr>
          <p:cNvPr id="19" name="Скругленная соединительная линия 9">
            <a:extLst>
              <a:ext uri="{FF2B5EF4-FFF2-40B4-BE49-F238E27FC236}">
                <a16:creationId xmlns:a16="http://schemas.microsoft.com/office/drawing/2014/main" id="{CB563B27-F697-4FFD-B4D3-6FEBE3ED532F}"/>
              </a:ext>
            </a:extLst>
          </p:cNvPr>
          <p:cNvCxnSpPr>
            <a:cxnSpLocks/>
            <a:stCxn id="17" idx="1"/>
            <a:endCxn id="29" idx="3"/>
          </p:cNvCxnSpPr>
          <p:nvPr/>
        </p:nvCxnSpPr>
        <p:spPr>
          <a:xfrm rot="10800000">
            <a:off x="2283000" y="2687988"/>
            <a:ext cx="195174" cy="908345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Скругленная соединительная линия 25">
            <a:extLst>
              <a:ext uri="{FF2B5EF4-FFF2-40B4-BE49-F238E27FC236}">
                <a16:creationId xmlns:a16="http://schemas.microsoft.com/office/drawing/2014/main" id="{5F660950-8271-422E-B87F-87378AD525FA}"/>
              </a:ext>
            </a:extLst>
          </p:cNvPr>
          <p:cNvCxnSpPr>
            <a:cxnSpLocks/>
            <a:stCxn id="37" idx="1"/>
            <a:endCxn id="29" idx="3"/>
          </p:cNvCxnSpPr>
          <p:nvPr/>
        </p:nvCxnSpPr>
        <p:spPr>
          <a:xfrm rot="10800000" flipV="1">
            <a:off x="2283000" y="1788061"/>
            <a:ext cx="195174" cy="899926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кругленная соединительная линия 23">
            <a:extLst>
              <a:ext uri="{FF2B5EF4-FFF2-40B4-BE49-F238E27FC236}">
                <a16:creationId xmlns:a16="http://schemas.microsoft.com/office/drawing/2014/main" id="{BB510F69-06BC-4528-B871-97C94A122D74}"/>
              </a:ext>
            </a:extLst>
          </p:cNvPr>
          <p:cNvCxnSpPr>
            <a:cxnSpLocks/>
            <a:stCxn id="17" idx="3"/>
            <a:endCxn id="35" idx="1"/>
          </p:cNvCxnSpPr>
          <p:nvPr/>
        </p:nvCxnSpPr>
        <p:spPr>
          <a:xfrm flipV="1">
            <a:off x="4393374" y="2687986"/>
            <a:ext cx="178626" cy="908346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Скругленная соединительная линия 9">
            <a:extLst>
              <a:ext uri="{FF2B5EF4-FFF2-40B4-BE49-F238E27FC236}">
                <a16:creationId xmlns:a16="http://schemas.microsoft.com/office/drawing/2014/main" id="{A7C2B063-1918-4793-A391-CC9528857C2A}"/>
              </a:ext>
            </a:extLst>
          </p:cNvPr>
          <p:cNvCxnSpPr>
            <a:cxnSpLocks/>
            <a:stCxn id="28" idx="1"/>
            <a:endCxn id="35" idx="3"/>
          </p:cNvCxnSpPr>
          <p:nvPr/>
        </p:nvCxnSpPr>
        <p:spPr>
          <a:xfrm flipH="1">
            <a:off x="6534395" y="2687986"/>
            <a:ext cx="184223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Скругленная соединительная линия 25">
            <a:extLst>
              <a:ext uri="{FF2B5EF4-FFF2-40B4-BE49-F238E27FC236}">
                <a16:creationId xmlns:a16="http://schemas.microsoft.com/office/drawing/2014/main" id="{087001B2-F567-41E8-AE73-941BAD2886FC}"/>
              </a:ext>
            </a:extLst>
          </p:cNvPr>
          <p:cNvCxnSpPr>
            <a:cxnSpLocks/>
            <a:stCxn id="35" idx="1"/>
            <a:endCxn id="37" idx="3"/>
          </p:cNvCxnSpPr>
          <p:nvPr/>
        </p:nvCxnSpPr>
        <p:spPr>
          <a:xfrm rot="10800000">
            <a:off x="4393374" y="1788062"/>
            <a:ext cx="178626" cy="899925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671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9" grpId="0" animBg="1"/>
      <p:bldP spid="17" grpId="0" animBg="1"/>
      <p:bldP spid="4" grpId="0"/>
      <p:bldP spid="18" grpId="0"/>
      <p:bldP spid="49" grpId="0"/>
      <p:bldP spid="28" grpId="0" animBg="1"/>
      <p:bldP spid="35" grpId="0" animBg="1"/>
      <p:bldP spid="13" grpId="0"/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7" y="1570739"/>
            <a:ext cx="4033837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</a:rPr>
              <a:t>Иван Алексеевич </a:t>
            </a:r>
            <a:r>
              <a:rPr lang="ru-RU" sz="2800" dirty="0" err="1">
                <a:solidFill>
                  <a:srgbClr val="FFDC5A"/>
                </a:solidFill>
                <a:latin typeface="Merriweather"/>
              </a:rPr>
              <a:t>Вышнеградский</a:t>
            </a:r>
            <a:endParaRPr lang="ru-RU" sz="2800" dirty="0">
              <a:solidFill>
                <a:srgbClr val="FFDC5A"/>
              </a:solidFill>
              <a:latin typeface="Merriweather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8777" y="2624811"/>
            <a:ext cx="4033837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Он хотел создать в государстве устойчивую денежную систему и укрепить российский рубль</a:t>
            </a:r>
            <a:r>
              <a:rPr lang="en-US" sz="1400" dirty="0">
                <a:solidFill>
                  <a:prstClr val="white"/>
                </a:solidFill>
              </a:rPr>
              <a:t>.</a:t>
            </a:r>
            <a:r>
              <a:rPr lang="ru-RU" sz="1400" dirty="0">
                <a:solidFill>
                  <a:prstClr val="white"/>
                </a:solidFill>
              </a:rPr>
              <a:t> </a:t>
            </a:r>
          </a:p>
        </p:txBody>
      </p:sp>
      <p:pic>
        <p:nvPicPr>
          <p:cNvPr id="9218" name="Picture 2" descr="https://upload.wikimedia.org/wikipedia/commons/b/b4/Vyshnegradsky_Ivan_%281831-1895%2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88" y="1140181"/>
            <a:ext cx="4400550" cy="286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63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386416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Экономический курс И. А. Вышнеградского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9607" y="1518011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r>
              <a:rPr lang="ru-RU" sz="1400" dirty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  <a:t>Грамотная экономическая политика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9607" y="2453730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9607" y="3389451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17" idx="3"/>
            <a:endCxn id="22" idx="1"/>
          </p:cNvCxnSpPr>
          <p:nvPr/>
        </p:nvCxnSpPr>
        <p:spPr>
          <a:xfrm>
            <a:off x="4256869" y="1838287"/>
            <a:ext cx="536576" cy="93401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19" idx="3"/>
            <a:endCxn id="22" idx="1"/>
          </p:cNvCxnSpPr>
          <p:nvPr/>
        </p:nvCxnSpPr>
        <p:spPr>
          <a:xfrm flipV="1">
            <a:off x="4256869" y="2772301"/>
            <a:ext cx="536576" cy="1705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21" idx="3"/>
            <a:endCxn id="22" idx="1"/>
          </p:cNvCxnSpPr>
          <p:nvPr/>
        </p:nvCxnSpPr>
        <p:spPr>
          <a:xfrm flipV="1">
            <a:off x="4256869" y="2772301"/>
            <a:ext cx="536576" cy="937426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17711" y="3448116"/>
            <a:ext cx="33810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Привлечение в Россию иностранных </a:t>
            </a:r>
          </a:p>
          <a:p>
            <a:pPr algn="ctr"/>
            <a:r>
              <a:rPr lang="ru-RU" sz="1400" dirty="0"/>
              <a:t>капиталов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93445" y="2304440"/>
            <a:ext cx="3121793" cy="935721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88618" y="2512395"/>
            <a:ext cx="28392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Активная поддержка частного </a:t>
            </a:r>
          </a:p>
          <a:p>
            <a:pPr algn="ctr"/>
            <a:r>
              <a:rPr lang="ru-RU" sz="1400" dirty="0"/>
              <a:t>предпринимательства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793445" y="2414509"/>
            <a:ext cx="3121793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Преодоление дефицита бюджета, </a:t>
            </a:r>
          </a:p>
          <a:p>
            <a:pPr algn="ctr"/>
            <a:r>
              <a:rPr lang="ru-RU" b="1" dirty="0"/>
              <a:t>превышение доходов государства</a:t>
            </a:r>
          </a:p>
          <a:p>
            <a:pPr algn="ctr"/>
            <a:r>
              <a:rPr lang="ru-RU" b="1" dirty="0"/>
              <a:t>над его расходами </a:t>
            </a:r>
          </a:p>
        </p:txBody>
      </p:sp>
    </p:spTree>
    <p:extLst>
      <p:ext uri="{BB962C8B-B14F-4D97-AF65-F5344CB8AC3E}">
        <p14:creationId xmlns:p14="http://schemas.microsoft.com/office/powerpoint/2010/main" val="388960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1" grpId="0" animBg="1"/>
      <p:bldP spid="20" grpId="0"/>
      <p:bldP spid="22" grpId="0" animBg="1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4630303" y="1290504"/>
            <a:ext cx="1962395" cy="85416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367799" y="2148558"/>
            <a:ext cx="1962395" cy="846385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99051" y="2140779"/>
            <a:ext cx="1962395" cy="85416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cxnSpLocks/>
            <a:stCxn id="37" idx="1"/>
            <a:endCxn id="17" idx="3"/>
          </p:cNvCxnSpPr>
          <p:nvPr/>
        </p:nvCxnSpPr>
        <p:spPr>
          <a:xfrm rot="10800000" flipV="1">
            <a:off x="4461447" y="1717585"/>
            <a:ext cx="168857" cy="850275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cxnSpLocks/>
            <a:stCxn id="29" idx="3"/>
            <a:endCxn id="17" idx="1"/>
          </p:cNvCxnSpPr>
          <p:nvPr/>
        </p:nvCxnSpPr>
        <p:spPr>
          <a:xfrm flipV="1">
            <a:off x="2330194" y="2567861"/>
            <a:ext cx="168857" cy="389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cxnSpLocks/>
            <a:stCxn id="28" idx="1"/>
            <a:endCxn id="17" idx="3"/>
          </p:cNvCxnSpPr>
          <p:nvPr/>
        </p:nvCxnSpPr>
        <p:spPr>
          <a:xfrm rot="10800000">
            <a:off x="4461447" y="2567861"/>
            <a:ext cx="170017" cy="85416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cxnSpLocks/>
            <a:stCxn id="37" idx="3"/>
            <a:endCxn id="24" idx="1"/>
          </p:cNvCxnSpPr>
          <p:nvPr/>
        </p:nvCxnSpPr>
        <p:spPr>
          <a:xfrm>
            <a:off x="6592698" y="1717586"/>
            <a:ext cx="168857" cy="854165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478433" y="2198529"/>
            <a:ext cx="20024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Необходимость увеличения золотого запаса казны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40124" y="1455975"/>
            <a:ext cx="1938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Проведение закупок</a:t>
            </a:r>
          </a:p>
          <a:p>
            <a:pPr algn="ctr"/>
            <a:r>
              <a:rPr lang="ru-RU" sz="1400" dirty="0"/>
              <a:t>золота за границей</a:t>
            </a:r>
          </a:p>
        </p:txBody>
      </p:sp>
      <p:cxnSp>
        <p:nvCxnSpPr>
          <p:cNvPr id="40" name="Скругленная соединительная линия 39"/>
          <p:cNvCxnSpPr>
            <a:cxnSpLocks/>
            <a:stCxn id="24" idx="1"/>
            <a:endCxn id="28" idx="3"/>
          </p:cNvCxnSpPr>
          <p:nvPr/>
        </p:nvCxnSpPr>
        <p:spPr>
          <a:xfrm rot="10800000" flipV="1">
            <a:off x="6593859" y="2571751"/>
            <a:ext cx="167697" cy="85027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340116" y="2208409"/>
            <a:ext cx="20285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Принятие мер </a:t>
            </a:r>
          </a:p>
          <a:p>
            <a:pPr algn="ctr"/>
            <a:r>
              <a:rPr lang="ru-RU" sz="1400" b="1" dirty="0"/>
              <a:t>по укреплению финансов России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631463" y="2994943"/>
            <a:ext cx="1962395" cy="85416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CC02EA2-E844-4FA0-921E-CAF8C9493263}"/>
              </a:ext>
            </a:extLst>
          </p:cNvPr>
          <p:cNvSpPr/>
          <p:nvPr/>
        </p:nvSpPr>
        <p:spPr>
          <a:xfrm>
            <a:off x="6779933" y="2210070"/>
            <a:ext cx="1925637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Увеличение золотого запаса России </a:t>
            </a:r>
          </a:p>
          <a:p>
            <a:pPr algn="ctr"/>
            <a:r>
              <a:rPr lang="ru-RU" b="1" dirty="0"/>
              <a:t>до 500 млн рублей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E5C589-CFEB-441E-9236-FB1EB6A99A00}"/>
              </a:ext>
            </a:extLst>
          </p:cNvPr>
          <p:cNvSpPr txBox="1"/>
          <p:nvPr/>
        </p:nvSpPr>
        <p:spPr>
          <a:xfrm>
            <a:off x="358775" y="386416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Экономический курс И. А. Вышнеградского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A5C3E8-775F-44FA-8247-3DCF11C79794}"/>
              </a:ext>
            </a:extLst>
          </p:cNvPr>
          <p:cNvSpPr txBox="1"/>
          <p:nvPr/>
        </p:nvSpPr>
        <p:spPr>
          <a:xfrm>
            <a:off x="4890993" y="3052693"/>
            <a:ext cx="143661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Увеличение </a:t>
            </a:r>
          </a:p>
          <a:p>
            <a:pPr algn="ctr"/>
            <a:r>
              <a:rPr lang="ru-RU" sz="1400" dirty="0"/>
              <a:t>золотодобычи</a:t>
            </a:r>
          </a:p>
          <a:p>
            <a:pPr algn="ctr"/>
            <a:r>
              <a:rPr lang="ru-RU" sz="1400" dirty="0"/>
              <a:t>внутри страны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BF75A1-8DE1-4510-850D-D70A2E37692C}"/>
              </a:ext>
            </a:extLst>
          </p:cNvPr>
          <p:cNvSpPr txBox="1"/>
          <p:nvPr/>
        </p:nvSpPr>
        <p:spPr>
          <a:xfrm>
            <a:off x="6761555" y="2148558"/>
            <a:ext cx="1962395" cy="846385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90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9" grpId="0" animBg="1"/>
      <p:bldP spid="17" grpId="0" animBg="1"/>
      <p:bldP spid="4" grpId="0"/>
      <p:bldP spid="18" grpId="0"/>
      <p:bldP spid="49" grpId="0"/>
      <p:bldP spid="28" grpId="0" animBg="1"/>
      <p:bldP spid="2" grpId="0"/>
      <p:bldP spid="22" grpId="0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30" name="Picture 6" descr="ÐÐ¾ÑÐ¾Ð¶ÐµÐµ Ð¸Ð·Ð¾Ð±ÑÐ°Ð¶ÐµÐ½Ð¸Ðµ">
            <a:extLst>
              <a:ext uri="{FF2B5EF4-FFF2-40B4-BE49-F238E27FC236}">
                <a16:creationId xmlns:a16="http://schemas.microsoft.com/office/drawing/2014/main" id="{CAF49CCD-3D1F-4C15-BDDD-E9F51AC0A0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43450" y="1140183"/>
            <a:ext cx="4400550" cy="286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7" y="1577920"/>
            <a:ext cx="4213223" cy="12926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</a:rPr>
              <a:t>Министр финансов Российской империи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8777" y="2631992"/>
            <a:ext cx="4213223" cy="9335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1892 году Вышнеградский по состоянию здоровья ушёл в отставку. </a:t>
            </a:r>
          </a:p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Его пост занял С. Ю. Витте – известный российский государственный деятель.</a:t>
            </a:r>
          </a:p>
        </p:txBody>
      </p:sp>
      <p:pic>
        <p:nvPicPr>
          <p:cNvPr id="1026" name="Picture 2" descr="https://upload.wikimedia.org/wikipedia/commons/1/15/Vyshnegradskiy_IA.jpg">
            <a:extLst>
              <a:ext uri="{FF2B5EF4-FFF2-40B4-BE49-F238E27FC236}">
                <a16:creationId xmlns:a16="http://schemas.microsoft.com/office/drawing/2014/main" id="{E59AFF91-118D-4EAD-B5A0-441F2413B1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43450" y="1140182"/>
            <a:ext cx="4400550" cy="286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27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1321" y="4405222"/>
            <a:ext cx="8241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Merriweather" panose="00000500000000000000" pitchFamily="2" charset="-52"/>
              </a:rPr>
              <a:t>С. Ю. Витте на посту министра финансов</a:t>
            </a:r>
          </a:p>
        </p:txBody>
      </p:sp>
      <p:pic>
        <p:nvPicPr>
          <p:cNvPr id="2050" name="Picture 2" descr="https://upload.wikimedia.org/wikipedia/commons/1/1a/Witte_SYu.jpg">
            <a:extLst>
              <a:ext uri="{FF2B5EF4-FFF2-40B4-BE49-F238E27FC236}">
                <a16:creationId xmlns:a16="http://schemas.microsoft.com/office/drawing/2014/main" id="{5201C7F6-DCB2-42F1-93A9-97509D6420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77168" y="376238"/>
            <a:ext cx="3002815" cy="402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813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ÐÐ°ÑÑÐ¸Ð½ÐºÐ¸ Ð¿Ð¾ Ð·Ð°Ð¿ÑÐ¾ÑÑ Ð½Ð¸ÐºÐ¾Ð»ÑÑÐºÐ°Ñ Ð¼Ð°Ð½ÑÑÐ°ÐºÑÑÑÐ° ÐºÐ¾Ð½ÐµÑ 19 Ð²ÐµÐºÐ° ÑÐ¾ÑÑÐ¸Ñ">
            <a:extLst>
              <a:ext uri="{FF2B5EF4-FFF2-40B4-BE49-F238E27FC236}">
                <a16:creationId xmlns:a16="http://schemas.microsoft.com/office/drawing/2014/main" id="{3A93692C-F96D-400F-90F9-AB900569B0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60070D28-8062-438B-93D2-1F5967962951}"/>
              </a:ext>
            </a:extLst>
          </p:cNvPr>
          <p:cNvSpPr/>
          <p:nvPr/>
        </p:nvSpPr>
        <p:spPr>
          <a:xfrm>
            <a:off x="2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DDCC20C-8E31-4537-BC91-B7FE7606BDC1}"/>
              </a:ext>
            </a:extLst>
          </p:cNvPr>
          <p:cNvSpPr/>
          <p:nvPr/>
        </p:nvSpPr>
        <p:spPr>
          <a:xfrm>
            <a:off x="358775" y="634361"/>
            <a:ext cx="2573338" cy="3874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Благодаря политике государственного протекционизма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последнее десятилетие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  <a:p>
            <a:pPr algn="ctr" defTabSz="685766">
              <a:lnSpc>
                <a:spcPct val="125000"/>
              </a:lnSpc>
            </a:pPr>
            <a:r>
              <a:rPr lang="en-US" sz="1800" dirty="0">
                <a:solidFill>
                  <a:prstClr val="white"/>
                </a:solidFill>
                <a:latin typeface="Merriweather"/>
              </a:rPr>
              <a:t>XIX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века промышленное производство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России выросло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два раза. </a:t>
            </a:r>
          </a:p>
        </p:txBody>
      </p:sp>
    </p:spTree>
    <p:extLst>
      <p:ext uri="{BB962C8B-B14F-4D97-AF65-F5344CB8AC3E}">
        <p14:creationId xmlns:p14="http://schemas.microsoft.com/office/powerpoint/2010/main" val="248465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C20678-BF89-42D3-8699-C602F5BD45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27"/>
          <a:stretch/>
        </p:blipFill>
        <p:spPr>
          <a:xfrm>
            <a:off x="-185" y="0"/>
            <a:ext cx="9144185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369049" y="386512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095A72-60E5-4915-8294-CE707C81A6B6}"/>
              </a:ext>
            </a:extLst>
          </p:cNvPr>
          <p:cNvSpPr txBox="1"/>
          <p:nvPr/>
        </p:nvSpPr>
        <p:spPr>
          <a:xfrm>
            <a:off x="490631" y="963346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Нефтеперегонный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завод Нобелей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 Царицыне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83265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buda.at.ua/_ph/6/4733137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9144001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-10477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55599" y="1313714"/>
            <a:ext cx="2573338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 В буржуазию входили представители различных сословий, в том числе и бывшие крепостные.</a:t>
            </a:r>
          </a:p>
        </p:txBody>
      </p:sp>
    </p:spTree>
    <p:extLst>
      <p:ext uri="{BB962C8B-B14F-4D97-AF65-F5344CB8AC3E}">
        <p14:creationId xmlns:p14="http://schemas.microsoft.com/office/powerpoint/2010/main" val="367334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FCC7C9-F5F2-4F27-8FE5-8291145F12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"/>
            <a:ext cx="9144000" cy="514349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9D7F5D-1A00-4161-AEFA-CF86B787F062}"/>
              </a:ext>
            </a:extLst>
          </p:cNvPr>
          <p:cNvSpPr txBox="1"/>
          <p:nvPr/>
        </p:nvSpPr>
        <p:spPr>
          <a:xfrm>
            <a:off x="-2" y="3972860"/>
            <a:ext cx="4119939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Правительство выкупало частные и вело строительство казённых железных дорог.</a:t>
            </a: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4545BF57-B902-4B91-9A5F-CD1982B1DDBD}"/>
              </a:ext>
            </a:extLst>
          </p:cNvPr>
          <p:cNvSpPr/>
          <p:nvPr/>
        </p:nvSpPr>
        <p:spPr>
          <a:xfrm>
            <a:off x="6985607" y="386512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4330C7-07FB-4C6B-A235-DA0E0A59E791}"/>
              </a:ext>
            </a:extLst>
          </p:cNvPr>
          <p:cNvSpPr txBox="1"/>
          <p:nvPr/>
        </p:nvSpPr>
        <p:spPr>
          <a:xfrm>
            <a:off x="7467864" y="1055679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Укладка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рельсов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96022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34A722AA-BEA2-4875-A946-C11D41B92D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9E4A19A4-B1B7-4276-BFCE-81B000A4429D}"/>
              </a:ext>
            </a:extLst>
          </p:cNvPr>
          <p:cNvSpPr/>
          <p:nvPr/>
        </p:nvSpPr>
        <p:spPr>
          <a:xfrm>
            <a:off x="372519" y="29672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BF623A-E128-4620-ABA4-E319515F8166}"/>
              </a:ext>
            </a:extLst>
          </p:cNvPr>
          <p:cNvSpPr txBox="1"/>
          <p:nvPr/>
        </p:nvSpPr>
        <p:spPr>
          <a:xfrm>
            <a:off x="536580" y="3174765"/>
            <a:ext cx="147187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Закладка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Великого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Сибирского пути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во Владивостоке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цесаревичем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 Николаем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 1891 году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33176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521C5C4-52FD-4ABF-AFF9-4D4B5B6AE3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10963" r="84727" b="9487"/>
          <a:stretch/>
        </p:blipFill>
        <p:spPr>
          <a:xfrm flipH="1">
            <a:off x="748617" y="0"/>
            <a:ext cx="1244905" cy="514349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AA580F-F627-4E73-BFD8-84D9520D96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10963" r="26843" b="9487"/>
          <a:stretch/>
        </p:blipFill>
        <p:spPr>
          <a:xfrm>
            <a:off x="1993523" y="10"/>
            <a:ext cx="7150480" cy="514349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58CF87-4BFF-437F-840A-DE88FF74EF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10963" r="84727" b="10796"/>
          <a:stretch/>
        </p:blipFill>
        <p:spPr>
          <a:xfrm flipH="1">
            <a:off x="-3929" y="10"/>
            <a:ext cx="1265731" cy="514349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C517B4F-C74A-4034-86C1-E837CD2EC889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4C9F58C-0CAE-4965-A775-88AAB09F1C32}"/>
              </a:ext>
            </a:extLst>
          </p:cNvPr>
          <p:cNvSpPr/>
          <p:nvPr/>
        </p:nvSpPr>
        <p:spPr>
          <a:xfrm>
            <a:off x="179388" y="807485"/>
            <a:ext cx="2925763" cy="3528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Транссибирская магистраль соединила европейскую часть России с её крупнейшими восточносибирскими и дальневосточными промышленными городами. </a:t>
            </a:r>
          </a:p>
        </p:txBody>
      </p:sp>
    </p:spTree>
    <p:extLst>
      <p:ext uri="{BB962C8B-B14F-4D97-AF65-F5344CB8AC3E}">
        <p14:creationId xmlns:p14="http://schemas.microsoft.com/office/powerpoint/2010/main" val="124266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ÐÐ°ÑÑÐ¸Ð½ÐºÐ¸ Ð¿Ð¾ Ð·Ð°Ð¿ÑÐ¾ÑÑ">
            <a:extLst>
              <a:ext uri="{FF2B5EF4-FFF2-40B4-BE49-F238E27FC236}">
                <a16:creationId xmlns:a16="http://schemas.microsoft.com/office/drawing/2014/main" id="{CB14BDEA-B19A-406C-872A-E42CC00455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11526" y="182"/>
            <a:ext cx="5832454" cy="2569947"/>
          </a:xfrm>
          <a:custGeom>
            <a:avLst/>
            <a:gdLst>
              <a:gd name="connsiteX0" fmla="*/ 1549963 w 7698564"/>
              <a:gd name="connsiteY0" fmla="*/ 0 h 3346705"/>
              <a:gd name="connsiteX1" fmla="*/ 1555540 w 7698564"/>
              <a:gd name="connsiteY1" fmla="*/ 0 h 3346705"/>
              <a:gd name="connsiteX2" fmla="*/ 2621768 w 7698564"/>
              <a:gd name="connsiteY2" fmla="*/ 0 h 3346705"/>
              <a:gd name="connsiteX3" fmla="*/ 6451640 w 7698564"/>
              <a:gd name="connsiteY3" fmla="*/ 0 h 3346705"/>
              <a:gd name="connsiteX4" fmla="*/ 6451640 w 7698564"/>
              <a:gd name="connsiteY4" fmla="*/ 479 h 3346705"/>
              <a:gd name="connsiteX5" fmla="*/ 7698564 w 7698564"/>
              <a:gd name="connsiteY5" fmla="*/ 479 h 3346705"/>
              <a:gd name="connsiteX6" fmla="*/ 7698564 w 7698564"/>
              <a:gd name="connsiteY6" fmla="*/ 3346705 h 3346705"/>
              <a:gd name="connsiteX7" fmla="*/ 0 w 7698564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ÐÐ¾ÑÐ¾Ð¶ÐµÐµ Ð¸Ð·Ð¾Ð±ÑÐ°Ð¶ÐµÐ½Ð¸Ðµ">
            <a:extLst>
              <a:ext uri="{FF2B5EF4-FFF2-40B4-BE49-F238E27FC236}">
                <a16:creationId xmlns:a16="http://schemas.microsoft.com/office/drawing/2014/main" id="{2A635141-1457-4F89-9C0E-4A9A063C62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 bwMode="auto">
          <a:xfrm>
            <a:off x="20" y="10"/>
            <a:ext cx="4500061" cy="2570120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ÐÐ¾ÑÐ¾Ð¶ÐµÐµ Ð¸Ð·Ð¾Ð±ÑÐ°Ð¶ÐµÐ½Ð¸Ðµ">
            <a:extLst>
              <a:ext uri="{FF2B5EF4-FFF2-40B4-BE49-F238E27FC236}">
                <a16:creationId xmlns:a16="http://schemas.microsoft.com/office/drawing/2014/main" id="{138EC5A3-94B7-4DDE-83E8-B1FAE6FFA6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7818" y="2570130"/>
            <a:ext cx="4426182" cy="2573371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ÐÐ¾ÑÐ¾Ð¶ÐµÐµ Ð¸Ð·Ð¾Ð±ÑÐ°Ð¶ÐµÐ½Ð¸Ðµ">
            <a:extLst>
              <a:ext uri="{FF2B5EF4-FFF2-40B4-BE49-F238E27FC236}">
                <a16:creationId xmlns:a16="http://schemas.microsoft.com/office/drawing/2014/main" id="{E5A7B638-A4CE-4446-8C47-A75878C8CF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2570131"/>
            <a:ext cx="5919608" cy="2573370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34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itd1.mycdn.me/image?id=837511322967&amp;t=20&amp;plc=WEB&amp;tkn=*zbGo8vxqLKhGiUEd_l5kKaRTfno">
            <a:extLst>
              <a:ext uri="{FF2B5EF4-FFF2-40B4-BE49-F238E27FC236}">
                <a16:creationId xmlns:a16="http://schemas.microsoft.com/office/drawing/2014/main" id="{F13C3410-F021-4A7F-9C0B-57CF171E3B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FCCFDF-C444-4011-821D-D60F8E35471A}"/>
              </a:ext>
            </a:extLst>
          </p:cNvPr>
          <p:cNvSpPr txBox="1"/>
          <p:nvPr/>
        </p:nvSpPr>
        <p:spPr>
          <a:xfrm>
            <a:off x="0" y="3757417"/>
            <a:ext cx="3976101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Ведущей отраслью сельского хозяйства 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России в 1880–1890-е годы оставалась зерновая.</a:t>
            </a:r>
          </a:p>
        </p:txBody>
      </p:sp>
    </p:spTree>
    <p:extLst>
      <p:ext uri="{BB962C8B-B14F-4D97-AF65-F5344CB8AC3E}">
        <p14:creationId xmlns:p14="http://schemas.microsoft.com/office/powerpoint/2010/main" val="295570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150705" y="2453730"/>
            <a:ext cx="3106164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50705" y="3389451"/>
            <a:ext cx="3106163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cxnSpLocks/>
            <a:stCxn id="18" idx="3"/>
            <a:endCxn id="22" idx="1"/>
          </p:cNvCxnSpPr>
          <p:nvPr/>
        </p:nvCxnSpPr>
        <p:spPr>
          <a:xfrm>
            <a:off x="4251514" y="1825733"/>
            <a:ext cx="541931" cy="946568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cxnSpLocks/>
            <a:stCxn id="19" idx="3"/>
            <a:endCxn id="22" idx="1"/>
          </p:cNvCxnSpPr>
          <p:nvPr/>
        </p:nvCxnSpPr>
        <p:spPr>
          <a:xfrm flipV="1">
            <a:off x="4256869" y="2772301"/>
            <a:ext cx="536576" cy="1705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cxnSpLocks/>
            <a:stCxn id="21" idx="3"/>
            <a:endCxn id="22" idx="1"/>
          </p:cNvCxnSpPr>
          <p:nvPr/>
        </p:nvCxnSpPr>
        <p:spPr>
          <a:xfrm flipV="1">
            <a:off x="4256868" y="2772301"/>
            <a:ext cx="536577" cy="937426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145350" y="3448116"/>
            <a:ext cx="3106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Сохранение крестьянской </a:t>
            </a:r>
          </a:p>
          <a:p>
            <a:pPr algn="ctr"/>
            <a:r>
              <a:rPr lang="ru-RU" sz="1400" dirty="0"/>
              <a:t>общины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93445" y="2304440"/>
            <a:ext cx="2144683" cy="935721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45350" y="2506119"/>
            <a:ext cx="3092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Сохранение помещичьего </a:t>
            </a:r>
          </a:p>
          <a:p>
            <a:pPr algn="ctr"/>
            <a:r>
              <a:rPr lang="ru-RU" sz="1400" dirty="0"/>
              <a:t>землевладения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780101" y="2499253"/>
            <a:ext cx="214468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Медленное развитие </a:t>
            </a:r>
          </a:p>
          <a:p>
            <a:pPr algn="ctr"/>
            <a:r>
              <a:rPr lang="ru-RU" b="1" dirty="0"/>
              <a:t>сельского хозяйства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B94793-772C-4652-AA5F-6984AE3F2B98}"/>
              </a:ext>
            </a:extLst>
          </p:cNvPr>
          <p:cNvSpPr txBox="1"/>
          <p:nvPr/>
        </p:nvSpPr>
        <p:spPr>
          <a:xfrm>
            <a:off x="358775" y="386416"/>
            <a:ext cx="842644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Сельское хозяйство в 1880–1890-е годы 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ADB21E-C24D-4482-8C3F-F1B0153B578B}"/>
              </a:ext>
            </a:extLst>
          </p:cNvPr>
          <p:cNvSpPr txBox="1"/>
          <p:nvPr/>
        </p:nvSpPr>
        <p:spPr>
          <a:xfrm>
            <a:off x="1145350" y="1505457"/>
            <a:ext cx="3106164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ED1248-FFCB-4867-A526-A5E7C3D1527A}"/>
              </a:ext>
            </a:extLst>
          </p:cNvPr>
          <p:cNvSpPr txBox="1"/>
          <p:nvPr/>
        </p:nvSpPr>
        <p:spPr>
          <a:xfrm>
            <a:off x="1145350" y="1561151"/>
            <a:ext cx="31061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Отсутствие поддержки </a:t>
            </a:r>
          </a:p>
          <a:p>
            <a:pPr algn="ctr"/>
            <a:r>
              <a:rPr lang="ru-RU" sz="1400" dirty="0"/>
              <a:t>государства </a:t>
            </a:r>
          </a:p>
        </p:txBody>
      </p:sp>
    </p:spTree>
    <p:extLst>
      <p:ext uri="{BB962C8B-B14F-4D97-AF65-F5344CB8AC3E}">
        <p14:creationId xmlns:p14="http://schemas.microsoft.com/office/powerpoint/2010/main" val="407694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0" grpId="0"/>
      <p:bldP spid="22" grpId="0" animBg="1"/>
      <p:bldP spid="23" grpId="0"/>
      <p:bldP spid="4" grpId="0"/>
      <p:bldP spid="18" grpId="0" animBg="1"/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B70B27E-99CB-4254-9A0C-C94971DC3E3F}"/>
              </a:ext>
            </a:extLst>
          </p:cNvPr>
          <p:cNvSpPr txBox="1"/>
          <p:nvPr/>
        </p:nvSpPr>
        <p:spPr>
          <a:xfrm>
            <a:off x="1022518" y="2531428"/>
            <a:ext cx="3311603" cy="86276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386416"/>
            <a:ext cx="842644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Сельское хозяйство в 1880–1890-е годы 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813033" y="1693533"/>
            <a:ext cx="3311603" cy="87891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r>
              <a:rPr lang="ru-RU" sz="1400" dirty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Приобретение некоторыми помещиками своего инвентаря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13034" y="3275013"/>
            <a:ext cx="3311603" cy="87891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r>
              <a:rPr lang="ru-RU" sz="1400" dirty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  <a:t>Наём вольных работников </a:t>
            </a:r>
          </a:p>
          <a:p>
            <a:pPr algn="ctr" defTabSz="685715"/>
            <a:r>
              <a:rPr lang="ru-RU" sz="1400" dirty="0">
                <a:solidFill>
                  <a:prstClr val="black"/>
                </a:solidFill>
                <a:ea typeface="Roboto" panose="02000000000000000000" pitchFamily="2" charset="0"/>
                <a:cs typeface="Roboto" panose="02000000000000000000" pitchFamily="2" charset="0"/>
              </a:rPr>
              <a:t>для обработки земли</a:t>
            </a:r>
          </a:p>
        </p:txBody>
      </p:sp>
      <p:cxnSp>
        <p:nvCxnSpPr>
          <p:cNvPr id="10" name="Скругленная соединительная линия 9"/>
          <p:cNvCxnSpPr>
            <a:cxnSpLocks/>
            <a:stCxn id="13" idx="3"/>
            <a:endCxn id="17" idx="1"/>
          </p:cNvCxnSpPr>
          <p:nvPr/>
        </p:nvCxnSpPr>
        <p:spPr>
          <a:xfrm flipV="1">
            <a:off x="4334121" y="2132990"/>
            <a:ext cx="478912" cy="829822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cxnSpLocks/>
            <a:endCxn id="19" idx="1"/>
          </p:cNvCxnSpPr>
          <p:nvPr/>
        </p:nvCxnSpPr>
        <p:spPr>
          <a:xfrm>
            <a:off x="4334124" y="2954738"/>
            <a:ext cx="478910" cy="759732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F03E141-D82E-4810-8F11-6EA86CA45D64}"/>
              </a:ext>
            </a:extLst>
          </p:cNvPr>
          <p:cNvSpPr/>
          <p:nvPr/>
        </p:nvSpPr>
        <p:spPr>
          <a:xfrm>
            <a:off x="1022517" y="2700822"/>
            <a:ext cx="331160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Постепенная капитализация сельского хозяйства</a:t>
            </a:r>
          </a:p>
        </p:txBody>
      </p:sp>
    </p:spTree>
    <p:extLst>
      <p:ext uri="{BB962C8B-B14F-4D97-AF65-F5344CB8AC3E}">
        <p14:creationId xmlns:p14="http://schemas.microsoft.com/office/powerpoint/2010/main" val="47183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19" grpId="0" animBg="1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1317283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/>
              <a:t>Отсутствие у крестьян сельскохозяйственных </a:t>
            </a:r>
          </a:p>
          <a:p>
            <a:pPr algn="ctr" defTabSz="685766"/>
            <a:r>
              <a:rPr lang="ru-RU" sz="1400" b="1" dirty="0"/>
              <a:t>машин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7DD5C4-010A-41DA-80F6-5325AE9B5EC4}"/>
              </a:ext>
            </a:extLst>
          </p:cNvPr>
          <p:cNvSpPr txBox="1"/>
          <p:nvPr/>
        </p:nvSpPr>
        <p:spPr>
          <a:xfrm>
            <a:off x="358775" y="386416"/>
            <a:ext cx="842644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Экстенсивность сельского хозяйства</a:t>
            </a:r>
          </a:p>
        </p:txBody>
      </p:sp>
    </p:spTree>
    <p:extLst>
      <p:ext uri="{BB962C8B-B14F-4D97-AF65-F5344CB8AC3E}">
        <p14:creationId xmlns:p14="http://schemas.microsoft.com/office/powerpoint/2010/main" val="151849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F6D1B7-1E0C-4224-A853-DAF6BD93E2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19" b="2827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ED9676-475F-4DF2-BBB7-E8806B4C72F8}"/>
              </a:ext>
            </a:extLst>
          </p:cNvPr>
          <p:cNvSpPr txBox="1"/>
          <p:nvPr/>
        </p:nvSpPr>
        <p:spPr>
          <a:xfrm>
            <a:off x="0" y="3757417"/>
            <a:ext cx="3768132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Крестьяне продолжали обрабатывать землю сохой и деревянной бороной, 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слабо удобряли почву. </a:t>
            </a:r>
          </a:p>
        </p:txBody>
      </p:sp>
    </p:spTree>
    <p:extLst>
      <p:ext uri="{BB962C8B-B14F-4D97-AF65-F5344CB8AC3E}">
        <p14:creationId xmlns:p14="http://schemas.microsoft.com/office/powerpoint/2010/main" val="413099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1317283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/>
              <a:t>Отсутствие у крестьян сельскохозяйственных </a:t>
            </a:r>
          </a:p>
          <a:p>
            <a:pPr algn="ctr" defTabSz="685766"/>
            <a:r>
              <a:rPr lang="ru-RU" sz="1400" b="1" dirty="0"/>
              <a:t>машин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1317283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/>
              <a:t>Очень низкая </a:t>
            </a:r>
          </a:p>
          <a:p>
            <a:pPr algn="ctr" defTabSz="685766"/>
            <a:r>
              <a:rPr lang="ru-RU" sz="1400" dirty="0"/>
              <a:t>урожайность зерновых культур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1317284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/>
              <a:t>Общая </a:t>
            </a:r>
          </a:p>
          <a:p>
            <a:pPr algn="ctr" defTabSz="685766"/>
            <a:r>
              <a:rPr lang="ru-RU" sz="1400" b="1" dirty="0"/>
              <a:t>неэффективность крестьянских хозяйств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27762" y="2872110"/>
            <a:ext cx="255746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/>
              <a:t>Бедность и нехватка продовольственных запасов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58775" y="2872110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/>
              <a:t> Начало массового </a:t>
            </a:r>
          </a:p>
          <a:p>
            <a:pPr algn="ctr" defTabSz="685766"/>
            <a:r>
              <a:rPr lang="ru-RU" sz="1400" dirty="0"/>
              <a:t>голода в Российской империи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14689" y="2841726"/>
            <a:ext cx="26177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/>
              <a:t>Отсутствие урожая вследствие природных бедствий в 1891</a:t>
            </a:r>
            <a:r>
              <a:rPr lang="ru-RU" dirty="0"/>
              <a:t>–</a:t>
            </a:r>
            <a:r>
              <a:rPr lang="ru-RU" sz="1400" b="1" dirty="0"/>
              <a:t>1892 годах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1677533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1677533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5889626" y="3211058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2963864" y="3211058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7506492" y="2465056"/>
            <a:ext cx="0" cy="212603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17DD5C4-010A-41DA-80F6-5325AE9B5EC4}"/>
              </a:ext>
            </a:extLst>
          </p:cNvPr>
          <p:cNvSpPr txBox="1"/>
          <p:nvPr/>
        </p:nvSpPr>
        <p:spPr>
          <a:xfrm>
            <a:off x="358775" y="386416"/>
            <a:ext cx="842644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Экстенсивность сельского хозяйства</a:t>
            </a:r>
          </a:p>
        </p:txBody>
      </p:sp>
    </p:spTree>
    <p:extLst>
      <p:ext uri="{BB962C8B-B14F-4D97-AF65-F5344CB8AC3E}">
        <p14:creationId xmlns:p14="http://schemas.microsoft.com/office/powerpoint/2010/main" val="3830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1" grpId="0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d/de/Portrait_of_Ivan_Morozov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6989423" y="391736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88324" y="957029"/>
            <a:ext cx="1002197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Иван</a:t>
            </a:r>
          </a:p>
          <a:p>
            <a:pPr algn="ctr"/>
            <a:r>
              <a:rPr lang="ru-RU" sz="1200" dirty="0"/>
              <a:t>Абрамович</a:t>
            </a:r>
          </a:p>
          <a:p>
            <a:pPr algn="ctr"/>
            <a:r>
              <a:rPr lang="ru-RU" sz="1200" dirty="0"/>
              <a:t>Морозов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2" y="3757417"/>
            <a:ext cx="4153548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Род Морозовых в 1914 году был помещён на 5-ю позицию в «Списке богатейших предпринимателей России». </a:t>
            </a:r>
          </a:p>
        </p:txBody>
      </p:sp>
    </p:spTree>
    <p:extLst>
      <p:ext uri="{BB962C8B-B14F-4D97-AF65-F5344CB8AC3E}">
        <p14:creationId xmlns:p14="http://schemas.microsoft.com/office/powerpoint/2010/main" val="11607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ÐÐ¾ÑÐ¾Ð¶ÐµÐµ Ð¸Ð·Ð¾Ð±ÑÐ°Ð¶ÐµÐ½Ð¸Ðµ">
            <a:extLst>
              <a:ext uri="{FF2B5EF4-FFF2-40B4-BE49-F238E27FC236}">
                <a16:creationId xmlns:a16="http://schemas.microsoft.com/office/drawing/2014/main" id="{B14DFDEE-1E79-44CF-9756-8948FB82C6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2D4E947-E34B-4178-B084-388F319E144A}"/>
              </a:ext>
            </a:extLst>
          </p:cNvPr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7EE1167-81AE-4640-8970-585467E35888}"/>
              </a:ext>
            </a:extLst>
          </p:cNvPr>
          <p:cNvSpPr/>
          <p:nvPr/>
        </p:nvSpPr>
        <p:spPr>
          <a:xfrm>
            <a:off x="179388" y="1673107"/>
            <a:ext cx="2925763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Во второй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половине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XIX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века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России активно формировалось буржуазное общество. </a:t>
            </a:r>
          </a:p>
        </p:txBody>
      </p:sp>
    </p:spTree>
    <p:extLst>
      <p:ext uri="{BB962C8B-B14F-4D97-AF65-F5344CB8AC3E}">
        <p14:creationId xmlns:p14="http://schemas.microsoft.com/office/powerpoint/2010/main" val="221756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8"/>
            <a:ext cx="737552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Население Российской империи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92293" y="1514700"/>
            <a:ext cx="372086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Дворянство.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37202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226203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92293" y="2398855"/>
            <a:ext cx="404609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Духовенство.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15151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7" y="3283010"/>
            <a:ext cx="334072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Городские обыватели.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Овал 17">
            <a:extLst>
              <a:ext uri="{FF2B5EF4-FFF2-40B4-BE49-F238E27FC236}">
                <a16:creationId xmlns:a16="http://schemas.microsoft.com/office/drawing/2014/main" id="{5928AA62-1656-4FB5-9ADE-D40DEE363EC6}"/>
              </a:ext>
            </a:extLst>
          </p:cNvPr>
          <p:cNvSpPr/>
          <p:nvPr/>
        </p:nvSpPr>
        <p:spPr>
          <a:xfrm>
            <a:off x="358775" y="403566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7C45DF-3E1F-49B5-875E-A5AD009531F3}"/>
              </a:ext>
            </a:extLst>
          </p:cNvPr>
          <p:cNvSpPr txBox="1"/>
          <p:nvPr/>
        </p:nvSpPr>
        <p:spPr>
          <a:xfrm>
            <a:off x="1192293" y="4167165"/>
            <a:ext cx="334072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Сельские обыватели.</a:t>
            </a:r>
          </a:p>
        </p:txBody>
      </p:sp>
      <p:pic>
        <p:nvPicPr>
          <p:cNvPr id="12290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BC63AA86-2312-480A-BE20-07FC4ED2A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696" y="2827462"/>
            <a:ext cx="1511379" cy="194790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ÐÐ¾ÑÐ¾Ð¶ÐµÐµ Ð¸Ð·Ð¾Ð±ÑÐ°Ð¶ÐµÐ½Ð¸Ðµ">
            <a:extLst>
              <a:ext uri="{FF2B5EF4-FFF2-40B4-BE49-F238E27FC236}">
                <a16:creationId xmlns:a16="http://schemas.microsoft.com/office/drawing/2014/main" id="{D9BCD84C-D9B6-4DB5-86D8-CC13CE61D3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48037" y="2822062"/>
            <a:ext cx="1441417" cy="194790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ÐÐ¾ÑÐ¾Ð¶ÐµÐµ Ð¸Ð·Ð¾Ð±ÑÐ°Ð¶ÐµÐ½Ð¸Ðµ">
            <a:extLst>
              <a:ext uri="{FF2B5EF4-FFF2-40B4-BE49-F238E27FC236}">
                <a16:creationId xmlns:a16="http://schemas.microsoft.com/office/drawing/2014/main" id="{0EF0456E-8C09-4350-91F8-72C24D94CF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13618" y="1023862"/>
            <a:ext cx="1497204" cy="197655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ÐÐ°ÑÑÐ¸Ð½ÐºÐ¸ Ð¿Ð¾ Ð·Ð°Ð¿ÑÐ¾ÑÑ ÑÑÑÑÐºÐ¸Ð¹ Ð´Ð²Ð¾ÑÑÐ½Ð¸Ð½ 19 Ð²ÐµÐºÐ°">
            <a:extLst>
              <a:ext uri="{FF2B5EF4-FFF2-40B4-BE49-F238E27FC236}">
                <a16:creationId xmlns:a16="http://schemas.microsoft.com/office/drawing/2014/main" id="{C6A14261-D755-41D5-8539-05AF28A0EB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64724" y="993960"/>
            <a:ext cx="1535137" cy="203636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78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  <p:bldP spid="18" grpId="0" animBg="1"/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Прямоугольник 44"/>
          <p:cNvSpPr/>
          <p:nvPr/>
        </p:nvSpPr>
        <p:spPr>
          <a:xfrm>
            <a:off x="1393321" y="2220632"/>
            <a:ext cx="2083805" cy="650466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421076" y="2160971"/>
            <a:ext cx="19362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Высшее привилегированное сословие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1393321" y="2949159"/>
            <a:ext cx="2080107" cy="642904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421170" y="2899635"/>
            <a:ext cx="19298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Делилось </a:t>
            </a:r>
          </a:p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на личное </a:t>
            </a:r>
          </a:p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и потомственное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5606422" y="2216506"/>
            <a:ext cx="2109436" cy="650466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88365" y="1667546"/>
            <a:ext cx="197960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49">
              <a:defRPr/>
            </a:pP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Городские обыватели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51769" y="1667546"/>
            <a:ext cx="205298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49">
              <a:defRPr/>
            </a:pP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Сельские обыватели</a:t>
            </a:r>
          </a:p>
        </p:txBody>
      </p:sp>
      <p:cxnSp>
        <p:nvCxnSpPr>
          <p:cNvPr id="20" name="Прямая соединительная линия 19"/>
          <p:cNvCxnSpPr>
            <a:cxnSpLocks/>
          </p:cNvCxnSpPr>
          <p:nvPr/>
        </p:nvCxnSpPr>
        <p:spPr>
          <a:xfrm>
            <a:off x="3478591" y="1522582"/>
            <a:ext cx="922" cy="2354059"/>
          </a:xfrm>
          <a:prstGeom prst="line">
            <a:avLst/>
          </a:prstGeom>
          <a:ln>
            <a:solidFill>
              <a:srgbClr val="4E361E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>
            <a:cxnSpLocks/>
          </p:cNvCxnSpPr>
          <p:nvPr/>
        </p:nvCxnSpPr>
        <p:spPr>
          <a:xfrm>
            <a:off x="5606422" y="1522582"/>
            <a:ext cx="5662" cy="2354059"/>
          </a:xfrm>
          <a:prstGeom prst="line">
            <a:avLst/>
          </a:prstGeom>
          <a:ln>
            <a:solidFill>
              <a:srgbClr val="4E361E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6086287" y="2280129"/>
            <a:ext cx="11795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Крестьяне, казаки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66">
              <a:defRPr/>
            </a:pPr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Население Российской империи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FA5050"/>
              </a:solidFill>
              <a:effectLst/>
              <a:uLnTx/>
              <a:uFillTx/>
              <a:latin typeface="Merriweather"/>
              <a:ea typeface="Theano Didot" panose="02060603060706020203" pitchFamily="18" charset="0"/>
              <a:cs typeface="+mn-cs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572711" y="1702438"/>
            <a:ext cx="172779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49">
              <a:defRPr/>
            </a:pPr>
            <a:r>
              <a:rPr lang="ru-RU" sz="1400" b="1" dirty="0">
                <a:solidFill>
                  <a:prstClr val="black">
                    <a:lumMod val="65000"/>
                    <a:lumOff val="35000"/>
                  </a:prstClr>
                </a:solidFill>
              </a:rPr>
              <a:t>Дворянство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3478591" y="2218988"/>
            <a:ext cx="2130295" cy="650466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3478591" y="2947515"/>
            <a:ext cx="2130295" cy="642904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5617743" y="2940898"/>
            <a:ext cx="2116594" cy="642904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1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3533782" y="3000740"/>
            <a:ext cx="2088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Купцы, мещане, ремесленники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3537900" y="2280129"/>
            <a:ext cx="2011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Потомственные почётные граждане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83D15A8A-099A-48E9-98FF-2546378B742A}"/>
              </a:ext>
            </a:extLst>
          </p:cNvPr>
          <p:cNvSpPr txBox="1"/>
          <p:nvPr/>
        </p:nvSpPr>
        <p:spPr>
          <a:xfrm>
            <a:off x="5502398" y="2899635"/>
            <a:ext cx="23520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685749">
              <a:defRPr/>
            </a:pPr>
            <a:r>
              <a:rPr lang="ru-RU" sz="1400" dirty="0">
                <a:solidFill>
                  <a:prstClr val="black"/>
                </a:solidFill>
              </a:rPr>
              <a:t>Иные группы населения, которые занимались сельским хозяйством</a:t>
            </a:r>
          </a:p>
        </p:txBody>
      </p:sp>
    </p:spTree>
    <p:extLst>
      <p:ext uri="{BB962C8B-B14F-4D97-AF65-F5344CB8AC3E}">
        <p14:creationId xmlns:p14="http://schemas.microsoft.com/office/powerpoint/2010/main" val="303883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66" grpId="0"/>
      <p:bldP spid="46" grpId="0" animBg="1"/>
      <p:bldP spid="68" grpId="0"/>
      <p:bldP spid="62" grpId="0" animBg="1"/>
      <p:bldP spid="9" grpId="0"/>
      <p:bldP spid="12" grpId="0"/>
      <p:bldP spid="98" grpId="0"/>
      <p:bldP spid="51" grpId="0"/>
      <p:bldP spid="52" grpId="0" animBg="1"/>
      <p:bldP spid="53" grpId="0" animBg="1"/>
      <p:bldP spid="63" grpId="0" animBg="1"/>
      <p:bldP spid="109" grpId="0"/>
      <p:bldP spid="110" grpId="0"/>
      <p:bldP spid="4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Население России по данным </a:t>
            </a:r>
          </a:p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переписи 1897 года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EED8A89-9E89-413D-873D-C716694AB0AA}"/>
              </a:ext>
            </a:extLst>
          </p:cNvPr>
          <p:cNvSpPr/>
          <p:nvPr/>
        </p:nvSpPr>
        <p:spPr>
          <a:xfrm>
            <a:off x="2270994" y="1491402"/>
            <a:ext cx="6514886" cy="457022"/>
          </a:xfrm>
          <a:prstGeom prst="rect">
            <a:avLst/>
          </a:prstGeom>
          <a:solidFill>
            <a:srgbClr val="F66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35FCB1A-27C7-444D-ADDC-638E161C15A4}"/>
              </a:ext>
            </a:extLst>
          </p:cNvPr>
          <p:cNvSpPr/>
          <p:nvPr/>
        </p:nvSpPr>
        <p:spPr>
          <a:xfrm>
            <a:off x="2270994" y="2022673"/>
            <a:ext cx="924560" cy="453979"/>
          </a:xfrm>
          <a:prstGeom prst="rect">
            <a:avLst/>
          </a:prstGeom>
          <a:solidFill>
            <a:srgbClr val="F66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49AE835-64D3-40F2-8A6E-63C48F751ED0}"/>
              </a:ext>
            </a:extLst>
          </p:cNvPr>
          <p:cNvSpPr/>
          <p:nvPr/>
        </p:nvSpPr>
        <p:spPr>
          <a:xfrm>
            <a:off x="2270994" y="2554326"/>
            <a:ext cx="166501" cy="453979"/>
          </a:xfrm>
          <a:prstGeom prst="rect">
            <a:avLst/>
          </a:prstGeom>
          <a:solidFill>
            <a:srgbClr val="F66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9F40596E-1E54-44C2-ACA3-B3B1257F1C22}"/>
              </a:ext>
            </a:extLst>
          </p:cNvPr>
          <p:cNvSpPr/>
          <p:nvPr/>
        </p:nvSpPr>
        <p:spPr>
          <a:xfrm>
            <a:off x="2268793" y="3086244"/>
            <a:ext cx="125494" cy="453979"/>
          </a:xfrm>
          <a:prstGeom prst="rect">
            <a:avLst/>
          </a:prstGeom>
          <a:solidFill>
            <a:srgbClr val="F66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17236CD2-2963-424A-9435-E9A1D63AB768}"/>
              </a:ext>
            </a:extLst>
          </p:cNvPr>
          <p:cNvSpPr/>
          <p:nvPr/>
        </p:nvSpPr>
        <p:spPr>
          <a:xfrm>
            <a:off x="2268793" y="3613173"/>
            <a:ext cx="45719" cy="453979"/>
          </a:xfrm>
          <a:prstGeom prst="rect">
            <a:avLst/>
          </a:prstGeom>
          <a:solidFill>
            <a:srgbClr val="F66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2EC53AA-71F5-4A2D-9785-31858E557A21}"/>
              </a:ext>
            </a:extLst>
          </p:cNvPr>
          <p:cNvSpPr txBox="1"/>
          <p:nvPr/>
        </p:nvSpPr>
        <p:spPr>
          <a:xfrm>
            <a:off x="136508" y="2032674"/>
            <a:ext cx="197960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49">
              <a:defRPr/>
            </a:pPr>
            <a:r>
              <a:rPr lang="ru-RU" sz="1400" b="1" dirty="0"/>
              <a:t>Городские </a:t>
            </a:r>
          </a:p>
          <a:p>
            <a:pPr lvl="0" algn="ctr" defTabSz="685749">
              <a:defRPr/>
            </a:pPr>
            <a:r>
              <a:rPr lang="ru-RU" sz="1400" b="1" dirty="0"/>
              <a:t>обыватели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624EA20-515F-4281-9309-68A3560679C5}"/>
              </a:ext>
            </a:extLst>
          </p:cNvPr>
          <p:cNvSpPr txBox="1"/>
          <p:nvPr/>
        </p:nvSpPr>
        <p:spPr>
          <a:xfrm>
            <a:off x="109535" y="2695153"/>
            <a:ext cx="2052983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49">
              <a:defRPr/>
            </a:pPr>
            <a:r>
              <a:rPr lang="ru-RU" sz="1400" b="1" dirty="0"/>
              <a:t>Казачество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00DBEAD-B451-400A-908A-ABAC9EA071FE}"/>
              </a:ext>
            </a:extLst>
          </p:cNvPr>
          <p:cNvSpPr txBox="1"/>
          <p:nvPr/>
        </p:nvSpPr>
        <p:spPr>
          <a:xfrm>
            <a:off x="414897" y="1606975"/>
            <a:ext cx="142283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49">
              <a:defRPr/>
            </a:pPr>
            <a:r>
              <a:rPr lang="ru-RU" sz="1400" b="1" dirty="0"/>
              <a:t>Крестьянство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1C046F0-21A8-4833-9E3C-40320E670BEF}"/>
              </a:ext>
            </a:extLst>
          </p:cNvPr>
          <p:cNvSpPr txBox="1"/>
          <p:nvPr/>
        </p:nvSpPr>
        <p:spPr>
          <a:xfrm>
            <a:off x="262415" y="3205511"/>
            <a:ext cx="172779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49">
              <a:defRPr/>
            </a:pPr>
            <a:r>
              <a:rPr lang="ru-RU" sz="1400" b="1" dirty="0"/>
              <a:t>Дворянство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566839E-C5E6-4347-B45B-147D78CAF348}"/>
              </a:ext>
            </a:extLst>
          </p:cNvPr>
          <p:cNvSpPr txBox="1"/>
          <p:nvPr/>
        </p:nvSpPr>
        <p:spPr>
          <a:xfrm>
            <a:off x="262415" y="3720647"/>
            <a:ext cx="172779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49">
              <a:defRPr/>
            </a:pPr>
            <a:r>
              <a:rPr lang="ru-RU" sz="1400" b="1" dirty="0"/>
              <a:t>Духовенство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A9B5A0D-777C-40D1-9CD6-F96B8C909B30}"/>
              </a:ext>
            </a:extLst>
          </p:cNvPr>
          <p:cNvSpPr txBox="1"/>
          <p:nvPr/>
        </p:nvSpPr>
        <p:spPr>
          <a:xfrm>
            <a:off x="2162518" y="3201701"/>
            <a:ext cx="92456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49">
              <a:defRPr/>
            </a:pPr>
            <a:r>
              <a:rPr lang="ru-RU" sz="1400" b="1" dirty="0"/>
              <a:t>1,5 %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8ABDEF4-F749-4236-9264-2B77F5403FB9}"/>
              </a:ext>
            </a:extLst>
          </p:cNvPr>
          <p:cNvSpPr txBox="1"/>
          <p:nvPr/>
        </p:nvSpPr>
        <p:spPr>
          <a:xfrm>
            <a:off x="2162518" y="3720647"/>
            <a:ext cx="78388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49">
              <a:defRPr/>
            </a:pPr>
            <a:r>
              <a:rPr lang="ru-RU" sz="1400" b="1" dirty="0"/>
              <a:t>0,5 %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308436-364D-4AF7-8DD7-456E0B555CC8}"/>
              </a:ext>
            </a:extLst>
          </p:cNvPr>
          <p:cNvSpPr txBox="1"/>
          <p:nvPr/>
        </p:nvSpPr>
        <p:spPr>
          <a:xfrm>
            <a:off x="3113361" y="1606975"/>
            <a:ext cx="72026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49">
              <a:defRPr/>
            </a:pPr>
            <a:r>
              <a:rPr lang="ru-RU" sz="1400" b="1" dirty="0"/>
              <a:t>77,5 %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9C3309-2B22-49AC-9122-66CDC12EF5AE}"/>
              </a:ext>
            </a:extLst>
          </p:cNvPr>
          <p:cNvSpPr txBox="1"/>
          <p:nvPr/>
        </p:nvSpPr>
        <p:spPr>
          <a:xfrm>
            <a:off x="3011213" y="2140396"/>
            <a:ext cx="92456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49">
              <a:defRPr/>
            </a:pPr>
            <a:r>
              <a:rPr lang="ru-RU" sz="1400" b="1" dirty="0"/>
              <a:t>11,2 %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38AD9B6-A514-4F9D-B0A9-905597F7D44C}"/>
              </a:ext>
            </a:extLst>
          </p:cNvPr>
          <p:cNvSpPr txBox="1"/>
          <p:nvPr/>
        </p:nvSpPr>
        <p:spPr>
          <a:xfrm>
            <a:off x="2286709" y="2674371"/>
            <a:ext cx="78745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49">
              <a:defRPr/>
            </a:pPr>
            <a:r>
              <a:rPr lang="ru-RU" sz="1400" b="1" dirty="0"/>
              <a:t>2,3 %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7A894DB-4E73-4002-A241-6C66F86DF02F}"/>
              </a:ext>
            </a:extLst>
          </p:cNvPr>
          <p:cNvSpPr txBox="1"/>
          <p:nvPr/>
        </p:nvSpPr>
        <p:spPr>
          <a:xfrm>
            <a:off x="272130" y="4248913"/>
            <a:ext cx="172779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49">
              <a:defRPr/>
            </a:pPr>
            <a:r>
              <a:rPr lang="ru-RU" sz="1400" b="1" dirty="0"/>
              <a:t>Иные группы населения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A614B10-3332-4C10-91F4-4FFB3EF32459}"/>
              </a:ext>
            </a:extLst>
          </p:cNvPr>
          <p:cNvSpPr txBox="1"/>
          <p:nvPr/>
        </p:nvSpPr>
        <p:spPr>
          <a:xfrm>
            <a:off x="2538308" y="4356634"/>
            <a:ext cx="92456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 defTabSz="685749">
              <a:defRPr/>
            </a:pPr>
            <a:r>
              <a:rPr lang="ru-RU" sz="1400" b="1" dirty="0"/>
              <a:t>7 %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BD4E534-52BE-4D45-8362-8BEE5E109657}"/>
              </a:ext>
            </a:extLst>
          </p:cNvPr>
          <p:cNvSpPr/>
          <p:nvPr/>
        </p:nvSpPr>
        <p:spPr>
          <a:xfrm>
            <a:off x="2268793" y="4149815"/>
            <a:ext cx="539031" cy="593628"/>
          </a:xfrm>
          <a:prstGeom prst="rect">
            <a:avLst/>
          </a:prstGeom>
          <a:solidFill>
            <a:srgbClr val="F66B6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850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14" grpId="0" animBg="1"/>
      <p:bldP spid="17" grpId="0" animBg="1"/>
      <p:bldP spid="18" grpId="0" animBg="1"/>
      <p:bldP spid="34" grpId="0"/>
      <p:bldP spid="35" grpId="0"/>
      <p:bldP spid="36" grpId="0"/>
      <p:bldP spid="37" grpId="0"/>
      <p:bldP spid="38" grpId="0"/>
      <p:bldP spid="49" grpId="0"/>
      <p:bldP spid="50" grpId="0"/>
      <p:bldP spid="19" grpId="0"/>
      <p:bldP spid="20" grpId="0"/>
      <p:bldP spid="21" grpId="0"/>
      <p:bldP spid="26" grpId="0"/>
      <p:bldP spid="27" grpId="0"/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193B203F-F227-4DE2-B2B8-89762341A9E6}"/>
              </a:ext>
            </a:extLst>
          </p:cNvPr>
          <p:cNvSpPr txBox="1"/>
          <p:nvPr/>
        </p:nvSpPr>
        <p:spPr>
          <a:xfrm>
            <a:off x="5857599" y="2343981"/>
            <a:ext cx="1962395" cy="85416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857599" y="1203314"/>
            <a:ext cx="1962395" cy="85416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40252" y="2351760"/>
            <a:ext cx="1962395" cy="846385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89197" y="2343981"/>
            <a:ext cx="1962395" cy="85416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cxnSpLocks/>
            <a:stCxn id="37" idx="1"/>
            <a:endCxn id="17" idx="3"/>
          </p:cNvCxnSpPr>
          <p:nvPr/>
        </p:nvCxnSpPr>
        <p:spPr>
          <a:xfrm rot="10800000" flipV="1">
            <a:off x="5551593" y="1630395"/>
            <a:ext cx="306007" cy="1140667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cxnSpLocks/>
            <a:stCxn id="29" idx="3"/>
            <a:endCxn id="17" idx="1"/>
          </p:cNvCxnSpPr>
          <p:nvPr/>
        </p:nvCxnSpPr>
        <p:spPr>
          <a:xfrm flipV="1">
            <a:off x="3302647" y="2771063"/>
            <a:ext cx="286550" cy="389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cxnSpLocks/>
            <a:stCxn id="28" idx="1"/>
            <a:endCxn id="17" idx="3"/>
          </p:cNvCxnSpPr>
          <p:nvPr/>
        </p:nvCxnSpPr>
        <p:spPr>
          <a:xfrm rot="10800000">
            <a:off x="5551593" y="2771063"/>
            <a:ext cx="301765" cy="1144976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568579" y="2401731"/>
            <a:ext cx="20024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Формирование буржуазного общества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75619" y="1477721"/>
            <a:ext cx="1098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Буржуазия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312569" y="2411611"/>
            <a:ext cx="19623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Развитие капиталистических отношений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853357" y="3488957"/>
            <a:ext cx="1962395" cy="85416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CC02EA2-E844-4FA0-921E-CAF8C9493263}"/>
              </a:ext>
            </a:extLst>
          </p:cNvPr>
          <p:cNvSpPr/>
          <p:nvPr/>
        </p:nvSpPr>
        <p:spPr>
          <a:xfrm>
            <a:off x="5836981" y="2622269"/>
            <a:ext cx="1925637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Пролетариат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E5C589-CFEB-441E-9236-FB1EB6A99A00}"/>
              </a:ext>
            </a:extLst>
          </p:cNvPr>
          <p:cNvSpPr txBox="1"/>
          <p:nvPr/>
        </p:nvSpPr>
        <p:spPr>
          <a:xfrm>
            <a:off x="358775" y="386416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Российское общество в конце </a:t>
            </a:r>
            <a:r>
              <a:rPr lang="en-US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XIX </a:t>
            </a:r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века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A5C3E8-775F-44FA-8247-3DCF11C79794}"/>
              </a:ext>
            </a:extLst>
          </p:cNvPr>
          <p:cNvSpPr txBox="1"/>
          <p:nvPr/>
        </p:nvSpPr>
        <p:spPr>
          <a:xfrm>
            <a:off x="6078449" y="3760336"/>
            <a:ext cx="1492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Интеллигенция</a:t>
            </a:r>
          </a:p>
        </p:txBody>
      </p:sp>
      <p:cxnSp>
        <p:nvCxnSpPr>
          <p:cNvPr id="30" name="Скругленная соединительная линия 25">
            <a:extLst>
              <a:ext uri="{FF2B5EF4-FFF2-40B4-BE49-F238E27FC236}">
                <a16:creationId xmlns:a16="http://schemas.microsoft.com/office/drawing/2014/main" id="{956EE954-1A1C-4084-8DE2-996EBF88F29D}"/>
              </a:ext>
            </a:extLst>
          </p:cNvPr>
          <p:cNvCxnSpPr>
            <a:cxnSpLocks/>
            <a:stCxn id="4" idx="3"/>
            <a:endCxn id="20" idx="1"/>
          </p:cNvCxnSpPr>
          <p:nvPr/>
        </p:nvCxnSpPr>
        <p:spPr>
          <a:xfrm>
            <a:off x="5571049" y="2771063"/>
            <a:ext cx="286550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499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7" grpId="0" animBg="1"/>
      <p:bldP spid="29" grpId="0" animBg="1"/>
      <p:bldP spid="17" grpId="0" animBg="1"/>
      <p:bldP spid="4" grpId="0"/>
      <p:bldP spid="18" grpId="0"/>
      <p:bldP spid="49" grpId="0"/>
      <p:bldP spid="28" grpId="0" animBg="1"/>
      <p:bldP spid="2" grpId="0"/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BD277336-1DFD-4B41-8D37-065B908BB782}"/>
              </a:ext>
            </a:extLst>
          </p:cNvPr>
          <p:cNvSpPr txBox="1"/>
          <p:nvPr/>
        </p:nvSpPr>
        <p:spPr>
          <a:xfrm>
            <a:off x="4749145" y="1605911"/>
            <a:ext cx="1917879" cy="612509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A7DD3D-71E9-4C96-B06D-ED4CF63BE5C7}"/>
              </a:ext>
            </a:extLst>
          </p:cNvPr>
          <p:cNvSpPr txBox="1"/>
          <p:nvPr/>
        </p:nvSpPr>
        <p:spPr>
          <a:xfrm>
            <a:off x="2469204" y="1602641"/>
            <a:ext cx="1917879" cy="612509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39763" y="3476681"/>
            <a:ext cx="4227791" cy="615782"/>
          </a:xfrm>
          <a:prstGeom prst="roundRect">
            <a:avLst/>
          </a:prstGeom>
          <a:noFill/>
          <a:ln w="15875" cap="rnd">
            <a:solidFill>
              <a:srgbClr val="FA5050">
                <a:alpha val="75000"/>
              </a:srgbClr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cxnSp>
        <p:nvCxnSpPr>
          <p:cNvPr id="10" name="Скругленная соединительная линия 9"/>
          <p:cNvCxnSpPr>
            <a:cxnSpLocks/>
            <a:stCxn id="28" idx="1"/>
            <a:endCxn id="5" idx="1"/>
          </p:cNvCxnSpPr>
          <p:nvPr/>
        </p:nvCxnSpPr>
        <p:spPr>
          <a:xfrm rot="10800000">
            <a:off x="2439763" y="1904613"/>
            <a:ext cx="12700" cy="938426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439763" y="1643003"/>
            <a:ext cx="19767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Бывшие крепостные</a:t>
            </a:r>
          </a:p>
          <a:p>
            <a:pPr algn="ctr"/>
            <a:r>
              <a:rPr lang="ru-RU" sz="1400" dirty="0"/>
              <a:t>крестьяне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36543" y="1646192"/>
            <a:ext cx="1768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Государственные крестьяне </a:t>
            </a:r>
          </a:p>
        </p:txBody>
      </p:sp>
      <p:cxnSp>
        <p:nvCxnSpPr>
          <p:cNvPr id="24" name="Скругленная соединительная линия 23"/>
          <p:cNvCxnSpPr>
            <a:cxnSpLocks/>
            <a:stCxn id="15" idx="1"/>
            <a:endCxn id="28" idx="1"/>
          </p:cNvCxnSpPr>
          <p:nvPr/>
        </p:nvCxnSpPr>
        <p:spPr>
          <a:xfrm rot="10800000">
            <a:off x="2439763" y="2843040"/>
            <a:ext cx="12700" cy="941533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кругленная соединительная линия 26"/>
          <p:cNvCxnSpPr>
            <a:cxnSpLocks/>
            <a:stCxn id="28" idx="3"/>
            <a:endCxn id="23" idx="3"/>
          </p:cNvCxnSpPr>
          <p:nvPr/>
        </p:nvCxnSpPr>
        <p:spPr>
          <a:xfrm flipH="1" flipV="1">
            <a:off x="6667024" y="1912166"/>
            <a:ext cx="530" cy="930873"/>
          </a:xfrm>
          <a:prstGeom prst="curvedConnector3">
            <a:avLst>
              <a:gd name="adj1" fmla="val -43132075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Скругленная соединительная линия 32"/>
          <p:cNvCxnSpPr>
            <a:cxnSpLocks/>
            <a:stCxn id="15" idx="3"/>
            <a:endCxn id="28" idx="3"/>
          </p:cNvCxnSpPr>
          <p:nvPr/>
        </p:nvCxnSpPr>
        <p:spPr>
          <a:xfrm flipV="1">
            <a:off x="6667554" y="2843039"/>
            <a:ext cx="12700" cy="941533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77529" y="386416"/>
            <a:ext cx="778894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Крестьянское самоуправление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39763" y="2535148"/>
            <a:ext cx="4227791" cy="61578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502644" y="2580886"/>
            <a:ext cx="4102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Объединялись в общины – самоуправляющиеся сельские общества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724621" y="3630683"/>
            <a:ext cx="36055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Несколько общин составляли волость</a:t>
            </a:r>
          </a:p>
        </p:txBody>
      </p:sp>
    </p:spTree>
    <p:extLst>
      <p:ext uri="{BB962C8B-B14F-4D97-AF65-F5344CB8AC3E}">
        <p14:creationId xmlns:p14="http://schemas.microsoft.com/office/powerpoint/2010/main" val="81637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15" grpId="0" animBg="1"/>
      <p:bldP spid="5" grpId="0"/>
      <p:bldP spid="6" grpId="0"/>
      <p:bldP spid="28" grpId="0" animBg="1"/>
      <p:bldP spid="32" grpId="0"/>
      <p:bldP spid="3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817954"/>
            <a:ext cx="4870449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После отмены крепостного права жизнь в деревне сильно изменилась.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Более заметным стало расслоение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на бедных и обеспеченных.</a:t>
            </a:r>
          </a:p>
        </p:txBody>
      </p:sp>
      <p:pic>
        <p:nvPicPr>
          <p:cNvPr id="7" name="Picture 2" descr="https://cont.ws/uploads/pic/2018/1/86.jpg">
            <a:extLst>
              <a:ext uri="{FF2B5EF4-FFF2-40B4-BE49-F238E27FC236}">
                <a16:creationId xmlns:a16="http://schemas.microsoft.com/office/drawing/2014/main" id="{40B485DF-01A6-4ABC-B54C-C236079EA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822086"/>
            <a:ext cx="2962548" cy="3499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58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/>
          <p:cNvSpPr txBox="1"/>
          <p:nvPr/>
        </p:nvSpPr>
        <p:spPr>
          <a:xfrm>
            <a:off x="3554680" y="1730407"/>
            <a:ext cx="29415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 Формирование нового слоя земледельцев, желающих вести хозяйство самостоятельно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782683" y="2219617"/>
            <a:ext cx="2002543" cy="975957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75093" y="2445988"/>
            <a:ext cx="1997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Начало разрушения общинных порядков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71757" y="1716853"/>
            <a:ext cx="2865194" cy="78048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89639" y="2915767"/>
            <a:ext cx="2867724" cy="78048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9227" y="2915767"/>
            <a:ext cx="2867724" cy="78048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9543" y="2936675"/>
            <a:ext cx="27070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Вынужденный уход в города за заработком безземельных и обедневших крестьян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6161" y="1747282"/>
            <a:ext cx="27938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Проникновение в деревню капиталистических отношений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cxnSp>
        <p:nvCxnSpPr>
          <p:cNvPr id="10" name="Скругленная соединительная линия 9"/>
          <p:cNvCxnSpPr>
            <a:cxnSpLocks/>
            <a:stCxn id="24" idx="1"/>
            <a:endCxn id="20" idx="3"/>
          </p:cNvCxnSpPr>
          <p:nvPr/>
        </p:nvCxnSpPr>
        <p:spPr>
          <a:xfrm flipH="1">
            <a:off x="3236951" y="2106039"/>
            <a:ext cx="352687" cy="1055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cxnSpLocks/>
            <a:stCxn id="27" idx="1"/>
            <a:endCxn id="21" idx="3"/>
          </p:cNvCxnSpPr>
          <p:nvPr/>
        </p:nvCxnSpPr>
        <p:spPr>
          <a:xfrm flipH="1">
            <a:off x="3236951" y="3306008"/>
            <a:ext cx="352688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812584" y="3044397"/>
            <a:ext cx="2424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Усиление роли женщин</a:t>
            </a:r>
          </a:p>
          <a:p>
            <a:pPr algn="ctr"/>
            <a:r>
              <a:rPr lang="ru-RU" sz="1400" dirty="0"/>
              <a:t>в деревне </a:t>
            </a:r>
          </a:p>
        </p:txBody>
      </p:sp>
      <p:cxnSp>
        <p:nvCxnSpPr>
          <p:cNvPr id="59" name="Скругленная соединительная линия 58"/>
          <p:cNvCxnSpPr>
            <a:cxnSpLocks/>
            <a:stCxn id="29" idx="1"/>
            <a:endCxn id="27" idx="3"/>
          </p:cNvCxnSpPr>
          <p:nvPr/>
        </p:nvCxnSpPr>
        <p:spPr>
          <a:xfrm rot="10800000" flipV="1">
            <a:off x="6457363" y="2707596"/>
            <a:ext cx="325320" cy="598412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Скругленная соединительная линия 59"/>
          <p:cNvCxnSpPr>
            <a:cxnSpLocks/>
            <a:stCxn id="29" idx="1"/>
            <a:endCxn id="24" idx="3"/>
          </p:cNvCxnSpPr>
          <p:nvPr/>
        </p:nvCxnSpPr>
        <p:spPr>
          <a:xfrm rot="10800000">
            <a:off x="6464953" y="2106040"/>
            <a:ext cx="317730" cy="601557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D0D57CC-86A1-4365-8429-ABD1EDFC7D46}"/>
              </a:ext>
            </a:extLst>
          </p:cNvPr>
          <p:cNvSpPr txBox="1"/>
          <p:nvPr/>
        </p:nvSpPr>
        <p:spPr>
          <a:xfrm>
            <a:off x="358776" y="386416"/>
            <a:ext cx="842644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Сельская община в конце </a:t>
            </a:r>
            <a:r>
              <a:rPr lang="en-US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XIX </a:t>
            </a:r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века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89638" y="1712068"/>
            <a:ext cx="2875315" cy="78794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07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29" grpId="0" animBg="1"/>
      <p:bldP spid="6" grpId="0"/>
      <p:bldP spid="20" grpId="0" animBg="1"/>
      <p:bldP spid="27" grpId="0" animBg="1"/>
      <p:bldP spid="21" grpId="0" animBg="1"/>
      <p:bldP spid="12" grpId="0"/>
      <p:bldP spid="9" grpId="0"/>
      <p:bldP spid="55" grpId="0"/>
      <p:bldP spid="2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ÐÐ°ÑÑÐ¸Ð½ÐºÐ¸ Ð¿Ð¾ Ð·Ð°Ð¿ÑÐ¾ÑÑ ÐÑÐµÑÑÑÑÐ½ÐºÐ° Ñ ÑÐ»Ð¾Ð¼Ð°Ð½Ð½Ð¾Ð¹ ÑÐµÐ»ÐµÐ³Ð¸ ÑÐ¾ Ð»ÑÐ½Ð¾Ð¼">
            <a:extLst>
              <a:ext uri="{FF2B5EF4-FFF2-40B4-BE49-F238E27FC236}">
                <a16:creationId xmlns:a16="http://schemas.microsoft.com/office/drawing/2014/main" id="{1636936D-A9B1-4844-BE0A-E719EA7523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D698D162-2CF7-4E78-A55E-FCC6900E163C}"/>
              </a:ext>
            </a:extLst>
          </p:cNvPr>
          <p:cNvSpPr/>
          <p:nvPr/>
        </p:nvSpPr>
        <p:spPr>
          <a:xfrm>
            <a:off x="360717" y="29672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>
              <a:spcAft>
                <a:spcPts val="600"/>
              </a:spcAft>
            </a:pP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Крестьянка          у сломанной телеги со льном</a:t>
            </a:r>
          </a:p>
        </p:txBody>
      </p:sp>
    </p:spTree>
    <p:extLst>
      <p:ext uri="{BB962C8B-B14F-4D97-AF65-F5344CB8AC3E}">
        <p14:creationId xmlns:p14="http://schemas.microsoft.com/office/powerpoint/2010/main" val="183580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6" y="2041235"/>
            <a:ext cx="4033837" cy="1061030"/>
            <a:chOff x="358776" y="2030575"/>
            <a:chExt cx="4033837" cy="1061030"/>
          </a:xfrm>
        </p:grpSpPr>
        <p:sp>
          <p:nvSpPr>
            <p:cNvPr id="11" name="Прямоугольник 10"/>
            <p:cNvSpPr/>
            <p:nvPr/>
          </p:nvSpPr>
          <p:spPr>
            <a:xfrm>
              <a:off x="358776" y="2030575"/>
              <a:ext cx="4033837" cy="43088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/>
              <a:r>
                <a:rPr lang="ru-RU" sz="2800" dirty="0">
                  <a:solidFill>
                    <a:srgbClr val="FFDC5A"/>
                  </a:solidFill>
                  <a:latin typeface="Merriweather"/>
                </a:rPr>
                <a:t>Крестьяне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358776" y="2631992"/>
              <a:ext cx="4033837" cy="45961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Сельское население в большинстве </a:t>
              </a:r>
            </a:p>
            <a:p>
              <a:pPr defTabSz="685749">
                <a:lnSpc>
                  <a:spcPct val="110000"/>
                </a:lnSpc>
              </a:pPr>
              <a:r>
                <a:rPr lang="ru-RU" sz="1400" dirty="0">
                  <a:solidFill>
                    <a:prstClr val="white"/>
                  </a:solidFill>
                </a:rPr>
                <a:t>своём оставалось безграмотным.</a:t>
              </a:r>
            </a:p>
          </p:txBody>
        </p:sp>
      </p:grpSp>
      <p:pic>
        <p:nvPicPr>
          <p:cNvPr id="8" name="Picture 8" descr="ÐÐ°ÑÑÐ¸Ð½ÐºÐ¸ Ð¿Ð¾ Ð·Ð°Ð¿ÑÐ¾ÑÑ Ð¡ÐµÐ¼ÑÑ ÑÑÑÑÐºÐ¸Ñ ÐºÑÐµÑÑÑÑÐ½ ÐºÐ¾Ð½ÑÐ° XIX Ð².">
            <a:extLst>
              <a:ext uri="{FF2B5EF4-FFF2-40B4-BE49-F238E27FC236}">
                <a16:creationId xmlns:a16="http://schemas.microsoft.com/office/drawing/2014/main" id="{B51BFA0E-1E89-4BF8-9DCF-582D451EF0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92613" y="864346"/>
            <a:ext cx="4751387" cy="3414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822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2114702"/>
            <a:ext cx="4681239" cy="9140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До 1821 года основатель рода Савва Васильевич Морозов и его семья были ещё крепостными. </a:t>
            </a:r>
          </a:p>
        </p:txBody>
      </p:sp>
      <p:pic>
        <p:nvPicPr>
          <p:cNvPr id="3076" name="Picture 4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74915"/>
            <a:ext cx="2954990" cy="354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79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8"/>
            <a:ext cx="8270873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Дворяне после Крестьянской </a:t>
            </a:r>
          </a:p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реформы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24018" y="1974042"/>
            <a:ext cx="604175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Численность дворян выросла за счёт выходцев из других сословий.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78975" y="197404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8976" y="361771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24018" y="3475717"/>
            <a:ext cx="604175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Более заметным стало «размывание» старой аристократии и её слияние со служилым дворянством.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30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Овал 11"/>
          <p:cNvSpPr/>
          <p:nvPr/>
        </p:nvSpPr>
        <p:spPr>
          <a:xfrm>
            <a:off x="378975" y="197404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8976" y="361771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24019" y="3475717"/>
            <a:ext cx="5535128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К концу XIX века дворяне составляли всего ¼ от общего количества государственных служащих.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24019" y="1828543"/>
            <a:ext cx="5806978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Политическое и экономическое влияние дворянства в обществе постепенно ослабевало.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8777" y="395078"/>
            <a:ext cx="8270873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Дворяне после Крестьянской </a:t>
            </a:r>
          </a:p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реформы</a:t>
            </a:r>
          </a:p>
        </p:txBody>
      </p:sp>
    </p:spTree>
    <p:extLst>
      <p:ext uri="{BB962C8B-B14F-4D97-AF65-F5344CB8AC3E}">
        <p14:creationId xmlns:p14="http://schemas.microsoft.com/office/powerpoint/2010/main" val="49061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352955"/>
            <a:ext cx="4870449" cy="24375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После отмены крепостного права дворяне сохранили около половины земли, получив компенсацию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за вторую половину.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Но для большинства из них жалованье за службу стало единственным источником дохода.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267B1F-099C-4D80-9A74-AC5B50421A0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899" r="37604" b="20221"/>
          <a:stretch/>
        </p:blipFill>
        <p:spPr>
          <a:xfrm>
            <a:off x="358775" y="856466"/>
            <a:ext cx="2557463" cy="343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9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2" b="12014"/>
          <a:stretch/>
        </p:blipFill>
        <p:spPr bwMode="auto">
          <a:xfrm>
            <a:off x="0" y="-36576"/>
            <a:ext cx="9144000" cy="518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" y="3972860"/>
            <a:ext cx="3767329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Свои позиции дворянство сохранило </a:t>
            </a:r>
          </a:p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органах местного самоуправления. </a:t>
            </a:r>
          </a:p>
        </p:txBody>
      </p:sp>
    </p:spTree>
    <p:extLst>
      <p:ext uri="{BB962C8B-B14F-4D97-AF65-F5344CB8AC3E}">
        <p14:creationId xmlns:p14="http://schemas.microsoft.com/office/powerpoint/2010/main" val="159886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3705" t="852" r="86678" b="1545"/>
          <a:stretch/>
        </p:blipFill>
        <p:spPr>
          <a:xfrm>
            <a:off x="0" y="0"/>
            <a:ext cx="914239" cy="5161084"/>
          </a:xfrm>
          <a:prstGeom prst="rect">
            <a:avLst/>
          </a:prstGeom>
        </p:spPr>
      </p:pic>
      <p:pic>
        <p:nvPicPr>
          <p:cNvPr id="2050" name="Picture 2" descr="ÐÐ°ÑÑÐ¸Ð½ÐºÐ¸ Ð¿Ð¾ Ð·Ð°Ð¿ÑÐ¾ÑÑ Ð´Ð²Ð¾ÑÑÐ½Ðµ  Ð¿ÑÐ¾Ð¼ÑÑÐ»ÐµÐ½Ð½Ð¸ÐºÐ¸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92166" y="-17584"/>
            <a:ext cx="7451834" cy="516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5021" t="852" r="86678" b="1545"/>
          <a:stretch/>
        </p:blipFill>
        <p:spPr>
          <a:xfrm flipH="1">
            <a:off x="896956" y="-17584"/>
            <a:ext cx="856539" cy="5161084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D698D162-2CF7-4E78-A55E-FCC6900E163C}"/>
              </a:ext>
            </a:extLst>
          </p:cNvPr>
          <p:cNvSpPr/>
          <p:nvPr/>
        </p:nvSpPr>
        <p:spPr>
          <a:xfrm>
            <a:off x="369533" y="29672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>
              <a:spcAft>
                <a:spcPts val="600"/>
              </a:spcAft>
            </a:pP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5084" y="3509472"/>
            <a:ext cx="158889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Пастуховы.</a:t>
            </a:r>
          </a:p>
          <a:p>
            <a:pPr algn="ctr"/>
            <a:r>
              <a:rPr lang="ru-RU" dirty="0"/>
              <a:t>Промышленники</a:t>
            </a:r>
          </a:p>
          <a:p>
            <a:pPr algn="ctr"/>
            <a:r>
              <a:rPr lang="ru-RU" dirty="0"/>
              <a:t>и купцы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8753" y="1318066"/>
            <a:ext cx="2707030" cy="2836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Предприниматели вкладывали деньги в развитие промышленности, строительство дорог, а также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страховое </a:t>
            </a:r>
          </a:p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и банковское дело.</a:t>
            </a:r>
          </a:p>
        </p:txBody>
      </p:sp>
    </p:spTree>
    <p:extLst>
      <p:ext uri="{BB962C8B-B14F-4D97-AF65-F5344CB8AC3E}">
        <p14:creationId xmlns:p14="http://schemas.microsoft.com/office/powerpoint/2010/main" val="298038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  <p:bldP spid="7" grpId="0" animBg="1"/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3131" y="4405220"/>
            <a:ext cx="256672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dirty="0">
                <a:solidFill>
                  <a:schemeClr val="bg1"/>
                </a:solidFill>
                <a:latin typeface="Merriweather" panose="00000500000000000000" pitchFamily="2" charset="-52"/>
              </a:rPr>
              <a:t>Л. Н. Толстой</a:t>
            </a:r>
          </a:p>
        </p:txBody>
      </p:sp>
      <p:pic>
        <p:nvPicPr>
          <p:cNvPr id="4098" name="Picture 2" descr="https://upload.wikimedia.org/wikipedia/commons/b/b8/Serov._Portrait_of_Muromtsev._191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189785" y="371245"/>
            <a:ext cx="2595440" cy="3808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upload.wikimedia.org/wikipedia/commons/7/72/Turgenev_by_Repin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50223" y="376237"/>
            <a:ext cx="2643555" cy="381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376403"/>
            <a:ext cx="2595440" cy="381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192397" y="4405221"/>
            <a:ext cx="270138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dirty="0">
                <a:solidFill>
                  <a:schemeClr val="bg1"/>
                </a:solidFill>
                <a:latin typeface="Merriweather" panose="00000500000000000000" pitchFamily="2" charset="-52"/>
              </a:rPr>
              <a:t>И. С. Тургенев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47848" y="4405220"/>
            <a:ext cx="28793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dirty="0">
                <a:solidFill>
                  <a:schemeClr val="bg1"/>
                </a:solidFill>
                <a:latin typeface="Merriweather" panose="00000500000000000000" pitchFamily="2" charset="-52"/>
              </a:rPr>
              <a:t>С. А. Муромцев</a:t>
            </a:r>
          </a:p>
        </p:txBody>
      </p:sp>
    </p:spTree>
    <p:extLst>
      <p:ext uri="{BB962C8B-B14F-4D97-AF65-F5344CB8AC3E}">
        <p14:creationId xmlns:p14="http://schemas.microsoft.com/office/powerpoint/2010/main" val="161998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2122653"/>
            <a:ext cx="4870449" cy="8981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Частыми были случаи разорения дворян, после чего они переходили </a:t>
            </a: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 низшие слои общества.</a:t>
            </a:r>
          </a:p>
        </p:txBody>
      </p:sp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74314"/>
            <a:ext cx="2975066" cy="359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24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5832475" y="1302332"/>
            <a:ext cx="2238815" cy="62579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340252" y="2347871"/>
            <a:ext cx="1962395" cy="846385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89197" y="2343981"/>
            <a:ext cx="1962395" cy="854164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cxnSpLocks/>
            <a:stCxn id="17" idx="3"/>
            <a:endCxn id="25" idx="1"/>
          </p:cNvCxnSpPr>
          <p:nvPr/>
        </p:nvCxnSpPr>
        <p:spPr>
          <a:xfrm flipV="1">
            <a:off x="5551592" y="1615232"/>
            <a:ext cx="280883" cy="115583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cxnSpLocks/>
          </p:cNvCxnSpPr>
          <p:nvPr/>
        </p:nvCxnSpPr>
        <p:spPr>
          <a:xfrm flipV="1">
            <a:off x="3302647" y="2771063"/>
            <a:ext cx="286550" cy="1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cxnSpLocks/>
            <a:stCxn id="23" idx="1"/>
            <a:endCxn id="17" idx="3"/>
          </p:cNvCxnSpPr>
          <p:nvPr/>
        </p:nvCxnSpPr>
        <p:spPr>
          <a:xfrm rot="10800000">
            <a:off x="5551592" y="2771063"/>
            <a:ext cx="289244" cy="116400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642575" y="2509453"/>
            <a:ext cx="1855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Рост и укрепление буржуазии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53345" y="2231142"/>
            <a:ext cx="1213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Дворянство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312569" y="2401731"/>
            <a:ext cx="196239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Развитие капиталистических отношений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CC02EA2-E844-4FA0-921E-CAF8C9493263}"/>
              </a:ext>
            </a:extLst>
          </p:cNvPr>
          <p:cNvSpPr/>
          <p:nvPr/>
        </p:nvSpPr>
        <p:spPr>
          <a:xfrm>
            <a:off x="5987664" y="1459975"/>
            <a:ext cx="1925637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Богатое купечество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E5C589-CFEB-441E-9236-FB1EB6A99A00}"/>
              </a:ext>
            </a:extLst>
          </p:cNvPr>
          <p:cNvSpPr txBox="1"/>
          <p:nvPr/>
        </p:nvSpPr>
        <p:spPr>
          <a:xfrm>
            <a:off x="358775" y="386416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Сословный состав российской буржуазии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0A5C3E8-775F-44FA-8247-3DCF11C79794}"/>
              </a:ext>
            </a:extLst>
          </p:cNvPr>
          <p:cNvSpPr txBox="1"/>
          <p:nvPr/>
        </p:nvSpPr>
        <p:spPr>
          <a:xfrm>
            <a:off x="5829111" y="3673458"/>
            <a:ext cx="22705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Крестьяне, </a:t>
            </a:r>
          </a:p>
          <a:p>
            <a:pPr algn="ctr"/>
            <a:r>
              <a:rPr lang="ru-RU" sz="1400" dirty="0"/>
              <a:t>зачастую старообрядцы</a:t>
            </a:r>
          </a:p>
        </p:txBody>
      </p:sp>
      <p:cxnSp>
        <p:nvCxnSpPr>
          <p:cNvPr id="30" name="Скругленная соединительная линия 25">
            <a:extLst>
              <a:ext uri="{FF2B5EF4-FFF2-40B4-BE49-F238E27FC236}">
                <a16:creationId xmlns:a16="http://schemas.microsoft.com/office/drawing/2014/main" id="{956EE954-1A1C-4084-8DE2-996EBF88F29D}"/>
              </a:ext>
            </a:extLst>
          </p:cNvPr>
          <p:cNvCxnSpPr>
            <a:cxnSpLocks/>
            <a:stCxn id="32" idx="1"/>
            <a:endCxn id="17" idx="3"/>
          </p:cNvCxnSpPr>
          <p:nvPr/>
        </p:nvCxnSpPr>
        <p:spPr>
          <a:xfrm rot="10800000" flipV="1">
            <a:off x="5551593" y="2385033"/>
            <a:ext cx="289243" cy="38603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840836" y="3622167"/>
            <a:ext cx="2229056" cy="62579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838142" y="2847150"/>
            <a:ext cx="2231749" cy="62579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840835" y="2072133"/>
            <a:ext cx="2238815" cy="625799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5" name="Скругленная соединительная линия 25">
            <a:extLst>
              <a:ext uri="{FF2B5EF4-FFF2-40B4-BE49-F238E27FC236}">
                <a16:creationId xmlns:a16="http://schemas.microsoft.com/office/drawing/2014/main" id="{956EE954-1A1C-4084-8DE2-996EBF88F29D}"/>
              </a:ext>
            </a:extLst>
          </p:cNvPr>
          <p:cNvCxnSpPr>
            <a:cxnSpLocks/>
            <a:stCxn id="27" idx="1"/>
            <a:endCxn id="17" idx="3"/>
          </p:cNvCxnSpPr>
          <p:nvPr/>
        </p:nvCxnSpPr>
        <p:spPr>
          <a:xfrm rot="10800000">
            <a:off x="5551592" y="2771064"/>
            <a:ext cx="286550" cy="388987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3CC02EA2-E844-4FA0-921E-CAF8C9493263}"/>
              </a:ext>
            </a:extLst>
          </p:cNvPr>
          <p:cNvSpPr/>
          <p:nvPr/>
        </p:nvSpPr>
        <p:spPr>
          <a:xfrm>
            <a:off x="5997423" y="3010008"/>
            <a:ext cx="1925637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Мещане</a:t>
            </a:r>
          </a:p>
        </p:txBody>
      </p:sp>
    </p:spTree>
    <p:extLst>
      <p:ext uri="{BB962C8B-B14F-4D97-AF65-F5344CB8AC3E}">
        <p14:creationId xmlns:p14="http://schemas.microsoft.com/office/powerpoint/2010/main" val="423235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9" grpId="0" animBg="1"/>
      <p:bldP spid="17" grpId="0" animBg="1"/>
      <p:bldP spid="4" grpId="0"/>
      <p:bldP spid="18" grpId="0"/>
      <p:bldP spid="49" grpId="0"/>
      <p:bldP spid="2" grpId="0"/>
      <p:bldP spid="22" grpId="0"/>
      <p:bldP spid="23" grpId="0" animBg="1"/>
      <p:bldP spid="27" grpId="0" animBg="1"/>
      <p:bldP spid="32" grpId="0" animBg="1"/>
      <p:bldP spid="3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8"/>
            <a:ext cx="807123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Национальный состав российской буржуазии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24018" y="1710124"/>
            <a:ext cx="199517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Русские.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78975" y="157862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8975" y="280216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24018" y="2933668"/>
            <a:ext cx="208750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Украинцы.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78662" y="402571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24018" y="4157212"/>
            <a:ext cx="124360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Армяне.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5122" name="Picture 2" descr="ÐÐ½Ð°ÑÐ½ÑÐµ ÑÑÑÐºÐ¼ÐµÐ½Ñ Ð² ÐÐµÑÐ²Ðµ. &#10;&lt;div id=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91070" y="2118624"/>
            <a:ext cx="2294155" cy="193347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704569" y="1710124"/>
            <a:ext cx="244553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Азербайджанцы.</a:t>
            </a:r>
          </a:p>
        </p:txBody>
      </p:sp>
      <p:sp>
        <p:nvSpPr>
          <p:cNvPr id="19" name="Овал 18"/>
          <p:cNvSpPr/>
          <p:nvPr/>
        </p:nvSpPr>
        <p:spPr>
          <a:xfrm>
            <a:off x="3859526" y="157862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21" name="Овал 20"/>
          <p:cNvSpPr/>
          <p:nvPr/>
        </p:nvSpPr>
        <p:spPr>
          <a:xfrm>
            <a:off x="3859526" y="280216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04569" y="2933668"/>
            <a:ext cx="208750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Евреи. </a:t>
            </a:r>
          </a:p>
        </p:txBody>
      </p:sp>
      <p:sp>
        <p:nvSpPr>
          <p:cNvPr id="23" name="Овал 22"/>
          <p:cNvSpPr/>
          <p:nvPr/>
        </p:nvSpPr>
        <p:spPr>
          <a:xfrm>
            <a:off x="3859213" y="402571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black"/>
                </a:solidFill>
                <a:latin typeface="Merriweather"/>
              </a:rPr>
              <a:t>6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704569" y="4157212"/>
            <a:ext cx="197563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Иностранцы.</a:t>
            </a:r>
          </a:p>
        </p:txBody>
      </p:sp>
    </p:spTree>
    <p:extLst>
      <p:ext uri="{BB962C8B-B14F-4D97-AF65-F5344CB8AC3E}">
        <p14:creationId xmlns:p14="http://schemas.microsoft.com/office/powerpoint/2010/main" val="273289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  <p:bldP spid="18" grpId="0"/>
      <p:bldP spid="19" grpId="0" animBg="1"/>
      <p:bldP spid="21" grpId="0" animBg="1"/>
      <p:bldP spid="22" grpId="0"/>
      <p:bldP spid="23" grpId="0" animBg="1"/>
      <p:bldP spid="2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/>
          <p:cNvSpPr txBox="1"/>
          <p:nvPr/>
        </p:nvSpPr>
        <p:spPr>
          <a:xfrm>
            <a:off x="2797755" y="1109307"/>
            <a:ext cx="3548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Стремление чиновников заниматься предпринимательством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854411" y="1109307"/>
            <a:ext cx="3435178" cy="521783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cxnSpLocks/>
            <a:stCxn id="59" idx="0"/>
            <a:endCxn id="49" idx="2"/>
          </p:cNvCxnSpPr>
          <p:nvPr/>
        </p:nvCxnSpPr>
        <p:spPr>
          <a:xfrm rot="16200000" flipV="1">
            <a:off x="6008762" y="195767"/>
            <a:ext cx="373569" cy="324708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cxnSpLocks/>
            <a:stCxn id="61" idx="0"/>
            <a:endCxn id="29" idx="2"/>
          </p:cNvCxnSpPr>
          <p:nvPr/>
        </p:nvCxnSpPr>
        <p:spPr>
          <a:xfrm rot="5400000" flipH="1" flipV="1">
            <a:off x="2765091" y="199188"/>
            <a:ext cx="375006" cy="323881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6E5C589-CFEB-441E-9236-FB1EB6A99A00}"/>
              </a:ext>
            </a:extLst>
          </p:cNvPr>
          <p:cNvSpPr txBox="1"/>
          <p:nvPr/>
        </p:nvSpPr>
        <p:spPr>
          <a:xfrm>
            <a:off x="358775" y="386416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Российская буржуазия</a:t>
            </a:r>
          </a:p>
        </p:txBody>
      </p:sp>
      <p:cxnSp>
        <p:nvCxnSpPr>
          <p:cNvPr id="30" name="Скругленная соединительная линия 25">
            <a:extLst>
              <a:ext uri="{FF2B5EF4-FFF2-40B4-BE49-F238E27FC236}">
                <a16:creationId xmlns:a16="http://schemas.microsoft.com/office/drawing/2014/main" id="{956EE954-1A1C-4084-8DE2-996EBF88F29D}"/>
              </a:ext>
            </a:extLst>
          </p:cNvPr>
          <p:cNvCxnSpPr>
            <a:cxnSpLocks/>
            <a:stCxn id="49" idx="2"/>
            <a:endCxn id="57" idx="0"/>
          </p:cNvCxnSpPr>
          <p:nvPr/>
        </p:nvCxnSpPr>
        <p:spPr>
          <a:xfrm rot="16200000" flipH="1">
            <a:off x="4927778" y="1276750"/>
            <a:ext cx="373569" cy="1085122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Скругленная соединительная линия 25">
            <a:extLst>
              <a:ext uri="{FF2B5EF4-FFF2-40B4-BE49-F238E27FC236}">
                <a16:creationId xmlns:a16="http://schemas.microsoft.com/office/drawing/2014/main" id="{956EE954-1A1C-4084-8DE2-996EBF88F29D}"/>
              </a:ext>
            </a:extLst>
          </p:cNvPr>
          <p:cNvCxnSpPr>
            <a:cxnSpLocks/>
            <a:stCxn id="29" idx="2"/>
            <a:endCxn id="60" idx="0"/>
          </p:cNvCxnSpPr>
          <p:nvPr/>
        </p:nvCxnSpPr>
        <p:spPr>
          <a:xfrm rot="5400000">
            <a:off x="3846075" y="1280171"/>
            <a:ext cx="375006" cy="107684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3CC02EA2-E844-4FA0-921E-CAF8C9493263}"/>
              </a:ext>
            </a:extLst>
          </p:cNvPr>
          <p:cNvSpPr/>
          <p:nvPr/>
        </p:nvSpPr>
        <p:spPr>
          <a:xfrm>
            <a:off x="487829" y="2225802"/>
            <a:ext cx="169072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Злоупотребление капиталом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0A5C3E8-775F-44FA-8247-3DCF11C79794}"/>
              </a:ext>
            </a:extLst>
          </p:cNvPr>
          <p:cNvSpPr txBox="1"/>
          <p:nvPr/>
        </p:nvSpPr>
        <p:spPr>
          <a:xfrm>
            <a:off x="6868870" y="2002664"/>
            <a:ext cx="1900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Помощь промышленникам </a:t>
            </a:r>
          </a:p>
          <a:p>
            <a:pPr algn="ctr"/>
            <a:r>
              <a:rPr lang="ru-RU" sz="1400" dirty="0"/>
              <a:t>в получении концессий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706903" y="2006096"/>
            <a:ext cx="1900440" cy="94724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3CC02EA2-E844-4FA0-921E-CAF8C9493263}"/>
              </a:ext>
            </a:extLst>
          </p:cNvPr>
          <p:cNvSpPr/>
          <p:nvPr/>
        </p:nvSpPr>
        <p:spPr>
          <a:xfrm>
            <a:off x="4714133" y="2017818"/>
            <a:ext cx="18932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Помощь промышленникам </a:t>
            </a:r>
          </a:p>
          <a:p>
            <a:pPr algn="ctr"/>
            <a:r>
              <a:rPr lang="ru-RU" dirty="0"/>
              <a:t>в получении </a:t>
            </a:r>
          </a:p>
          <a:p>
            <a:pPr algn="ctr"/>
            <a:r>
              <a:rPr lang="ru-RU" dirty="0"/>
              <a:t>выгодных заказов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868870" y="2006096"/>
            <a:ext cx="1900440" cy="94724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544936" y="2006096"/>
            <a:ext cx="1900440" cy="94724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82969" y="2006096"/>
            <a:ext cx="1900440" cy="94724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894669" y="2217873"/>
            <a:ext cx="1200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Похищение </a:t>
            </a:r>
          </a:p>
          <a:p>
            <a:pPr algn="ctr"/>
            <a:r>
              <a:rPr lang="ru-RU" sz="1400" dirty="0"/>
              <a:t>денег</a:t>
            </a:r>
          </a:p>
        </p:txBody>
      </p:sp>
    </p:spTree>
    <p:extLst>
      <p:ext uri="{BB962C8B-B14F-4D97-AF65-F5344CB8AC3E}">
        <p14:creationId xmlns:p14="http://schemas.microsoft.com/office/powerpoint/2010/main" val="335225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29" grpId="0" animBg="1"/>
      <p:bldP spid="55" grpId="0"/>
      <p:bldP spid="56" grpId="0"/>
      <p:bldP spid="57" grpId="0" animBg="1"/>
      <p:bldP spid="58" grpId="0"/>
      <p:bldP spid="59" grpId="0" animBg="1"/>
      <p:bldP spid="60" grpId="0" animBg="1"/>
      <p:bldP spid="61" grpId="0" animBg="1"/>
      <p:bldP spid="7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ÐÐ°ÑÑÐ¸Ð½ÐºÐ¸ Ð¿Ð¾ Ð·Ð°Ð¿ÑÐ¾ÑÑ Ð½Ð¸ÐºÐ¾Ð»ÑÑÐºÐ°Ñ Ð¼Ð°Ð½ÑÑÐ°ÐºÑÑÑÐ°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70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58776" y="1517687"/>
            <a:ext cx="5416138" cy="2108127"/>
            <a:chOff x="358776" y="1723282"/>
            <a:chExt cx="5416138" cy="2108127"/>
          </a:xfrm>
        </p:grpSpPr>
        <p:sp>
          <p:nvSpPr>
            <p:cNvPr id="4" name="Прямоугольник 3"/>
            <p:cNvSpPr/>
            <p:nvPr/>
          </p:nvSpPr>
          <p:spPr>
            <a:xfrm>
              <a:off x="358776" y="1723282"/>
              <a:ext cx="3924151" cy="646331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defTabSz="685749"/>
              <a:r>
                <a:rPr lang="ru-RU" sz="4200" dirty="0">
                  <a:solidFill>
                    <a:srgbClr val="FFDC5A"/>
                  </a:solidFill>
                  <a:latin typeface="Merriweather"/>
                </a:rPr>
                <a:t>Концессия —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58776" y="2586901"/>
              <a:ext cx="5416138" cy="124450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defTabSz="685749">
                <a:lnSpc>
                  <a:spcPct val="114000"/>
                </a:lnSpc>
              </a:pPr>
              <a:r>
                <a:rPr lang="ru-RU" sz="1800" dirty="0">
                  <a:solidFill>
                    <a:prstClr val="white"/>
                  </a:solidFill>
                  <a:latin typeface="Merriweather"/>
                </a:rPr>
                <a:t>уступка, передача государством своих природных богатств или хозяйственных объектов в пользование предпринимателям на определённый срок. </a:t>
              </a: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800000" flipV="1">
            <a:off x="6214548" y="1699337"/>
            <a:ext cx="2928378" cy="1744825"/>
          </a:xfrm>
          <a:prstGeom prst="homePlate">
            <a:avLst>
              <a:gd name="adj" fmla="val 2770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077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:a16="http://schemas.microsoft.com/office/drawing/2014/main" id="{4750BD5D-2279-4C56-8E0A-1FDBB61678CD}"/>
              </a:ext>
            </a:extLst>
          </p:cNvPr>
          <p:cNvSpPr txBox="1"/>
          <p:nvPr/>
        </p:nvSpPr>
        <p:spPr>
          <a:xfrm>
            <a:off x="2854411" y="4216830"/>
            <a:ext cx="3435178" cy="521783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797755" y="1109307"/>
            <a:ext cx="3548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Стремление чиновников заниматься предпринимательством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665317" y="3326907"/>
            <a:ext cx="3813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Издание указа о запрете чиновникам становиться предпринимателями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854411" y="1109307"/>
            <a:ext cx="3435178" cy="521783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cxnSpLocks/>
            <a:stCxn id="59" idx="0"/>
            <a:endCxn id="49" idx="2"/>
          </p:cNvCxnSpPr>
          <p:nvPr/>
        </p:nvCxnSpPr>
        <p:spPr>
          <a:xfrm rot="16200000" flipV="1">
            <a:off x="6008762" y="195767"/>
            <a:ext cx="373569" cy="3247089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cxnSpLocks/>
            <a:stCxn id="28" idx="2"/>
          </p:cNvCxnSpPr>
          <p:nvPr/>
        </p:nvCxnSpPr>
        <p:spPr>
          <a:xfrm>
            <a:off x="4572000" y="3850127"/>
            <a:ext cx="0" cy="370136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cxnSpLocks/>
            <a:stCxn id="61" idx="0"/>
            <a:endCxn id="29" idx="2"/>
          </p:cNvCxnSpPr>
          <p:nvPr/>
        </p:nvCxnSpPr>
        <p:spPr>
          <a:xfrm rot="5400000" flipH="1" flipV="1">
            <a:off x="2765091" y="199188"/>
            <a:ext cx="375006" cy="323881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6E5C589-CFEB-441E-9236-FB1EB6A99A00}"/>
              </a:ext>
            </a:extLst>
          </p:cNvPr>
          <p:cNvSpPr txBox="1"/>
          <p:nvPr/>
        </p:nvSpPr>
        <p:spPr>
          <a:xfrm>
            <a:off x="358775" y="386416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Российская буржуазия</a:t>
            </a:r>
          </a:p>
        </p:txBody>
      </p:sp>
      <p:cxnSp>
        <p:nvCxnSpPr>
          <p:cNvPr id="30" name="Скругленная соединительная линия 25">
            <a:extLst>
              <a:ext uri="{FF2B5EF4-FFF2-40B4-BE49-F238E27FC236}">
                <a16:creationId xmlns:a16="http://schemas.microsoft.com/office/drawing/2014/main" id="{956EE954-1A1C-4084-8DE2-996EBF88F29D}"/>
              </a:ext>
            </a:extLst>
          </p:cNvPr>
          <p:cNvCxnSpPr>
            <a:cxnSpLocks/>
            <a:stCxn id="49" idx="2"/>
            <a:endCxn id="57" idx="0"/>
          </p:cNvCxnSpPr>
          <p:nvPr/>
        </p:nvCxnSpPr>
        <p:spPr>
          <a:xfrm rot="16200000" flipH="1">
            <a:off x="4927778" y="1276750"/>
            <a:ext cx="373569" cy="1085122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Скругленная соединительная линия 25">
            <a:extLst>
              <a:ext uri="{FF2B5EF4-FFF2-40B4-BE49-F238E27FC236}">
                <a16:creationId xmlns:a16="http://schemas.microsoft.com/office/drawing/2014/main" id="{956EE954-1A1C-4084-8DE2-996EBF88F29D}"/>
              </a:ext>
            </a:extLst>
          </p:cNvPr>
          <p:cNvCxnSpPr>
            <a:cxnSpLocks/>
            <a:stCxn id="29" idx="2"/>
            <a:endCxn id="60" idx="0"/>
          </p:cNvCxnSpPr>
          <p:nvPr/>
        </p:nvCxnSpPr>
        <p:spPr>
          <a:xfrm rot="5400000">
            <a:off x="3846075" y="1280171"/>
            <a:ext cx="375006" cy="107684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854411" y="3330340"/>
            <a:ext cx="3435178" cy="519787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734253" y="4216830"/>
            <a:ext cx="3671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Отсутствие у буржуазии </a:t>
            </a:r>
          </a:p>
          <a:p>
            <a:pPr algn="ctr"/>
            <a:r>
              <a:rPr lang="ru-RU" sz="1400" b="1" dirty="0"/>
              <a:t>политического влияния 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3CC02EA2-E844-4FA0-921E-CAF8C9493263}"/>
              </a:ext>
            </a:extLst>
          </p:cNvPr>
          <p:cNvSpPr/>
          <p:nvPr/>
        </p:nvSpPr>
        <p:spPr>
          <a:xfrm>
            <a:off x="487829" y="2225802"/>
            <a:ext cx="169072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Злоупотребление капиталом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0A5C3E8-775F-44FA-8247-3DCF11C79794}"/>
              </a:ext>
            </a:extLst>
          </p:cNvPr>
          <p:cNvSpPr txBox="1"/>
          <p:nvPr/>
        </p:nvSpPr>
        <p:spPr>
          <a:xfrm>
            <a:off x="6868870" y="2002664"/>
            <a:ext cx="1900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Помощь промышленникам </a:t>
            </a:r>
          </a:p>
          <a:p>
            <a:pPr algn="ctr"/>
            <a:r>
              <a:rPr lang="ru-RU" sz="1400" dirty="0"/>
              <a:t>в получении концессий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706903" y="2006096"/>
            <a:ext cx="1900440" cy="94724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3CC02EA2-E844-4FA0-921E-CAF8C9493263}"/>
              </a:ext>
            </a:extLst>
          </p:cNvPr>
          <p:cNvSpPr/>
          <p:nvPr/>
        </p:nvSpPr>
        <p:spPr>
          <a:xfrm>
            <a:off x="4714133" y="2017818"/>
            <a:ext cx="18932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Помощь промышленникам </a:t>
            </a:r>
          </a:p>
          <a:p>
            <a:pPr algn="ctr"/>
            <a:r>
              <a:rPr lang="ru-RU" dirty="0"/>
              <a:t>в получении </a:t>
            </a:r>
          </a:p>
          <a:p>
            <a:pPr algn="ctr"/>
            <a:r>
              <a:rPr lang="ru-RU" dirty="0"/>
              <a:t>выгодных заказов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868870" y="2006096"/>
            <a:ext cx="1900440" cy="94724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544936" y="2006096"/>
            <a:ext cx="1900440" cy="94724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82969" y="2006096"/>
            <a:ext cx="1900440" cy="947242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894669" y="2217873"/>
            <a:ext cx="1200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Похищение </a:t>
            </a:r>
          </a:p>
          <a:p>
            <a:pPr algn="ctr"/>
            <a:r>
              <a:rPr lang="ru-RU" sz="1400" dirty="0"/>
              <a:t>денег</a:t>
            </a:r>
          </a:p>
        </p:txBody>
      </p:sp>
      <p:cxnSp>
        <p:nvCxnSpPr>
          <p:cNvPr id="78" name="Скругленная соединительная линия 77"/>
          <p:cNvCxnSpPr>
            <a:cxnSpLocks/>
            <a:stCxn id="28" idx="0"/>
            <a:endCxn id="59" idx="2"/>
          </p:cNvCxnSpPr>
          <p:nvPr/>
        </p:nvCxnSpPr>
        <p:spPr>
          <a:xfrm rot="5400000" flipH="1" flipV="1">
            <a:off x="6007044" y="1518294"/>
            <a:ext cx="377002" cy="324709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Скругленная соединительная линия 78"/>
          <p:cNvCxnSpPr>
            <a:cxnSpLocks/>
            <a:stCxn id="28" idx="0"/>
            <a:endCxn id="61" idx="2"/>
          </p:cNvCxnSpPr>
          <p:nvPr/>
        </p:nvCxnSpPr>
        <p:spPr>
          <a:xfrm rot="16200000" flipV="1">
            <a:off x="2764094" y="1522433"/>
            <a:ext cx="377002" cy="323881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Скругленная соединительная линия 25">
            <a:extLst>
              <a:ext uri="{FF2B5EF4-FFF2-40B4-BE49-F238E27FC236}">
                <a16:creationId xmlns:a16="http://schemas.microsoft.com/office/drawing/2014/main" id="{956EE954-1A1C-4084-8DE2-996EBF88F29D}"/>
              </a:ext>
            </a:extLst>
          </p:cNvPr>
          <p:cNvCxnSpPr>
            <a:cxnSpLocks/>
            <a:stCxn id="57" idx="2"/>
            <a:endCxn id="28" idx="0"/>
          </p:cNvCxnSpPr>
          <p:nvPr/>
        </p:nvCxnSpPr>
        <p:spPr>
          <a:xfrm rot="5400000">
            <a:off x="4926061" y="2599278"/>
            <a:ext cx="377002" cy="1085123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Скругленная соединительная линия 25">
            <a:extLst>
              <a:ext uri="{FF2B5EF4-FFF2-40B4-BE49-F238E27FC236}">
                <a16:creationId xmlns:a16="http://schemas.microsoft.com/office/drawing/2014/main" id="{956EE954-1A1C-4084-8DE2-996EBF88F29D}"/>
              </a:ext>
            </a:extLst>
          </p:cNvPr>
          <p:cNvCxnSpPr>
            <a:cxnSpLocks/>
            <a:stCxn id="60" idx="2"/>
            <a:endCxn id="28" idx="0"/>
          </p:cNvCxnSpPr>
          <p:nvPr/>
        </p:nvCxnSpPr>
        <p:spPr>
          <a:xfrm rot="16200000" flipH="1">
            <a:off x="3845077" y="2603417"/>
            <a:ext cx="377002" cy="107684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008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6" grpId="0"/>
      <p:bldP spid="28" grpId="0" animBg="1"/>
      <p:bldP spid="3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" y="0"/>
            <a:ext cx="914400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3757417"/>
            <a:ext cx="3384135" cy="1009846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Представители буржуазии видели в самодержавии защиту от революционных выступлений. </a:t>
            </a:r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D698D162-2CF7-4E78-A55E-FCC6900E163C}"/>
              </a:ext>
            </a:extLst>
          </p:cNvPr>
          <p:cNvSpPr/>
          <p:nvPr/>
        </p:nvSpPr>
        <p:spPr>
          <a:xfrm>
            <a:off x="6985225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>
              <a:spcAft>
                <a:spcPts val="600"/>
              </a:spcAft>
            </a:pP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Морозовская стачка</a:t>
            </a:r>
          </a:p>
        </p:txBody>
      </p:sp>
    </p:spTree>
    <p:extLst>
      <p:ext uri="{BB962C8B-B14F-4D97-AF65-F5344CB8AC3E}">
        <p14:creationId xmlns:p14="http://schemas.microsoft.com/office/powerpoint/2010/main" val="81769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25853" y="1513255"/>
            <a:ext cx="4870449" cy="2116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Во второй половине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XIX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века оформился такой общественный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слой, как рабочие, или пролетариат.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endParaRPr lang="en-US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Этому способствовало появление свободного рынка труда после Крестьянской реформы 1861 года.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ED1468-17DE-437E-9E9E-65F3354706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551" t="7278" r="3699"/>
          <a:stretch/>
        </p:blipFill>
        <p:spPr>
          <a:xfrm>
            <a:off x="358775" y="660492"/>
            <a:ext cx="2952750" cy="382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92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Box 60"/>
          <p:cNvSpPr txBox="1"/>
          <p:nvPr/>
        </p:nvSpPr>
        <p:spPr>
          <a:xfrm>
            <a:off x="401750" y="2370901"/>
            <a:ext cx="1900440" cy="521783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97404" y="1350464"/>
            <a:ext cx="3435178" cy="521783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740749" y="1458466"/>
            <a:ext cx="35484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Все наёмные рабочие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cxnSp>
        <p:nvCxnSpPr>
          <p:cNvPr id="31" name="Скругленная соединительная линия 30"/>
          <p:cNvCxnSpPr>
            <a:cxnSpLocks/>
            <a:stCxn id="61" idx="0"/>
            <a:endCxn id="29" idx="2"/>
          </p:cNvCxnSpPr>
          <p:nvPr/>
        </p:nvCxnSpPr>
        <p:spPr>
          <a:xfrm rot="5400000" flipH="1" flipV="1">
            <a:off x="2184154" y="1040063"/>
            <a:ext cx="498654" cy="2163023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6E5C589-CFEB-441E-9236-FB1EB6A99A00}"/>
              </a:ext>
            </a:extLst>
          </p:cNvPr>
          <p:cNvSpPr txBox="1"/>
          <p:nvPr/>
        </p:nvSpPr>
        <p:spPr>
          <a:xfrm>
            <a:off x="358775" y="386416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Пролетариат</a:t>
            </a:r>
          </a:p>
        </p:txBody>
      </p:sp>
      <p:cxnSp>
        <p:nvCxnSpPr>
          <p:cNvPr id="35" name="Скругленная соединительная линия 25">
            <a:extLst>
              <a:ext uri="{FF2B5EF4-FFF2-40B4-BE49-F238E27FC236}">
                <a16:creationId xmlns:a16="http://schemas.microsoft.com/office/drawing/2014/main" id="{956EE954-1A1C-4084-8DE2-996EBF88F29D}"/>
              </a:ext>
            </a:extLst>
          </p:cNvPr>
          <p:cNvCxnSpPr>
            <a:cxnSpLocks/>
            <a:stCxn id="29" idx="2"/>
            <a:endCxn id="60" idx="0"/>
          </p:cNvCxnSpPr>
          <p:nvPr/>
        </p:nvCxnSpPr>
        <p:spPr>
          <a:xfrm flipH="1">
            <a:off x="3512450" y="1872247"/>
            <a:ext cx="2543" cy="488136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3CC02EA2-E844-4FA0-921E-CAF8C9493263}"/>
              </a:ext>
            </a:extLst>
          </p:cNvPr>
          <p:cNvSpPr/>
          <p:nvPr/>
        </p:nvSpPr>
        <p:spPr>
          <a:xfrm>
            <a:off x="500607" y="2370901"/>
            <a:ext cx="169072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В сельском хозяйстве 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725684" y="2370901"/>
            <a:ext cx="1900440" cy="521783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3CC02EA2-E844-4FA0-921E-CAF8C9493263}"/>
              </a:ext>
            </a:extLst>
          </p:cNvPr>
          <p:cNvSpPr/>
          <p:nvPr/>
        </p:nvSpPr>
        <p:spPr>
          <a:xfrm>
            <a:off x="4720908" y="2474774"/>
            <a:ext cx="189321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В промышленности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562230" y="2360383"/>
            <a:ext cx="1900440" cy="521783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842596" y="2470927"/>
            <a:ext cx="1308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В промыслах</a:t>
            </a:r>
          </a:p>
        </p:txBody>
      </p:sp>
      <p:cxnSp>
        <p:nvCxnSpPr>
          <p:cNvPr id="76" name="Скругленная соединительная линия 25">
            <a:extLst>
              <a:ext uri="{FF2B5EF4-FFF2-40B4-BE49-F238E27FC236}">
                <a16:creationId xmlns:a16="http://schemas.microsoft.com/office/drawing/2014/main" id="{956EE954-1A1C-4084-8DE2-996EBF88F29D}"/>
              </a:ext>
            </a:extLst>
          </p:cNvPr>
          <p:cNvCxnSpPr>
            <a:cxnSpLocks/>
            <a:stCxn id="29" idx="2"/>
            <a:endCxn id="57" idx="0"/>
          </p:cNvCxnSpPr>
          <p:nvPr/>
        </p:nvCxnSpPr>
        <p:spPr>
          <a:xfrm rot="16200000" flipH="1">
            <a:off x="4346121" y="1041118"/>
            <a:ext cx="498654" cy="216091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Скругленная соединительная линия 78">
            <a:extLst>
              <a:ext uri="{FF2B5EF4-FFF2-40B4-BE49-F238E27FC236}">
                <a16:creationId xmlns:a16="http://schemas.microsoft.com/office/drawing/2014/main" id="{D53057CD-1AEA-4A3D-98DF-68C8F1B73699}"/>
              </a:ext>
            </a:extLst>
          </p:cNvPr>
          <p:cNvCxnSpPr>
            <a:cxnSpLocks/>
            <a:stCxn id="63" idx="0"/>
            <a:endCxn id="57" idx="2"/>
          </p:cNvCxnSpPr>
          <p:nvPr/>
        </p:nvCxnSpPr>
        <p:spPr>
          <a:xfrm rot="5400000" flipH="1" flipV="1">
            <a:off x="4341649" y="2066030"/>
            <a:ext cx="507601" cy="216091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кругленная соединительная линия 25">
            <a:extLst>
              <a:ext uri="{FF2B5EF4-FFF2-40B4-BE49-F238E27FC236}">
                <a16:creationId xmlns:a16="http://schemas.microsoft.com/office/drawing/2014/main" id="{FBADF0E0-BC14-480E-9D36-008EE0754B8F}"/>
              </a:ext>
            </a:extLst>
          </p:cNvPr>
          <p:cNvCxnSpPr>
            <a:cxnSpLocks/>
            <a:stCxn id="57" idx="2"/>
            <a:endCxn id="64" idx="0"/>
          </p:cNvCxnSpPr>
          <p:nvPr/>
        </p:nvCxnSpPr>
        <p:spPr>
          <a:xfrm rot="16200000" flipH="1">
            <a:off x="6507560" y="2061027"/>
            <a:ext cx="498654" cy="2161967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Скругленная соединительная линия 25">
            <a:extLst>
              <a:ext uri="{FF2B5EF4-FFF2-40B4-BE49-F238E27FC236}">
                <a16:creationId xmlns:a16="http://schemas.microsoft.com/office/drawing/2014/main" id="{4100D72C-DE18-4DAA-9098-82428F5E58EF}"/>
              </a:ext>
            </a:extLst>
          </p:cNvPr>
          <p:cNvCxnSpPr>
            <a:cxnSpLocks/>
            <a:stCxn id="57" idx="2"/>
            <a:endCxn id="66" idx="0"/>
          </p:cNvCxnSpPr>
          <p:nvPr/>
        </p:nvCxnSpPr>
        <p:spPr>
          <a:xfrm>
            <a:off x="5675904" y="2892684"/>
            <a:ext cx="6588" cy="498654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E4968FD4-263F-44AA-892D-B5A932F6A423}"/>
              </a:ext>
            </a:extLst>
          </p:cNvPr>
          <p:cNvSpPr txBox="1"/>
          <p:nvPr/>
        </p:nvSpPr>
        <p:spPr>
          <a:xfrm>
            <a:off x="2563717" y="3391338"/>
            <a:ext cx="1900440" cy="521783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AEC8CF6F-9D37-419D-AD74-1EF21AEFA680}"/>
              </a:ext>
            </a:extLst>
          </p:cNvPr>
          <p:cNvSpPr/>
          <p:nvPr/>
        </p:nvSpPr>
        <p:spPr>
          <a:xfrm>
            <a:off x="2619226" y="3400285"/>
            <a:ext cx="179153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Фабрично-заводские рабочие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E3D62BB-366C-4AC5-981D-11FF90F5EA42}"/>
              </a:ext>
            </a:extLst>
          </p:cNvPr>
          <p:cNvSpPr txBox="1"/>
          <p:nvPr/>
        </p:nvSpPr>
        <p:spPr>
          <a:xfrm>
            <a:off x="6887651" y="3391338"/>
            <a:ext cx="1900440" cy="521783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01F778DE-1718-4908-BC71-703A09A82B8E}"/>
              </a:ext>
            </a:extLst>
          </p:cNvPr>
          <p:cNvSpPr/>
          <p:nvPr/>
        </p:nvSpPr>
        <p:spPr>
          <a:xfrm>
            <a:off x="6880826" y="3402900"/>
            <a:ext cx="189321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Железнодорожные рабочие 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FC8F813-F134-4A3A-9CF3-7A15002E5598}"/>
              </a:ext>
            </a:extLst>
          </p:cNvPr>
          <p:cNvSpPr txBox="1"/>
          <p:nvPr/>
        </p:nvSpPr>
        <p:spPr>
          <a:xfrm>
            <a:off x="4732272" y="3391338"/>
            <a:ext cx="1900440" cy="521783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BEF023-0CEE-4F42-A94B-D7F97A172964}"/>
              </a:ext>
            </a:extLst>
          </p:cNvPr>
          <p:cNvSpPr txBox="1"/>
          <p:nvPr/>
        </p:nvSpPr>
        <p:spPr>
          <a:xfrm>
            <a:off x="4885871" y="3491364"/>
            <a:ext cx="15680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/>
              <a:t>Горные рабочие</a:t>
            </a:r>
          </a:p>
        </p:txBody>
      </p:sp>
    </p:spTree>
    <p:extLst>
      <p:ext uri="{BB962C8B-B14F-4D97-AF65-F5344CB8AC3E}">
        <p14:creationId xmlns:p14="http://schemas.microsoft.com/office/powerpoint/2010/main" val="286231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29" grpId="0" animBg="1"/>
      <p:bldP spid="49" grpId="0"/>
      <p:bldP spid="55" grpId="0"/>
      <p:bldP spid="57" grpId="0" animBg="1"/>
      <p:bldP spid="58" grpId="0"/>
      <p:bldP spid="60" grpId="0" animBg="1"/>
      <p:bldP spid="70" grpId="0"/>
      <p:bldP spid="62" grpId="0" animBg="1"/>
      <p:bldP spid="63" grpId="0"/>
      <p:bldP spid="64" grpId="0" animBg="1"/>
      <p:bldP spid="65" grpId="0"/>
      <p:bldP spid="66" grpId="0" animBg="1"/>
      <p:bldP spid="6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857005" y="1317283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/>
              <a:t>Более половины российских рабочих были выходцами из деревень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55779" y="1317283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/>
              <a:t>Российские пролетарии сочетали труд на фабриках с полевыми работами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837954" y="2872110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/>
              <a:t> Оно подстраивало </a:t>
            </a:r>
          </a:p>
          <a:p>
            <a:pPr algn="ctr" defTabSz="685766"/>
            <a:r>
              <a:rPr lang="ru-RU" sz="1400" dirty="0"/>
              <a:t>график работы под сельскохозяйственный год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724823" y="2841726"/>
            <a:ext cx="26177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b="1" dirty="0"/>
              <a:t>Руководство </a:t>
            </a:r>
          </a:p>
          <a:p>
            <a:pPr algn="ctr" defTabSz="685766"/>
            <a:r>
              <a:rPr lang="ru-RU" sz="1400" b="1" dirty="0"/>
              <a:t>предприятий учитывало </a:t>
            </a:r>
          </a:p>
          <a:p>
            <a:pPr algn="ctr" defTabSz="685766"/>
            <a:r>
              <a:rPr lang="ru-RU" sz="1400" b="1" dirty="0"/>
              <a:t>эту специфику 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4452568" y="1677533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4443043" y="3211058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033715" y="2465448"/>
            <a:ext cx="0" cy="212603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17DD5C4-010A-41DA-80F6-5325AE9B5EC4}"/>
              </a:ext>
            </a:extLst>
          </p:cNvPr>
          <p:cNvSpPr txBox="1"/>
          <p:nvPr/>
        </p:nvSpPr>
        <p:spPr>
          <a:xfrm>
            <a:off x="358775" y="386416"/>
            <a:ext cx="842644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15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Положение рабочих в сельской местности</a:t>
            </a:r>
          </a:p>
        </p:txBody>
      </p:sp>
    </p:spTree>
    <p:extLst>
      <p:ext uri="{BB962C8B-B14F-4D97-AF65-F5344CB8AC3E}">
        <p14:creationId xmlns:p14="http://schemas.microsoft.com/office/powerpoint/2010/main" val="400492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1" grpId="0"/>
      <p:bldP spid="3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28" name="Picture 4" descr="ÐÐ¾ÑÐ¾Ð¶ÐµÐµ Ð¸Ð·Ð¾Ð±ÑÐ°Ð¶ÐµÐ½Ð¸Ðµ">
            <a:extLst>
              <a:ext uri="{FF2B5EF4-FFF2-40B4-BE49-F238E27FC236}">
                <a16:creationId xmlns:a16="http://schemas.microsoft.com/office/drawing/2014/main" id="{F30C8057-92FA-494B-AA16-5015BCA7BB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87" y="952500"/>
            <a:ext cx="4392613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58777" y="1577920"/>
            <a:ext cx="4033837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</a:rPr>
              <a:t>Городские пролетарии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58777" y="2631992"/>
            <a:ext cx="4033837" cy="9335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городе у пролетариев положение было</a:t>
            </a:r>
          </a:p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более тяжёлым. Они жили в фабричных казармах, в которых расселялись </a:t>
            </a:r>
          </a:p>
          <a:p>
            <a:pPr defTabSz="685749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по территориальному признаку. </a:t>
            </a:r>
          </a:p>
        </p:txBody>
      </p:sp>
      <p:pic>
        <p:nvPicPr>
          <p:cNvPr id="1026" name="Picture 2" descr="ÐÐ¾ÑÐ¾Ð¶ÐµÐµ Ð¸Ð·Ð¾Ð±ÑÐ°Ð¶ÐµÐ½Ð¸Ðµ">
            <a:extLst>
              <a:ext uri="{FF2B5EF4-FFF2-40B4-BE49-F238E27FC236}">
                <a16:creationId xmlns:a16="http://schemas.microsoft.com/office/drawing/2014/main" id="{887E130C-E556-4531-9FE0-784ED8FBBE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51388" y="952500"/>
            <a:ext cx="4392612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14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462813" y="3651004"/>
            <a:ext cx="1736350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62813" y="1310171"/>
            <a:ext cx="1736349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62813" y="2485150"/>
            <a:ext cx="1736350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cxnSpLocks/>
            <a:stCxn id="17" idx="3"/>
            <a:endCxn id="18" idx="1"/>
          </p:cNvCxnSpPr>
          <p:nvPr/>
        </p:nvCxnSpPr>
        <p:spPr>
          <a:xfrm>
            <a:off x="3199162" y="1630447"/>
            <a:ext cx="531384" cy="1172968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cxnSpLocks/>
            <a:stCxn id="19" idx="3"/>
            <a:endCxn id="18" idx="1"/>
          </p:cNvCxnSpPr>
          <p:nvPr/>
        </p:nvCxnSpPr>
        <p:spPr>
          <a:xfrm flipV="1">
            <a:off x="3199163" y="2803415"/>
            <a:ext cx="531383" cy="2011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cxnSpLocks/>
            <a:stCxn id="35" idx="3"/>
            <a:endCxn id="18" idx="1"/>
          </p:cNvCxnSpPr>
          <p:nvPr/>
        </p:nvCxnSpPr>
        <p:spPr>
          <a:xfrm flipV="1">
            <a:off x="3199163" y="2803415"/>
            <a:ext cx="531383" cy="1167865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462812" y="1368836"/>
            <a:ext cx="1736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12–16-часовой рабочий день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52581" y="2544058"/>
            <a:ext cx="1736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Телесные наказания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62813" y="3709669"/>
            <a:ext cx="1736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Система крупных штрафов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30546" y="2387753"/>
            <a:ext cx="1736346" cy="831324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b="1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821712" y="2424727"/>
            <a:ext cx="15540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Недовольство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со стороны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рабочих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Пролетариат в 1880–1890-е годы 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6C929E7-0D35-4E78-886A-766EBA59FABA}"/>
              </a:ext>
            </a:extLst>
          </p:cNvPr>
          <p:cNvSpPr txBox="1"/>
          <p:nvPr/>
        </p:nvSpPr>
        <p:spPr>
          <a:xfrm>
            <a:off x="5998275" y="2378397"/>
            <a:ext cx="1736350" cy="831324"/>
          </a:xfrm>
          <a:prstGeom prst="roundRect">
            <a:avLst/>
          </a:prstGeom>
          <a:noFill/>
          <a:ln w="15875" cap="rnd">
            <a:solidFill>
              <a:srgbClr val="FA5050"/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algn="ctr" defTabSz="685715"/>
            <a:endParaRPr lang="ru-RU" sz="1400" dirty="0">
              <a:solidFill>
                <a:prstClr val="black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EECA9E-4658-4E32-928E-4E1E6F7CF9B3}"/>
              </a:ext>
            </a:extLst>
          </p:cNvPr>
          <p:cNvSpPr txBox="1"/>
          <p:nvPr/>
        </p:nvSpPr>
        <p:spPr>
          <a:xfrm>
            <a:off x="5998275" y="2437063"/>
            <a:ext cx="174178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prstClr val="black"/>
                </a:solidFill>
              </a:rPr>
              <a:t>Многочисленные акции протеста </a:t>
            </a:r>
          </a:p>
          <a:p>
            <a:pPr algn="ctr"/>
            <a:r>
              <a:rPr lang="ru-RU" sz="1400" dirty="0">
                <a:solidFill>
                  <a:prstClr val="black"/>
                </a:solidFill>
              </a:rPr>
              <a:t>на предприятиях</a:t>
            </a:r>
          </a:p>
        </p:txBody>
      </p:sp>
      <p:cxnSp>
        <p:nvCxnSpPr>
          <p:cNvPr id="48" name="Скругленная соединительная линия 25">
            <a:extLst>
              <a:ext uri="{FF2B5EF4-FFF2-40B4-BE49-F238E27FC236}">
                <a16:creationId xmlns:a16="http://schemas.microsoft.com/office/drawing/2014/main" id="{08DB37CB-B6C3-40E8-A9E4-CBA29A09833E}"/>
              </a:ext>
            </a:extLst>
          </p:cNvPr>
          <p:cNvCxnSpPr>
            <a:cxnSpLocks/>
            <a:stCxn id="18" idx="3"/>
            <a:endCxn id="30" idx="1"/>
          </p:cNvCxnSpPr>
          <p:nvPr/>
        </p:nvCxnSpPr>
        <p:spPr>
          <a:xfrm>
            <a:off x="5466892" y="2803415"/>
            <a:ext cx="531383" cy="298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67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17" grpId="0" animBg="1"/>
      <p:bldP spid="19" grpId="0" animBg="1"/>
      <p:bldP spid="5" grpId="0"/>
      <p:bldP spid="24" grpId="0"/>
      <p:bldP spid="25" grpId="0"/>
      <p:bldP spid="18" grpId="0" animBg="1"/>
      <p:bldP spid="20" grpId="0"/>
      <p:bldP spid="29" grpId="0" animBg="1"/>
      <p:bldP spid="3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ÐÐ°ÑÑÐ¸Ð½ÐºÐ¸ Ð¿Ð¾ Ð·Ð°Ð¿ÑÐ¾ÑÑ">
            <a:extLst>
              <a:ext uri="{FF2B5EF4-FFF2-40B4-BE49-F238E27FC236}">
                <a16:creationId xmlns:a16="http://schemas.microsoft.com/office/drawing/2014/main" id="{92242CDB-7F4A-499F-B0B7-33653F6190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0"/>
            <a:ext cx="879326" cy="515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ÐÐ°ÑÑÐ¸Ð½ÐºÐ¸ Ð¿Ð¾ Ð·Ð°Ð¿ÑÐ¾ÑÑ">
            <a:extLst>
              <a:ext uri="{FF2B5EF4-FFF2-40B4-BE49-F238E27FC236}">
                <a16:creationId xmlns:a16="http://schemas.microsoft.com/office/drawing/2014/main" id="{75AD731A-E16E-4CC1-B163-74FE24CF87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3144" y="0"/>
            <a:ext cx="8490856" cy="515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3284536" cy="5143500"/>
          </a:xfrm>
          <a:prstGeom prst="rect">
            <a:avLst/>
          </a:prstGeom>
          <a:solidFill>
            <a:srgbClr val="FA5050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387" y="1846231"/>
            <a:ext cx="2925761" cy="1451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66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Одной из прослоек российского общества конца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XIX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века была интеллигенция.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69571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8"/>
            <a:ext cx="80712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DC5A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Интеллигенция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08995" y="1588777"/>
            <a:ext cx="528557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Не являлась ни чётко определённым сословием, ни классом.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365875" y="157862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1</a:t>
            </a:r>
          </a:p>
        </p:txBody>
      </p:sp>
      <p:sp>
        <p:nvSpPr>
          <p:cNvPr id="21" name="Овал 20"/>
          <p:cNvSpPr/>
          <p:nvPr/>
        </p:nvSpPr>
        <p:spPr>
          <a:xfrm>
            <a:off x="365562" y="280216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08995" y="2656669"/>
            <a:ext cx="528365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Объединяла людей, которые профессионально занимались умственным трудом.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636BB18-E738-4B7D-974E-AE409D3B67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2368" y="994284"/>
            <a:ext cx="2542857" cy="3571429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275895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 animBg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commons/5/5c/Nicolskaja_manufaktur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141"/>
            <a:ext cx="9144000" cy="514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373290" y="29672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4865" y="3624889"/>
            <a:ext cx="1136850" cy="484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Н</a:t>
            </a:r>
            <a:r>
              <a:rPr lang="ru-RU" sz="1200" dirty="0"/>
              <a:t>икольская </a:t>
            </a:r>
          </a:p>
          <a:p>
            <a:pPr algn="ctr"/>
            <a:r>
              <a:rPr lang="ru-RU" sz="1200" dirty="0"/>
              <a:t>мануфактура</a:t>
            </a:r>
          </a:p>
        </p:txBody>
      </p:sp>
    </p:spTree>
    <p:extLst>
      <p:ext uri="{BB962C8B-B14F-4D97-AF65-F5344CB8AC3E}">
        <p14:creationId xmlns:p14="http://schemas.microsoft.com/office/powerpoint/2010/main" val="386159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ÐÐ°ÑÑÐ¸Ð½ÐºÐ¸ Ð¿Ð¾ Ð·Ð°Ð¿ÑÐ¾ÑÑ">
            <a:extLst>
              <a:ext uri="{FF2B5EF4-FFF2-40B4-BE49-F238E27FC236}">
                <a16:creationId xmlns:a16="http://schemas.microsoft.com/office/drawing/2014/main" id="{9E44B07C-7091-4E53-9FF1-BB15D36BC9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893073C3-7D2C-4D22-B8E2-EC5B150F3F49}"/>
              </a:ext>
            </a:extLst>
          </p:cNvPr>
          <p:cNvSpPr/>
          <p:nvPr/>
        </p:nvSpPr>
        <p:spPr>
          <a:xfrm>
            <a:off x="371893" y="29660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6CF0C0-E655-4EB6-82CC-43D5F4F276E2}"/>
              </a:ext>
            </a:extLst>
          </p:cNvPr>
          <p:cNvSpPr txBox="1"/>
          <p:nvPr/>
        </p:nvSpPr>
        <p:spPr>
          <a:xfrm>
            <a:off x="468703" y="3542904"/>
            <a:ext cx="16063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Географ</a:t>
            </a:r>
          </a:p>
          <a:p>
            <a:pPr algn="ctr"/>
            <a:r>
              <a:rPr lang="ru-RU" sz="1200" dirty="0"/>
              <a:t>П. П. Семёнов-</a:t>
            </a:r>
          </a:p>
          <a:p>
            <a:pPr algn="ctr"/>
            <a:r>
              <a:rPr lang="ru-RU" sz="1200" dirty="0"/>
              <a:t>Тян-Шанский</a:t>
            </a:r>
          </a:p>
        </p:txBody>
      </p:sp>
    </p:spTree>
    <p:extLst>
      <p:ext uri="{BB962C8B-B14F-4D97-AF65-F5344CB8AC3E}">
        <p14:creationId xmlns:p14="http://schemas.microsoft.com/office/powerpoint/2010/main" val="305572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13EE062-68EA-469B-AC7B-5006B28352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75" r="1" b="48751"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CDB151EB-7FBB-40E8-97F3-293E8ADD6B94}"/>
              </a:ext>
            </a:extLst>
          </p:cNvPr>
          <p:cNvSpPr/>
          <p:nvPr/>
        </p:nvSpPr>
        <p:spPr>
          <a:xfrm>
            <a:off x="371893" y="29660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6FC336-F64C-4F48-9C5C-BE9778EB1943}"/>
              </a:ext>
            </a:extLst>
          </p:cNvPr>
          <p:cNvSpPr txBox="1"/>
          <p:nvPr/>
        </p:nvSpPr>
        <p:spPr>
          <a:xfrm>
            <a:off x="468703" y="3635237"/>
            <a:ext cx="1606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Писатель</a:t>
            </a:r>
          </a:p>
          <a:p>
            <a:pPr algn="ctr"/>
            <a:r>
              <a:rPr lang="ru-RU" sz="1200" dirty="0"/>
              <a:t>А. П. Чехов</a:t>
            </a:r>
          </a:p>
        </p:txBody>
      </p:sp>
    </p:spTree>
    <p:extLst>
      <p:ext uri="{BB962C8B-B14F-4D97-AF65-F5344CB8AC3E}">
        <p14:creationId xmlns:p14="http://schemas.microsoft.com/office/powerpoint/2010/main" val="355958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E039D1A-3A8E-463B-AFD5-E484070C7A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7" b="36865"/>
          <a:stretch/>
        </p:blipFill>
        <p:spPr>
          <a:xfrm>
            <a:off x="20" y="0"/>
            <a:ext cx="9143980" cy="51434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>
            <a:extLst>
              <a:ext uri="{FF2B5EF4-FFF2-40B4-BE49-F238E27FC236}">
                <a16:creationId xmlns:a16="http://schemas.microsoft.com/office/drawing/2014/main" id="{F7F385C4-F241-40EE-8B63-28C4C6A26A91}"/>
              </a:ext>
            </a:extLst>
          </p:cNvPr>
          <p:cNvSpPr/>
          <p:nvPr/>
        </p:nvSpPr>
        <p:spPr>
          <a:xfrm>
            <a:off x="371893" y="29660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102AE9-A38C-4DBF-959E-BF9B0CAE4CD3}"/>
              </a:ext>
            </a:extLst>
          </p:cNvPr>
          <p:cNvSpPr txBox="1"/>
          <p:nvPr/>
        </p:nvSpPr>
        <p:spPr>
          <a:xfrm>
            <a:off x="468703" y="3635237"/>
            <a:ext cx="1606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Художник </a:t>
            </a:r>
          </a:p>
          <a:p>
            <a:pPr algn="ctr"/>
            <a:r>
              <a:rPr lang="ru-RU" sz="1200" dirty="0"/>
              <a:t>В. Е. Маковский</a:t>
            </a:r>
          </a:p>
        </p:txBody>
      </p:sp>
    </p:spTree>
    <p:extLst>
      <p:ext uri="{BB962C8B-B14F-4D97-AF65-F5344CB8AC3E}">
        <p14:creationId xmlns:p14="http://schemas.microsoft.com/office/powerpoint/2010/main" val="339964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upload.wikimedia.org/wikipedia/commons/1/1a/Sergey_Botkin_after_Kramskoi.jpg">
            <a:extLst>
              <a:ext uri="{FF2B5EF4-FFF2-40B4-BE49-F238E27FC236}">
                <a16:creationId xmlns:a16="http://schemas.microsoft.com/office/drawing/2014/main" id="{AFAA8015-9C93-4332-8A93-C4F44A4AA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9143980" cy="51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FD4C5ECD-9B16-4578-8BE9-D4E1E73E69F7}"/>
              </a:ext>
            </a:extLst>
          </p:cNvPr>
          <p:cNvSpPr/>
          <p:nvPr/>
        </p:nvSpPr>
        <p:spPr>
          <a:xfrm>
            <a:off x="371893" y="29660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1072C2-5526-471A-A2CD-E982BF71A834}"/>
              </a:ext>
            </a:extLst>
          </p:cNvPr>
          <p:cNvSpPr txBox="1"/>
          <p:nvPr/>
        </p:nvSpPr>
        <p:spPr>
          <a:xfrm>
            <a:off x="468703" y="3635237"/>
            <a:ext cx="1606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Врач-терапевт</a:t>
            </a:r>
          </a:p>
          <a:p>
            <a:pPr algn="ctr"/>
            <a:r>
              <a:rPr lang="ru-RU" sz="1200" dirty="0"/>
              <a:t>С. П. Боткин</a:t>
            </a:r>
          </a:p>
        </p:txBody>
      </p:sp>
    </p:spTree>
    <p:extLst>
      <p:ext uri="{BB962C8B-B14F-4D97-AF65-F5344CB8AC3E}">
        <p14:creationId xmlns:p14="http://schemas.microsoft.com/office/powerpoint/2010/main" val="203391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8"/>
            <a:ext cx="80712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DC5A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Интеллигенция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08995" y="1588777"/>
            <a:ext cx="528557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Не являлась ни чётко определённым сословием, ни классом.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365875" y="157862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1</a:t>
            </a:r>
          </a:p>
        </p:txBody>
      </p:sp>
      <p:sp>
        <p:nvSpPr>
          <p:cNvPr id="21" name="Овал 20"/>
          <p:cNvSpPr/>
          <p:nvPr/>
        </p:nvSpPr>
        <p:spPr>
          <a:xfrm>
            <a:off x="365562" y="280216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08995" y="2656669"/>
            <a:ext cx="528365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Объединяла людей, которые профессионально занимались умственным трудом.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65562" y="402571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08995" y="4001560"/>
            <a:ext cx="501684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Состояла из представителей </a:t>
            </a:r>
          </a:p>
          <a:p>
            <a:pPr lvl="0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разных слоёв населения.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636BB18-E738-4B7D-974E-AE409D3B67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2368" y="994284"/>
            <a:ext cx="2542857" cy="3571429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42186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571723" y="2372307"/>
            <a:ext cx="2351316" cy="1015839"/>
          </a:xfrm>
          <a:prstGeom prst="roundRect">
            <a:avLst/>
          </a:prstGeom>
          <a:noFill/>
          <a:ln w="15875">
            <a:solidFill>
              <a:srgbClr val="FA5050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1814" y="1705246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81814" y="3365694"/>
            <a:ext cx="3497262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marL="0" marR="0" lvl="0" indent="0" algn="ctr" defTabSz="68571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cxnSpLocks/>
            <a:stCxn id="29" idx="3"/>
            <a:endCxn id="17" idx="1"/>
          </p:cNvCxnSpPr>
          <p:nvPr/>
        </p:nvCxnSpPr>
        <p:spPr>
          <a:xfrm flipV="1">
            <a:off x="3923039" y="2025522"/>
            <a:ext cx="358775" cy="854705"/>
          </a:xfrm>
          <a:prstGeom prst="curvedConnector3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cxnSpLocks/>
            <a:stCxn id="29" idx="3"/>
            <a:endCxn id="24" idx="1"/>
          </p:cNvCxnSpPr>
          <p:nvPr/>
        </p:nvCxnSpPr>
        <p:spPr>
          <a:xfrm>
            <a:off x="3923039" y="2880227"/>
            <a:ext cx="358776" cy="805742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501220" y="1763569"/>
            <a:ext cx="3058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Невозможность трудоустроиться по профессии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71724" y="2514552"/>
            <a:ext cx="235131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Усиление антиправительственных настроений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281815" y="3424359"/>
            <a:ext cx="3497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Отсутствие в России политических свобод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A5050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Разночинная интеллигенция</a:t>
            </a:r>
          </a:p>
        </p:txBody>
      </p:sp>
    </p:spTree>
    <p:extLst>
      <p:ext uri="{BB962C8B-B14F-4D97-AF65-F5344CB8AC3E}">
        <p14:creationId xmlns:p14="http://schemas.microsoft.com/office/powerpoint/2010/main" val="140454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7" grpId="0" animBg="1"/>
      <p:bldP spid="19" grpId="0" animBg="1"/>
      <p:bldP spid="5" grpId="0"/>
      <p:bldP spid="13" grpId="0"/>
      <p:bldP spid="24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92538" y="1513255"/>
            <a:ext cx="4870449" cy="2116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Значительную часть населения Российской империи составляло казачество. </a:t>
            </a:r>
          </a:p>
          <a:p>
            <a:pPr defTabSz="685749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Merriweather"/>
            </a:endParaRPr>
          </a:p>
          <a:p>
            <a:pPr defTabSz="685749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Merriweather"/>
              </a:rPr>
              <a:t>За военную службу казаки получали землю, на которой они занимались земледелием и коневодством. </a:t>
            </a:r>
          </a:p>
        </p:txBody>
      </p:sp>
      <p:pic>
        <p:nvPicPr>
          <p:cNvPr id="8194" name="Picture 2" descr="ÐÐ°ÑÑÐ¸Ð½ÐºÐ¸ Ð¿Ð¾ Ð·Ð°Ð¿ÑÐ¾ÑÑ ÐÐ°Ð·Ð°ÑÐµÑÑÐ²Ð¾ ÑÐ¾ÑÑÐ¸Ð¹ÑÐºÐ¾Ð¹ Ð¸Ð¼Ð¿ÐµÑÐ¸Ð¸ 19 Ð²ÐµÐº">
            <a:extLst>
              <a:ext uri="{FF2B5EF4-FFF2-40B4-BE49-F238E27FC236}">
                <a16:creationId xmlns:a16="http://schemas.microsoft.com/office/drawing/2014/main" id="{B078B9EA-1DDE-4F3C-B178-0CC3D59DF0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52999"/>
            <a:ext cx="2956340" cy="363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09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8"/>
            <a:ext cx="80712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DC5A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Казачьи войска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08995" y="1710123"/>
            <a:ext cx="52855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Донское.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365875" y="157862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1</a:t>
            </a:r>
          </a:p>
        </p:txBody>
      </p:sp>
      <p:sp>
        <p:nvSpPr>
          <p:cNvPr id="21" name="Овал 20"/>
          <p:cNvSpPr/>
          <p:nvPr/>
        </p:nvSpPr>
        <p:spPr>
          <a:xfrm>
            <a:off x="365562" y="280216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08995" y="2933668"/>
            <a:ext cx="528365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Кубанское.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65562" y="402571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10917" y="4157213"/>
            <a:ext cx="501684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Терское.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</p:txBody>
      </p:sp>
      <p:pic>
        <p:nvPicPr>
          <p:cNvPr id="15362" name="Picture 2" descr="https://upload.wikimedia.org/wikipedia/commons/6/62/544_Changes_in_uniforms_and_armament_of_troops_of_the_Russian_Imperial_army.jpg">
            <a:extLst>
              <a:ext uri="{FF2B5EF4-FFF2-40B4-BE49-F238E27FC236}">
                <a16:creationId xmlns:a16="http://schemas.microsoft.com/office/drawing/2014/main" id="{F7AA1322-C3EC-4E84-A63C-AB1BAF51D0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/>
          <a:stretch/>
        </p:blipFill>
        <p:spPr bwMode="auto">
          <a:xfrm>
            <a:off x="6627750" y="847677"/>
            <a:ext cx="2166168" cy="272679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s://upload.wikimedia.org/wikipedia/commons/0/04/381_Changes_in_uniforms_and_armament_of_troops_of_the_Russian_Imperial_army.jpg">
            <a:extLst>
              <a:ext uri="{FF2B5EF4-FFF2-40B4-BE49-F238E27FC236}">
                <a16:creationId xmlns:a16="http://schemas.microsoft.com/office/drawing/2014/main" id="{C61A4E75-6EB8-4A00-A1B5-417BEC3CAA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45767" y="847678"/>
            <a:ext cx="2166168" cy="272679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https://upload.wikimedia.org/wikipedia/commons/0/0d/359_Changes_in_uniforms_and_armament_of_troops_of_the_Russian_Imperial_army.jpg">
            <a:extLst>
              <a:ext uri="{FF2B5EF4-FFF2-40B4-BE49-F238E27FC236}">
                <a16:creationId xmlns:a16="http://schemas.microsoft.com/office/drawing/2014/main" id="{D836A078-4751-40B7-B78B-072C963A4A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58907" y="1918294"/>
            <a:ext cx="2166168" cy="285132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56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 animBg="1"/>
      <p:bldP spid="22" grpId="0"/>
      <p:bldP spid="11" grpId="0" animBg="1"/>
      <p:bldP spid="1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8"/>
            <a:ext cx="80712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DC5A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Казачьи войска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08995" y="1710124"/>
            <a:ext cx="52855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Астраханское.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365875" y="157862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4</a:t>
            </a:r>
          </a:p>
        </p:txBody>
      </p:sp>
      <p:sp>
        <p:nvSpPr>
          <p:cNvPr id="21" name="Овал 20"/>
          <p:cNvSpPr/>
          <p:nvPr/>
        </p:nvSpPr>
        <p:spPr>
          <a:xfrm>
            <a:off x="365562" y="280216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08995" y="2933668"/>
            <a:ext cx="528365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Уральское.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65562" y="402571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08995" y="4157212"/>
            <a:ext cx="501684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Оренбургское.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</p:txBody>
      </p:sp>
      <p:pic>
        <p:nvPicPr>
          <p:cNvPr id="13314" name="Picture 2" descr="https://upload.wikimedia.org/wikipedia/commons/a/a6/391_Changes_in_uniforms_and_armament_of_troops_of_the_Russian_Imperial_army.jpg">
            <a:extLst>
              <a:ext uri="{FF2B5EF4-FFF2-40B4-BE49-F238E27FC236}">
                <a16:creationId xmlns:a16="http://schemas.microsoft.com/office/drawing/2014/main" id="{6AECA311-50FC-470D-80E9-1503244780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97415" y="825965"/>
            <a:ext cx="2098292" cy="293366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upload.wikimedia.org/wikipedia/commons/thumb/d/de/480_Changes_in_uniforms_and_armament_of_troops_of_the_Russian_Imperial_army.jpg/800px-480_Changes_in_uniforms_and_armament_of_troops_of_the_Russian_Imperial_army.jpg">
            <a:extLst>
              <a:ext uri="{FF2B5EF4-FFF2-40B4-BE49-F238E27FC236}">
                <a16:creationId xmlns:a16="http://schemas.microsoft.com/office/drawing/2014/main" id="{30EEAB44-357C-4E7E-88E7-570F9A5F3F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16441" y="825171"/>
            <a:ext cx="2021979" cy="293366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upload.wikimedia.org/wikipedia/commons/3/3b/482_Changes_in_uniforms_and_armament_of_troops_of_the_Russian_Imperial_army.jpg">
            <a:extLst>
              <a:ext uri="{FF2B5EF4-FFF2-40B4-BE49-F238E27FC236}">
                <a16:creationId xmlns:a16="http://schemas.microsoft.com/office/drawing/2014/main" id="{5CBD2463-DAD6-4669-A054-4E93D9ACC8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37916" y="1848623"/>
            <a:ext cx="2098292" cy="293366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25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 animBg="1"/>
      <p:bldP spid="22" grpId="0"/>
      <p:bldP spid="11" grpId="0" animBg="1"/>
      <p:bldP spid="1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8"/>
            <a:ext cx="80712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DC5A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Казачьи войска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08995" y="1710124"/>
            <a:ext cx="52855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Семиреченское.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365875" y="157862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7</a:t>
            </a:r>
          </a:p>
        </p:txBody>
      </p:sp>
      <p:sp>
        <p:nvSpPr>
          <p:cNvPr id="21" name="Овал 20"/>
          <p:cNvSpPr/>
          <p:nvPr/>
        </p:nvSpPr>
        <p:spPr>
          <a:xfrm>
            <a:off x="365562" y="280216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8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208995" y="2933668"/>
            <a:ext cx="528365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 Сибирское.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65562" y="402571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rriweather"/>
                <a:ea typeface="+mn-ea"/>
                <a:cs typeface="+mn-cs"/>
              </a:rPr>
              <a:t>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08995" y="4157212"/>
            <a:ext cx="501684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Забайкальское.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</p:txBody>
      </p:sp>
      <p:pic>
        <p:nvPicPr>
          <p:cNvPr id="14338" name="Picture 2" descr="https://upload.wikimedia.org/wikipedia/commons/thumb/a/a7/474_Changes_in_uniforms_and_armament_of_troops_of_the_Russian_Imperial_army.jpg/800px-474_Changes_in_uniforms_and_armament_of_troops_of_the_Russian_Imperial_army.jpg">
            <a:extLst>
              <a:ext uri="{FF2B5EF4-FFF2-40B4-BE49-F238E27FC236}">
                <a16:creationId xmlns:a16="http://schemas.microsoft.com/office/drawing/2014/main" id="{CBAEB586-A95F-43C8-BB94-C104DCBC27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18928" y="825965"/>
            <a:ext cx="2108276" cy="293366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ttps://upload.wikimedia.org/wikipedia/commons/thumb/0/05/481_Changes_in_uniforms_and_armament_of_troops_of_the_Russian_Imperial_army.jpg/800px-481_Changes_in_uniforms_and_armament_of_troops_of_the_Russian_Imperial_army.jpg">
            <a:extLst>
              <a:ext uri="{FF2B5EF4-FFF2-40B4-BE49-F238E27FC236}">
                <a16:creationId xmlns:a16="http://schemas.microsoft.com/office/drawing/2014/main" id="{90B43B6A-BEEA-4130-B11D-7CAFF48983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96081" y="825964"/>
            <a:ext cx="2007882" cy="293366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s://upload.wikimedia.org/wikipedia/commons/thumb/7/74/483_Changes_in_uniforms_and_armament_of_troops_of_the_Russian_Imperial_army.jpg/800px-483_Changes_in_uniforms_and_armament_of_troops_of_the_Russian_Imperial_army.jpg">
            <a:extLst>
              <a:ext uri="{FF2B5EF4-FFF2-40B4-BE49-F238E27FC236}">
                <a16:creationId xmlns:a16="http://schemas.microsoft.com/office/drawing/2014/main" id="{9662AA64-FFFA-4763-B1FF-7BC0E3BE14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06019" y="1833594"/>
            <a:ext cx="2070620" cy="2933669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6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 animBg="1"/>
      <p:bldP spid="22" grpId="0"/>
      <p:bldP spid="11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9144002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381635" y="39909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6259" y="941307"/>
            <a:ext cx="870751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Москва </a:t>
            </a:r>
          </a:p>
          <a:p>
            <a:pPr algn="ctr"/>
            <a:r>
              <a:rPr lang="ru-RU" dirty="0"/>
              <a:t>в конце</a:t>
            </a:r>
          </a:p>
          <a:p>
            <a:pPr algn="ctr"/>
            <a:r>
              <a:rPr lang="en-US" dirty="0"/>
              <a:t>XIX </a:t>
            </a:r>
            <a:r>
              <a:rPr lang="ru-RU" dirty="0"/>
              <a:t>века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14746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62" y="0"/>
            <a:ext cx="9151263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6" y="395078"/>
            <a:ext cx="807123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DC5A"/>
                </a:solidFill>
                <a:effectLst/>
                <a:uLnTx/>
                <a:uFillTx/>
                <a:latin typeface="Merriweather"/>
                <a:ea typeface="Theano Didot" panose="02060603060706020203" pitchFamily="18" charset="0"/>
                <a:cs typeface="+mn-cs"/>
              </a:rPr>
              <a:t>Казачьи войска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08995" y="1710124"/>
            <a:ext cx="52855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Амурское.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365875" y="157862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365562" y="280216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marR="0" lvl="0" indent="0" algn="ctr" defTabSz="6857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rriweather"/>
              <a:ea typeface="+mn-ea"/>
              <a:cs typeface="+mn-c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08995" y="2933667"/>
            <a:ext cx="528365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Уссурийское.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BB5657-04FD-40CE-A04F-1FFDB2A2CCE0}"/>
              </a:ext>
            </a:extLst>
          </p:cNvPr>
          <p:cNvSpPr txBox="1"/>
          <p:nvPr/>
        </p:nvSpPr>
        <p:spPr>
          <a:xfrm>
            <a:off x="410143" y="1663958"/>
            <a:ext cx="431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latin typeface="Merriweather" panose="00000500000000000000" pitchFamily="2" charset="-52"/>
              </a:rPr>
              <a:t>10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EB3684-0B18-43B1-89AF-2AB1EA7CAD20}"/>
              </a:ext>
            </a:extLst>
          </p:cNvPr>
          <p:cNvSpPr txBox="1"/>
          <p:nvPr/>
        </p:nvSpPr>
        <p:spPr>
          <a:xfrm>
            <a:off x="419798" y="2887501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latin typeface="Merriweather" panose="00000500000000000000" pitchFamily="2" charset="-52"/>
              </a:rPr>
              <a:t>11</a:t>
            </a:r>
          </a:p>
        </p:txBody>
      </p:sp>
      <p:pic>
        <p:nvPicPr>
          <p:cNvPr id="12292" name="Picture 4" descr="http://www.scarb.ru/_mod_files/ce_images/stickers/us3.jpg">
            <a:extLst>
              <a:ext uri="{FF2B5EF4-FFF2-40B4-BE49-F238E27FC236}">
                <a16:creationId xmlns:a16="http://schemas.microsoft.com/office/drawing/2014/main" id="{8CBE069D-84C7-4837-8904-431A2A03D5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66130" y="2027378"/>
            <a:ext cx="2126057" cy="270029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khabarovsk.md/uploads/posts/2017-02/1486568430_007_cr.jpg">
            <a:extLst>
              <a:ext uri="{FF2B5EF4-FFF2-40B4-BE49-F238E27FC236}">
                <a16:creationId xmlns:a16="http://schemas.microsoft.com/office/drawing/2014/main" id="{4BCC6E39-5C17-4933-BFDC-E90E4323A4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613087" y="825965"/>
            <a:ext cx="2053859" cy="2700295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613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1" grpId="0" animBg="1"/>
      <p:bldP spid="22" grpId="0"/>
      <p:bldP spid="3" grpId="0"/>
      <p:bldP spid="13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4EC75B-B474-499C-AE8F-766CAC69F7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9143980" cy="514349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E3BA5B2-FEBB-445C-BA9B-203A4EDB10E1}"/>
              </a:ext>
            </a:extLst>
          </p:cNvPr>
          <p:cNvSpPr txBox="1"/>
          <p:nvPr/>
        </p:nvSpPr>
        <p:spPr>
          <a:xfrm>
            <a:off x="0" y="3972860"/>
            <a:ext cx="3657600" cy="794403"/>
          </a:xfrm>
          <a:prstGeom prst="rect">
            <a:avLst/>
          </a:prstGeom>
          <a:solidFill>
            <a:srgbClr val="FA5050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Казаки обладали большей свободой землепользования, чем крестьяне. </a:t>
            </a:r>
          </a:p>
        </p:txBody>
      </p:sp>
    </p:spTree>
    <p:extLst>
      <p:ext uri="{BB962C8B-B14F-4D97-AF65-F5344CB8AC3E}">
        <p14:creationId xmlns:p14="http://schemas.microsoft.com/office/powerpoint/2010/main" val="98234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92555" y="1530110"/>
            <a:ext cx="6916299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80–90-е годы </a:t>
            </a:r>
            <a:r>
              <a:rPr lang="en-US" sz="1800" dirty="0">
                <a:solidFill>
                  <a:prstClr val="white"/>
                </a:solidFill>
                <a:latin typeface="Merriweather"/>
              </a:rPr>
              <a:t>XIX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века было укреплено финансовое положение России.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4911" y="153710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64911" y="280299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4995" y="412674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92555" y="2789393"/>
            <a:ext cx="6928654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несколько раз увеличились темпы развития российской промышленности.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1215" y="4119748"/>
            <a:ext cx="671689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Из аграрного государства Россия превратилась </a:t>
            </a:r>
            <a:endParaRPr lang="en-US" sz="1800" dirty="0">
              <a:solidFill>
                <a:prstClr val="white"/>
              </a:solidFill>
              <a:latin typeface="Merriweather"/>
            </a:endParaRP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аграрно-индустриальное.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8775" y="411570"/>
            <a:ext cx="7348165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Перемены в экономике и социальном</a:t>
            </a:r>
            <a:endParaRPr lang="en-US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строе</a:t>
            </a:r>
          </a:p>
        </p:txBody>
      </p:sp>
    </p:spTree>
    <p:extLst>
      <p:ext uri="{BB962C8B-B14F-4D97-AF65-F5344CB8AC3E}">
        <p14:creationId xmlns:p14="http://schemas.microsoft.com/office/powerpoint/2010/main" val="98910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92555" y="1530110"/>
            <a:ext cx="6916299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Сельское хозяйство оставалось экстенсивным, но всё же происходила его постепенная капитализация.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4911" y="153710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en-US" sz="1800" dirty="0">
                <a:solidFill>
                  <a:prstClr val="black"/>
                </a:solidFill>
                <a:latin typeface="Merriweather"/>
              </a:rPr>
              <a:t>4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364911" y="280299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en-US" sz="1800" dirty="0">
                <a:solidFill>
                  <a:prstClr val="black"/>
                </a:solidFill>
                <a:latin typeface="Merriweather"/>
              </a:rPr>
              <a:t>5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2555" y="2789393"/>
            <a:ext cx="6928654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 России происходило становление новых групп общества – буржуазии и пролетариата.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58775" y="411570"/>
            <a:ext cx="7348165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Перемены в экономике и социальном</a:t>
            </a:r>
            <a:endParaRPr lang="en-US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строе</a:t>
            </a:r>
          </a:p>
        </p:txBody>
      </p:sp>
    </p:spTree>
    <p:extLst>
      <p:ext uri="{BB962C8B-B14F-4D97-AF65-F5344CB8AC3E}">
        <p14:creationId xmlns:p14="http://schemas.microsoft.com/office/powerpoint/2010/main" val="76773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8775" y="377606"/>
            <a:ext cx="335348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0205" y="1397151"/>
            <a:ext cx="5636495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Деятельность Бунге.</a:t>
            </a:r>
          </a:p>
        </p:txBody>
      </p:sp>
      <p:sp>
        <p:nvSpPr>
          <p:cNvPr id="13" name="Овал 12"/>
          <p:cNvSpPr/>
          <p:nvPr/>
        </p:nvSpPr>
        <p:spPr>
          <a:xfrm>
            <a:off x="370205" y="126894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70205" y="216072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70205" y="303850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0205" y="2153727"/>
            <a:ext cx="6928654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Экономическая политика </a:t>
            </a:r>
          </a:p>
          <a:p>
            <a:pPr defTabSz="685766"/>
            <a:r>
              <a:rPr lang="ru-RU" sz="1800" dirty="0" err="1">
                <a:solidFill>
                  <a:prstClr val="white"/>
                </a:solidFill>
                <a:latin typeface="Merriweather"/>
              </a:rPr>
              <a:t>Вышнеградского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 и Витте.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0205" y="3170009"/>
            <a:ext cx="6255060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Сельское хозяйство.</a:t>
            </a:r>
          </a:p>
        </p:txBody>
      </p:sp>
      <p:sp>
        <p:nvSpPr>
          <p:cNvPr id="21" name="Овал 20"/>
          <p:cNvSpPr/>
          <p:nvPr/>
        </p:nvSpPr>
        <p:spPr>
          <a:xfrm>
            <a:off x="370205" y="391629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10205" y="3916521"/>
            <a:ext cx="6255060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Социальная структура 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пореформенного общества.</a:t>
            </a:r>
          </a:p>
        </p:txBody>
      </p:sp>
    </p:spTree>
    <p:extLst>
      <p:ext uri="{BB962C8B-B14F-4D97-AF65-F5344CB8AC3E}">
        <p14:creationId xmlns:p14="http://schemas.microsoft.com/office/powerpoint/2010/main" val="422214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  <p:bldP spid="21" grpId="0" animBg="1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6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FA5050"/>
                </a:solidFill>
                <a:latin typeface="Merriweather"/>
                <a:ea typeface="Theano Didot" panose="02060603060706020203" pitchFamily="18" charset="0"/>
              </a:rPr>
              <a:t>Изменения в металлургии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9"/>
            <a:ext cx="25384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Для поддержания статуса великой державы России необходима была мощная экономика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276600" y="2743439"/>
            <a:ext cx="2555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Однако к началу 1880-х годов финансовая система России пребывала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в расстройстве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227764" y="274343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Крестьяне, на чьи плечи возлагалась значительная доля налогов, не могли </a:t>
            </a:r>
          </a:p>
          <a:p>
            <a:pPr algn="ctr" defTabSz="685766"/>
            <a:r>
              <a:rPr lang="ru-RU" sz="1400" dirty="0">
                <a:solidFill>
                  <a:prstClr val="black"/>
                </a:solidFill>
              </a:rPr>
              <a:t>их выплачивать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9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6" y="2165892"/>
            <a:ext cx="241300" cy="0"/>
          </a:xfrm>
          <a:prstGeom prst="straightConnector1">
            <a:avLst/>
          </a:prstGeom>
          <a:ln w="31750" cap="rnd">
            <a:solidFill>
              <a:srgbClr val="FA5050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2</a:t>
            </a: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FA5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32"/>
            <a:r>
              <a:rPr lang="ru-RU" sz="1800" dirty="0">
                <a:solidFill>
                  <a:prstClr val="white"/>
                </a:solidFill>
                <a:latin typeface="Merriweather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5403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theme/theme1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1422</Words>
  <Application>Microsoft Office PowerPoint</Application>
  <PresentationFormat>Экран (16:9)</PresentationFormat>
  <Paragraphs>456</Paragraphs>
  <Slides>73</Slides>
  <Notes>73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73</vt:i4>
      </vt:variant>
    </vt:vector>
  </HeadingPairs>
  <TitlesOfParts>
    <vt:vector size="81" baseType="lpstr">
      <vt:lpstr>Calibri</vt:lpstr>
      <vt:lpstr>Merriweather</vt:lpstr>
      <vt:lpstr>Arial</vt:lpstr>
      <vt:lpstr>Roboto Slab</vt:lpstr>
      <vt:lpstr>Theano Didot</vt:lpstr>
      <vt:lpstr>Roboto</vt:lpstr>
      <vt:lpstr>1_Тема Office</vt:lpstr>
      <vt:lpstr>6_Тема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2018-11-06T07:20:33Z</dcterms:created>
  <dcterms:modified xsi:type="dcterms:W3CDTF">2018-11-12T08:17:30Z</dcterms:modified>
</cp:coreProperties>
</file>