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48"/>
  </p:notesMasterIdLst>
  <p:sldIdLst>
    <p:sldId id="323" r:id="rId2"/>
    <p:sldId id="329" r:id="rId3"/>
    <p:sldId id="330" r:id="rId4"/>
    <p:sldId id="331" r:id="rId5"/>
    <p:sldId id="332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62" r:id="rId36"/>
    <p:sldId id="363" r:id="rId37"/>
    <p:sldId id="364" r:id="rId38"/>
    <p:sldId id="365" r:id="rId39"/>
    <p:sldId id="366" r:id="rId40"/>
    <p:sldId id="367" r:id="rId41"/>
    <p:sldId id="368" r:id="rId42"/>
    <p:sldId id="370" r:id="rId43"/>
    <p:sldId id="371" r:id="rId44"/>
    <p:sldId id="372" r:id="rId45"/>
    <p:sldId id="373" r:id="rId46"/>
    <p:sldId id="374" r:id="rId47"/>
  </p:sldIdLst>
  <p:sldSz cx="9144000" cy="5143500" type="screen16x9"/>
  <p:notesSz cx="6858000" cy="9144000"/>
  <p:embeddedFontLst>
    <p:embeddedFont>
      <p:font typeface="Roboto" panose="02000000000000000000" pitchFamily="2" charset="0"/>
      <p:regular r:id="rId49"/>
      <p:bold r:id="rId50"/>
      <p:italic r:id="rId51"/>
      <p:boldItalic r:id="rId52"/>
    </p:embeddedFont>
    <p:embeddedFont>
      <p:font typeface="Theano Didot" panose="020B0604020202020204" charset="0"/>
      <p:regular r:id="rId53"/>
    </p:embeddedFont>
    <p:embeddedFont>
      <p:font typeface="Merriweather" panose="00000500000000000000" pitchFamily="2" charset="-52"/>
      <p:regular r:id="rId54"/>
      <p:bold r:id="rId55"/>
      <p:italic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1648"/>
    <a:srgbClr val="4E361E"/>
    <a:srgbClr val="003BB2"/>
    <a:srgbClr val="FFDC5A"/>
    <a:srgbClr val="DBB43F"/>
    <a:srgbClr val="6008BA"/>
    <a:srgbClr val="2E2E3A"/>
    <a:srgbClr val="DD4935"/>
    <a:srgbClr val="FF6600"/>
    <a:srgbClr val="8A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0" autoAdjust="0"/>
    <p:restoredTop sz="93689" autoAdjust="0"/>
  </p:normalViewPr>
  <p:slideViewPr>
    <p:cSldViewPr snapToGrid="0" showGuides="1">
      <p:cViewPr varScale="1">
        <p:scale>
          <a:sx n="99" d="100"/>
          <a:sy n="99" d="100"/>
        </p:scale>
        <p:origin x="756" y="78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72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506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896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098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78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200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67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845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664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84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84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283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328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9008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59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6634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8014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2168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222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7911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83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74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0791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362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023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7937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874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7580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474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884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85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305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02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681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090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3219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7088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526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0175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6734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03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51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98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70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59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583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gif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Ð°ÑÑÐ¸Ð½ÐºÐ¸ Ð¿Ð¾ Ð·Ð°Ð¿ÑÐ¾ÑÑ Ð¾Ð±ÑÐµÑÑÐ²Ð¾ ÑÐ¾ÑÑÐ¸Ð¸ 18 Ð²ÐµÐº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8151" y="376238"/>
            <a:ext cx="5528966" cy="457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90525"/>
            <a:ext cx="4033838" cy="26161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Перемены </a:t>
            </a:r>
            <a:endParaRPr lang="ru-RU" sz="3400" dirty="0" smtClean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  <a:p>
            <a:r>
              <a:rPr lang="ru-RU" sz="34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в </a:t>
            </a:r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повседневной жизни российских сословий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6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61401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Большой Екатерининский дворец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51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937335"/>
            <a:ext cx="4170694" cy="1237269"/>
            <a:chOff x="358776" y="1809737"/>
            <a:chExt cx="4170694" cy="123726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170694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Дома знати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336042"/>
              <a:ext cx="4170694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Украшениями дворцов служили </a:t>
              </a:r>
              <a:r>
                <a:rPr lang="ru-RU" sz="1400" dirty="0" smtClean="0">
                  <a:solidFill>
                    <a:prstClr val="white"/>
                  </a:solidFill>
                </a:rPr>
                <a:t>мраморные </a:t>
              </a:r>
              <a:r>
                <a:rPr lang="ru-RU" sz="1400" dirty="0">
                  <a:solidFill>
                    <a:prstClr val="white"/>
                  </a:solidFill>
                </a:rPr>
                <a:t>лестницы, расписные стены и потолки, зеркала и картины. 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91" y="829335"/>
            <a:ext cx="4444409" cy="348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1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61401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Мраморный дворец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5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61401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Таврический дворец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29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Дома знати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Представители знати также строили себе дворцы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Дворцы находились </a:t>
            </a: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как </a:t>
            </a:r>
            <a:r>
              <a:rPr lang="ru-RU" sz="1400" dirty="0">
                <a:solidFill>
                  <a:prstClr val="black"/>
                </a:solidFill>
              </a:rPr>
              <a:t>в городах, так и за их пределами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Вельможи </a:t>
            </a:r>
            <a:r>
              <a:rPr lang="ru-RU" sz="1400" dirty="0" smtClean="0">
                <a:solidFill>
                  <a:prstClr val="black"/>
                </a:solidFill>
              </a:rPr>
              <a:t>старались </a:t>
            </a:r>
            <a:r>
              <a:rPr lang="ru-RU" sz="1400" dirty="0">
                <a:solidFill>
                  <a:prstClr val="black"/>
                </a:solidFill>
              </a:rPr>
              <a:t>продемонстрировать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своё </a:t>
            </a:r>
            <a:r>
              <a:rPr lang="ru-RU" sz="1400" dirty="0">
                <a:solidFill>
                  <a:prstClr val="black"/>
                </a:solidFill>
              </a:rPr>
              <a:t>превосходство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над </a:t>
            </a:r>
            <a:r>
              <a:rPr lang="ru-RU" sz="1400" dirty="0">
                <a:solidFill>
                  <a:prstClr val="black"/>
                </a:solidFill>
              </a:rPr>
              <a:t>остальными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30660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8000" b="-10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64948" y="2913054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Прокофий Демидов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8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61401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Дворец Демидова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27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678942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Горожане и крестьяне продолжали строить деревянные дома.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Это приводило к тому, что во время пожаров выгорали целые городские кварталы.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080" y="858416"/>
            <a:ext cx="2920520" cy="347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6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" y="-1"/>
            <a:ext cx="9144002" cy="51480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3576" y="1846231"/>
            <a:ext cx="2764372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веке впервые появилась нумерация домов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улицам.</a:t>
            </a:r>
          </a:p>
        </p:txBody>
      </p:sp>
    </p:spTree>
    <p:extLst>
      <p:ext uri="{BB962C8B-B14F-4D97-AF65-F5344CB8AC3E}">
        <p14:creationId xmlns:p14="http://schemas.microsoft.com/office/powerpoint/2010/main" val="27892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937335"/>
            <a:ext cx="4170694" cy="1237269"/>
            <a:chOff x="358776" y="1809737"/>
            <a:chExt cx="4170694" cy="123726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170694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Дома горожан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336042"/>
              <a:ext cx="4170694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Центральное место </a:t>
              </a:r>
              <a:r>
                <a:rPr lang="ru-RU" sz="1400" dirty="0" smtClean="0">
                  <a:solidFill>
                    <a:prstClr val="white"/>
                  </a:solidFill>
                </a:rPr>
                <a:t>в домах занимал длинный </a:t>
              </a:r>
              <a:r>
                <a:rPr lang="ru-RU" sz="1400" dirty="0">
                  <a:solidFill>
                    <a:prstClr val="white"/>
                  </a:solidFill>
                </a:rPr>
                <a:t>коридор, в который выходили многочисленные комнаты. </a:t>
              </a:r>
            </a:p>
          </p:txBody>
        </p:sp>
      </p:grpSp>
      <p:pic>
        <p:nvPicPr>
          <p:cNvPr id="3074" name="Picture 2" descr="ÐÐ°ÑÑÐ¸Ð½ÐºÐ¸ Ð¿Ð¾ Ð·Ð°Ð¿ÑÐ¾ÑÑ Ð´Ð¾Ð¼Ð° Ð³Ð¾ÑÐ¾Ð¶Ð°Ð½ Ð¸Ð½ÑÐµÑÑÐµÑ ÑÐ¾ÑÑÐ¸Ñ 18 Ð²Ðµ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9592" y="829335"/>
            <a:ext cx="4444410" cy="348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82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8000" b="-10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61401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Анна Иоанновна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85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9000" r="-2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24832"/>
            <a:ext cx="3648807" cy="794403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</a:t>
            </a:r>
            <a:r>
              <a:rPr lang="en-US" sz="1400" dirty="0" smtClean="0">
                <a:solidFill>
                  <a:prstClr val="white"/>
                </a:solidFill>
              </a:rPr>
              <a:t>XVIII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веке изменения не коснулись крестьянских жилищ.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47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678942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Пётр I насильственным путём вводил иностранные фасоны одежды.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середине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европейская мода стала естественным явлением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жизни русских людей.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078" y="835271"/>
            <a:ext cx="2920522" cy="348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Мода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На начальном этапе дворяне заказывали наряды за границей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Затем они стали приглашать в Петербург иностранных портных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Эмигрантки из Франции открывали в России собственные мастерские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7150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5553" y="294542"/>
            <a:ext cx="2178556" cy="45544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5508" y="294542"/>
            <a:ext cx="1668419" cy="27967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6686" y="294542"/>
            <a:ext cx="1538654" cy="24109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178" y="154886"/>
            <a:ext cx="1958492" cy="26902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16750" y="3471072"/>
            <a:ext cx="2015725" cy="11861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930757">
            <a:off x="7173993" y="2501078"/>
            <a:ext cx="485955" cy="29366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9893">
            <a:off x="6346895" y="3609792"/>
            <a:ext cx="1305550" cy="118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0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t="-66000" r="-5000" b="-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31041"/>
            <a:ext cx="3648807" cy="1009846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Женщины носили корсеты, которые старались максимально затянуть, чтобы талия казалась тоньше.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5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36204" y="1931171"/>
            <a:ext cx="5496271" cy="1331410"/>
            <a:chOff x="336204" y="1688775"/>
            <a:chExt cx="5496271" cy="133141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36204" y="1688775"/>
              <a:ext cx="3775072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srgbClr val="FFDC5A"/>
                  </a:solidFill>
                  <a:latin typeface="Merriweather"/>
                </a:rPr>
                <a:t>Кринолин —</a:t>
              </a:r>
              <a:endParaRPr lang="ru-RU" sz="4200" dirty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16337" y="2388602"/>
              <a:ext cx="5416138" cy="6315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это специальный мягкий каркас округлой формы.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/>
          <a:stretch/>
        </p:blipFill>
        <p:spPr bwMode="auto">
          <a:xfrm rot="10800000" flipV="1">
            <a:off x="6248812" y="1336432"/>
            <a:ext cx="2895188" cy="2338752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8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2086802"/>
            <a:ext cx="4170694" cy="985918"/>
            <a:chOff x="358776" y="1809737"/>
            <a:chExt cx="4170694" cy="98591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170694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Костюм знати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336042"/>
              <a:ext cx="4170694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Одежда дворянок шилась из дорогих тканей, таких, например, как </a:t>
              </a:r>
              <a:r>
                <a:rPr lang="ru-RU" sz="1400" dirty="0" smtClean="0">
                  <a:solidFill>
                    <a:prstClr val="white"/>
                  </a:solidFill>
                </a:rPr>
                <a:t>парча, атлас </a:t>
              </a:r>
              <a:r>
                <a:rPr lang="ru-RU" sz="1400" dirty="0">
                  <a:solidFill>
                    <a:prstClr val="white"/>
                  </a:solidFill>
                </a:rPr>
                <a:t>или </a:t>
              </a:r>
              <a:r>
                <a:rPr lang="ru-RU" sz="1400" dirty="0" smtClean="0">
                  <a:solidFill>
                    <a:prstClr val="white"/>
                  </a:solidFill>
                </a:rPr>
                <a:t>муар</a:t>
              </a:r>
              <a:r>
                <a:rPr lang="ru-RU" sz="1400" dirty="0">
                  <a:solidFill>
                    <a:prstClr val="white"/>
                  </a:solidFill>
                </a:rPr>
                <a:t>. </a:t>
              </a:r>
            </a:p>
          </p:txBody>
        </p:sp>
      </p:grpSp>
      <p:pic>
        <p:nvPicPr>
          <p:cNvPr id="5122" name="Picture 2" descr="ÐÐ°ÑÑÐ¸Ð½ÐºÐ¸ Ð¿Ð¾ Ð·Ð°Ð¿ÑÐ¾ÑÑ ÐºÐ¾ÑÑÑÐ¼ ÑÑÑÑÐºÐ¾Ð¹ Ð´Ð²Ð¾ÑÑÐ½ÐºÐ¸ 18 Ð²Ðµ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9592" y="829335"/>
            <a:ext cx="4444409" cy="348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48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67196" y="294599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Д. Левицкий.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Портрет 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Е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. И.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Нелидовой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в роли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Сербины.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1773 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41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67196" y="294599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М. Шибанов.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Крестьянский обед.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1774 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4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Питание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Традиционным оставалось питание большинства населения России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Во время голода 1764 года из Германии привезли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500 </a:t>
            </a:r>
            <a:r>
              <a:rPr lang="ru-RU" sz="1400" dirty="0">
                <a:solidFill>
                  <a:prstClr val="black"/>
                </a:solidFill>
              </a:rPr>
              <a:t>бочонков с картофелем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Новый </a:t>
            </a:r>
            <a:r>
              <a:rPr lang="ru-RU" sz="1400" dirty="0">
                <a:solidFill>
                  <a:prstClr val="black"/>
                </a:solidFill>
              </a:rPr>
              <a:t>продукт пришлось </a:t>
            </a:r>
            <a:r>
              <a:rPr lang="ru-RU" sz="1400" dirty="0" smtClean="0">
                <a:solidFill>
                  <a:prstClr val="black"/>
                </a:solidFill>
              </a:rPr>
              <a:t>насильно </a:t>
            </a:r>
            <a:r>
              <a:rPr lang="ru-RU" sz="1400" dirty="0">
                <a:solidFill>
                  <a:prstClr val="black"/>
                </a:solidFill>
              </a:rPr>
              <a:t>внедрять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>
                <a:solidFill>
                  <a:prstClr val="black"/>
                </a:solidFill>
              </a:rPr>
              <a:t>крестьянской среде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45143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61401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В. Якоби.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Шуты в спальне Анны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Иоанновны.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1872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43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953452"/>
            <a:ext cx="4170694" cy="1237269"/>
            <a:chOff x="358776" y="1809737"/>
            <a:chExt cx="4170694" cy="123726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170694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Питание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336042"/>
              <a:ext cx="4170694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Состоятельные горожане в </a:t>
              </a:r>
              <a:r>
                <a:rPr lang="en-US" sz="1400" dirty="0" smtClean="0">
                  <a:solidFill>
                    <a:prstClr val="white"/>
                  </a:solidFill>
                </a:rPr>
                <a:t>XVIII</a:t>
              </a:r>
              <a:r>
                <a:rPr lang="ru-RU" sz="1400" dirty="0" smtClean="0">
                  <a:solidFill>
                    <a:prstClr val="white"/>
                  </a:solidFill>
                </a:rPr>
                <a:t> </a:t>
              </a:r>
              <a:r>
                <a:rPr lang="ru-RU" sz="1400" dirty="0">
                  <a:solidFill>
                    <a:prstClr val="white"/>
                  </a:solidFill>
                </a:rPr>
                <a:t>веке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стали есть </a:t>
              </a:r>
              <a:r>
                <a:rPr lang="ru-RU" sz="1400" dirty="0">
                  <a:solidFill>
                    <a:prstClr val="white"/>
                  </a:solidFill>
                </a:rPr>
                <a:t>привезённые из Европы сосиски,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колбасы </a:t>
              </a:r>
              <a:r>
                <a:rPr lang="ru-RU" sz="1400" dirty="0">
                  <a:solidFill>
                    <a:prstClr val="white"/>
                  </a:solidFill>
                </a:rPr>
                <a:t>и салаты. </a:t>
              </a:r>
            </a:p>
          </p:txBody>
        </p:sp>
      </p:grpSp>
      <p:pic>
        <p:nvPicPr>
          <p:cNvPr id="6146" name="Picture 2" descr="ÐÐ°ÑÑÐ¸Ð½ÐºÐ¸ Ð¿Ð¾ Ð·Ð°Ð¿ÑÐ¾ÑÑ ÑÐ¾ÑÐ¸ÑÐºÐ¸ 18 Ð²ÐµÐ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92" y="829335"/>
            <a:ext cx="4444408" cy="348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32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497967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Изменилась и сама система питания. Раньше при готовке продукты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смешивали.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Теперь же мясо стали нарезать кусочками и добавлять в другие продукты.</a:t>
            </a:r>
          </a:p>
        </p:txBody>
      </p:sp>
      <p:pic>
        <p:nvPicPr>
          <p:cNvPr id="7170" name="Picture 2" descr="ÐÐ°ÑÑÐ¸Ð½ÐºÐ¸ Ð¿Ð¾ Ð·Ð°Ð¿ÑÐ¾ÑÑ Ð¿Ð¸ÑÐ°Ð½Ð¸Ðµ 18 Ð²ÐµÐ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" y="835271"/>
            <a:ext cx="2920524" cy="34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75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Питание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62466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Популярной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была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европейская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кулинария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13629" y="1209561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4E361E"/>
                </a:solidFill>
              </a:rPr>
              <a:t>Дворяне заказывали блюда, приготовленные </a:t>
            </a:r>
            <a:endParaRPr lang="ru-RU" sz="1400" dirty="0" smtClean="0">
              <a:solidFill>
                <a:srgbClr val="4E361E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4E361E"/>
                </a:solidFill>
              </a:rPr>
              <a:t>по </a:t>
            </a:r>
            <a:r>
              <a:rPr lang="ru-RU" sz="1400" dirty="0">
                <a:solidFill>
                  <a:srgbClr val="4E361E"/>
                </a:solidFill>
              </a:rPr>
              <a:t>самым изысканным рецептам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13629" y="2872110"/>
            <a:ext cx="26610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Исконно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русские блюда стали есть только в узком семейном кругу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62466" y="2872110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4E361E"/>
                </a:solidFill>
              </a:rPr>
              <a:t>Щи и похлёбки </a:t>
            </a:r>
          </a:p>
          <a:p>
            <a:pPr algn="ctr" defTabSz="685783"/>
            <a:r>
              <a:rPr lang="ru-RU" sz="1400" dirty="0" smtClean="0">
                <a:solidFill>
                  <a:srgbClr val="4E361E"/>
                </a:solidFill>
              </a:rPr>
              <a:t>заменили бульоны </a:t>
            </a:r>
          </a:p>
          <a:p>
            <a:pPr algn="ctr" defTabSz="685783"/>
            <a:r>
              <a:rPr lang="ru-RU" sz="1400" dirty="0" smtClean="0">
                <a:solidFill>
                  <a:srgbClr val="4E361E"/>
                </a:solidFill>
              </a:rPr>
              <a:t>и супы</a:t>
            </a:r>
            <a:endParaRPr lang="ru-RU" sz="1400" dirty="0">
              <a:solidFill>
                <a:srgbClr val="4E361E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75491" y="1677533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75491" y="3211058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92358" y="2390624"/>
            <a:ext cx="0" cy="212603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5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3576" y="807485"/>
            <a:ext cx="2764372" cy="352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Крестьяне практически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имели свободного времени.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перерывах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между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работой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 помещика 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они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занимались собственным хозяйством.</a:t>
            </a:r>
          </a:p>
        </p:txBody>
      </p:sp>
    </p:spTree>
    <p:extLst>
      <p:ext uri="{BB962C8B-B14F-4D97-AF65-F5344CB8AC3E}">
        <p14:creationId xmlns:p14="http://schemas.microsoft.com/office/powerpoint/2010/main" val="11565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940591"/>
            <a:ext cx="3009900" cy="794403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воскресные дни крестьяне посещали церковь.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96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669417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Горожане могли наблюдать со стороны за праздниками аристократов.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Особенно нравилось горожанам посещать выступления уличных театров в ярмарочные дни.</a:t>
            </a:r>
          </a:p>
        </p:txBody>
      </p:sp>
      <p:pic>
        <p:nvPicPr>
          <p:cNvPr id="8194" name="Picture 2" descr="ÐÐ°ÑÑÐ¸Ð½ÐºÐ¸ Ð¿Ð¾ Ð·Ð°Ð¿ÑÐ¾ÑÑ Ð±ÑÑ Ð³Ð¾ÑÐ¾Ð¶Ð°Ð½ ÑÐ¾ÑÑÐ¸Ñ 18 Ð²Ðµ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35271"/>
            <a:ext cx="2917825" cy="34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9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940591"/>
            <a:ext cx="3009900" cy="794403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Дворяне устраивали </a:t>
            </a:r>
            <a:r>
              <a:rPr lang="ru-RU" sz="1400" dirty="0" smtClean="0">
                <a:solidFill>
                  <a:prstClr val="white"/>
                </a:solidFill>
              </a:rPr>
              <a:t>балы, </a:t>
            </a:r>
            <a:r>
              <a:rPr lang="ru-RU" sz="1400" dirty="0">
                <a:solidFill>
                  <a:prstClr val="white"/>
                </a:solidFill>
              </a:rPr>
              <a:t>маскарады и званые обеды.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9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953452"/>
            <a:ext cx="4170694" cy="1237269"/>
            <a:chOff x="358776" y="1809737"/>
            <a:chExt cx="4170694" cy="123726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170694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Быт дворян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336042"/>
              <a:ext cx="4170694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Популярным увлечением знати стало коллекционирование как предметов искусства, так и разных диковинных вещей. 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5825" y="829335"/>
            <a:ext cx="4448175" cy="348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7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500003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Книги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430482"/>
            <a:ext cx="50514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Студенты и преподаватели отдавали предпочтение научной литературе.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4540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9218" name="Picture 2" descr="ÐÐ°ÑÑÐ¸Ð½ÐºÐ¸ Ð¿Ð¾ Ð·Ð°Ð¿ÑÐ¾ÑÑ ÐºÐ½Ð¸Ð³Ð¸ ÑÑÐ°ÑÐ¸Ð½Ð½Ñ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7150" y="1724005"/>
            <a:ext cx="2663825" cy="268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0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t="-3000" r="-3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937335"/>
            <a:ext cx="4170694" cy="1237269"/>
            <a:chOff x="358776" y="1809737"/>
            <a:chExt cx="4170694" cy="1237269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809737"/>
              <a:ext cx="4170694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Анна Иоанновна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336042"/>
              <a:ext cx="4170694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Одной из прихотей императрицы стал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Ледяной </a:t>
              </a:r>
              <a:r>
                <a:rPr lang="ru-RU" sz="1400" dirty="0">
                  <a:solidFill>
                    <a:prstClr val="white"/>
                  </a:solidFill>
                </a:rPr>
                <a:t>дом. Он был возведён прямо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посреди </a:t>
              </a:r>
              <a:r>
                <a:rPr lang="ru-RU" sz="1400" dirty="0">
                  <a:solidFill>
                    <a:prstClr val="white"/>
                  </a:solidFill>
                </a:rPr>
                <a:t>реки Невы. </a:t>
              </a:r>
            </a:p>
          </p:txBody>
        </p:sp>
      </p:grpSp>
      <p:pic>
        <p:nvPicPr>
          <p:cNvPr id="1026" name="Picture 2" descr="ÐÐ°ÑÑÐ¸Ð½ÐºÐ¸ Ð¿Ð¾ Ð·Ð°Ð¿ÑÐ¾ÑÑ Ð°Ð½Ð½Ð° Ð¸Ð¾Ð°Ð½Ð½Ð¾Ð²Ð½Ð° Ð»ÐµÐ´ÑÐ½Ð¾Ð¹ Ð´Ð¾Ð¼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9591" y="829336"/>
            <a:ext cx="4444409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94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500003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Книги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430482"/>
            <a:ext cx="50514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Студенты и преподаватели отдавали предпочтение научной литературе.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4540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67642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669421"/>
            <a:ext cx="45092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Дворяне читали любовные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авантюрные романы.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9883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6" y="3891837"/>
            <a:ext cx="47431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Наибольшей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популярностью </a:t>
            </a: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России пользовался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Вольтер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9218" name="Picture 2" descr="ÐÐ°ÑÑÐ¸Ð½ÐºÐ¸ Ð¿Ð¾ Ð·Ð°Ð¿ÑÐ¾ÑÑ ÐºÐ½Ð¸Ð³Ð¸ ÑÑÐ°ÑÐ¸Ð½Ð½Ñ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8"/>
          <a:stretch/>
        </p:blipFill>
        <p:spPr bwMode="auto">
          <a:xfrm>
            <a:off x="6087150" y="1724005"/>
            <a:ext cx="2663825" cy="268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24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10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61401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Вольтер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44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3576" y="980609"/>
            <a:ext cx="2764372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Читали не только дворяне,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мещане, ремесленники, купцы. Издатели выпускали небольшие брошюры, сборники сказок и песен.</a:t>
            </a:r>
          </a:p>
        </p:txBody>
      </p:sp>
    </p:spTree>
    <p:extLst>
      <p:ext uri="{BB962C8B-B14F-4D97-AF65-F5344CB8AC3E}">
        <p14:creationId xmlns:p14="http://schemas.microsoft.com/office/powerpoint/2010/main" val="361417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Досуг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В </a:t>
            </a:r>
            <a:r>
              <a:rPr lang="en-US" sz="1400" dirty="0" smtClean="0">
                <a:solidFill>
                  <a:prstClr val="black"/>
                </a:solidFill>
              </a:rPr>
              <a:t>XVIII</a:t>
            </a: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веке население Европы стало более мобильным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Люди отправлялись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 </a:t>
            </a:r>
            <a:r>
              <a:rPr lang="ru-RU" sz="1400" dirty="0">
                <a:solidFill>
                  <a:prstClr val="black"/>
                </a:solidFill>
              </a:rPr>
              <a:t>дальние путешествия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Они знакомились с новыми странами, искали лучшие места для жизни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83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940591"/>
            <a:ext cx="3457574" cy="794403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Основной причиной переселения был профессиональный интерес.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51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18601" y="1507492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России существовала традиция отправлять молодых людей за границу на обучение.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 Екатерине II модным стало посещать европейские курорты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карнавалы.</a:t>
            </a:r>
          </a:p>
        </p:txBody>
      </p:sp>
      <p:pic>
        <p:nvPicPr>
          <p:cNvPr id="112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4" y="835270"/>
            <a:ext cx="2917825" cy="346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26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38029"/>
            <a:ext cx="66802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Перемены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повседневной жизни российских сословий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614942"/>
            <a:ext cx="634502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Наиболее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заметно сословные различия проявлялись в жилищном строительстве.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6219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8257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402946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4" y="2680204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Европейская мода 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кулинария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стали естественным явлением в жизни высших слоёв населения.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4" y="3883966"/>
            <a:ext cx="626757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В эпоху Просвещения выросла роль книг. Наибольшей популярностью в России пользовался Вольтер.</a:t>
            </a:r>
          </a:p>
        </p:txBody>
      </p:sp>
    </p:spTree>
    <p:extLst>
      <p:ext uri="{BB962C8B-B14F-4D97-AF65-F5344CB8AC3E}">
        <p14:creationId xmlns:p14="http://schemas.microsoft.com/office/powerpoint/2010/main" val="368173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48692" y="3906093"/>
            <a:ext cx="3745061" cy="794403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П. М. Еропкин</a:t>
            </a:r>
            <a:endParaRPr lang="ru-RU" sz="28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2050" name="Picture 2" descr="ÐÐ°ÑÑÐ¸Ð½ÐºÐ¸ Ð¿Ð¾ Ð·Ð°Ð¿ÑÐ¾ÑÑ ÐµÑÐ¾Ð¿ÐºÐ¸Ð½ Ð°ÑÑÐ¸ÑÐµÐºÑÐ¾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6597" y="388016"/>
            <a:ext cx="2647509" cy="351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46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61401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В. Якоби.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Ледяной дом.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1878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42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78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216923"/>
            <a:ext cx="4171989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Жилищное строительство.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8775" y="10796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0637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194347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Одежда.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58775" y="304871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8775" y="403369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8775" y="3179335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Питание.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8775" y="4165199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Досуг.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62085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9" grpId="0" animBg="1"/>
      <p:bldP spid="11" grpId="0" animBg="1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0" r="-6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3576" y="1153733"/>
            <a:ext cx="2764372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веке более заметными стали различия между сословиями.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Это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наглядно проявилось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жилищном строительстве.</a:t>
            </a:r>
          </a:p>
        </p:txBody>
      </p:sp>
    </p:spTree>
    <p:extLst>
      <p:ext uri="{BB962C8B-B14F-4D97-AF65-F5344CB8AC3E}">
        <p14:creationId xmlns:p14="http://schemas.microsoft.com/office/powerpoint/2010/main" val="260402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61401" y="42483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Зимний дворец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94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698</Words>
  <Application>Microsoft Office PowerPoint</Application>
  <PresentationFormat>Экран (16:9)</PresentationFormat>
  <Paragraphs>195</Paragraphs>
  <Slides>46</Slides>
  <Notes>46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2" baseType="lpstr">
      <vt:lpstr>Roboto</vt:lpstr>
      <vt:lpstr>Theano Didot</vt:lpstr>
      <vt:lpstr>Arial</vt:lpstr>
      <vt:lpstr>Merriweather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2018-07-11T07:34:53Z</dcterms:created>
  <dcterms:modified xsi:type="dcterms:W3CDTF">2018-07-11T07:35:05Z</dcterms:modified>
</cp:coreProperties>
</file>