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60" r:id="rId1"/>
  </p:sldMasterIdLst>
  <p:notesMasterIdLst>
    <p:notesMasterId r:id="rId40"/>
  </p:notesMasterIdLst>
  <p:sldIdLst>
    <p:sldId id="323" r:id="rId2"/>
    <p:sldId id="324" r:id="rId3"/>
    <p:sldId id="325" r:id="rId4"/>
    <p:sldId id="326" r:id="rId5"/>
    <p:sldId id="327" r:id="rId6"/>
    <p:sldId id="328" r:id="rId7"/>
    <p:sldId id="329" r:id="rId8"/>
    <p:sldId id="330" r:id="rId9"/>
    <p:sldId id="331" r:id="rId10"/>
    <p:sldId id="332" r:id="rId11"/>
    <p:sldId id="333" r:id="rId12"/>
    <p:sldId id="334" r:id="rId13"/>
    <p:sldId id="335" r:id="rId14"/>
    <p:sldId id="336" r:id="rId15"/>
    <p:sldId id="337" r:id="rId16"/>
    <p:sldId id="338" r:id="rId17"/>
    <p:sldId id="339" r:id="rId18"/>
    <p:sldId id="340" r:id="rId19"/>
    <p:sldId id="341" r:id="rId20"/>
    <p:sldId id="342" r:id="rId21"/>
    <p:sldId id="343" r:id="rId22"/>
    <p:sldId id="344" r:id="rId23"/>
    <p:sldId id="345" r:id="rId24"/>
    <p:sldId id="346" r:id="rId25"/>
    <p:sldId id="347" r:id="rId26"/>
    <p:sldId id="348" r:id="rId27"/>
    <p:sldId id="349" r:id="rId28"/>
    <p:sldId id="350" r:id="rId29"/>
    <p:sldId id="351" r:id="rId30"/>
    <p:sldId id="352" r:id="rId31"/>
    <p:sldId id="353" r:id="rId32"/>
    <p:sldId id="354" r:id="rId33"/>
    <p:sldId id="355" r:id="rId34"/>
    <p:sldId id="356" r:id="rId35"/>
    <p:sldId id="357" r:id="rId36"/>
    <p:sldId id="358" r:id="rId37"/>
    <p:sldId id="359" r:id="rId38"/>
    <p:sldId id="360" r:id="rId39"/>
  </p:sldIdLst>
  <p:sldSz cx="9144000" cy="5143500" type="screen16x9"/>
  <p:notesSz cx="6858000" cy="9144000"/>
  <p:embeddedFontLst>
    <p:embeddedFont>
      <p:font typeface="Roboto" panose="02000000000000000000" pitchFamily="2" charset="0"/>
      <p:regular r:id="rId41"/>
      <p:bold r:id="rId42"/>
      <p:italic r:id="rId43"/>
      <p:boldItalic r:id="rId44"/>
    </p:embeddedFont>
    <p:embeddedFont>
      <p:font typeface="Merriweather" panose="00000500000000000000" pitchFamily="2" charset="-52"/>
      <p:regular r:id="rId45"/>
      <p:bold r:id="rId46"/>
      <p:italic r:id="rId47"/>
      <p:boldItalic r:id="rId48"/>
    </p:embeddedFont>
    <p:embeddedFont>
      <p:font typeface="Theano Didot" panose="020B0604020202020204" charset="0"/>
      <p:regular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3003" userDrawn="1">
          <p15:clr>
            <a:srgbClr val="A4A3A4"/>
          </p15:clr>
        </p15:guide>
        <p15:guide id="4" pos="299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064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1648"/>
    <a:srgbClr val="4E361E"/>
    <a:srgbClr val="003BB2"/>
    <a:srgbClr val="FFDC5A"/>
    <a:srgbClr val="DBB43F"/>
    <a:srgbClr val="6008BA"/>
    <a:srgbClr val="2E2E3A"/>
    <a:srgbClr val="DD4935"/>
    <a:srgbClr val="FF6600"/>
    <a:srgbClr val="8A3F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10" autoAdjust="0"/>
    <p:restoredTop sz="93689" autoAdjust="0"/>
  </p:normalViewPr>
  <p:slideViewPr>
    <p:cSldViewPr snapToGrid="0" showGuides="1">
      <p:cViewPr varScale="1">
        <p:scale>
          <a:sx n="99" d="100"/>
          <a:sy n="99" d="100"/>
        </p:scale>
        <p:origin x="756" y="78"/>
      </p:cViewPr>
      <p:guideLst>
        <p:guide orient="horz" pos="237"/>
        <p:guide pos="5534"/>
        <p:guide orient="horz" pos="3003"/>
        <p:guide pos="2993"/>
        <p:guide pos="2767"/>
        <p:guide pos="226"/>
        <p:guide pos="1837"/>
        <p:guide pos="2064"/>
        <p:guide pos="3674"/>
        <p:guide pos="392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BEF2C-B300-46D5-8036-A5B0A33E22D9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E0E06-5A83-4907-924B-CCA8D8A712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702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6726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4849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5855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1872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5318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7755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8460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1387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3131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5512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767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1553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302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5631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5539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1740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5778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0816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426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9691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8479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335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1476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3559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405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1942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4006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0654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7193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0663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5422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847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571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621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474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736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964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729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02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50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50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1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68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26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23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75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78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80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41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8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4114" y="489550"/>
            <a:ext cx="4392068" cy="424870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90525"/>
            <a:ext cx="4033838" cy="15696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Музыкальное </a:t>
            </a:r>
            <a:endParaRPr lang="ru-RU" sz="3400" dirty="0" smtClean="0">
              <a:solidFill>
                <a:prstClr val="white"/>
              </a:solidFill>
              <a:latin typeface="Merriweather"/>
              <a:ea typeface="Theano Didot" panose="02060603060706020203" pitchFamily="18" charset="0"/>
            </a:endParaRPr>
          </a:p>
          <a:p>
            <a:r>
              <a:rPr lang="ru-RU" sz="3400" dirty="0" smtClean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и </a:t>
            </a:r>
            <a:r>
              <a:rPr lang="ru-RU" sz="34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театральное искусство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16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18601" y="1814095"/>
            <a:ext cx="5100097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Каждый армейский полк должен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был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иметь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капельмейстера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Учреждались школы для подготовки музыкантов из числа солдатских детей.</a:t>
            </a:r>
          </a:p>
        </p:txBody>
      </p:sp>
      <p:pic>
        <p:nvPicPr>
          <p:cNvPr id="2" name="Picture 2" descr="https://cdn-s-static.arzamas.academy/uploads/ckeditor/pictures/4654/content_music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4" y="871870"/>
            <a:ext cx="2917825" cy="348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76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61401" y="424832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Анна Иоанновна и её двор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26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7"/>
            <a:ext cx="5000032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Музыка и театр при Анне Иоанновне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0456" y="1447006"/>
            <a:ext cx="505148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1735 году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императрица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приказала выписать из Италии оперную труппу.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45400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6939" y="267642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6" y="2669421"/>
            <a:ext cx="450922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Был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создан придворный оркестр, состоящий из немцев.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89883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6" y="3891837"/>
            <a:ext cx="474314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20 воспитанников кадетского корпуса вошли в состав балетной труппы.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277" y="1256851"/>
            <a:ext cx="2661129" cy="350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00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Театр в России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8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Большинство опер ставились на итальянском языке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8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Переводом опер для </a:t>
            </a:r>
            <a:r>
              <a:rPr lang="ru-RU" sz="1400" dirty="0">
                <a:solidFill>
                  <a:prstClr val="black"/>
                </a:solidFill>
              </a:rPr>
              <a:t>Анны Иоанновны занимался поэт Василий </a:t>
            </a:r>
            <a:r>
              <a:rPr lang="ru-RU" sz="1400" dirty="0" smtClean="0">
                <a:solidFill>
                  <a:prstClr val="black"/>
                </a:solidFill>
              </a:rPr>
              <a:t>Тредиаковский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27763" y="2743438"/>
            <a:ext cx="2557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Позже появились оперы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на </a:t>
            </a:r>
            <a:r>
              <a:rPr lang="ru-RU" sz="1400" dirty="0">
                <a:solidFill>
                  <a:prstClr val="black"/>
                </a:solidFill>
              </a:rPr>
              <a:t>русском языке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4E361E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2165892"/>
            <a:ext cx="241300" cy="0"/>
          </a:xfrm>
          <a:prstGeom prst="straightConnector1">
            <a:avLst/>
          </a:prstGeom>
          <a:ln w="31750" cap="rnd">
            <a:solidFill>
              <a:srgbClr val="4E361E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4E361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4E361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2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4E361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3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56735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3000" r="-7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4E361E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8775" y="1140589"/>
            <a:ext cx="266388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Подъём русской национальной культуры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середине </a:t>
            </a:r>
            <a:endParaRPr lang="en-US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en-US" sz="1800" dirty="0" smtClean="0">
                <a:solidFill>
                  <a:prstClr val="white"/>
                </a:solidFill>
                <a:latin typeface="Merriweather"/>
              </a:rPr>
              <a:t>XVIII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 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века создал предпосылки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для формирования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русского театра.</a:t>
            </a:r>
          </a:p>
        </p:txBody>
      </p:sp>
    </p:spTree>
    <p:extLst>
      <p:ext uri="{BB962C8B-B14F-4D97-AF65-F5344CB8AC3E}">
        <p14:creationId xmlns:p14="http://schemas.microsoft.com/office/powerpoint/2010/main" val="6309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Театр в России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62466" y="1092757"/>
            <a:ext cx="25558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При Елизавете Петровне появились театры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в Шляхетском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корпусе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в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Петербурге и в Московском университете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13629" y="120047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4E361E"/>
                </a:solidFill>
              </a:rPr>
              <a:t>В </a:t>
            </a:r>
            <a:r>
              <a:rPr lang="ru-RU" sz="1400" dirty="0" smtClean="0">
                <a:solidFill>
                  <a:srgbClr val="4E361E"/>
                </a:solidFill>
              </a:rPr>
              <a:t>Шляхетском </a:t>
            </a:r>
            <a:r>
              <a:rPr lang="ru-RU" sz="1400" dirty="0">
                <a:solidFill>
                  <a:srgbClr val="4E361E"/>
                </a:solidFill>
              </a:rPr>
              <a:t>корпусе ставились спектакли </a:t>
            </a:r>
            <a:endParaRPr lang="ru-RU" sz="1400" dirty="0" smtClean="0">
              <a:solidFill>
                <a:srgbClr val="4E361E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srgbClr val="4E361E"/>
                </a:solidFill>
              </a:rPr>
              <a:t>по </a:t>
            </a:r>
            <a:r>
              <a:rPr lang="ru-RU" sz="1400" dirty="0">
                <a:solidFill>
                  <a:srgbClr val="4E361E"/>
                </a:solidFill>
              </a:rPr>
              <a:t>произведениям Александра </a:t>
            </a:r>
            <a:r>
              <a:rPr lang="ru-RU" sz="1400" dirty="0" smtClean="0">
                <a:solidFill>
                  <a:srgbClr val="4E361E"/>
                </a:solidFill>
              </a:rPr>
              <a:t>Сумарокова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813629" y="2764388"/>
            <a:ext cx="26610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Первой оригинальной постановкой на русском языке стала трагедия «</a:t>
            </a:r>
            <a:r>
              <a:rPr lang="ru-RU" sz="1400" dirty="0" err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Хорев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»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62466" y="2656665"/>
            <a:ext cx="25558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4E361E"/>
                </a:solidFill>
              </a:rPr>
              <a:t>С 1750 года кадеты </a:t>
            </a:r>
            <a:r>
              <a:rPr lang="ru-RU" sz="1400" dirty="0" smtClean="0">
                <a:solidFill>
                  <a:srgbClr val="4E361E"/>
                </a:solidFill>
              </a:rPr>
              <a:t>Шляхетского </a:t>
            </a:r>
            <a:r>
              <a:rPr lang="ru-RU" sz="1400" dirty="0">
                <a:solidFill>
                  <a:srgbClr val="4E361E"/>
                </a:solidFill>
              </a:rPr>
              <a:t>корпуса начали исполнять </a:t>
            </a:r>
            <a:endParaRPr lang="ru-RU" sz="1400" dirty="0" smtClean="0">
              <a:solidFill>
                <a:srgbClr val="4E361E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srgbClr val="4E361E"/>
                </a:solidFill>
              </a:rPr>
              <a:t>пьесы Сумарокова </a:t>
            </a:r>
          </a:p>
          <a:p>
            <a:pPr algn="ctr" defTabSz="685783"/>
            <a:r>
              <a:rPr lang="ru-RU" sz="1400" dirty="0" smtClean="0">
                <a:solidFill>
                  <a:srgbClr val="4E361E"/>
                </a:solidFill>
              </a:rPr>
              <a:t>в </a:t>
            </a:r>
            <a:r>
              <a:rPr lang="ru-RU" sz="1400" dirty="0">
                <a:solidFill>
                  <a:srgbClr val="4E361E"/>
                </a:solidFill>
              </a:rPr>
              <a:t>Оперном </a:t>
            </a:r>
            <a:r>
              <a:rPr lang="ru-RU" sz="1400" dirty="0" smtClean="0">
                <a:solidFill>
                  <a:srgbClr val="4E361E"/>
                </a:solidFill>
              </a:rPr>
              <a:t>доме</a:t>
            </a:r>
            <a:endParaRPr lang="ru-RU" sz="1400" dirty="0">
              <a:solidFill>
                <a:srgbClr val="4E361E"/>
              </a:solidFill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75491" y="1677533"/>
            <a:ext cx="241300" cy="0"/>
          </a:xfrm>
          <a:prstGeom prst="straightConnector1">
            <a:avLst/>
          </a:prstGeom>
          <a:ln w="31750" cap="rnd">
            <a:solidFill>
              <a:srgbClr val="4E361E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75491" y="3211058"/>
            <a:ext cx="241300" cy="0"/>
          </a:xfrm>
          <a:prstGeom prst="straightConnector1">
            <a:avLst/>
          </a:prstGeom>
          <a:ln w="31750" cap="rnd">
            <a:solidFill>
              <a:srgbClr val="4E361E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92358" y="2390624"/>
            <a:ext cx="0" cy="212603"/>
          </a:xfrm>
          <a:prstGeom prst="straightConnector1">
            <a:avLst/>
          </a:prstGeom>
          <a:ln w="31750" cap="rnd">
            <a:solidFill>
              <a:srgbClr val="4E361E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952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9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61401" y="424832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Фёдор Волков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944285"/>
            <a:ext cx="3438526" cy="794403"/>
          </a:xfrm>
          <a:prstGeom prst="rect">
            <a:avLst/>
          </a:prstGeom>
          <a:solidFill>
            <a:srgbClr val="4E361E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Всероссийскую славу приобрёл ярославский актёр Фёдор </a:t>
            </a:r>
            <a:r>
              <a:rPr lang="ru-RU" sz="1400" dirty="0" smtClean="0">
                <a:solidFill>
                  <a:prstClr val="white"/>
                </a:solidFill>
              </a:rPr>
              <a:t>Волков</a:t>
            </a:r>
            <a:r>
              <a:rPr lang="ru-RU" sz="1400" dirty="0">
                <a:solidFill>
                  <a:prstClr val="white"/>
                </a:solidFill>
              </a:rPr>
              <a:t>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76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18601" y="1509295"/>
            <a:ext cx="5100097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1756 году был учреждён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«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Русский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для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представления трагедий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комедий театр».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этом театре Волков был актёром, режиссёром, декоратором, а с 1761 года – директором.</a:t>
            </a:r>
          </a:p>
        </p:txBody>
      </p:sp>
      <p:pic>
        <p:nvPicPr>
          <p:cNvPr id="2050" name="Picture 2" descr="ÐÐ°ÑÑÐ¸Ð½ÐºÐ¸ Ð¿Ð¾ Ð·Ð°Ð¿ÑÐ¾ÑÑ ÑÐµÐ´Ð¾Ñ Ð²Ð¾Ð»ÐºÐ¾Ð²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871870"/>
            <a:ext cx="2917824" cy="348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74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61401" y="424832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Александр Сумароков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21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8776" y="2114847"/>
            <a:ext cx="4170694" cy="911251"/>
            <a:chOff x="358776" y="1809737"/>
            <a:chExt cx="4170694" cy="911251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809737"/>
              <a:ext cx="4170694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2800" dirty="0" smtClean="0">
                  <a:solidFill>
                    <a:srgbClr val="FFDC5A"/>
                  </a:solidFill>
                  <a:latin typeface="Merriweather"/>
                </a:rPr>
                <a:t>Александр Сумароков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261375"/>
              <a:ext cx="4170694" cy="45961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Часто постановки приурочивались к военным победам России и дням рождения императоров. </a:t>
              </a:r>
            </a:p>
          </p:txBody>
        </p:sp>
      </p:grpSp>
      <p:pic>
        <p:nvPicPr>
          <p:cNvPr id="3074" name="Picture 2" descr="https://upload.wikimedia.org/wikipedia/commons/thumb/e/eb/Sumarokov_by_A.Losenko.jpg/800px-Sumarokov_by_A.Losenko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05350" y="847252"/>
            <a:ext cx="4438652" cy="344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72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182101" cy="51625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4E361E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7031" y="1313713"/>
            <a:ext cx="2557462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Первый театральный спектакль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русском языке длился 10 часов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шёл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без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антракта.</a:t>
            </a:r>
          </a:p>
        </p:txBody>
      </p:sp>
    </p:spTree>
    <p:extLst>
      <p:ext uri="{BB962C8B-B14F-4D97-AF65-F5344CB8AC3E}">
        <p14:creationId xmlns:p14="http://schemas.microsoft.com/office/powerpoint/2010/main" val="323934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7"/>
            <a:ext cx="5000032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Развитие театрального искусства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0456" y="1666813"/>
            <a:ext cx="505148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 1767 году в Москве был поставлен балет «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Забавы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о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святках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».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67381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6939" y="244782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6" y="2440825"/>
            <a:ext cx="474314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 1756 году был построен Постоянный русский театр на Царицыном лугу.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22183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6" y="3221836"/>
            <a:ext cx="489554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 1760 году в Москве появился Театр для русских комедий, трагедий и опер.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377063" y="399584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4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00456" y="3988849"/>
            <a:ext cx="565754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 1773 году при Московском воспитательном доме учредили балетный класс.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396" y="958514"/>
            <a:ext cx="2408438" cy="389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53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  <p:bldP spid="18" grpId="0" animBg="1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Театр в России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8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Простые </a:t>
            </a:r>
            <a:r>
              <a:rPr lang="ru-RU" sz="1400" dirty="0">
                <a:solidFill>
                  <a:prstClr val="black"/>
                </a:solidFill>
              </a:rPr>
              <a:t>люди были далеки от оперных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и </a:t>
            </a:r>
            <a:r>
              <a:rPr lang="ru-RU" sz="1400" dirty="0">
                <a:solidFill>
                  <a:prstClr val="black"/>
                </a:solidFill>
              </a:rPr>
              <a:t>балетных постановок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8"/>
            <a:ext cx="255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В народе сохранялись традиции уличного театра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3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Главными артистами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уличных театров </a:t>
            </a: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были </a:t>
            </a:r>
            <a:r>
              <a:rPr lang="ru-RU" sz="1400" dirty="0">
                <a:solidFill>
                  <a:prstClr val="black"/>
                </a:solidFill>
              </a:rPr>
              <a:t>скоморохи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4E361E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2165892"/>
            <a:ext cx="241300" cy="0"/>
          </a:xfrm>
          <a:prstGeom prst="straightConnector1">
            <a:avLst/>
          </a:prstGeom>
          <a:ln w="31750" cap="rnd">
            <a:solidFill>
              <a:srgbClr val="4E361E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4E361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4E361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2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4E361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3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238468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6000" r="-1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3939857"/>
            <a:ext cx="2795954" cy="794403"/>
          </a:xfrm>
          <a:prstGeom prst="rect">
            <a:avLst/>
          </a:prstGeom>
          <a:solidFill>
            <a:srgbClr val="4E361E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Кукольники использовали </a:t>
            </a:r>
            <a:r>
              <a:rPr lang="ru-RU" sz="1400" dirty="0" smtClean="0">
                <a:solidFill>
                  <a:prstClr val="white"/>
                </a:solidFill>
              </a:rPr>
              <a:t>марионеток и петрушек.</a:t>
            </a:r>
          </a:p>
        </p:txBody>
      </p:sp>
    </p:spTree>
    <p:extLst>
      <p:ext uri="{BB962C8B-B14F-4D97-AF65-F5344CB8AC3E}">
        <p14:creationId xmlns:p14="http://schemas.microsoft.com/office/powerpoint/2010/main" val="226044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r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4E361E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7031" y="1499982"/>
            <a:ext cx="2557462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Уличные театры устраивались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во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время ярмарок, в выходные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праздничные дни.</a:t>
            </a:r>
          </a:p>
        </p:txBody>
      </p:sp>
    </p:spTree>
    <p:extLst>
      <p:ext uri="{BB962C8B-B14F-4D97-AF65-F5344CB8AC3E}">
        <p14:creationId xmlns:p14="http://schemas.microsoft.com/office/powerpoint/2010/main" val="329594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36204" y="1747997"/>
            <a:ext cx="5496271" cy="1628543"/>
            <a:chOff x="336204" y="1688775"/>
            <a:chExt cx="5496271" cy="1628543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36204" y="1688775"/>
              <a:ext cx="2914259" cy="64633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685766"/>
              <a:r>
                <a:rPr lang="ru-RU" sz="4200" dirty="0" smtClean="0">
                  <a:solidFill>
                    <a:srgbClr val="FFDC5A"/>
                  </a:solidFill>
                  <a:latin typeface="Merriweather"/>
                </a:rPr>
                <a:t>Романс —</a:t>
              </a:r>
              <a:endParaRPr lang="ru-RU" sz="4200" dirty="0">
                <a:solidFill>
                  <a:srgbClr val="FFDC5A"/>
                </a:solidFill>
                <a:latin typeface="Merriweather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416337" y="2388602"/>
              <a:ext cx="5416138" cy="92871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4000"/>
                </a:lnSpc>
              </a:pPr>
              <a:r>
                <a:rPr lang="ru-RU" sz="1800" dirty="0" smtClean="0">
                  <a:solidFill>
                    <a:prstClr val="white"/>
                  </a:solidFill>
                  <a:latin typeface="Merriweather"/>
                </a:rPr>
                <a:t>в </a:t>
              </a:r>
              <a:r>
                <a:rPr lang="en-US" sz="1800" dirty="0" smtClean="0">
                  <a:solidFill>
                    <a:prstClr val="white"/>
                  </a:solidFill>
                  <a:latin typeface="Merriweather"/>
                </a:rPr>
                <a:t>XVIII </a:t>
              </a:r>
              <a:r>
                <a:rPr lang="ru-RU" sz="1800" dirty="0" smtClean="0">
                  <a:solidFill>
                    <a:prstClr val="white"/>
                  </a:solidFill>
                  <a:latin typeface="Merriweather"/>
                </a:rPr>
                <a:t>веке это </a:t>
              </a: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было вокальное произведение, исполнявшееся </a:t>
              </a:r>
              <a:endParaRPr lang="ru-RU" sz="1800" dirty="0" smtClean="0">
                <a:solidFill>
                  <a:prstClr val="white"/>
                </a:solidFill>
                <a:latin typeface="Merriweather"/>
              </a:endParaRPr>
            </a:p>
            <a:p>
              <a:pPr defTabSz="685766">
                <a:lnSpc>
                  <a:spcPct val="114000"/>
                </a:lnSpc>
              </a:pPr>
              <a:r>
                <a:rPr lang="ru-RU" sz="1800" dirty="0" smtClean="0">
                  <a:solidFill>
                    <a:prstClr val="white"/>
                  </a:solidFill>
                  <a:latin typeface="Merriweather"/>
                </a:rPr>
                <a:t>на </a:t>
              </a: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французском языке.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 flipV="1">
            <a:off x="6217282" y="1590675"/>
            <a:ext cx="2926718" cy="1970210"/>
          </a:xfrm>
          <a:prstGeom prst="homePlate">
            <a:avLst>
              <a:gd name="adj" fmla="val 2770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58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16000" r="-10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947917"/>
            <a:ext cx="4000500" cy="794403"/>
          </a:xfrm>
          <a:prstGeom prst="rect">
            <a:avLst/>
          </a:prstGeom>
          <a:solidFill>
            <a:srgbClr val="4E361E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Произведения, которые пели на русском языке, называли песнями.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07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Музыка в России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4E361E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1814" y="3883654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107649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480073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3923039" y="1396771"/>
            <a:ext cx="358775" cy="1403580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800349"/>
            <a:ext cx="358775" cy="2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35" idx="1"/>
          </p:cNvCxnSpPr>
          <p:nvPr/>
        </p:nvCxnSpPr>
        <p:spPr>
          <a:xfrm>
            <a:off x="3923039" y="2800351"/>
            <a:ext cx="358775" cy="140357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37046" y="2427165"/>
            <a:ext cx="22138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E361E"/>
                </a:solidFill>
              </a:rPr>
              <a:t>Успешно </a:t>
            </a:r>
            <a:r>
              <a:rPr lang="ru-RU" sz="1400" dirty="0">
                <a:solidFill>
                  <a:srgbClr val="4E361E"/>
                </a:solidFill>
              </a:rPr>
              <a:t>развивался кант – многоголосая бытовая песня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11155" y="1252490"/>
            <a:ext cx="3438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Лирические темы</a:t>
            </a:r>
            <a:endParaRPr lang="ru-RU" sz="1400" dirty="0">
              <a:solidFill>
                <a:srgbClr val="40404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11155" y="2642609"/>
            <a:ext cx="3438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Бытовые темы</a:t>
            </a:r>
            <a:endParaRPr lang="ru-RU" sz="1400" dirty="0">
              <a:solidFill>
                <a:srgbClr val="40404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21788" y="4050040"/>
            <a:ext cx="3438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Патриотические темы</a:t>
            </a:r>
            <a:endParaRPr lang="ru-RU" sz="14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1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19" grpId="0" animBg="1"/>
      <p:bldP spid="14" grpId="0"/>
      <p:bldP spid="15" grpId="0"/>
      <p:bldP spid="18" grpId="0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7"/>
            <a:ext cx="5000032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Русская опера </a:t>
            </a:r>
          </a:p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при Екатерине </a:t>
            </a:r>
            <a:r>
              <a:rPr lang="en-US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II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0456" y="1447006"/>
            <a:ext cx="505148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«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Ямщики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на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подставе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»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Евстигнея Фомина.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67137" y="145400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6939" y="267642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6" y="2807921"/>
            <a:ext cx="450922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«Скупой» Василия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Пашкевича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89883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6" y="3891837"/>
            <a:ext cx="474314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«Празднество сеньора»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Дмитрия </a:t>
            </a:r>
            <a:r>
              <a:rPr lang="ru-RU" sz="1800" dirty="0" err="1" smtClean="0">
                <a:solidFill>
                  <a:prstClr val="white"/>
                </a:solidFill>
                <a:latin typeface="Merriweather"/>
              </a:rPr>
              <a:t>Бортнянского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6614" y="901445"/>
            <a:ext cx="3067051" cy="38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8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61401" y="424832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Евстигней 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Фомин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947917"/>
            <a:ext cx="4210050" cy="794403"/>
          </a:xfrm>
          <a:prstGeom prst="rect">
            <a:avLst/>
          </a:prstGeom>
          <a:solidFill>
            <a:srgbClr val="4E361E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 smtClean="0">
                <a:solidFill>
                  <a:prstClr val="white"/>
                </a:solidFill>
              </a:rPr>
              <a:t>Евстигней Фомин </a:t>
            </a:r>
            <a:r>
              <a:rPr lang="ru-RU" sz="1400" dirty="0">
                <a:solidFill>
                  <a:prstClr val="white"/>
                </a:solidFill>
              </a:rPr>
              <a:t>– один из первых профессиональных русских композиторов.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05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18601" y="1795045"/>
            <a:ext cx="5100097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Некоторые из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опер Фомина были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написаны на стихи Екатерины II.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Фомин сотрудничал с молодым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Иваном Крыловым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</a:t>
            </a:r>
          </a:p>
        </p:txBody>
      </p:sp>
      <p:pic>
        <p:nvPicPr>
          <p:cNvPr id="4098" name="Picture 2" descr="https://upload.wikimedia.org/wikipedia/commons/thumb/d/d8/Marco_Ricci_-_Rehearsal_of_an_opera_-_Google_Art_Project_%282328395%29.jpg/800px-Marco_Ricci_-_Rehearsal_of_an_opera_-_Google_Art_Project_%282328395%2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871870"/>
            <a:ext cx="2917824" cy="348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05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8776" y="1937335"/>
            <a:ext cx="4170694" cy="1237269"/>
            <a:chOff x="358776" y="1809737"/>
            <a:chExt cx="4170694" cy="1237269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809737"/>
              <a:ext cx="4170694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2800" dirty="0" smtClean="0">
                  <a:solidFill>
                    <a:srgbClr val="FFDC5A"/>
                  </a:solidFill>
                  <a:latin typeface="Merriweather"/>
                </a:rPr>
                <a:t>Театр в России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336042"/>
              <a:ext cx="4170694" cy="7109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октябре 1672 года по приказу царя Алексея Михайловича произошло открытие первого придворного театра в селе </a:t>
              </a:r>
              <a:r>
                <a:rPr lang="ru-RU" sz="1400" dirty="0" smtClean="0">
                  <a:solidFill>
                    <a:prstClr val="white"/>
                  </a:solidFill>
                </a:rPr>
                <a:t>Преображенском</a:t>
              </a:r>
              <a:r>
                <a:rPr lang="ru-RU" sz="1400" dirty="0">
                  <a:solidFill>
                    <a:prstClr val="white"/>
                  </a:solidFill>
                </a:rPr>
                <a:t>. </a:t>
              </a:r>
            </a:p>
          </p:txBody>
        </p:sp>
      </p:grpSp>
      <p:pic>
        <p:nvPicPr>
          <p:cNvPr id="1026" name="Picture 2" descr="ÐÐ°ÑÑÐ¸Ð½ÐºÐ¸ Ð¿Ð¾ Ð·Ð°Ð¿ÑÐ¾ÑÑ Ð°Ð»ÐµÐºÑÐµÑ Ð¼Ð¸ÑÐ°Ð¹Ð»Ð¾Ð²Ð¸ÑÐ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99591" y="829337"/>
            <a:ext cx="4444408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03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Музыка в России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8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Выдающимся композитором стал Михаил </a:t>
            </a:r>
            <a:r>
              <a:rPr lang="ru-RU" sz="1400" dirty="0" err="1" smtClean="0">
                <a:solidFill>
                  <a:prstClr val="black"/>
                </a:solidFill>
              </a:rPr>
              <a:t>Матинский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8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Он был крепостным графа Сергея Павловича </a:t>
            </a:r>
            <a:r>
              <a:rPr lang="ru-RU" sz="1400" dirty="0" err="1" smtClean="0">
                <a:solidFill>
                  <a:prstClr val="black"/>
                </a:solidFill>
              </a:rPr>
              <a:t>Ягужинского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27763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Граф оплатил обучение </a:t>
            </a:r>
            <a:r>
              <a:rPr lang="ru-RU" sz="1400" dirty="0" err="1" smtClean="0">
                <a:solidFill>
                  <a:prstClr val="black"/>
                </a:solidFill>
              </a:rPr>
              <a:t>Матинского</a:t>
            </a:r>
            <a:r>
              <a:rPr lang="ru-RU" sz="1400" dirty="0" smtClean="0">
                <a:solidFill>
                  <a:prstClr val="black"/>
                </a:solidFill>
              </a:rPr>
              <a:t> </a:t>
            </a:r>
            <a:r>
              <a:rPr lang="ru-RU" sz="1400" dirty="0">
                <a:solidFill>
                  <a:prstClr val="black"/>
                </a:solidFill>
              </a:rPr>
              <a:t>в Италии,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а </a:t>
            </a:r>
            <a:r>
              <a:rPr lang="ru-RU" sz="1400" dirty="0">
                <a:solidFill>
                  <a:prstClr val="black"/>
                </a:solidFill>
              </a:rPr>
              <a:t>позже дал ему вольную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4E361E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2165892"/>
            <a:ext cx="241300" cy="0"/>
          </a:xfrm>
          <a:prstGeom prst="straightConnector1">
            <a:avLst/>
          </a:prstGeom>
          <a:ln w="31750" cap="rnd">
            <a:solidFill>
              <a:srgbClr val="4E361E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4E361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4E361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2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4E361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3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14824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6" y="2114847"/>
            <a:ext cx="417069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/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Иван </a:t>
            </a:r>
            <a:r>
              <a:rPr lang="ru-RU" sz="2800" dirty="0" err="1" smtClean="0">
                <a:solidFill>
                  <a:srgbClr val="FFDC5A"/>
                </a:solidFill>
                <a:latin typeface="Merriweather"/>
              </a:rPr>
              <a:t>Хандошкин</a:t>
            </a:r>
            <a:endParaRPr lang="ru-RU" sz="2800" dirty="0" smtClean="0">
              <a:solidFill>
                <a:srgbClr val="FFDC5A"/>
              </a:solidFill>
              <a:latin typeface="Merriweather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8776" y="2566485"/>
            <a:ext cx="4170694" cy="4596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Виртуозно </a:t>
            </a:r>
            <a:r>
              <a:rPr lang="ru-RU" sz="1400" dirty="0">
                <a:solidFill>
                  <a:prstClr val="white"/>
                </a:solidFill>
              </a:rPr>
              <a:t>владел скрипкой, за что </a:t>
            </a:r>
            <a:r>
              <a:rPr lang="ru-RU" sz="1400" dirty="0" smtClean="0">
                <a:solidFill>
                  <a:prstClr val="white"/>
                </a:solidFill>
              </a:rPr>
              <a:t>его </a:t>
            </a:r>
            <a:r>
              <a:rPr lang="ru-RU" sz="1400" dirty="0">
                <a:solidFill>
                  <a:prstClr val="white"/>
                </a:solidFill>
              </a:rPr>
              <a:t>прозвали «русским Паганини». </a:t>
            </a:r>
          </a:p>
        </p:txBody>
      </p:sp>
      <p:pic>
        <p:nvPicPr>
          <p:cNvPr id="5122" name="Picture 2" descr="ÐÐ°ÑÑÐ¸Ð½ÐºÐ¸ Ð¿Ð¾ Ð·Ð°Ð¿ÑÐ¾ÑÑ ÑÐºÑÐ¸Ð¿ÐºÐ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0" y="847252"/>
            <a:ext cx="4438651" cy="344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15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r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7" r="20625" b="13071"/>
          <a:stretch/>
        </p:blipFill>
        <p:spPr>
          <a:xfrm>
            <a:off x="0" y="0"/>
            <a:ext cx="9144001" cy="515302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4E361E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7031" y="1499982"/>
            <a:ext cx="2557462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Екатерина II тратила большое количество денег на театры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постановку спектаклей.</a:t>
            </a:r>
          </a:p>
        </p:txBody>
      </p:sp>
    </p:spTree>
    <p:extLst>
      <p:ext uri="{BB962C8B-B14F-4D97-AF65-F5344CB8AC3E}">
        <p14:creationId xmlns:p14="http://schemas.microsoft.com/office/powerpoint/2010/main" val="203431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36204" y="2081372"/>
            <a:ext cx="5496271" cy="996960"/>
            <a:chOff x="336204" y="1688775"/>
            <a:chExt cx="5496271" cy="996960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36204" y="1688775"/>
              <a:ext cx="4732065" cy="64633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685766"/>
              <a:r>
                <a:rPr lang="ru-RU" sz="4200" dirty="0" smtClean="0">
                  <a:solidFill>
                    <a:srgbClr val="FFDC5A"/>
                  </a:solidFill>
                  <a:latin typeface="Merriweather"/>
                </a:rPr>
                <a:t>Опера-</a:t>
              </a:r>
              <a:r>
                <a:rPr lang="ru-RU" sz="4200" dirty="0" err="1" smtClean="0">
                  <a:solidFill>
                    <a:srgbClr val="FFDC5A"/>
                  </a:solidFill>
                  <a:latin typeface="Merriweather"/>
                </a:rPr>
                <a:t>буффа</a:t>
              </a:r>
              <a:r>
                <a:rPr lang="ru-RU" sz="4200" dirty="0" smtClean="0">
                  <a:solidFill>
                    <a:srgbClr val="FFDC5A"/>
                  </a:solidFill>
                  <a:latin typeface="Merriweather"/>
                </a:rPr>
                <a:t> —</a:t>
              </a:r>
              <a:endParaRPr lang="ru-RU" sz="4200" dirty="0">
                <a:solidFill>
                  <a:srgbClr val="FFDC5A"/>
                </a:solidFill>
                <a:latin typeface="Merriweather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416337" y="2388602"/>
              <a:ext cx="5416138" cy="29713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4000"/>
                </a:lnSpc>
              </a:pPr>
              <a:r>
                <a:rPr lang="ru-RU" sz="1800" dirty="0" smtClean="0">
                  <a:solidFill>
                    <a:prstClr val="white"/>
                  </a:solidFill>
                  <a:latin typeface="Merriweather"/>
                </a:rPr>
                <a:t>это итальянская комическая опера.</a:t>
              </a:r>
              <a:endParaRPr lang="ru-RU" sz="1800" dirty="0">
                <a:solidFill>
                  <a:prstClr val="white"/>
                </a:solidFill>
                <a:latin typeface="Merriweather"/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 flipV="1">
            <a:off x="6217282" y="1616039"/>
            <a:ext cx="2926714" cy="1993935"/>
          </a:xfrm>
          <a:prstGeom prst="homePlate">
            <a:avLst>
              <a:gd name="adj" fmla="val 2770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11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17000" r="-3000" b="-1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719317"/>
            <a:ext cx="3743325" cy="1009846"/>
          </a:xfrm>
          <a:prstGeom prst="rect">
            <a:avLst/>
          </a:prstGeom>
          <a:solidFill>
            <a:srgbClr val="4E361E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Музыка и пение стали обязательной принадлежностью праздников, балов </a:t>
            </a:r>
            <a:endParaRPr lang="ru-RU" sz="1400" dirty="0" smtClean="0">
              <a:solidFill>
                <a:prstClr val="white"/>
              </a:solidFill>
            </a:endParaRPr>
          </a:p>
          <a:p>
            <a:r>
              <a:rPr lang="ru-RU" sz="1400" dirty="0" smtClean="0">
                <a:solidFill>
                  <a:prstClr val="white"/>
                </a:solidFill>
              </a:rPr>
              <a:t>и </a:t>
            </a:r>
            <a:r>
              <a:rPr lang="ru-RU" sz="1400" dirty="0">
                <a:solidFill>
                  <a:prstClr val="white"/>
                </a:solidFill>
              </a:rPr>
              <a:t>торжественных обедов.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11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398586" y="2418261"/>
            <a:ext cx="2378760" cy="75677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81696" y="2241712"/>
            <a:ext cx="2558115" cy="1117277"/>
          </a:xfrm>
          <a:prstGeom prst="roundRect">
            <a:avLst/>
          </a:prstGeom>
          <a:noFill/>
          <a:ln w="15875">
            <a:solidFill>
              <a:srgbClr val="4E361E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1" name="Скругленная соединительная линия 30"/>
          <p:cNvCxnSpPr>
            <a:stCxn id="29" idx="3"/>
            <a:endCxn id="14" idx="1"/>
          </p:cNvCxnSpPr>
          <p:nvPr/>
        </p:nvCxnSpPr>
        <p:spPr>
          <a:xfrm flipV="1">
            <a:off x="3039811" y="2796647"/>
            <a:ext cx="358775" cy="3704"/>
          </a:xfrm>
          <a:prstGeom prst="curvedConnector3">
            <a:avLst>
              <a:gd name="adj1" fmla="val 9613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18005" y="2429012"/>
            <a:ext cx="22854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E361E"/>
                </a:solidFill>
              </a:rPr>
              <a:t>Дворяне заводили собственные домашние театры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15632" y="2528594"/>
            <a:ext cx="2370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Актёрами в них становились крепостные</a:t>
            </a:r>
            <a:endParaRPr lang="ru-RU" sz="1400" dirty="0">
              <a:solidFill>
                <a:srgbClr val="404040"/>
              </a:solidFill>
            </a:endParaRPr>
          </a:p>
        </p:txBody>
      </p:sp>
      <p:cxnSp>
        <p:nvCxnSpPr>
          <p:cNvPr id="20" name="Скругленная соединительная линия 19"/>
          <p:cNvCxnSpPr/>
          <p:nvPr/>
        </p:nvCxnSpPr>
        <p:spPr>
          <a:xfrm flipV="1">
            <a:off x="5785869" y="2281159"/>
            <a:ext cx="358775" cy="52597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кругленная соединительная линия 20"/>
          <p:cNvCxnSpPr/>
          <p:nvPr/>
        </p:nvCxnSpPr>
        <p:spPr>
          <a:xfrm>
            <a:off x="5785869" y="2808359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136121" y="1902158"/>
            <a:ext cx="2378760" cy="75677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19788" y="2020924"/>
            <a:ext cx="2011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Театр графа Шереметева</a:t>
            </a:r>
            <a:endParaRPr lang="ru-RU" sz="1400" dirty="0">
              <a:solidFill>
                <a:srgbClr val="40404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36121" y="2906980"/>
            <a:ext cx="2378760" cy="75677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273152" y="3023756"/>
            <a:ext cx="2113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Театр князей Юсуповых</a:t>
            </a:r>
            <a:endParaRPr lang="ru-RU" sz="1400" dirty="0">
              <a:solidFill>
                <a:srgbClr val="40404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Крепостные театры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05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9" grpId="0" animBg="1"/>
      <p:bldP spid="3" grpId="0"/>
      <p:bldP spid="18" grpId="0"/>
      <p:bldP spid="24" grpId="0" animBg="1"/>
      <p:bldP spid="25" grpId="0"/>
      <p:bldP spid="27" grpId="0" animBg="1"/>
      <p:bldP spid="2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8000" b="-10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61401" y="424832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Прасковья 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Ковалёва-</a:t>
            </a:r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Жемчугова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34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38029"/>
            <a:ext cx="490434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Музыкальное </a:t>
            </a:r>
          </a:p>
          <a:p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и театральное искусство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4" y="1476442"/>
            <a:ext cx="5854451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Театральное искусство России в </a:t>
            </a:r>
            <a:r>
              <a:rPr lang="en-US" sz="1800" dirty="0" smtClean="0">
                <a:solidFill>
                  <a:prstClr val="white"/>
                </a:solidFill>
                <a:latin typeface="Merriweather"/>
              </a:rPr>
              <a:t>XVIII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веке развивалось в соответствии с европейскими тенденциями.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62194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82570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402946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4" y="2680204"/>
            <a:ext cx="4933700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При Анне Иоанновне появилась должность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капельмейстера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,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был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создан придворный оркестр.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4" y="3883966"/>
            <a:ext cx="6267570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При Елизавете Петровне появились театры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Шляхетском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корпусе в Петербурге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 Московском университете.</a:t>
            </a:r>
          </a:p>
        </p:txBody>
      </p:sp>
    </p:spTree>
    <p:extLst>
      <p:ext uri="{BB962C8B-B14F-4D97-AF65-F5344CB8AC3E}">
        <p14:creationId xmlns:p14="http://schemas.microsoft.com/office/powerpoint/2010/main" val="92088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38029"/>
            <a:ext cx="490434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Музыкальное </a:t>
            </a:r>
          </a:p>
          <a:p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и театральное искусство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4" y="1621941"/>
            <a:ext cx="5854451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В 1756 году был учреждён «Русский для представления трагедий и комедий театр».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62194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4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358775" y="282570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5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58775" y="402946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6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8775" y="2820899"/>
            <a:ext cx="493370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В народе сохранялись традиции уличного театра.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4" y="3883966"/>
            <a:ext cx="6267570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Дворяне заводили собственные домашние театры, актёрами в которых становились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их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крепостные.</a:t>
            </a:r>
          </a:p>
        </p:txBody>
      </p:sp>
    </p:spTree>
    <p:extLst>
      <p:ext uri="{BB962C8B-B14F-4D97-AF65-F5344CB8AC3E}">
        <p14:creationId xmlns:p14="http://schemas.microsoft.com/office/powerpoint/2010/main" val="344673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18601" y="1647040"/>
            <a:ext cx="5100097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представлении присутствовал царь, бояре, а в специальной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ложе – </a:t>
            </a: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царица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и придворные дамы.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Многим представление не понравилось. Ведь все 10 часов бояре стояли на ногах.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083" y="869073"/>
            <a:ext cx="2929377" cy="3447746"/>
          </a:xfrm>
          <a:prstGeom prst="rect">
            <a:avLst/>
          </a:prstGeom>
        </p:spPr>
      </p:pic>
      <p:pic>
        <p:nvPicPr>
          <p:cNvPr id="1028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6078" y="869073"/>
            <a:ext cx="2920521" cy="344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22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924913"/>
            <a:ext cx="337592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902027"/>
            <a:ext cx="493370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Зарождение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русского публичного театра.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90902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80080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67858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932306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Уличные театры.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8775" y="3671589"/>
            <a:ext cx="4238331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Развитие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музыкального искусства.</a:t>
            </a:r>
          </a:p>
        </p:txBody>
      </p:sp>
    </p:spTree>
    <p:extLst>
      <p:ext uri="{BB962C8B-B14F-4D97-AF65-F5344CB8AC3E}">
        <p14:creationId xmlns:p14="http://schemas.microsoft.com/office/powerpoint/2010/main" val="147909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r="-8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4E361E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7031" y="1499982"/>
            <a:ext cx="2557462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en-US" sz="1800" dirty="0" smtClean="0">
                <a:solidFill>
                  <a:prstClr val="white"/>
                </a:solidFill>
                <a:latin typeface="Merriweather"/>
              </a:rPr>
              <a:t>XVIII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век стал периодом расцвета музыкального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театрального искусства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Европе.</a:t>
            </a:r>
          </a:p>
        </p:txBody>
      </p:sp>
    </p:spTree>
    <p:extLst>
      <p:ext uri="{BB962C8B-B14F-4D97-AF65-F5344CB8AC3E}">
        <p14:creationId xmlns:p14="http://schemas.microsoft.com/office/powerpoint/2010/main" val="23534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7"/>
            <a:ext cx="5000032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Особенности европейских театров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0456" y="1666813"/>
            <a:ext cx="505148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 Англии преобладали постановки,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которых делался акцент на мораль.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67381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6939" y="244782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6" y="2440825"/>
            <a:ext cx="450922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Французский театр отличался сатирическими постановками.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22183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6" y="3221836"/>
            <a:ext cx="474314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Эмоциональными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были спектакли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Италии.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377063" y="399584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4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00456" y="3988849"/>
            <a:ext cx="474314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 немецком театре ставили постановки на бытовые темы.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9684" y="947110"/>
            <a:ext cx="3252185" cy="408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52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  <p:bldP spid="18" grpId="0" animBg="1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Театр в России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8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Во </a:t>
            </a:r>
            <a:r>
              <a:rPr lang="ru-RU" sz="1400" dirty="0">
                <a:solidFill>
                  <a:prstClr val="black"/>
                </a:solidFill>
              </a:rPr>
              <a:t>время правления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Петра </a:t>
            </a:r>
            <a:r>
              <a:rPr lang="ru-RU" sz="1400" dirty="0">
                <a:solidFill>
                  <a:prstClr val="black"/>
                </a:solidFill>
              </a:rPr>
              <a:t>I многие иностранные артисты хотели попасть в Россию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8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Пётр I был равнодушен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к </a:t>
            </a:r>
            <a:r>
              <a:rPr lang="ru-RU" sz="1400" dirty="0">
                <a:solidFill>
                  <a:prstClr val="black"/>
                </a:solidFill>
              </a:rPr>
              <a:t>музыке и театру </a:t>
            </a:r>
            <a:r>
              <a:rPr lang="ru-RU" sz="1400" dirty="0" smtClean="0">
                <a:solidFill>
                  <a:prstClr val="black"/>
                </a:solidFill>
              </a:rPr>
              <a:t>и </a:t>
            </a:r>
            <a:r>
              <a:rPr lang="ru-RU" sz="1400" dirty="0">
                <a:solidFill>
                  <a:prstClr val="black"/>
                </a:solidFill>
              </a:rPr>
              <a:t>не считал нужным развивать эти виды искусства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3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Уже при Петре II концерты стали важной частью придворных праздников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4E361E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2165892"/>
            <a:ext cx="241300" cy="0"/>
          </a:xfrm>
          <a:prstGeom prst="straightConnector1">
            <a:avLst/>
          </a:prstGeom>
          <a:ln w="31750" cap="rnd">
            <a:solidFill>
              <a:srgbClr val="4E361E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4E361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4E361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2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4E361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3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121946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36204" y="2071847"/>
            <a:ext cx="5496271" cy="1015619"/>
            <a:chOff x="336204" y="1688775"/>
            <a:chExt cx="5496271" cy="1015619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36204" y="1688775"/>
              <a:ext cx="5200142" cy="64633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685766"/>
              <a:r>
                <a:rPr lang="ru-RU" sz="4200" dirty="0" smtClean="0">
                  <a:solidFill>
                    <a:srgbClr val="FFDC5A"/>
                  </a:solidFill>
                  <a:latin typeface="Merriweather"/>
                </a:rPr>
                <a:t>Капельмейстер —</a:t>
              </a:r>
              <a:endParaRPr lang="ru-RU" sz="4200" dirty="0">
                <a:solidFill>
                  <a:srgbClr val="FFDC5A"/>
                </a:solidFill>
                <a:latin typeface="Merriweather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416337" y="2388602"/>
              <a:ext cx="5416138" cy="31579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4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это руководитель хора или оркестра.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 flipV="1">
            <a:off x="6227759" y="1477106"/>
            <a:ext cx="2916237" cy="2198077"/>
          </a:xfrm>
          <a:prstGeom prst="homePlate">
            <a:avLst>
              <a:gd name="adj" fmla="val 2770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71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830</Words>
  <Application>Microsoft Office PowerPoint</Application>
  <PresentationFormat>Экран (16:9)</PresentationFormat>
  <Paragraphs>216</Paragraphs>
  <Slides>38</Slides>
  <Notes>38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4" baseType="lpstr">
      <vt:lpstr>Roboto</vt:lpstr>
      <vt:lpstr>Arial</vt:lpstr>
      <vt:lpstr>Merriweather</vt:lpstr>
      <vt:lpstr>Theano Didot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2018-07-11T07:34:31Z</dcterms:created>
  <dcterms:modified xsi:type="dcterms:W3CDTF">2018-07-11T07:34:43Z</dcterms:modified>
</cp:coreProperties>
</file>