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85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4" r:id="rId31"/>
    <p:sldId id="353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8" r:id="rId45"/>
    <p:sldId id="367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5" r:id="rId80"/>
    <p:sldId id="406" r:id="rId81"/>
    <p:sldId id="404" r:id="rId82"/>
    <p:sldId id="407" r:id="rId83"/>
    <p:sldId id="408" r:id="rId84"/>
  </p:sldIdLst>
  <p:sldSz cx="9144000" cy="5143500" type="screen16x9"/>
  <p:notesSz cx="6858000" cy="9144000"/>
  <p:embeddedFontLst>
    <p:embeddedFont>
      <p:font typeface="Theano Didot" panose="020B0604020202020204" charset="0"/>
      <p:regular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Merriweather" panose="00000500000000000000" pitchFamily="2" charset="-52"/>
      <p:regular r:id="rId91"/>
      <p:bold r:id="rId92"/>
      <p:italic r:id="rId93"/>
      <p:boldItalic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78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97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5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5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0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25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3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27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7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1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8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45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9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40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9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88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58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74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00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03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60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19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71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5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24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44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87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77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09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875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27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59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54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71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12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089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88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053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28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95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40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877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1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955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3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10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3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466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41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56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548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264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32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082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278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7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434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814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275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079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48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999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105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30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3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636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2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329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4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1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39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720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405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988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13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97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267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4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808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8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809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906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8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4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·Ð¸Ð¼Ð½Ð¸Ð¹ Ð´Ð²Ð¾ÑÐµÑ Ð² 18 Ð²ÐµÐº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27" y="462203"/>
            <a:ext cx="6750551" cy="42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90525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Русская архитектура </a:t>
            </a:r>
            <a:r>
              <a:rPr lang="en-US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806535"/>
            <a:ext cx="510009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детства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Бартоломео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Растрелли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помогал отцу в создании проектов.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Позже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Растрелли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отправили учиться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Европу.</a:t>
            </a:r>
          </a:p>
        </p:txBody>
      </p:sp>
      <p:pic>
        <p:nvPicPr>
          <p:cNvPr id="2050" name="Picture 2" descr="https://upload.wikimedia.org/wikipedia/commons/thumb/b/b1/%D0%A0%D0%BE%D1%82%D0%B0%D1%80%D0%B8_-_%D0%9F%D0%BE%D1%80%D1%82%D1%80%D0%B5%D1%82_%D0%B0%D1%80%D1%85%D0%B8%D1%82%D0%B5%D0%BA%D1%82%D0%BE%D1%80%D0%B0_%D0%91%D0%B0%D1%80%D1%82%D0%BE%D0%BB%D0%BE%D0%BC%D0%B5%D0%BE_%D0%A0%D0%B0%D1%81%D1%82%D1%80%D0%B5%D0%BB%D0%BB%D0%B8.jpg/800px-%D0%A0%D0%BE%D1%82%D0%B0%D1%80%D0%B8_-_%D0%9F%D0%BE%D1%80%D1%82%D1%80%D0%B5%D1%82_%D0%B0%D1%80%D1%85%D0%B8%D1%82%D0%B5%D0%BA%D1%82%D0%BE%D1%80%D0%B0_%D0%91%D0%B0%D1%80%D1%82%D0%BE%D0%BB%D0%BE%D0%BC%D0%B5%D0%BE_%D0%A0%D0%B0%D1%81%D1%82%D1%80%D0%B5%D0%BB%D0%BB%D0%B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6" y="871870"/>
            <a:ext cx="2929383" cy="34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595052"/>
            <a:chOff x="358776" y="1809737"/>
            <a:chExt cx="4170694" cy="15950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Бартоломео</a:t>
              </a:r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 Растрелли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708188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Первым самостоятельным творением Растрелли стал дворец Дмитрия </a:t>
              </a:r>
              <a:r>
                <a:rPr lang="ru-RU" sz="1400" dirty="0" smtClean="0">
                  <a:solidFill>
                    <a:prstClr val="white"/>
                  </a:solidFill>
                </a:rPr>
                <a:t>Кантемира</a:t>
              </a:r>
              <a:r>
                <a:rPr lang="ru-RU" sz="1400" dirty="0">
                  <a:solidFill>
                    <a:prstClr val="white"/>
                  </a:solidFill>
                </a:rPr>
                <a:t>, построенный в стиле барокко. </a:t>
              </a:r>
            </a:p>
          </p:txBody>
        </p:sp>
      </p:grpSp>
      <p:pic>
        <p:nvPicPr>
          <p:cNvPr id="3074" name="Picture 2" descr="ÐÐ²Ð¾ÑÐµÑ ÐºÐ°Ð½ÑÐµÐ¼Ð¸ÑÐ°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1" y="834066"/>
            <a:ext cx="4455042" cy="34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6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Рундальский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Митавский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1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710292"/>
            <a:ext cx="3508744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Бирон способствовал назначению </a:t>
            </a:r>
            <a:r>
              <a:rPr lang="ru-RU" sz="1400" dirty="0" err="1" smtClean="0">
                <a:solidFill>
                  <a:prstClr val="white"/>
                </a:solidFill>
              </a:rPr>
              <a:t>Растрелии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err="1" smtClean="0">
                <a:solidFill>
                  <a:prstClr val="white"/>
                </a:solidFill>
              </a:rPr>
              <a:t>обер</a:t>
            </a:r>
            <a:r>
              <a:rPr lang="ru-RU" sz="1400" dirty="0" smtClean="0">
                <a:solidFill>
                  <a:prstClr val="white"/>
                </a:solidFill>
              </a:rPr>
              <a:t>-архитектором </a:t>
            </a:r>
            <a:r>
              <a:rPr lang="ru-RU" sz="1400" dirty="0">
                <a:solidFill>
                  <a:prstClr val="white"/>
                </a:solidFill>
              </a:rPr>
              <a:t>императрицы Анны Иоанновны.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93299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Памятник Растрелли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Петербурге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358064"/>
            <a:chOff x="358776" y="1809737"/>
            <a:chExt cx="4170694" cy="135806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Бартоломео</a:t>
              </a:r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 Растрелли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708188"/>
              <a:ext cx="4170694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Первым крупным заказом Растрелли стало строительство Летнего дворца.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958" y="834066"/>
            <a:ext cx="4452384" cy="34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Михайловский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6564" y="296601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Большой дворец в Петергофе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6564" y="296601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Андреевский собор в Киеве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Большой Екатерининский дворец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Царском селе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Строгановский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710292"/>
            <a:ext cx="3508744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Помимо государственных заказов Растрелли создавал проекты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для </a:t>
            </a:r>
            <a:r>
              <a:rPr lang="ru-RU" sz="1400" dirty="0">
                <a:solidFill>
                  <a:prstClr val="white"/>
                </a:solidFill>
              </a:rPr>
              <a:t>вельмож и частных лиц.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Большой зал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Строгановском дворце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Парадный вестибюль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Строгановском дворце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5932" y="2944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Дворец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Стрельне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5932" y="2944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Зимний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5932" y="2944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Иорданская лестница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47042"/>
            <a:ext cx="510009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последних проектов Растрелли стал ансамбль Смольного монастыря.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Сюда Елизавета Петровна планировала уехать на склоне лет.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717" y="871870"/>
            <a:ext cx="2925741" cy="34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6564" y="290221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Василий Баженов в кругу семьи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3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47042"/>
            <a:ext cx="510009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Баженов учился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 главного архитектора Москвы Дмитрия Васильевича Ухтомского.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Затем поступил в Академию художеств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Петербурге.</a:t>
            </a:r>
          </a:p>
        </p:txBody>
      </p:sp>
      <p:pic>
        <p:nvPicPr>
          <p:cNvPr id="4098" name="Picture 2" descr="ÐÐ°ÑÑÐ¸Ð½ÐºÐ¸ Ð¿Ð¾ Ð·Ð°Ð¿ÑÐ¾ÑÑ Ð²Ð°ÑÐ¸Ð»Ð¸Ð¹ Ð±Ð°Ð¶ÐµÐ½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15" y="871870"/>
            <a:ext cx="2925743" cy="34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6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Никольский морской собор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33581"/>
            <a:ext cx="424239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 время обучения </a:t>
            </a:r>
            <a:r>
              <a:rPr lang="ru-RU" sz="1400" dirty="0" smtClean="0">
                <a:solidFill>
                  <a:prstClr val="white"/>
                </a:solidFill>
              </a:rPr>
              <a:t>Баженов </a:t>
            </a:r>
            <a:r>
              <a:rPr lang="ru-RU" sz="1400" dirty="0">
                <a:solidFill>
                  <a:prstClr val="white"/>
                </a:solidFill>
              </a:rPr>
              <a:t>участвовал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постройке </a:t>
            </a:r>
            <a:r>
              <a:rPr lang="ru-RU" sz="1400" dirty="0" smtClean="0">
                <a:solidFill>
                  <a:prstClr val="white"/>
                </a:solidFill>
              </a:rPr>
              <a:t>Никольского </a:t>
            </a:r>
            <a:r>
              <a:rPr lang="ru-RU" sz="1400" dirty="0">
                <a:solidFill>
                  <a:prstClr val="white"/>
                </a:solidFill>
              </a:rPr>
              <a:t>морского собора.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0" r="-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Иорданская лестница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Василий Баженов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8299" y="120956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Вернувшись в Москву, Баженов узнал, </a:t>
            </a:r>
          </a:p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что Екатерина II планирует перестроить Кремль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421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Архитектор предложил превратить его в подобие древнеримского Форума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Кремль должен был </a:t>
            </a:r>
          </a:p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стать грандиозным общественным центром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Проект Баженова по реконструкции Кремля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Василий Баженов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8299" y="120956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Вернувшись в Москву, Баженов узнал, </a:t>
            </a:r>
          </a:p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что Екатерина II планирует перестроить Кремль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421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Архитектор предложил превратить его в подобие древнеримского Форума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Кремль должен был </a:t>
            </a:r>
          </a:p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стать грандиозным общественным центром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3" y="2768048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После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того, как стали рыть котлован, по стенам кремлёвских соборов пошли трещины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началом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восстания Пугачёва про проект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вовсе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забыли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5332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Строительство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было </a:t>
            </a:r>
            <a:r>
              <a:rPr lang="ru-RU" sz="1400" dirty="0">
                <a:solidFill>
                  <a:srgbClr val="4E361E"/>
                </a:solidFill>
              </a:rPr>
              <a:t>отложено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29972"/>
            <a:ext cx="0" cy="212603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5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Пашкова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Пашкова. Современный вид</a:t>
            </a:r>
          </a:p>
        </p:txBody>
      </p:sp>
    </p:spTree>
    <p:extLst>
      <p:ext uri="{BB962C8B-B14F-4D97-AF65-F5344CB8AC3E}">
        <p14:creationId xmlns:p14="http://schemas.microsoft.com/office/powerpoint/2010/main" val="3944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31173"/>
            <a:ext cx="9144000" cy="51746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499982"/>
            <a:ext cx="276437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1775 году Екатерина II дала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Баженову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задание разработать проект её подмосковной резиденции.</a:t>
            </a:r>
          </a:p>
        </p:txBody>
      </p:sp>
    </p:spTree>
    <p:extLst>
      <p:ext uri="{BB962C8B-B14F-4D97-AF65-F5344CB8AC3E}">
        <p14:creationId xmlns:p14="http://schemas.microsoft.com/office/powerpoint/2010/main" val="224104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3581"/>
            <a:ext cx="4062844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Царицыно </a:t>
            </a:r>
            <a:r>
              <a:rPr lang="ru-RU" sz="1400" dirty="0">
                <a:solidFill>
                  <a:prstClr val="white"/>
                </a:solidFill>
              </a:rPr>
              <a:t>стало самой крупной в Европе псевдоготической постройкой </a:t>
            </a:r>
            <a:r>
              <a:rPr lang="en-US" sz="1400" dirty="0" smtClean="0">
                <a:solidFill>
                  <a:prstClr val="white"/>
                </a:solidFill>
              </a:rPr>
              <a:t>XVIII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10072"/>
            <a:ext cx="4170694" cy="1148239"/>
            <a:chOff x="358776" y="1809737"/>
            <a:chExt cx="4170694" cy="11482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Царицыно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Баженов планировал </a:t>
              </a:r>
              <a:r>
                <a:rPr lang="ru-RU" sz="1400" dirty="0">
                  <a:solidFill>
                    <a:prstClr val="white"/>
                  </a:solidFill>
                </a:rPr>
                <a:t>построить пять дворцов для императорской семьи, а вокруг них возвести небольшие постройки для придворных.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908" y="847253"/>
            <a:ext cx="4468091" cy="3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Василий Баженов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Когда </a:t>
            </a:r>
            <a:r>
              <a:rPr lang="ru-RU" sz="1400" dirty="0">
                <a:solidFill>
                  <a:prstClr val="black"/>
                </a:solidFill>
              </a:rPr>
              <a:t>в 1785 году Екатерина II приехала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Царицыно, она осталась недовольна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Баженова </a:t>
            </a:r>
            <a:r>
              <a:rPr lang="ru-RU" sz="1400" dirty="0">
                <a:solidFill>
                  <a:prstClr val="black"/>
                </a:solidFill>
              </a:rPr>
              <a:t>отстранили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 </a:t>
            </a:r>
            <a:r>
              <a:rPr lang="ru-RU" sz="1400" dirty="0">
                <a:solidFill>
                  <a:prstClr val="black"/>
                </a:solidFill>
              </a:rPr>
              <a:t>строительства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место Баженова назначили Матвея Казаков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9845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Юшкова</a:t>
            </a:r>
          </a:p>
        </p:txBody>
      </p:sp>
    </p:spTree>
    <p:extLst>
      <p:ext uri="{BB962C8B-B14F-4D97-AF65-F5344CB8AC3E}">
        <p14:creationId xmlns:p14="http://schemas.microsoft.com/office/powerpoint/2010/main" val="42919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040526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Деятельность русских архитекторов.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300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3204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Работы иностранных архитекторов.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900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Павел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28503"/>
            <a:ext cx="4509654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воцарения Павла I Баженова назначили вице-президентом Академии художеств.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6564" y="290221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Михайловский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47042"/>
            <a:ext cx="510009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Помощником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Баженова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долгие годы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Матвей Фёдорович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Казаков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принимал активное участие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разработке проекта Большого Кремлёвского дворца.</a:t>
            </a:r>
          </a:p>
        </p:txBody>
      </p:sp>
      <p:pic>
        <p:nvPicPr>
          <p:cNvPr id="1026" name="Picture 2" descr="ÐÐ°ÑÑÐ¸Ð½ÐºÐ¸ Ð¿Ð¾ Ð·Ð°Ð¿ÑÐ¾ÑÑ Ð¼Ð°ÑÐ²ÐµÐ¹ ÐºÐ°Ð·Ð°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13" y="871870"/>
            <a:ext cx="2925745" cy="348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Сенатский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28503"/>
            <a:ext cx="4509654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1787 году Казаков завершил строительство здания Сената в Московском Кремле.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153733"/>
            <a:ext cx="276437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задумке архитектора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здание Сената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символизировало правосудие, законность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гражданские идеалы.</a:t>
            </a:r>
          </a:p>
        </p:txBody>
      </p:sp>
    </p:spTree>
    <p:extLst>
      <p:ext uri="{BB962C8B-B14F-4D97-AF65-F5344CB8AC3E}">
        <p14:creationId xmlns:p14="http://schemas.microsoft.com/office/powerpoint/2010/main" val="28849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Екатерининский зал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Петровский подъездной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28503"/>
            <a:ext cx="3844635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Образцом русской неоготики является Петровский подъездной дворец.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0000" r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Петровский подъездной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Петровский подъездной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10072"/>
            <a:ext cx="4170694" cy="1148239"/>
            <a:chOff x="358776" y="1809737"/>
            <a:chExt cx="4170694" cy="11482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Матвей Казаков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Одним из шедевров московского классицизма считается дом </a:t>
              </a:r>
              <a:r>
                <a:rPr lang="ru-RU" sz="1400" dirty="0" smtClean="0">
                  <a:solidFill>
                    <a:prstClr val="white"/>
                  </a:solidFill>
                </a:rPr>
                <a:t>Демидова</a:t>
              </a:r>
              <a:r>
                <a:rPr lang="ru-RU" sz="1400" dirty="0">
                  <a:solidFill>
                    <a:prstClr val="white"/>
                  </a:solidFill>
                </a:rPr>
                <a:t>, построенный </a:t>
              </a:r>
              <a:r>
                <a:rPr lang="ru-RU" sz="1400" dirty="0" smtClean="0">
                  <a:solidFill>
                    <a:prstClr val="white"/>
                  </a:solidFill>
                </a:rPr>
                <a:t>Казаковым </a:t>
              </a:r>
              <a:r>
                <a:rPr lang="ru-RU" sz="1400" dirty="0">
                  <a:solidFill>
                    <a:prstClr val="white"/>
                  </a:solidFill>
                </a:rPr>
                <a:t>в 1791 году. </a:t>
              </a:r>
            </a:p>
          </p:txBody>
        </p:sp>
      </p:grpSp>
      <p:pic>
        <p:nvPicPr>
          <p:cNvPr id="2050" name="Picture 2" descr="ÐÐ°ÑÑÐ¸Ð½ÐºÐ¸ Ð¿Ð¾ Ð·Ð°Ð¿ÑÐ¾ÑÑ Ð´Ð¾Ð¼ Ð´ÐµÐ¼Ð¸Ð´Ð¾Ð²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7693" y="847252"/>
            <a:ext cx="4476307" cy="3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0633" y="0"/>
            <a:ext cx="9154633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673106"/>
            <a:ext cx="27643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появилось много замечательных архитектурных сооружений.</a:t>
            </a:r>
          </a:p>
        </p:txBody>
      </p:sp>
    </p:spTree>
    <p:extLst>
      <p:ext uri="{BB962C8B-B14F-4D97-AF65-F5344CB8AC3E}">
        <p14:creationId xmlns:p14="http://schemas.microsoft.com/office/powerpoint/2010/main" val="3270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726478"/>
            <a:ext cx="4508204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1793 году произошло торжественное открытие главного корпуса Московского университета, спроектированного </a:t>
            </a:r>
            <a:r>
              <a:rPr lang="ru-RU" sz="1400" dirty="0" smtClean="0">
                <a:solidFill>
                  <a:prstClr val="white"/>
                </a:solidFill>
              </a:rPr>
              <a:t>Казаковым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498185"/>
            <a:ext cx="510009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1802 году Казаков завершил строительство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Голицынской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больницы «для бедных».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больнице бесплатно лечились представители всех слоёв населения, кроме крепостных крестьян.</a:t>
            </a:r>
          </a:p>
        </p:txBody>
      </p:sp>
      <p:pic>
        <p:nvPicPr>
          <p:cNvPr id="3074" name="Picture 2" descr="ÐÐ°ÑÑÐ¸Ð½ÐºÐ¸ Ð¿Ð¾ Ð·Ð°Ð¿ÑÐ¾ÑÑ Ð³Ð¾Ð»Ð¸ÑÑÐ½ÑÐºÐ°Ñ Ð±Ð¾Ð»ÑÐ½Ð¸Ñ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10" y="871870"/>
            <a:ext cx="2925747" cy="34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9134"/>
            <a:ext cx="3955311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1803 году Казаков построил каменное здание </a:t>
            </a:r>
            <a:r>
              <a:rPr lang="ru-RU" sz="1400" dirty="0" smtClean="0">
                <a:solidFill>
                  <a:prstClr val="white"/>
                </a:solidFill>
              </a:rPr>
              <a:t>Павловской </a:t>
            </a:r>
            <a:r>
              <a:rPr lang="ru-RU" sz="1400" dirty="0">
                <a:solidFill>
                  <a:prstClr val="white"/>
                </a:solidFill>
              </a:rPr>
              <a:t>больницы.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Павловская больница. Современный вид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51461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334486"/>
            <a:ext cx="276437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Павловская больница была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учреждена в честь выздоровления наследника престола Павла Петровича.</a:t>
            </a:r>
          </a:p>
        </p:txBody>
      </p:sp>
    </p:spTree>
    <p:extLst>
      <p:ext uri="{BB962C8B-B14F-4D97-AF65-F5344CB8AC3E}">
        <p14:creationId xmlns:p14="http://schemas.microsoft.com/office/powerpoint/2010/main" val="6902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10072"/>
            <a:ext cx="4170694" cy="1148239"/>
            <a:chOff x="358776" y="1809737"/>
            <a:chExt cx="4170694" cy="11482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Матвей Казаков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Казаков </a:t>
              </a:r>
              <a:r>
                <a:rPr lang="ru-RU" sz="1400" dirty="0">
                  <a:solidFill>
                    <a:prstClr val="white"/>
                  </a:solidFill>
                </a:rPr>
                <a:t>проявил и педагогический талант.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Он </a:t>
              </a:r>
              <a:r>
                <a:rPr lang="ru-RU" sz="1400" dirty="0">
                  <a:solidFill>
                    <a:prstClr val="white"/>
                  </a:solidFill>
                </a:rPr>
                <a:t>основал архитектурную школу, которая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в </a:t>
              </a:r>
              <a:r>
                <a:rPr lang="ru-RU" sz="1400" dirty="0">
                  <a:solidFill>
                    <a:prstClr val="white"/>
                  </a:solidFill>
                </a:rPr>
                <a:t>1805 году стала Архитектурным училищем. </a:t>
              </a:r>
            </a:p>
          </p:txBody>
        </p:sp>
      </p:grpSp>
      <p:pic>
        <p:nvPicPr>
          <p:cNvPr id="5122" name="Picture 2" descr="ÐÐ°ÑÑÐ¸Ð½ÐºÐ¸ Ð¿Ð¾ Ð·Ð°Ð¿ÑÐ¾ÑÑ Ð¼Ð°ÑÐ²ÐµÐ¹ ÐºÐ°Ð·Ð°Ðº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58" y="847251"/>
            <a:ext cx="4470142" cy="3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832" y="376238"/>
            <a:ext cx="3158337" cy="3892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9564" y="4271963"/>
            <a:ext cx="4856163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Иван Егорович </a:t>
            </a:r>
            <a:r>
              <a:rPr lang="ru-RU" sz="2800" dirty="0" err="1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Старов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0" y="372876"/>
            <a:ext cx="3158339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Здание Шляхетского корпуса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10072"/>
            <a:ext cx="4170694" cy="1148239"/>
            <a:chOff x="358776" y="1809737"/>
            <a:chExt cx="4170694" cy="11482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Иван </a:t>
              </a:r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Старов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1774 году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Старова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назначили главным архитектором «Комиссии о каменном строении Санкт-Петербурга и Москвы». </a:t>
              </a:r>
            </a:p>
          </p:txBody>
        </p:sp>
      </p:grpSp>
      <p:pic>
        <p:nvPicPr>
          <p:cNvPr id="6146" name="Picture 2" descr="ÐÐ°ÑÑÐ¸Ð½ÐºÐ¸ Ð¿Ð¾ Ð·Ð°Ð¿ÑÐ¾ÑÑ Ð¸Ð²Ð°Ð½ ÑÑÐ°Ñ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58" y="847250"/>
            <a:ext cx="4470142" cy="3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Троицкий собор Александро-Невской лавры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Таврический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Архитектура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319443"/>
            <a:ext cx="2213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В первой половине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/>
            <a:r>
              <a:rPr lang="en-US" sz="1400" dirty="0" smtClean="0">
                <a:solidFill>
                  <a:srgbClr val="4E361E"/>
                </a:solidFill>
              </a:rPr>
              <a:t>XVIII</a:t>
            </a:r>
            <a:r>
              <a:rPr lang="ru-RU" sz="1400" dirty="0" smtClean="0">
                <a:solidFill>
                  <a:srgbClr val="4E361E"/>
                </a:solidFill>
              </a:rPr>
              <a:t> </a:t>
            </a:r>
            <a:r>
              <a:rPr lang="ru-RU" sz="1400" dirty="0">
                <a:solidFill>
                  <a:srgbClr val="4E361E"/>
                </a:solidFill>
              </a:rPr>
              <a:t>века в России господствовал стиль </a:t>
            </a:r>
            <a:r>
              <a:rPr lang="ru-RU" sz="1400" dirty="0" smtClean="0">
                <a:solidFill>
                  <a:srgbClr val="4E361E"/>
                </a:solidFill>
              </a:rPr>
              <a:t>барокко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1155" y="125249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Пышность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1155" y="2642609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Торжественность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1788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Обилие </a:t>
            </a:r>
            <a:r>
              <a:rPr lang="ru-RU" sz="1400" dirty="0">
                <a:solidFill>
                  <a:srgbClr val="404040"/>
                </a:solidFill>
              </a:rPr>
              <a:t>декоративных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2082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7197" y="291285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Свято-Екатерининский собор в Херсоне</a:t>
            </a:r>
          </a:p>
        </p:txBody>
      </p:sp>
    </p:spTree>
    <p:extLst>
      <p:ext uri="{BB962C8B-B14F-4D97-AF65-F5344CB8AC3E}">
        <p14:creationId xmlns:p14="http://schemas.microsoft.com/office/powerpoint/2010/main" val="17511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ºÐ²Ð°ÑÐµÐ½Ð³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5" y="0"/>
            <a:ext cx="91403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980609"/>
            <a:ext cx="2764372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работали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только русские архитекторы. Традицией всех европейских дворов было приглашение иностранных мастеров.</a:t>
            </a:r>
          </a:p>
        </p:txBody>
      </p:sp>
    </p:spTree>
    <p:extLst>
      <p:ext uri="{BB962C8B-B14F-4D97-AF65-F5344CB8AC3E}">
        <p14:creationId xmlns:p14="http://schemas.microsoft.com/office/powerpoint/2010/main" val="22291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806537"/>
            <a:ext cx="510009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1780 году в Петербург прибыл венецианец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Джакомо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Кваренги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этому времени он был известным европейским архитектором.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708" y="850605"/>
            <a:ext cx="2925749" cy="35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105768"/>
            <a:ext cx="4170694" cy="911251"/>
            <a:chOff x="358776" y="1809737"/>
            <a:chExt cx="4170694" cy="9112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Джакомо</a:t>
              </a:r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 Кваренги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1787 году </a:t>
              </a:r>
              <a:r>
                <a:rPr lang="ru-RU" sz="1400" dirty="0" smtClean="0">
                  <a:solidFill>
                    <a:prstClr val="white"/>
                  </a:solidFill>
                </a:rPr>
                <a:t>Кваренги </a:t>
              </a:r>
              <a:r>
                <a:rPr lang="ru-RU" sz="1400" dirty="0">
                  <a:solidFill>
                    <a:prstClr val="white"/>
                  </a:solidFill>
                </a:rPr>
                <a:t>завершил строительство Английского дворца в Петергофе. </a:t>
              </a:r>
            </a:p>
          </p:txBody>
        </p:sp>
      </p:grpSp>
      <p:pic>
        <p:nvPicPr>
          <p:cNvPr id="8194" name="Picture 2" descr="https://upload.wikimedia.org/wikipedia/commons/7/7e/English_Pala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3857" y="874621"/>
            <a:ext cx="4470143" cy="34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Эрмитажный театр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Академия наук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737111"/>
            <a:ext cx="3615069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Свадебным подарком внуку Екатерины II Александру Павловичу стал Александровский дворец.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Салтыкова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Дворец Юсуповых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Винченцо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Бренна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737111"/>
            <a:ext cx="3274827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1783 году Павел Петрович пригласил в Россию итальянца </a:t>
            </a:r>
            <a:r>
              <a:rPr lang="ru-RU" sz="1400" dirty="0" err="1" smtClean="0">
                <a:solidFill>
                  <a:prstClr val="white"/>
                </a:solidFill>
              </a:rPr>
              <a:t>Винченцо</a:t>
            </a:r>
            <a:r>
              <a:rPr lang="ru-RU" sz="1400" dirty="0" smtClean="0">
                <a:solidFill>
                  <a:prstClr val="white"/>
                </a:solidFill>
              </a:rPr>
              <a:t> Бренна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0292"/>
            <a:ext cx="4401879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Для архитектуры второй половины </a:t>
            </a:r>
            <a:r>
              <a:rPr lang="en-US" sz="1400" dirty="0" smtClean="0">
                <a:solidFill>
                  <a:prstClr val="white"/>
                </a:solidFill>
              </a:rPr>
              <a:t>XVIII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характерен классицизм, отличавшийся простотой и гармонией.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Павловский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Светлая столовая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Каменно-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островский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57675"/>
            <a:ext cx="510009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1779 году в Петербург приехал шотландец Чарлз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Камерон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должен был украсить новыми строениями императорскую резиденцию в Царском Селе.</a:t>
            </a:r>
          </a:p>
        </p:txBody>
      </p:sp>
      <p:pic>
        <p:nvPicPr>
          <p:cNvPr id="11266" name="Picture 2" descr="Charles Cameron 1800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05" y="818706"/>
            <a:ext cx="2925752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2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Павильон «Холодная баня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Агатовыми комнатами»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105768"/>
            <a:ext cx="4170694" cy="1148239"/>
            <a:chOff x="358776" y="1809737"/>
            <a:chExt cx="4170694" cy="11482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Чарлз Камерон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первом этаже </a:t>
              </a:r>
              <a:r>
                <a:rPr lang="ru-RU" sz="1400" dirty="0" smtClean="0">
                  <a:solidFill>
                    <a:prstClr val="white"/>
                  </a:solidFill>
                </a:rPr>
                <a:t>павильона находились </a:t>
              </a:r>
              <a:r>
                <a:rPr lang="ru-RU" sz="1400" dirty="0">
                  <a:solidFill>
                    <a:prstClr val="white"/>
                  </a:solidFill>
                </a:rPr>
                <a:t>бассейны, а второй этаж служил местом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отдыха </a:t>
              </a:r>
              <a:r>
                <a:rPr lang="ru-RU" sz="1400" dirty="0">
                  <a:solidFill>
                    <a:prstClr val="white"/>
                  </a:solidFill>
                </a:rPr>
                <a:t>после купания. </a:t>
              </a:r>
            </a:p>
          </p:txBody>
        </p:sp>
      </p:grpSp>
      <p:pic>
        <p:nvPicPr>
          <p:cNvPr id="12290" name="Picture 2" descr="https://upload.wikimedia.org/wikipedia/commons/6/69/Agateroom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58" y="874622"/>
            <a:ext cx="4470142" cy="34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Галерея Камерона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9135"/>
            <a:ext cx="3710762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Камерон занимался строительством дворца в </a:t>
            </a:r>
            <a:r>
              <a:rPr lang="ru-RU" sz="1400" dirty="0" smtClean="0">
                <a:solidFill>
                  <a:prstClr val="white"/>
                </a:solidFill>
              </a:rPr>
              <a:t>Павловске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127034"/>
            <a:ext cx="4170694" cy="911251"/>
            <a:chOff x="358776" y="1809737"/>
            <a:chExt cx="4170694" cy="9112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Антонио </a:t>
              </a:r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Ринальди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До 1790 года придворным архитектором был итальянец Антонио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Ринальди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13314" name="Picture 2" descr="Shubin Rinaldi medaillon in Gathina Palace 17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3858" y="870096"/>
            <a:ext cx="4470142" cy="342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Китайский дворец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Ораниенбауме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7829" y="293411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Бартоломео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Растрелли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4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Дворец Петра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3299" y="403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Большой Гатчинский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043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архитектура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933924"/>
            <a:ext cx="634502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в России господствовал стиль барокко.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409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806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357362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архитектуры второй половины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en-US" sz="1800" dirty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характерен классицизм.</a:t>
            </a:r>
          </a:p>
        </p:txBody>
      </p:sp>
    </p:spTree>
    <p:extLst>
      <p:ext uri="{BB962C8B-B14F-4D97-AF65-F5344CB8AC3E}">
        <p14:creationId xmlns:p14="http://schemas.microsoft.com/office/powerpoint/2010/main" val="37805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043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архитектура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56925"/>
            <a:ext cx="4683319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известными русскими архитекторами были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Бартоломео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Растрелли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Василий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Баженов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Матвей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Казаков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Иван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Старов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409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5806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3296622"/>
            <a:ext cx="4933700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работали и иностранные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архитекторы: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Джакомо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Кваренги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Винченцо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Бренна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Чарлз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Камерон </a:t>
            </a: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Антонио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Ринальди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1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7829" y="293411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Карло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Растрелли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942</Words>
  <Application>Microsoft Office PowerPoint</Application>
  <PresentationFormat>Экран (16:9)</PresentationFormat>
  <Paragraphs>261</Paragraphs>
  <Slides>83</Slides>
  <Notes>83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9" baseType="lpstr">
      <vt:lpstr>Theano Didot</vt:lpstr>
      <vt:lpstr>Roboto</vt:lpstr>
      <vt:lpstr>Merriweather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2018-07-11T07:33:49Z</dcterms:created>
  <dcterms:modified xsi:type="dcterms:W3CDTF">2018-07-11T07:34:03Z</dcterms:modified>
</cp:coreProperties>
</file>