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74"/>
  </p:notesMasterIdLst>
  <p:sldIdLst>
    <p:sldId id="717" r:id="rId2"/>
    <p:sldId id="818" r:id="rId3"/>
    <p:sldId id="724" r:id="rId4"/>
    <p:sldId id="819" r:id="rId5"/>
    <p:sldId id="824" r:id="rId6"/>
    <p:sldId id="825" r:id="rId7"/>
    <p:sldId id="826" r:id="rId8"/>
    <p:sldId id="827" r:id="rId9"/>
    <p:sldId id="828" r:id="rId10"/>
    <p:sldId id="725" r:id="rId11"/>
    <p:sldId id="822" r:id="rId12"/>
    <p:sldId id="830" r:id="rId13"/>
    <p:sldId id="831" r:id="rId14"/>
    <p:sldId id="832" r:id="rId15"/>
    <p:sldId id="833" r:id="rId16"/>
    <p:sldId id="834" r:id="rId17"/>
    <p:sldId id="835" r:id="rId18"/>
    <p:sldId id="837" r:id="rId19"/>
    <p:sldId id="838" r:id="rId20"/>
    <p:sldId id="839" r:id="rId21"/>
    <p:sldId id="840" r:id="rId22"/>
    <p:sldId id="842" r:id="rId23"/>
    <p:sldId id="843" r:id="rId24"/>
    <p:sldId id="844" r:id="rId25"/>
    <p:sldId id="845" r:id="rId26"/>
    <p:sldId id="846" r:id="rId27"/>
    <p:sldId id="847" r:id="rId28"/>
    <p:sldId id="848" r:id="rId29"/>
    <p:sldId id="849" r:id="rId30"/>
    <p:sldId id="850" r:id="rId31"/>
    <p:sldId id="851" r:id="rId32"/>
    <p:sldId id="853" r:id="rId33"/>
    <p:sldId id="855" r:id="rId34"/>
    <p:sldId id="857" r:id="rId35"/>
    <p:sldId id="858" r:id="rId36"/>
    <p:sldId id="859" r:id="rId37"/>
    <p:sldId id="836" r:id="rId38"/>
    <p:sldId id="861" r:id="rId39"/>
    <p:sldId id="860" r:id="rId40"/>
    <p:sldId id="862" r:id="rId41"/>
    <p:sldId id="863" r:id="rId42"/>
    <p:sldId id="873" r:id="rId43"/>
    <p:sldId id="865" r:id="rId44"/>
    <p:sldId id="854" r:id="rId45"/>
    <p:sldId id="874" r:id="rId46"/>
    <p:sldId id="875" r:id="rId47"/>
    <p:sldId id="869" r:id="rId48"/>
    <p:sldId id="870" r:id="rId49"/>
    <p:sldId id="871" r:id="rId50"/>
    <p:sldId id="898" r:id="rId51"/>
    <p:sldId id="872" r:id="rId52"/>
    <p:sldId id="877" r:id="rId53"/>
    <p:sldId id="878" r:id="rId54"/>
    <p:sldId id="879" r:id="rId55"/>
    <p:sldId id="881" r:id="rId56"/>
    <p:sldId id="882" r:id="rId57"/>
    <p:sldId id="884" r:id="rId58"/>
    <p:sldId id="883" r:id="rId59"/>
    <p:sldId id="885" r:id="rId60"/>
    <p:sldId id="886" r:id="rId61"/>
    <p:sldId id="887" r:id="rId62"/>
    <p:sldId id="888" r:id="rId63"/>
    <p:sldId id="889" r:id="rId64"/>
    <p:sldId id="890" r:id="rId65"/>
    <p:sldId id="892" r:id="rId66"/>
    <p:sldId id="893" r:id="rId67"/>
    <p:sldId id="894" r:id="rId68"/>
    <p:sldId id="895" r:id="rId69"/>
    <p:sldId id="897" r:id="rId70"/>
    <p:sldId id="815" r:id="rId71"/>
    <p:sldId id="852" r:id="rId72"/>
    <p:sldId id="730" r:id="rId7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5"/>
      <p:bold r:id="rId76"/>
      <p:italic r:id="rId77"/>
      <p:boldItalic r:id="rId78"/>
    </p:embeddedFont>
    <p:embeddedFont>
      <p:font typeface="Merriweather" panose="00000500000000000000" pitchFamily="2" charset="-52"/>
      <p:regular r:id="rId79"/>
      <p:bold r:id="rId80"/>
      <p:italic r:id="rId81"/>
      <p:boldItalic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Theano Didot" panose="020B0604020202020204" charset="0"/>
      <p:regular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1E"/>
    <a:srgbClr val="000703"/>
    <a:srgbClr val="000300"/>
    <a:srgbClr val="6D272F"/>
    <a:srgbClr val="003BB2"/>
    <a:srgbClr val="404040"/>
    <a:srgbClr val="0C44B5"/>
    <a:srgbClr val="34CC33"/>
    <a:srgbClr val="9346A4"/>
    <a:srgbClr val="F07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8" autoAdjust="0"/>
    <p:restoredTop sz="94658" autoAdjust="0"/>
  </p:normalViewPr>
  <p:slideViewPr>
    <p:cSldViewPr snapToGrid="0" showGuides="1">
      <p:cViewPr varScale="1">
        <p:scale>
          <a:sx n="100" d="100"/>
          <a:sy n="100" d="100"/>
        </p:scale>
        <p:origin x="486" y="84"/>
      </p:cViewPr>
      <p:guideLst>
        <p:guide orient="horz" pos="237"/>
        <p:guide pos="5534"/>
        <p:guide orient="horz" pos="3003"/>
        <p:guide pos="2971"/>
        <p:guide pos="2789"/>
        <p:guide pos="204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64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398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8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13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70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13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0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60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5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75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21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64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57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13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90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695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26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53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31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52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67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56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382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82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52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6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93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78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65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606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011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425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4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509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401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42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893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94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04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117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5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6512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376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579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474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924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123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87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1817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57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641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683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029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9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115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788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306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318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5892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052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1663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718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87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377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56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961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93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053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3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8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.ucrazy.ru/files/pics/2016.05/1462637243_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1978" y="324853"/>
            <a:ext cx="5342021" cy="45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90525"/>
            <a:ext cx="403383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Общественная мысль, публицистика, литература, пресса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419" b="10926"/>
          <a:stretch/>
        </p:blipFill>
        <p:spPr>
          <a:xfrm>
            <a:off x="-30996" y="-10275"/>
            <a:ext cx="9174997" cy="51537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23850" y="3397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Н.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Гаврилов. Радищев Александр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Николаевич. 1951 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4675" y="1081260"/>
            <a:ext cx="603738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Влияние идей Просвещения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общественную мысль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963" y="10788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34675" y="18541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12606" y="26295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675" y="1854158"/>
            <a:ext cx="519878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Особенности развития отечественной художественной культуры.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606" y="2637551"/>
            <a:ext cx="532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Развитие русской художественной литературы.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12606" y="34048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2606" y="3412907"/>
            <a:ext cx="532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Произведения политической литературы и публицистики.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12606" y="42113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606" y="4227785"/>
            <a:ext cx="532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Роль прессы в политической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борьбе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1" grpId="0"/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9/9d/Sir_Isaac_Newton_%28%3F%29_showing_an_optical_experiment_to_an_aud_Wellcome_V00158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7494" r="1873" b="14339"/>
          <a:stretch/>
        </p:blipFill>
        <p:spPr bwMode="auto">
          <a:xfrm>
            <a:off x="-13855" y="-13856"/>
            <a:ext cx="9157856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372" y="3972860"/>
            <a:ext cx="4151235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Эпоха Просвещения стала продолжением научной </a:t>
            </a:r>
            <a:r>
              <a:rPr lang="ru-RU" sz="1400" dirty="0" smtClean="0">
                <a:solidFill>
                  <a:schemeClr val="bg1"/>
                </a:solidFill>
              </a:rPr>
              <a:t>революции конца </a:t>
            </a:r>
            <a:r>
              <a:rPr lang="ru-RU" sz="1400" dirty="0">
                <a:solidFill>
                  <a:schemeClr val="bg1"/>
                </a:solidFill>
              </a:rPr>
              <a:t>XVII века.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985225" y="3502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5849" y="834718"/>
            <a:ext cx="1298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Демонстрация </a:t>
            </a:r>
            <a:br>
              <a:rPr lang="ru-RU" sz="1200" dirty="0" smtClean="0"/>
            </a:br>
            <a:r>
              <a:rPr lang="ru-RU" sz="1200" dirty="0" smtClean="0"/>
              <a:t>опытов </a:t>
            </a:r>
            <a:br>
              <a:rPr lang="ru-RU" sz="1200" dirty="0" smtClean="0"/>
            </a:br>
            <a:r>
              <a:rPr lang="ru-RU" sz="1200" dirty="0" smtClean="0"/>
              <a:t>Исааком </a:t>
            </a:r>
          </a:p>
          <a:p>
            <a:pPr algn="ctr"/>
            <a:r>
              <a:rPr lang="ru-RU" sz="1200" dirty="0" smtClean="0"/>
              <a:t>Ньютоном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388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460590"/>
            <a:ext cx="576305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Идея того, что достижения науки можно использовать в интересах общественного развития.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6060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7781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634962"/>
            <a:ext cx="54781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Стремление распространять знание среди широких масс, сделать его доступным для всех.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954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947012"/>
            <a:ext cx="62383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Идея о том, что знание должно иметь практическую пользу.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Черты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научной революции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конца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pic>
        <p:nvPicPr>
          <p:cNvPr id="1026" name="Picture 2" descr="https://upload.wikimedia.org/wikipedia/commons/thumb/1/17/Prinicipia-title.png/800px-Prinicipia-tit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773" y="1543947"/>
            <a:ext cx="1959420" cy="2713797"/>
          </a:xfrm>
          <a:prstGeom prst="rect">
            <a:avLst/>
          </a:prstGeom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tsallaboutculture.com/wp-content/uploads/2014/03/Oer-Weimarer_Musenho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1902"/>
          <a:stretch/>
        </p:blipFill>
        <p:spPr bwMode="auto">
          <a:xfrm>
            <a:off x="0" y="-27709"/>
            <a:ext cx="9144000" cy="51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3502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8710" y="742385"/>
            <a:ext cx="12330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Теобальд</a:t>
            </a:r>
            <a:r>
              <a:rPr lang="ru-RU" sz="1200" dirty="0"/>
              <a:t> </a:t>
            </a:r>
            <a:r>
              <a:rPr lang="ru-RU" sz="1200" dirty="0" err="1" smtClean="0"/>
              <a:t>Оер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ru-RU" sz="1200" dirty="0" smtClean="0"/>
              <a:t> Веймарское </a:t>
            </a:r>
            <a:br>
              <a:rPr lang="ru-RU" sz="1200" dirty="0" smtClean="0"/>
            </a:br>
            <a:r>
              <a:rPr lang="ru-RU" sz="1200" dirty="0" smtClean="0"/>
              <a:t>придворное </a:t>
            </a:r>
            <a:br>
              <a:rPr lang="ru-RU" sz="1200" dirty="0" smtClean="0"/>
            </a:br>
            <a:r>
              <a:rPr lang="ru-RU" sz="1200" dirty="0" smtClean="0"/>
              <a:t>общество.</a:t>
            </a:r>
            <a:br>
              <a:rPr lang="ru-RU" sz="1200" dirty="0" smtClean="0"/>
            </a:br>
            <a:r>
              <a:rPr lang="ru-RU" sz="1200" dirty="0" smtClean="0"/>
              <a:t>1860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625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19366" y="4406747"/>
            <a:ext cx="269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И.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Кант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8737" y="4406747"/>
            <a:ext cx="252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Вольтер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 descr="MusÃ©e Magnin 0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967" y="376373"/>
            <a:ext cx="3251571" cy="40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ant gemaelde 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11"/>
          <a:stretch/>
        </p:blipFill>
        <p:spPr bwMode="auto">
          <a:xfrm>
            <a:off x="4716463" y="376373"/>
            <a:ext cx="3300391" cy="40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4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86452" y="4406747"/>
            <a:ext cx="318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А. Н.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Радищев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365" y="4406747"/>
            <a:ext cx="406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М. В.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Ломоносов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2" descr="M.V. Lomonosov by G.I. Skorodumov (19th c., RAN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64" y="376373"/>
            <a:ext cx="3251573" cy="40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Ð°ÑÑÐ¸Ð½ÐºÐ¸ Ð¿Ð¾ Ð·Ð°Ð¿ÑÐ¾ÑÑ Ð®ÑÐ¸ÑÑ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89" y="376372"/>
            <a:ext cx="3277865" cy="40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09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Эпоха Просвещения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Открытия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естественных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науках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Переосмысление существующей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картины </a:t>
            </a:r>
            <a:r>
              <a:rPr lang="ru-RU" sz="1400" dirty="0"/>
              <a:t>мира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Доказательство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развития </a:t>
            </a:r>
            <a:r>
              <a:rPr lang="ru-RU" sz="1400" dirty="0"/>
              <a:t>мира не по Божественным законам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158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592091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Превращение разума в единственный критерий познания человека.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6060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7781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0038" y="2750524"/>
            <a:ext cx="54781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Изучение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современного им общества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философами и учёными.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9540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947012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Отказ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традиционных взглядов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церкви 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общественные порядки.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Миропонимание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эпоху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Просвещения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75" y="1606089"/>
            <a:ext cx="2304832" cy="287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r="18592" b="29917"/>
          <a:stretch/>
        </p:blipFill>
        <p:spPr bwMode="auto">
          <a:xfrm>
            <a:off x="3871233" y="-13856"/>
            <a:ext cx="5272767" cy="51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146" name="Picture 2" descr="Thomas Hobbes (portrait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530" b="1985"/>
          <a:stretch/>
        </p:blipFill>
        <p:spPr bwMode="auto">
          <a:xfrm>
            <a:off x="-1" y="0"/>
            <a:ext cx="453915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66213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Томас Гоббс (слева)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Вольтер</a:t>
            </a:r>
          </a:p>
        </p:txBody>
      </p:sp>
    </p:spTree>
    <p:extLst>
      <p:ext uri="{BB962C8B-B14F-4D97-AF65-F5344CB8AC3E}">
        <p14:creationId xmlns:p14="http://schemas.microsoft.com/office/powerpoint/2010/main" val="38124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4814" y="691585"/>
            <a:ext cx="5604036" cy="98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Чудище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обло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озорно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огромно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стозевно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лаяй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1"/>
            <a:ext cx="4279900" cy="666208"/>
            <a:chOff x="358776" y="3438832"/>
            <a:chExt cx="3330800" cy="66620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6662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+mj-lt"/>
                </a:rPr>
                <a:t>Александр Николаевич Радищев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1749–1802 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0" name="Picture 2" descr="Radishchev col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374" y="3687263"/>
            <a:ext cx="1088271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tournavigator.pro/%D1%84%D0%BE%D1%82%D0%BE%D0%B3%D1%80%D0%B0%D1%84%D0%B8%D1%8F/d/1536/other/1024/1021/14573002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5"/>
          <a:stretch/>
        </p:blipFill>
        <p:spPr bwMode="auto">
          <a:xfrm>
            <a:off x="4427538" y="0"/>
            <a:ext cx="4716463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originals/db/54/51/db54512343c9b56bcf61b3e22c920c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8"/>
          <a:stretch/>
        </p:blipFill>
        <p:spPr bwMode="auto">
          <a:xfrm>
            <a:off x="0" y="0"/>
            <a:ext cx="4666080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782122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Жан-Жак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Руссо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Иммануил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Кант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(справа)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a/ad/Louis-Michel_van_Loo_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r="3024" b="46969"/>
          <a:stretch/>
        </p:blipFill>
        <p:spPr bwMode="auto">
          <a:xfrm>
            <a:off x="-46037" y="-27710"/>
            <a:ext cx="9190037" cy="51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2385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Луи-Мишель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ван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Лоо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Портрет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Дени Дидро.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1767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1409" y="1352955"/>
            <a:ext cx="4803816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Мыслители Европы заговорили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правах человека, которые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даны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природой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Они были уверены, что необходимо менять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порядки 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своих странах.</a:t>
            </a:r>
          </a:p>
        </p:txBody>
      </p:sp>
      <p:pic>
        <p:nvPicPr>
          <p:cNvPr id="10" name="Picture 2" descr="ÐÐ°ÑÑÐ¸Ð½ÐºÐ¸ Ð¿Ð¾ Ð·Ð°Ð¿ÑÐ¾ÑÑ ÑÐ¿Ð¾ÑÐ° Ð¿ÑÐ¾ÑÐ²ÐµÑÐµÐ½Ð¸Ñ Ð»Ð¸ÑÐµÑÐ°ÑÑÑ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48" y="626503"/>
            <a:ext cx="3181350" cy="3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0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5/5b/%27John_Locke%27_by_Godfrey_Kneller%2C_1697%2C_Hermit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" r="75141" b="42052"/>
          <a:stretch/>
        </p:blipFill>
        <p:spPr bwMode="auto">
          <a:xfrm flipH="1">
            <a:off x="-2" y="0"/>
            <a:ext cx="18113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upload.wikimedia.org/wikipedia/commons/5/5b/%27John_Locke%27_by_Godfrey_Kneller%2C_1697%2C_Hermit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" r="2226" b="42246"/>
          <a:stretch/>
        </p:blipFill>
        <p:spPr bwMode="auto">
          <a:xfrm>
            <a:off x="1811318" y="0"/>
            <a:ext cx="73326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2887" y="1140589"/>
            <a:ext cx="2825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Джон Локк полагал, что человек обладает естественным правом на полную свободу и равенство, которые ему должно гарантировать государство. </a:t>
            </a:r>
          </a:p>
        </p:txBody>
      </p:sp>
    </p:spTree>
    <p:extLst>
      <p:ext uri="{BB962C8B-B14F-4D97-AF65-F5344CB8AC3E}">
        <p14:creationId xmlns:p14="http://schemas.microsoft.com/office/powerpoint/2010/main" val="18534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391675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Являлся сторонником конституционной монархии.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0038" y="2432208"/>
            <a:ext cx="460592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Разработал концепцию трёх ветвей власти (законодательной, исполнительной, федеративной).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против посягательств монарха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естественное право личности.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Взгляды и работы Джона Локка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40" y="1203263"/>
            <a:ext cx="1772877" cy="35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5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c/cb/Salon_de_Madame_Geoffr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972" r="587" b="13238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2385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Габриэль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Лемонье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салоне мадам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Жоффрен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1812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d/d3/Wright_of_Derby%2C_The_Orre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2410" r="264" b="21069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2373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188" y="676073"/>
            <a:ext cx="170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Джозеф </a:t>
            </a:r>
            <a:r>
              <a:rPr lang="ru-RU" sz="1200" dirty="0" smtClean="0"/>
              <a:t>Райт.</a:t>
            </a:r>
            <a:endParaRPr lang="ru-RU" sz="1200" dirty="0"/>
          </a:p>
          <a:p>
            <a:pPr algn="ctr"/>
            <a:r>
              <a:rPr lang="ru-RU" sz="1200" dirty="0"/>
              <a:t>Философ, объясняющий модель Солнечной системы.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1766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3972860"/>
            <a:ext cx="388620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Англии и Франции «революция умов» началась </a:t>
            </a:r>
            <a:r>
              <a:rPr lang="ru-RU" sz="1400" dirty="0" smtClean="0">
                <a:solidFill>
                  <a:schemeClr val="bg1"/>
                </a:solidFill>
              </a:rPr>
              <a:t>с буржуазии.</a:t>
            </a:r>
          </a:p>
        </p:txBody>
      </p:sp>
    </p:spTree>
    <p:extLst>
      <p:ext uri="{BB962C8B-B14F-4D97-AF65-F5344CB8AC3E}">
        <p14:creationId xmlns:p14="http://schemas.microsoft.com/office/powerpoint/2010/main" val="97412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4/4e/Prise_de_la_Bastil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26092" r="1723" b="2640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2385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Взятие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Бастилии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14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июля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1789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2950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Просвещённые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монархии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Европы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Пруссия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Швеция.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5765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7481" y="3946423"/>
            <a:ext cx="1918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Дания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Австрия.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4855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Испания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Россия.</a:t>
            </a:r>
          </a:p>
        </p:txBody>
      </p:sp>
      <p:sp>
        <p:nvSpPr>
          <p:cNvPr id="17" name="Овал 16"/>
          <p:cNvSpPr/>
          <p:nvPr/>
        </p:nvSpPr>
        <p:spPr>
          <a:xfrm>
            <a:off x="464485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61" y="1270489"/>
            <a:ext cx="2128044" cy="31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ainteropedia.ru/wp-content/uploads/2015/11/levitzky-ekaterina-II-zakonodatelni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9" b="38410"/>
          <a:stretch/>
        </p:blipFill>
        <p:spPr bwMode="auto">
          <a:xfrm>
            <a:off x="0" y="3177948"/>
            <a:ext cx="2916238" cy="19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ainteropedia.ru/wp-content/uploads/2015/11/levitzky-ekaterina-II-zakonodatelni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/>
          <a:stretch/>
        </p:blipFill>
        <p:spPr bwMode="auto">
          <a:xfrm>
            <a:off x="0" y="0"/>
            <a:ext cx="2916238" cy="31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painteropedia.ru/wp-content/uploads/2015/11/levitzky-ekaterina-II-zakonodatelnic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2" r="929" b="22814"/>
          <a:stretch/>
        </p:blipFill>
        <p:spPr bwMode="auto">
          <a:xfrm>
            <a:off x="2836649" y="0"/>
            <a:ext cx="63073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3145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153734"/>
            <a:ext cx="25923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России просветительские идеи внедрялись «сверху» и были направлены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усиление абсолютной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1959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 ÐÑÑÐµÑÐµÑÑÐ²Ð¸Ðµ Ð¸Ð· ÐÐµÑÐµÑÐ±ÑÑÐ³Ð° Ð² ÐÐ¾ÑÐºÐ²Ñ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r="19795" b="3399"/>
          <a:stretch/>
        </p:blipFill>
        <p:spPr bwMode="auto">
          <a:xfrm>
            <a:off x="6295869" y="0"/>
            <a:ext cx="2848131" cy="51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ÑÑÐµÑÐµÑÑÐ²Ð¸Ðµ Ð¸Ð· ÐÐµÑÐµÑÐ±ÑÑÐ³Ð° Ð² ÐÐ¾ÑÐºÐ²Ñ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3387075" cy="51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" b="463"/>
          <a:stretch/>
        </p:blipFill>
        <p:spPr bwMode="auto">
          <a:xfrm>
            <a:off x="3338487" y="0"/>
            <a:ext cx="3072984" cy="51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338487" y="0"/>
            <a:ext cx="0" cy="51615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11471" y="0"/>
            <a:ext cx="0" cy="51615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1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8240" y="2431018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Отказ </a:t>
            </a:r>
            <a:r>
              <a:rPr lang="ru-RU" sz="1400" dirty="0" smtClean="0">
                <a:solidFill>
                  <a:srgbClr val="4E361E"/>
                </a:solidFill>
              </a:rPr>
              <a:t>российских </a:t>
            </a:r>
            <a:r>
              <a:rPr lang="ru-RU" sz="1400" dirty="0">
                <a:solidFill>
                  <a:srgbClr val="4E361E"/>
                </a:solidFill>
              </a:rPr>
              <a:t>властей от идей Просвещения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2868" y="1980102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Восстание Емельяна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Пугачёва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Великая французская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революция 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Просвещение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6464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13418" y="2114702"/>
            <a:ext cx="467180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Идеи Просвещения были популярны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среде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российских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писателей, литераторов, издателей.</a:t>
            </a:r>
          </a:p>
        </p:txBody>
      </p:sp>
      <p:pic>
        <p:nvPicPr>
          <p:cNvPr id="7" name="Picture 2" descr="ÐÐ°ÑÑÐ¸Ð½ÐºÐ¸ Ð¿Ð¾ Ð·Ð°Ð¿ÑÐ¾ÑÑ Ð»Ð¾Ð¼Ð¾Ð½Ð¾Ñ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340" y="626503"/>
            <a:ext cx="3143827" cy="39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75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45784" y="1616278"/>
            <a:ext cx="31481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46321" y="2459956"/>
            <a:ext cx="2271789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708" y="2541540"/>
            <a:ext cx="20390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Сочетание национального своеобразия </a:t>
            </a:r>
            <a:r>
              <a:rPr lang="ru-RU" sz="1400" dirty="0" smtClean="0">
                <a:solidFill>
                  <a:srgbClr val="4E361E"/>
                </a:solidFill>
              </a:rPr>
              <a:t/>
            </a:r>
            <a:br>
              <a:rPr lang="ru-RU" sz="1400" dirty="0" smtClean="0">
                <a:solidFill>
                  <a:srgbClr val="4E361E"/>
                </a:solidFill>
              </a:rPr>
            </a:br>
            <a:r>
              <a:rPr lang="ru-RU" sz="1400" dirty="0" smtClean="0">
                <a:solidFill>
                  <a:srgbClr val="4E361E"/>
                </a:solidFill>
              </a:rPr>
              <a:t>и </a:t>
            </a:r>
            <a:r>
              <a:rPr lang="ru-RU" sz="1400" dirty="0">
                <a:solidFill>
                  <a:srgbClr val="4E361E"/>
                </a:solidFill>
              </a:rPr>
              <a:t>«европеизма»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0265" y="2702555"/>
            <a:ext cx="314918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3122" y="1674943"/>
            <a:ext cx="241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Возвышенные героические идеалы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39991" y="2756985"/>
            <a:ext cx="303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Возвышенные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нравственные </a:t>
            </a:r>
            <a:r>
              <a:rPr lang="ru-RU" sz="1400" dirty="0">
                <a:solidFill>
                  <a:srgbClr val="404040"/>
                </a:solidFill>
              </a:rPr>
              <a:t>идеалы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39991" y="3777362"/>
            <a:ext cx="315398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4848" y="3836027"/>
            <a:ext cx="292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Стремление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к </a:t>
            </a:r>
            <a:r>
              <a:rPr lang="ru-RU" sz="1400" dirty="0">
                <a:solidFill>
                  <a:srgbClr val="404040"/>
                </a:solidFill>
              </a:rPr>
              <a:t>свободомыслию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75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Российская художественная культура 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XVIII веке </a:t>
            </a:r>
          </a:p>
        </p:txBody>
      </p:sp>
      <p:cxnSp>
        <p:nvCxnSpPr>
          <p:cNvPr id="34" name="Скругленная соединительная линия 33"/>
          <p:cNvCxnSpPr>
            <a:stCxn id="29" idx="1"/>
            <a:endCxn id="37" idx="3"/>
          </p:cNvCxnSpPr>
          <p:nvPr/>
        </p:nvCxnSpPr>
        <p:spPr>
          <a:xfrm rot="10800000">
            <a:off x="4693973" y="1936555"/>
            <a:ext cx="752349" cy="10820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>
            <a:stCxn id="29" idx="1"/>
            <a:endCxn id="30" idx="3"/>
          </p:cNvCxnSpPr>
          <p:nvPr/>
        </p:nvCxnSpPr>
        <p:spPr>
          <a:xfrm rot="10800000" flipV="1">
            <a:off x="4693973" y="3018594"/>
            <a:ext cx="752349" cy="10790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54"/>
          <p:cNvCxnSpPr>
            <a:stCxn id="29" idx="1"/>
            <a:endCxn id="24" idx="3"/>
          </p:cNvCxnSpPr>
          <p:nvPr/>
        </p:nvCxnSpPr>
        <p:spPr>
          <a:xfrm flipH="1">
            <a:off x="4699446" y="3018595"/>
            <a:ext cx="746875" cy="423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2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  <p:bldP spid="14" grpId="0"/>
      <p:bldP spid="24" grpId="0" animBg="1"/>
      <p:bldP spid="27" grpId="0"/>
      <p:bldP spid="38" grpId="0"/>
      <p:bldP spid="30" grpId="0" animBg="1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598699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Чтение литературных произведений среди учителей, чиновников, литераторов.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60569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7777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771775"/>
            <a:ext cx="46059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музыкальных вечеров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постановки спектаклей.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9536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946621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Коллекционирование книг, картин, фарфора.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Рост интереса к художественной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культуре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обществе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07" y="1796808"/>
            <a:ext cx="1385550" cy="27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0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Художественное творчество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России в XVIII веке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Барокко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(1740–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1750-е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годы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).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8028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1249" y="3946423"/>
            <a:ext cx="32810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Классицизм (вторая половина XVIII века).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72" y="1709976"/>
            <a:ext cx="214992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87735" y="1970303"/>
            <a:ext cx="445020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стиле классицизма начинает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своё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новая русская литература,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которой воплощаются идеи Просвещения.</a:t>
            </a:r>
          </a:p>
        </p:txBody>
      </p:sp>
      <p:pic>
        <p:nvPicPr>
          <p:cNvPr id="7" name="Picture 2" descr="ÐÐ°ÑÑÐ¸Ð½ÐºÐ¸ Ð¿Ð¾ Ð·Ð°Ð¿ÑÐ¾ÑÑ Ð¿ÑÐ¾ÑÐ²ÐµÑÐµÐ½Ð¸Ðµ Ð»Ð¸ÑÐµÑÐ°ÑÑÑÐ° Ð»Ð¾Ð¼Ð¾Ð½Ð¾Ñ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758" y="626503"/>
            <a:ext cx="3236496" cy="3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3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7137" y="16249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4362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3" y="2567726"/>
            <a:ext cx="17157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Басня.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522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4" y="3376598"/>
            <a:ext cx="11967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Элегия.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59496" y="16249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9519" y="1756464"/>
            <a:ext cx="31921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Комедия.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Жанры литературных произведений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3" y="1778896"/>
            <a:ext cx="23212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Ода.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656004" y="24187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9519" y="2567725"/>
            <a:ext cx="11967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Повесть.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656004" y="32473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7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9519" y="3387564"/>
            <a:ext cx="31921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Роман. 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6939" y="40704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0453" y="4201990"/>
            <a:ext cx="1308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Трагедия.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61" y="1625360"/>
            <a:ext cx="1462034" cy="29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1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1" grpId="0"/>
      <p:bldP spid="23" grpId="0" animBg="1"/>
      <p:bldP spid="24" grpId="0"/>
      <p:bldP spid="25" grpId="0" animBg="1"/>
      <p:bldP spid="26" grpId="0"/>
      <p:bldP spid="22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Классицизм в русской литературе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36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2767" y="222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1116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3998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6" y="3991541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Постановка проблемы крепостного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права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6" y="1468064"/>
            <a:ext cx="48813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Обращение к античным сюжетам.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6" y="2194367"/>
            <a:ext cx="50273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Большой интерес к отечественной истории.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6" y="3111602"/>
            <a:ext cx="50273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Большой интерес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народному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творчеству. </a:t>
            </a:r>
          </a:p>
        </p:txBody>
      </p:sp>
      <p:pic>
        <p:nvPicPr>
          <p:cNvPr id="2050" name="Picture 2" descr="ÐÐ°ÑÑÐ¸Ð½ÐºÐ¸ Ð¿Ð¾ Ð·Ð°Ð¿ÑÐ¾ÑÑ ÐÐµÐ½Ð¸Ñ ÐÐ²Ð°Ð½Ð¾Ð²Ð¸Ñ Ð¤Ð¾Ð½Ð²Ð¸Ð·Ð¸Ð½ Ð¿Ð°Ð¼ÑÑÐ½Ð¸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22"/>
          <a:stretch/>
        </p:blipFill>
        <p:spPr bwMode="auto">
          <a:xfrm>
            <a:off x="6259009" y="1336564"/>
            <a:ext cx="2257953" cy="32517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13418" y="1657654"/>
            <a:ext cx="467180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Родоначальником сатирического направления в русском классицизме стал Антиох Дмитриевич Кантемир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написал первые произведения светской российской поэзии.</a:t>
            </a:r>
          </a:p>
        </p:txBody>
      </p:sp>
      <p:pic>
        <p:nvPicPr>
          <p:cNvPr id="10" name="Picture 2" descr="Poet Prince Antiokh Kantemi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36884" y="617458"/>
            <a:ext cx="3156283" cy="390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2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upload.wikimedia.org/wikipedia/commons/thumb/4/4b/Sumarokov.jpg/800px-Sumaro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b="25407"/>
          <a:stretch/>
        </p:blipFill>
        <p:spPr bwMode="auto">
          <a:xfrm>
            <a:off x="0" y="-44941"/>
            <a:ext cx="3311524" cy="52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thumb/4/4b/Sumarokov.jpg/800px-Sumaroko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1996" b="26493"/>
          <a:stretch/>
        </p:blipFill>
        <p:spPr bwMode="auto">
          <a:xfrm>
            <a:off x="3311525" y="0"/>
            <a:ext cx="5832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3116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673106"/>
            <a:ext cx="271950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«Отцом русского театра»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выступил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Александр Петрович Сумароков. </a:t>
            </a:r>
          </a:p>
        </p:txBody>
      </p:sp>
    </p:spTree>
    <p:extLst>
      <p:ext uri="{BB962C8B-B14F-4D97-AF65-F5344CB8AC3E}">
        <p14:creationId xmlns:p14="http://schemas.microsoft.com/office/powerpoint/2010/main" val="22375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0" y="691585"/>
            <a:ext cx="6347955" cy="1964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Чудище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обло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озорно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огромно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стозевно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лаяй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 (чудовище тучное, гнусное, огромное,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+mj-lt"/>
              </a:rPr>
            </a:b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со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ста пастями и лающее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)».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835150" y="3918391"/>
            <a:ext cx="4279900" cy="666208"/>
            <a:chOff x="358776" y="3438832"/>
            <a:chExt cx="3330800" cy="66620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6662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800" dirty="0">
                  <a:solidFill>
                    <a:schemeClr val="bg1"/>
                  </a:solidFill>
                  <a:latin typeface="+mj-lt"/>
                </a:rPr>
                <a:t>Александр Николаевич Радищев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54">
                <a:lnSpc>
                  <a:spcPct val="125000"/>
                </a:lnSpc>
              </a:pPr>
              <a:r>
                <a:rPr lang="ru-RU" sz="1400" dirty="0" smtClean="0">
                  <a:solidFill>
                    <a:srgbClr val="FFDC5A"/>
                  </a:solidFill>
                </a:rPr>
                <a:t>1749–1802 </a:t>
              </a:r>
              <a:endParaRPr lang="ru-RU" sz="1400" dirty="0">
                <a:solidFill>
                  <a:srgbClr val="FFDC5A"/>
                </a:solidFill>
              </a:endParaRPr>
            </a:p>
          </p:txBody>
        </p:sp>
      </p:grpSp>
      <p:pic>
        <p:nvPicPr>
          <p:cNvPr id="10" name="Picture 2" descr="Radishchev col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3374" y="3687263"/>
            <a:ext cx="1088271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2135282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Достижения А. П. Сумарокова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Написал первые русские трагедии и комедии.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420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5169" y="3946423"/>
            <a:ext cx="32810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Возглавлял Российский театр в Петербурге.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26" y="1579732"/>
            <a:ext cx="1708640" cy="29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44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b1.culture.ru/c/8064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28176" r="992" b="27667"/>
          <a:stretch/>
        </p:blipFill>
        <p:spPr bwMode="auto">
          <a:xfrm>
            <a:off x="-23447" y="0"/>
            <a:ext cx="91674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2373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188" y="676073"/>
            <a:ext cx="1707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Иван </a:t>
            </a:r>
            <a:r>
              <a:rPr lang="ru-RU" sz="1200" dirty="0" smtClean="0"/>
              <a:t>Фёдоров</a:t>
            </a:r>
            <a:r>
              <a:rPr lang="ru-RU" sz="1200" dirty="0"/>
              <a:t>. Императрица Екатерина II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у </a:t>
            </a:r>
            <a:r>
              <a:rPr lang="ru-RU" sz="1200" dirty="0"/>
              <a:t>Михаила Ломоносова.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1884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" y="3749571"/>
            <a:ext cx="3348037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Одним из выдающихся деятелей </a:t>
            </a:r>
            <a:r>
              <a:rPr lang="ru-RU" sz="1400" dirty="0" smtClean="0">
                <a:solidFill>
                  <a:schemeClr val="bg1"/>
                </a:solidFill>
              </a:rPr>
              <a:t>русской </a:t>
            </a:r>
            <a:r>
              <a:rPr lang="ru-RU" sz="1400" dirty="0">
                <a:solidFill>
                  <a:schemeClr val="bg1"/>
                </a:solidFill>
              </a:rPr>
              <a:t>культуры XVIII века </a:t>
            </a:r>
            <a:r>
              <a:rPr lang="ru-RU" sz="1400" dirty="0" smtClean="0">
                <a:solidFill>
                  <a:schemeClr val="bg1"/>
                </a:solidFill>
              </a:rPr>
              <a:t>был </a:t>
            </a:r>
            <a:r>
              <a:rPr lang="ru-RU" sz="1400" dirty="0">
                <a:solidFill>
                  <a:schemeClr val="bg1"/>
                </a:solidFill>
              </a:rPr>
              <a:t>Михаил Васильевич Ломоносов.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13418" y="1970303"/>
            <a:ext cx="4671807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М. В. Ломоносовым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совместно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В. К.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Тредиаковским были сформированы основы новой системы стихосложения.</a:t>
            </a:r>
          </a:p>
        </p:txBody>
      </p:sp>
      <p:pic>
        <p:nvPicPr>
          <p:cNvPr id="7" name="Picture 2" descr="https://upload.wikimedia.org/wikipedia/commons/9/96/Trediak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054" y="617457"/>
            <a:ext cx="3186113" cy="389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ucrazy.ru/files/pics/2016.05/1462637243_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9405" r="7784" b="18435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499982"/>
            <a:ext cx="271950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При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дворе Елизаветы Петровны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особой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популярностью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пользовались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оды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Ломоносова.</a:t>
            </a:r>
          </a:p>
        </p:txBody>
      </p:sp>
    </p:spTree>
    <p:extLst>
      <p:ext uri="{BB962C8B-B14F-4D97-AF65-F5344CB8AC3E}">
        <p14:creationId xmlns:p14="http://schemas.microsoft.com/office/powerpoint/2010/main" val="265443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86728" y="1629926"/>
            <a:ext cx="31481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87265" y="2473604"/>
            <a:ext cx="2271789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7263" y="2555188"/>
            <a:ext cx="2269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Посвящение произведений </a:t>
            </a:r>
            <a:r>
              <a:rPr lang="ru-RU" sz="1400" dirty="0" smtClean="0">
                <a:solidFill>
                  <a:srgbClr val="4E361E"/>
                </a:solidFill>
              </a:rPr>
              <a:t>острым </a:t>
            </a:r>
            <a:r>
              <a:rPr lang="ru-RU" sz="1400" dirty="0">
                <a:solidFill>
                  <a:srgbClr val="4E361E"/>
                </a:solidFill>
              </a:rPr>
              <a:t>общественным проблемам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91209" y="2716203"/>
            <a:ext cx="314918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54066" y="1688591"/>
            <a:ext cx="241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 </a:t>
            </a:r>
            <a:r>
              <a:rPr lang="ru-RU" sz="1400" dirty="0" smtClean="0">
                <a:solidFill>
                  <a:srgbClr val="404040"/>
                </a:solidFill>
              </a:rPr>
              <a:t>Влияние </a:t>
            </a:r>
            <a:r>
              <a:rPr lang="ru-RU" sz="1400" dirty="0">
                <a:solidFill>
                  <a:srgbClr val="404040"/>
                </a:solidFill>
              </a:rPr>
              <a:t>идей Просвещения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80935" y="2770633"/>
            <a:ext cx="303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Влияние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пугачёвщины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80935" y="3791010"/>
            <a:ext cx="3153981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05792" y="3849675"/>
            <a:ext cx="2920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Воздействие </a:t>
            </a:r>
            <a:r>
              <a:rPr lang="ru-RU" sz="1400" dirty="0">
                <a:solidFill>
                  <a:srgbClr val="404040"/>
                </a:solidFill>
              </a:rPr>
              <a:t>Французской революции</a:t>
            </a:r>
          </a:p>
        </p:txBody>
      </p:sp>
      <p:cxnSp>
        <p:nvCxnSpPr>
          <p:cNvPr id="34" name="Скругленная соединительная линия 33"/>
          <p:cNvCxnSpPr>
            <a:stCxn id="29" idx="1"/>
            <a:endCxn id="37" idx="3"/>
          </p:cNvCxnSpPr>
          <p:nvPr/>
        </p:nvCxnSpPr>
        <p:spPr>
          <a:xfrm rot="10800000">
            <a:off x="4734917" y="1950203"/>
            <a:ext cx="752349" cy="108204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34"/>
          <p:cNvCxnSpPr>
            <a:stCxn id="29" idx="1"/>
            <a:endCxn id="30" idx="3"/>
          </p:cNvCxnSpPr>
          <p:nvPr/>
        </p:nvCxnSpPr>
        <p:spPr>
          <a:xfrm rot="10800000" flipV="1">
            <a:off x="4734917" y="3032242"/>
            <a:ext cx="752349" cy="10790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54"/>
          <p:cNvCxnSpPr>
            <a:stCxn id="29" idx="1"/>
            <a:endCxn id="24" idx="3"/>
          </p:cNvCxnSpPr>
          <p:nvPr/>
        </p:nvCxnSpPr>
        <p:spPr>
          <a:xfrm flipH="1">
            <a:off x="4740390" y="3032243"/>
            <a:ext cx="746875" cy="423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8775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Российская литература последней трети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  <p:bldP spid="14" grpId="0"/>
      <p:bldP spid="24" grpId="0" animBg="1"/>
      <p:bldP spid="27" grpId="0"/>
      <p:bldP spid="38" grpId="0"/>
      <p:bldP spid="30" grpId="0" animBg="1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44460"/>
            <a:ext cx="290778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Денис Иванович Фонвизин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сатирической форме показал нравы дворянского </a:t>
            </a:r>
            <a:r>
              <a:rPr lang="ru-RU" sz="1400" dirty="0" smtClean="0">
                <a:solidFill>
                  <a:prstClr val="white"/>
                </a:solidFill>
              </a:rPr>
              <a:t>сословия.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365451"/>
            <a:ext cx="373169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Комедии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«Бригадир»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«Недоросль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»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10" name="Picture 2" descr="Engraving Fonvizin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463" y="873105"/>
            <a:ext cx="4427537" cy="34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5/57/Derzhavin_by_Borovikovsky_%281811%2C_Pushkin_museum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8"/>
          <a:stretch/>
        </p:blipFill>
        <p:spPr bwMode="auto">
          <a:xfrm>
            <a:off x="-14990" y="-14082"/>
            <a:ext cx="2979354" cy="515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upload.wikimedia.org/wikipedia/commons/5/57/Derzhavin_by_Borovikovsky_%281811%2C_Pushkin_museum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27504"/>
          <a:stretch/>
        </p:blipFill>
        <p:spPr bwMode="auto">
          <a:xfrm>
            <a:off x="2836411" y="0"/>
            <a:ext cx="63075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499982"/>
            <a:ext cx="2719501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Известность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поэту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Гавриилу Романовичу Державину принесла ода «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Фелица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».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51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8/8b/Pushkin_derzhav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7" r="2158" b="9663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4867" y="35021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156" y="650050"/>
            <a:ext cx="1501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И. Е. Репин.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А. С. Пушкин </a:t>
            </a:r>
          </a:p>
          <a:p>
            <a:pPr algn="ctr"/>
            <a:r>
              <a:rPr lang="ru-RU" sz="1200" dirty="0" smtClean="0"/>
              <a:t>читает </a:t>
            </a:r>
            <a:r>
              <a:rPr lang="ru-RU" sz="1200" dirty="0"/>
              <a:t>свою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поэму </a:t>
            </a:r>
            <a:r>
              <a:rPr lang="ru-RU" sz="1200" dirty="0"/>
              <a:t>перед </a:t>
            </a:r>
            <a:r>
              <a:rPr lang="ru-RU" sz="1200" dirty="0" smtClean="0"/>
              <a:t>Державиным. 1911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737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398674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произведениях сохраняются просветительские идеи.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571750"/>
            <a:ext cx="46059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первый план выходит не разум,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чувство.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Главными героями становятся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простые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люди.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Основные черты сентиментализма</a:t>
            </a:r>
          </a:p>
        </p:txBody>
      </p:sp>
      <p:pic>
        <p:nvPicPr>
          <p:cNvPr id="11266" name="Picture 2" descr="ÐÐ°ÑÑÐ¸Ð½ÐºÐ¸ Ð¿Ð¾ Ð·Ð°Ð¿ÑÐ¾ÑÑ ÑÐµÐ½ÑÐ¸Ð¼ÐµÐ½ÑÐ°Ð»Ð¸Ð·Ð¼ Ð»Ð¸ÑÐµÑÐ°ÑÑÑ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7153" y="1405673"/>
            <a:ext cx="2207671" cy="311273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a/a0/Nikolas_Mikhailowitch_Karamz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7"/>
          <a:stretch/>
        </p:blipFill>
        <p:spPr bwMode="auto">
          <a:xfrm>
            <a:off x="2829876" y="0"/>
            <a:ext cx="6314125" cy="51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a/a0/Nikolas_Mikhailowitch_Karamzi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2916238" cy="51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326858"/>
            <a:ext cx="2719501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Ярким представителем сентиментализма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русской литературе является Николай Михайлович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Карамзин.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89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44460"/>
            <a:ext cx="352367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Фраза Радищева – это видоизменённый стих из поэмы Василия Тредиаковского, который под «</a:t>
            </a:r>
            <a:r>
              <a:rPr lang="ru-RU" sz="1400" dirty="0" err="1">
                <a:solidFill>
                  <a:prstClr val="white"/>
                </a:solidFill>
              </a:rPr>
              <a:t>тризевным</a:t>
            </a:r>
            <a:r>
              <a:rPr lang="ru-RU" sz="1400" dirty="0">
                <a:solidFill>
                  <a:prstClr val="white"/>
                </a:solidFill>
              </a:rPr>
              <a:t>» чудовищем имел в виду пса Цербера.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365451"/>
            <a:ext cx="352367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«Путешествие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из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Петербурга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Москву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»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6146" name="Picture 2" descr="ÐÐ°ÑÑÐ¸Ð½ÐºÐ¸ Ð¿Ð¾ Ð·Ð°Ð¿ÑÐ¾ÑÑ Ð Ð°Ð´Ð¸ÑÐµ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83" y="932213"/>
            <a:ext cx="4387917" cy="32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a/a0/Nikolas_Mikhailowitch_Karamz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5"/>
          <a:stretch/>
        </p:blipFill>
        <p:spPr bwMode="auto">
          <a:xfrm>
            <a:off x="2829876" y="0"/>
            <a:ext cx="6314125" cy="51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a/a0/Nikolas_Mikhailowitch_Karamzi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2916238" cy="51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673107"/>
            <a:ext cx="271950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Вслед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 Ломоносовым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выступил реформатором русского языка.</a:t>
            </a:r>
          </a:p>
        </p:txBody>
      </p:sp>
    </p:spTree>
    <p:extLst>
      <p:ext uri="{BB962C8B-B14F-4D97-AF65-F5344CB8AC3E}">
        <p14:creationId xmlns:p14="http://schemas.microsoft.com/office/powerpoint/2010/main" val="41774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69672" y="2128694"/>
            <a:ext cx="411618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России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XVIII века были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популярны политическая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литература и публицистика.</a:t>
            </a:r>
          </a:p>
        </p:txBody>
      </p:sp>
      <p:pic>
        <p:nvPicPr>
          <p:cNvPr id="7" name="Picture 2" descr="Tatishche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4084" r="3807" b="7256"/>
          <a:stretch/>
        </p:blipFill>
        <p:spPr bwMode="auto">
          <a:xfrm>
            <a:off x="332570" y="617458"/>
            <a:ext cx="3176095" cy="39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5730" y="2211374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7764" y="2400680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Подача Татищевым записки Сенату </a:t>
            </a:r>
            <a:r>
              <a:rPr lang="ru-RU" sz="1400" dirty="0" smtClean="0">
                <a:solidFill>
                  <a:srgbClr val="4E361E"/>
                </a:solidFill>
              </a:rPr>
              <a:t/>
            </a:r>
            <a:br>
              <a:rPr lang="ru-RU" sz="1400" dirty="0" smtClean="0">
                <a:solidFill>
                  <a:srgbClr val="4E361E"/>
                </a:solidFill>
              </a:rPr>
            </a:br>
            <a:r>
              <a:rPr lang="ru-RU" sz="1400" dirty="0" smtClean="0">
                <a:solidFill>
                  <a:srgbClr val="4E361E"/>
                </a:solidFill>
              </a:rPr>
              <a:t>в </a:t>
            </a:r>
            <a:r>
              <a:rPr lang="ru-RU" sz="1400" dirty="0">
                <a:solidFill>
                  <a:srgbClr val="4E361E"/>
                </a:solidFill>
              </a:rPr>
              <a:t>1730 году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561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1418" y="1980102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Обоснование монархического управления в </a:t>
            </a:r>
            <a:r>
              <a:rPr lang="ru-RU" sz="1400" dirty="0" smtClean="0">
                <a:solidFill>
                  <a:srgbClr val="404040"/>
                </a:solidFill>
              </a:rPr>
              <a:t>России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561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94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Предложение учредить парламент, чтобы помочь императрице</a:t>
            </a:r>
          </a:p>
        </p:txBody>
      </p:sp>
      <p:cxnSp>
        <p:nvCxnSpPr>
          <p:cNvPr id="23" name="Скругленная соединительная линия 22"/>
          <p:cNvCxnSpPr>
            <a:stCxn id="12" idx="3"/>
            <a:endCxn id="14" idx="1"/>
          </p:cNvCxnSpPr>
          <p:nvPr/>
        </p:nvCxnSpPr>
        <p:spPr>
          <a:xfrm flipV="1">
            <a:off x="3653845" y="2241712"/>
            <a:ext cx="1101769" cy="52830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2" idx="3"/>
            <a:endCxn id="20" idx="1"/>
          </p:cNvCxnSpPr>
          <p:nvPr/>
        </p:nvCxnSpPr>
        <p:spPr>
          <a:xfrm>
            <a:off x="3653845" y="2770013"/>
            <a:ext cx="1101769" cy="60028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Политическая литература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7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art-catalog.ru/data_picture_2016/picture/182/125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16946" r="56" b="271"/>
          <a:stretch/>
        </p:blipFill>
        <p:spPr bwMode="auto">
          <a:xfrm>
            <a:off x="-14990" y="-1"/>
            <a:ext cx="915899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4867" y="35021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156" y="650050"/>
            <a:ext cx="1501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В. И. </a:t>
            </a:r>
            <a:r>
              <a:rPr lang="ru-RU" sz="1200" dirty="0"/>
              <a:t>Якоби. </a:t>
            </a:r>
            <a:br>
              <a:rPr lang="ru-RU" sz="1200" dirty="0"/>
            </a:br>
            <a:r>
              <a:rPr lang="ru-RU" sz="1200" dirty="0"/>
              <a:t>А. П. Волынский на заседании кабинета министров.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1889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4552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884762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«Проект о поправлении государственных дел»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Правление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империи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должно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монархическим.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420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5169" y="3946423"/>
            <a:ext cx="32810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управлении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необходимо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широкое участие дворянства.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5362" name="Picture 2" descr="ÐÑÑÐµÐ¼Ð¸Ð¹ ÐÐµÑÑÐ¾Ð²Ð¸Ñ ÐÐ¾Ð»ÑÐ½ÑÐºÐ¸Ð¹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9668" y="1557026"/>
            <a:ext cx="2305557" cy="321023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67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27465" y="1961873"/>
            <a:ext cx="4757760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публицистическому жанру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можно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отнести повесть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А. Н.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Радищева «Путешествие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Петербурга в Москву».</a:t>
            </a:r>
          </a:p>
        </p:txBody>
      </p:sp>
      <p:pic>
        <p:nvPicPr>
          <p:cNvPr id="11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468198"/>
            <a:ext cx="3138394" cy="42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443" y="3759908"/>
            <a:ext cx="2418348" cy="8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5730" y="2394254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7764" y="2583560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Автор рисует </a:t>
            </a:r>
            <a:r>
              <a:rPr lang="ru-RU" sz="1400" dirty="0" smtClean="0">
                <a:solidFill>
                  <a:srgbClr val="4E361E"/>
                </a:solidFill>
              </a:rPr>
              <a:t/>
            </a:r>
            <a:br>
              <a:rPr lang="ru-RU" sz="1400" dirty="0" smtClean="0">
                <a:solidFill>
                  <a:srgbClr val="4E361E"/>
                </a:solidFill>
              </a:rPr>
            </a:br>
            <a:r>
              <a:rPr lang="ru-RU" sz="1400" dirty="0" smtClean="0">
                <a:solidFill>
                  <a:srgbClr val="4E361E"/>
                </a:solidFill>
              </a:rPr>
              <a:t>картины </a:t>
            </a:r>
            <a:r>
              <a:rPr lang="ru-RU" sz="1400" dirty="0">
                <a:solidFill>
                  <a:srgbClr val="4E361E"/>
                </a:solidFill>
              </a:rPr>
              <a:t>современной </a:t>
            </a:r>
            <a:r>
              <a:rPr lang="ru-RU" sz="1400" dirty="0" smtClean="0">
                <a:solidFill>
                  <a:srgbClr val="4E361E"/>
                </a:solidFill>
              </a:rPr>
              <a:t/>
            </a:r>
            <a:br>
              <a:rPr lang="ru-RU" sz="1400" dirty="0" smtClean="0">
                <a:solidFill>
                  <a:srgbClr val="4E361E"/>
                </a:solidFill>
              </a:rPr>
            </a:br>
            <a:r>
              <a:rPr lang="ru-RU" sz="1400" dirty="0" smtClean="0">
                <a:solidFill>
                  <a:srgbClr val="4E361E"/>
                </a:solidFill>
              </a:rPr>
              <a:t>ему </a:t>
            </a:r>
            <a:r>
              <a:rPr lang="ru-RU" sz="1400" dirty="0">
                <a:solidFill>
                  <a:srgbClr val="4E361E"/>
                </a:solidFill>
              </a:rPr>
              <a:t>России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5614" y="1333333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1418" y="1483713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Положение крепостных крестьян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5614" y="2541596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945" y="2691976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Беспредел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помещиков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23" name="Скругленная соединительная линия 22"/>
          <p:cNvCxnSpPr>
            <a:stCxn id="12" idx="3"/>
            <a:endCxn id="14" idx="1"/>
          </p:cNvCxnSpPr>
          <p:nvPr/>
        </p:nvCxnSpPr>
        <p:spPr>
          <a:xfrm flipV="1">
            <a:off x="3653845" y="1745323"/>
            <a:ext cx="1101769" cy="12075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2" idx="3"/>
            <a:endCxn id="20" idx="1"/>
          </p:cNvCxnSpPr>
          <p:nvPr/>
        </p:nvCxnSpPr>
        <p:spPr>
          <a:xfrm>
            <a:off x="3653845" y="2952893"/>
            <a:ext cx="1101769" cy="6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«Путешествие из Петербурга в Москву»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5614" y="3749166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2945" y="3899546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Осуждение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самодержавия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24" name="Скругленная соединительная линия 23"/>
          <p:cNvCxnSpPr>
            <a:stCxn id="12" idx="3"/>
            <a:endCxn id="15" idx="1"/>
          </p:cNvCxnSpPr>
          <p:nvPr/>
        </p:nvCxnSpPr>
        <p:spPr>
          <a:xfrm>
            <a:off x="3653845" y="2952893"/>
            <a:ext cx="1101769" cy="120826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9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  <p:bldP spid="15" grpId="0" animBg="1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44460"/>
            <a:ext cx="290778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XVIII </a:t>
            </a:r>
            <a:r>
              <a:rPr lang="ru-RU" sz="1400" dirty="0" smtClean="0">
                <a:solidFill>
                  <a:prstClr val="white"/>
                </a:solidFill>
              </a:rPr>
              <a:t>веке </a:t>
            </a:r>
            <a:r>
              <a:rPr lang="ru-RU" sz="1400" dirty="0">
                <a:solidFill>
                  <a:prstClr val="white"/>
                </a:solidFill>
              </a:rPr>
              <a:t>стали издаваться мемуары политиков, духовенства, дипломатов, философов.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365451"/>
            <a:ext cx="373169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Новые явления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российской публицистике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4"/>
          <a:stretch/>
        </p:blipFill>
        <p:spPr>
          <a:xfrm>
            <a:off x="4632055" y="873990"/>
            <a:ext cx="4511945" cy="33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23282"/>
            <a:ext cx="3528210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Мемуары 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86899"/>
            <a:ext cx="5356225" cy="1263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литературное произведение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форме записок о прошлых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событиях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, современником или участником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которых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был автор.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ÐµÐ¼ÑÐ°Ñ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1"/>
          <a:stretch/>
        </p:blipFill>
        <p:spPr bwMode="auto">
          <a:xfrm>
            <a:off x="5300055" y="1381492"/>
            <a:ext cx="3843945" cy="2583248"/>
          </a:xfrm>
          <a:prstGeom prst="leftArrow">
            <a:avLst>
              <a:gd name="adj1" fmla="val 100000"/>
              <a:gd name="adj2" fmla="val 2747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8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Русская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мемуаристика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36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2767" y="222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1116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3998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5" y="4127550"/>
            <a:ext cx="6533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 «Записки»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Болотова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6" y="1336564"/>
            <a:ext cx="48813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Собственноручные записки» Екатерины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00455" y="2352512"/>
            <a:ext cx="50273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«Записки» Дашковой.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6" y="3111602"/>
            <a:ext cx="50273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«Чистосердечное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признание»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Фонвизина.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1" y="1308922"/>
            <a:ext cx="2198782" cy="32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65095" y="1200605"/>
            <a:ext cx="4701607" cy="2742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поэме Тредиаковского порочные цари, злоупотреблявшие властью, попадают в ад.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Там они вынуждены постоянно смотреться в зеркало, в котором отражается их истинная сущность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виде чудовищных псов. </a:t>
            </a:r>
          </a:p>
        </p:txBody>
      </p:sp>
      <p:pic>
        <p:nvPicPr>
          <p:cNvPr id="7" name="Picture 2" descr="https://upload.wikimedia.org/wikipedia/commons/2/25/Cerberus-Blake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612322"/>
            <a:ext cx="3207149" cy="391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69672" y="2128694"/>
            <a:ext cx="4116182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XVIII веке заметную роль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политической борьбе начинает играть периодическая печать.</a:t>
            </a:r>
          </a:p>
        </p:txBody>
      </p:sp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570" y="617458"/>
            <a:ext cx="3213265" cy="39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44085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Особенности периодической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печати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века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Сообщения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политических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событиях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420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5169" y="3946423"/>
            <a:ext cx="32810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Анализ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политических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событий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05" y="1673925"/>
            <a:ext cx="2159620" cy="29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5037" y="4406747"/>
            <a:ext cx="67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Вѣдомости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»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1711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года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506" name="Picture 2" descr="https://b1.culture.ru/c/6356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34109" y="376238"/>
            <a:ext cx="2875782" cy="40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537173"/>
            <a:ext cx="57630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Выходила два раза в неделю.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709206"/>
            <a:ext cx="4605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Освещала российские события.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Освещала международные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события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Первая печатная газета в России</a:t>
            </a:r>
          </a:p>
        </p:txBody>
      </p:sp>
      <p:pic>
        <p:nvPicPr>
          <p:cNvPr id="23554" name="Picture 2" descr="https://b1.culture.ru/c/635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95" y="1329012"/>
            <a:ext cx="2433110" cy="303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02022" y="1519296"/>
            <a:ext cx="411618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 русским частным изданием стал журнал «Трудолюбивая пчела».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издавался Александром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Сумароковым.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1" name="Picture 4" descr="Sumarokov Aleksandr Petr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568" y="605988"/>
            <a:ext cx="3213267" cy="39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5037" y="4418779"/>
            <a:ext cx="67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«Трудолюбивая пчела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»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6238" y="328110"/>
            <a:ext cx="3314700" cy="401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1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Университетские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журналы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36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2767" y="222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1116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3998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5" y="4127550"/>
            <a:ext cx="6533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«Доброе намерение».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5" y="1468064"/>
            <a:ext cx="48813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 «Полезное увеселение».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6" y="2356164"/>
            <a:ext cx="50273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 «Свободные часы».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6" y="3239450"/>
            <a:ext cx="50273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 «Невинное упражнение».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05" y="1321933"/>
            <a:ext cx="1784531" cy="31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upload.wikimedia.org/wikipedia/commons/e/e1/NI_Novi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3"/>
          <a:stretch/>
        </p:blipFill>
        <p:spPr bwMode="auto">
          <a:xfrm>
            <a:off x="0" y="0"/>
            <a:ext cx="16557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e/e1/NI_Novi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3"/>
          <a:stretch/>
        </p:blipFill>
        <p:spPr bwMode="auto">
          <a:xfrm>
            <a:off x="1463041" y="0"/>
            <a:ext cx="19825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upload.wikimedia.org/wikipedia/commons/e/e1/NI_Noviko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r="5418" b="26033"/>
          <a:stretch/>
        </p:blipFill>
        <p:spPr bwMode="auto">
          <a:xfrm>
            <a:off x="3311525" y="0"/>
            <a:ext cx="58324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1326858"/>
            <a:ext cx="271950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Издатель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общественный деятель Николай Иванович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Новиков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издавал журналы «Трутень»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«Живописец». </a:t>
            </a:r>
          </a:p>
        </p:txBody>
      </p:sp>
    </p:spTree>
    <p:extLst>
      <p:ext uri="{BB962C8B-B14F-4D97-AF65-F5344CB8AC3E}">
        <p14:creationId xmlns:p14="http://schemas.microsoft.com/office/powerpoint/2010/main" val="6662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81240" y="4428688"/>
            <a:ext cx="3170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«Живописец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»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8737" y="4406747"/>
            <a:ext cx="252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«Трутень»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698" name="Picture 2" descr="ÐÐ°ÑÑÐ¸Ð½ÐºÐ¸ Ð¿Ð¾ Ð·Ð°Ð¿ÑÐ¾ÑÑ ÐÐ¸ÐºÐ¾Ð»Ð°Ð¹ ÐÐ²Ð°Ð½Ð¾Ð²Ð¸Ñ ÐÐ¾Ð²Ð¸ÐºÐ¾Ð² ÑÑÑÑÐµÐ½Ñ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0" y="376238"/>
            <a:ext cx="2329695" cy="403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ÐÐ°ÑÑÐ¸Ð½ÐºÐ¸ Ð¿Ð¾ Ð·Ð°Ð¿ÑÐ¾ÑÑ ÐÐ¸ÐºÐ¾Ð»Ð°Ð¹ ÐÐ²Ð°Ð½Ð¾Ð²Ð¸Ñ ÐÐ¾Ð²Ð¸ÐºÐ¾Ð² ÑÑÑÑÐµÐ½Ñ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93" y="376238"/>
            <a:ext cx="2328317" cy="40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6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70964" y="1352955"/>
            <a:ext cx="4116182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Ж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урнал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«Всякая всячина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» выступал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 обличение общечеловеческих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пороков.  </a:t>
            </a: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Под вымышленными именами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нём печаталась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Екатерина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II. </a:t>
            </a:r>
          </a:p>
        </p:txBody>
      </p:sp>
      <p:pic>
        <p:nvPicPr>
          <p:cNvPr id="11" name="Picture 4" descr="Sumarokov Aleksandr Petrovic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568" y="605988"/>
            <a:ext cx="3213267" cy="393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undefine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992" y="563877"/>
            <a:ext cx="3199844" cy="39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2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«Путешествие из Петербурга в Москву»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Использование Радищевым образа Цербера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Олицетворение господствовавших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России порядков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Выступление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против </a:t>
            </a:r>
            <a:r>
              <a:rPr lang="ru-RU" sz="1400" dirty="0"/>
              <a:t>самодержавия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крепостничества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915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7/7d/Nikolay_Karamzin_by_Alexey_Venezianov_%281828%2C_National_Pushkin_Museum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r="64025" b="29249"/>
          <a:stretch/>
        </p:blipFill>
        <p:spPr bwMode="auto">
          <a:xfrm flipH="1">
            <a:off x="-5" y="1"/>
            <a:ext cx="26389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s://upload.wikimedia.org/wikipedia/commons/7/7d/Nikolay_Karamzin_by_Alexey_Venezianov_%281828%2C_National_Pushkin_Museum%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 b="26639"/>
          <a:stretch/>
        </p:blipFill>
        <p:spPr bwMode="auto">
          <a:xfrm>
            <a:off x="2638959" y="0"/>
            <a:ext cx="6505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3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1921" y="1326858"/>
            <a:ext cx="2987675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«Московском журнале»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Николая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Карамзина печатались путевые заметки как самого издателя, так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других авторов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1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5278" y="2122653"/>
            <a:ext cx="4989947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помощью «Московского журнала» читатели могли узнать о местах,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которых никогда не были.</a:t>
            </a:r>
          </a:p>
        </p:txBody>
      </p:sp>
      <p:pic>
        <p:nvPicPr>
          <p:cNvPr id="10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46" y="560625"/>
            <a:ext cx="3021130" cy="41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96" y="372824"/>
            <a:ext cx="739465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Общественная мысль, публицистика, </a:t>
            </a:r>
            <a: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en-US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литература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, пресса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67137" y="1441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2767" y="23295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216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2767" y="41034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5" y="4096422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Заметную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роль в общественной жизни стали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играть публицистические произведения и пресса.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6" y="1434446"/>
            <a:ext cx="73081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Общественная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мысль,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литература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публицистика развивались под влиянием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Просвещения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6" y="2294751"/>
            <a:ext cx="65338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Х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удожественная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культура сочетала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национальное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своеобразие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«европеизмами».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5" y="3222376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результате деятельности выдающихся мастеров слова оформилась новая русская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литература.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9728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 ÑÐ°Ð´Ð¸ÑÐµÐ² Ð¿ÑÑÐµÑÐµÑÑÐ²Ð¸Ðµ Ð¸Ð· Ð¿ÐµÑÐµÑÐ±ÑÑÐ³Ð° Ð² Ð¼Ð¾ÑÐºÐ²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6" t="1359" b="10777"/>
          <a:stretch/>
        </p:blipFill>
        <p:spPr bwMode="auto">
          <a:xfrm>
            <a:off x="-1" y="0"/>
            <a:ext cx="1271885" cy="513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Ð°ÑÑÐ¸Ð½ÐºÐ¸ Ð¿Ð¾ Ð·Ð°Ð¿ÑÐ¾ÑÑ ÑÐ°Ð´Ð¸ÑÐµÐ² Ð¿ÑÑÐµÑÐµÑÑÐ²Ð¸Ðµ Ð¸Ð· Ð¿ÐµÑÐµÑÐ±ÑÑÐ³Ð° Ð² Ð¼Ð¾ÑÐºÐ²Ñ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" r="992" b="10427"/>
          <a:stretch/>
        </p:blipFill>
        <p:spPr bwMode="auto">
          <a:xfrm>
            <a:off x="1271885" y="0"/>
            <a:ext cx="7882389" cy="51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1313713"/>
            <a:ext cx="275444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Сто пастей у чудовища означают многоликость того зла, описанию которого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посвящена книга Радищева.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01" y="1913462"/>
            <a:ext cx="274690" cy="3397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01" y="1800064"/>
            <a:ext cx="274690" cy="3397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701" y="1982638"/>
            <a:ext cx="274690" cy="3397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6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44460"/>
            <a:ext cx="3842989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Эпиграф к «Путешествию» стал крылатым выражением, которое обозначало крайне негативное отношение автора к тому или иному общественному явлению.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365451"/>
            <a:ext cx="3731697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«Чудище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обло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, озорно, огромно,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стозевно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 и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лаяй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»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pic>
        <p:nvPicPr>
          <p:cNvPr id="9" name="Picture 2" descr="https://upload.wikimedia.org/wikipedia/commons/7/78/%D0%9F%D1%83%D1%82%D0%B5%D1%88%D0%B5%D1%81%D1%82%D0%B2%D0%B8%D0%B5_%D0%B8%D0%B7_%D0%9F%D0%B5%D1%82%D0%B5%D1%80%D0%B1%D1%83%D1%80%D0%B3%D0%B0_%D0%B2_%D0%9C%D0%BE%D1%81%D0%BA%D0%B2%D1%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 b="47105"/>
          <a:stretch/>
        </p:blipFill>
        <p:spPr bwMode="auto">
          <a:xfrm>
            <a:off x="4723495" y="873105"/>
            <a:ext cx="4420505" cy="33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1071</Words>
  <Application>Microsoft Office PowerPoint</Application>
  <PresentationFormat>Экран (16:9)</PresentationFormat>
  <Paragraphs>325</Paragraphs>
  <Slides>72</Slides>
  <Notes>72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8" baseType="lpstr">
      <vt:lpstr>Arial</vt:lpstr>
      <vt:lpstr>Roboto</vt:lpstr>
      <vt:lpstr>Merriweather</vt:lpstr>
      <vt:lpstr>Calibri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2018-06-29T13:59:35Z</dcterms:created>
  <dcterms:modified xsi:type="dcterms:W3CDTF">2018-07-05T13:19:52Z</dcterms:modified>
</cp:coreProperties>
</file>