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55"/>
  </p:notes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0" r:id="rId39"/>
    <p:sldId id="361" r:id="rId40"/>
    <p:sldId id="362" r:id="rId41"/>
    <p:sldId id="363" r:id="rId42"/>
    <p:sldId id="365" r:id="rId43"/>
    <p:sldId id="366" r:id="rId44"/>
    <p:sldId id="367" r:id="rId45"/>
    <p:sldId id="368" r:id="rId46"/>
    <p:sldId id="369" r:id="rId47"/>
    <p:sldId id="370" r:id="rId48"/>
    <p:sldId id="371" r:id="rId49"/>
    <p:sldId id="372" r:id="rId50"/>
    <p:sldId id="373" r:id="rId51"/>
    <p:sldId id="374" r:id="rId52"/>
    <p:sldId id="375" r:id="rId53"/>
    <p:sldId id="376" r:id="rId5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Merriweather" panose="00000500000000000000" pitchFamily="2" charset="-52"/>
      <p:regular r:id="rId60"/>
      <p:bold r:id="rId61"/>
      <p:italic r:id="rId62"/>
      <p:boldItalic r:id="rId63"/>
    </p:embeddedFont>
    <p:embeddedFont>
      <p:font typeface="Roboto" panose="02000000000000000000" pitchFamily="2" charset="0"/>
      <p:regular r:id="rId64"/>
      <p:bold r:id="rId65"/>
      <p:italic r:id="rId66"/>
      <p:boldItalic r:id="rId67"/>
    </p:embeddedFont>
    <p:embeddedFont>
      <p:font typeface="Theano Didot" panose="020B0604020202020204" charset="0"/>
      <p:regular r:id="rId68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1648"/>
    <a:srgbClr val="4E361E"/>
    <a:srgbClr val="003BB2"/>
    <a:srgbClr val="FFDC5A"/>
    <a:srgbClr val="DBB43F"/>
    <a:srgbClr val="6008BA"/>
    <a:srgbClr val="2E2E3A"/>
    <a:srgbClr val="DD4935"/>
    <a:srgbClr val="FF6600"/>
    <a:srgbClr val="8A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0" autoAdjust="0"/>
    <p:restoredTop sz="93689" autoAdjust="0"/>
  </p:normalViewPr>
  <p:slideViewPr>
    <p:cSldViewPr snapToGrid="0" showGuides="1">
      <p:cViewPr varScale="1">
        <p:scale>
          <a:sx n="99" d="100"/>
          <a:sy n="99" d="100"/>
        </p:scale>
        <p:origin x="756" y="84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2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86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394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94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121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84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42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69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72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4548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86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89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831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4587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1866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27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8292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825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305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4961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704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67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6722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4506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193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8400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757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3193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055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664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9117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9712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136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005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810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2188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5610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848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2758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9617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4445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4868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365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50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743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388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475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0543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25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51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5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070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20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6468" y="466114"/>
            <a:ext cx="5189714" cy="42409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4033838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Экономическое развитие России при Екатерине II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5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884169"/>
            <a:ext cx="4033837" cy="1399836"/>
            <a:chOff x="358776" y="1979864"/>
            <a:chExt cx="4033837" cy="139983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979864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Сельское хозяйство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31748"/>
              <a:ext cx="4033837" cy="94795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1765 году было создано Императорское Вольное </a:t>
              </a:r>
              <a:r>
                <a:rPr lang="ru-RU" sz="1400" dirty="0" smtClean="0">
                  <a:solidFill>
                    <a:prstClr val="white"/>
                  </a:solidFill>
                </a:rPr>
                <a:t>экономическое общество</a:t>
              </a:r>
              <a:r>
                <a:rPr lang="ru-RU" sz="1400" dirty="0">
                  <a:solidFill>
                    <a:prstClr val="white"/>
                  </a:solidFill>
                </a:rPr>
                <a:t>,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которое </a:t>
              </a:r>
              <a:r>
                <a:rPr lang="ru-RU" sz="1400" dirty="0">
                  <a:solidFill>
                    <a:prstClr val="white"/>
                  </a:solidFill>
                </a:rPr>
                <a:t>занималось пропагандой нововведений в системе землепользования. </a:t>
              </a:r>
            </a:p>
          </p:txBody>
        </p:sp>
      </p:grpSp>
      <p:pic>
        <p:nvPicPr>
          <p:cNvPr id="4098" name="Picture 2" descr="ÐÐ°ÑÑÐ¸Ð½ÐºÐ¸ Ð¿Ð¾ Ð·Ð°Ð¿ÑÐ¾ÑÑ Ð²Ð¾Ð»ÑÐ½Ð¾Ðµ ÑÐºÐ¾Ð½Ð¾Ð¼Ð¸ÑÐµÑÐºÐ¾Ðµ Ð¾Ð±ÑÐµÑÑÐ²Ð¾ ÑÐ¾ÑÑÐ¸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8322" y="841182"/>
            <a:ext cx="4465677" cy="347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54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Сельское хозяйство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74899" y="2323296"/>
            <a:ext cx="2138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Цели Императорского Вольного экономического общества</a:t>
            </a:r>
            <a:endParaRPr lang="ru-RU" sz="1400" dirty="0">
              <a:solidFill>
                <a:srgbClr val="C6164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40497" y="2070880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Сбор </a:t>
            </a:r>
            <a:r>
              <a:rPr lang="ru-RU" sz="1400" dirty="0">
                <a:solidFill>
                  <a:srgbClr val="404040"/>
                </a:solidFill>
              </a:rPr>
              <a:t>данных об экономике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и </a:t>
            </a:r>
            <a:r>
              <a:rPr lang="ru-RU" sz="1400" dirty="0">
                <a:solidFill>
                  <a:srgbClr val="404040"/>
                </a:solidFill>
              </a:rPr>
              <a:t>сельском хозяйстве России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0496" y="3006600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Организация </a:t>
            </a:r>
            <a:r>
              <a:rPr lang="ru-RU" sz="1400" dirty="0">
                <a:solidFill>
                  <a:srgbClr val="404040"/>
                </a:solidFill>
              </a:rPr>
              <a:t>экономических исследований</a:t>
            </a:r>
          </a:p>
        </p:txBody>
      </p:sp>
    </p:spTree>
    <p:extLst>
      <p:ext uri="{BB962C8B-B14F-4D97-AF65-F5344CB8AC3E}">
        <p14:creationId xmlns:p14="http://schemas.microsoft.com/office/powerpoint/2010/main" val="6994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4" grpId="0"/>
      <p:bldP spid="15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500003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Императорское Вольное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экономическое общество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720588"/>
            <a:ext cx="43816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Бесплатно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рассылало семена.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5890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8115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804504"/>
            <a:ext cx="45092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Занималось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внедрением новых сельскохозяйственных культур.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0339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3888420"/>
            <a:ext cx="450922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Собирало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статистические сведения о состоянии почв, селекции скота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хлебной торговле.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12" y="1388985"/>
            <a:ext cx="2724900" cy="333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3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5122" name="Picture 2" descr="https://upload.wikimedia.org/wikipedia/commons/thumb/1/1d/1766-VEO.jpg/320px-1766-VE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41" y="320878"/>
            <a:ext cx="2558717" cy="450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4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98586" y="2885949"/>
            <a:ext cx="2378760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81696" y="2241712"/>
            <a:ext cx="2558115" cy="111727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98586" y="1895995"/>
            <a:ext cx="2378760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039811" y="2274381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</p:cNvCxnSpPr>
          <p:nvPr/>
        </p:nvCxnSpPr>
        <p:spPr>
          <a:xfrm>
            <a:off x="3039811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18005" y="2537366"/>
            <a:ext cx="2285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Основные категории крестьян</a:t>
            </a:r>
            <a:endParaRPr lang="ru-RU" sz="1400" dirty="0">
              <a:solidFill>
                <a:srgbClr val="C6164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14974" y="2087823"/>
            <a:ext cx="1345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Крепостные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06482" y="3110445"/>
            <a:ext cx="1754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Государственные</a:t>
            </a:r>
            <a:endParaRPr lang="ru-RU" sz="1400" dirty="0">
              <a:solidFill>
                <a:srgbClr val="404040"/>
              </a:solidFill>
            </a:endParaRPr>
          </a:p>
        </p:txBody>
      </p:sp>
      <p:cxnSp>
        <p:nvCxnSpPr>
          <p:cNvPr id="17" name="Скругленная соединительная линия 16"/>
          <p:cNvCxnSpPr/>
          <p:nvPr/>
        </p:nvCxnSpPr>
        <p:spPr>
          <a:xfrm flipV="1">
            <a:off x="5778104" y="1748411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кругленная соединительная линия 19"/>
          <p:cNvCxnSpPr/>
          <p:nvPr/>
        </p:nvCxnSpPr>
        <p:spPr>
          <a:xfrm flipV="1">
            <a:off x="5785869" y="2738364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0"/>
          <p:cNvCxnSpPr/>
          <p:nvPr/>
        </p:nvCxnSpPr>
        <p:spPr>
          <a:xfrm>
            <a:off x="5785869" y="3265564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36121" y="1373231"/>
            <a:ext cx="2378760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95207" y="1488176"/>
            <a:ext cx="226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Пожалованные фаворитам Екатерины </a:t>
            </a:r>
            <a:r>
              <a:rPr lang="en-US" sz="1400" dirty="0" smtClean="0">
                <a:solidFill>
                  <a:srgbClr val="404040"/>
                </a:solidFill>
              </a:rPr>
              <a:t>II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36121" y="2359363"/>
            <a:ext cx="2378760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19788" y="2478129"/>
            <a:ext cx="2011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Жили в Поволжье, Сибири и Прибалтике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36121" y="3364185"/>
            <a:ext cx="2378760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73152" y="3480961"/>
            <a:ext cx="2113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Беглые и крепостные из Речи </a:t>
            </a:r>
            <a:r>
              <a:rPr lang="ru-RU" sz="1400" dirty="0" err="1" smtClean="0">
                <a:solidFill>
                  <a:srgbClr val="404040"/>
                </a:solidFill>
              </a:rPr>
              <a:t>Посполитой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Крестьянство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7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19" grpId="0" animBg="1"/>
      <p:bldP spid="3" grpId="0"/>
      <p:bldP spid="15" grpId="0"/>
      <p:bldP spid="18" grpId="0"/>
      <p:bldP spid="22" grpId="0" animBg="1"/>
      <p:bldP spid="23" grpId="0"/>
      <p:bldP spid="24" grpId="0" animBg="1"/>
      <p:bldP spid="25" grpId="0"/>
      <p:bldP spid="27" grpId="0" animBg="1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Существовало </a:t>
            </a:r>
            <a:r>
              <a:rPr lang="ru-RU" sz="1400" dirty="0" smtClean="0">
                <a:solidFill>
                  <a:prstClr val="black"/>
                </a:solidFill>
              </a:rPr>
              <a:t>большое </a:t>
            </a:r>
            <a:r>
              <a:rPr lang="ru-RU" sz="1400" dirty="0">
                <a:solidFill>
                  <a:prstClr val="black"/>
                </a:solidFill>
              </a:rPr>
              <a:t>количество монастырских крестьян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После </a:t>
            </a:r>
            <a:r>
              <a:rPr lang="ru-RU" sz="1400" dirty="0" smtClean="0">
                <a:solidFill>
                  <a:prstClr val="black"/>
                </a:solidFill>
              </a:rPr>
              <a:t>секуляризации </a:t>
            </a:r>
            <a:r>
              <a:rPr lang="ru-RU" sz="1400" dirty="0">
                <a:solidFill>
                  <a:prstClr val="black"/>
                </a:solidFill>
              </a:rPr>
              <a:t>земель церкви они перешли под контроль Коллегии экономии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42831" y="2743438"/>
            <a:ext cx="2727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На начальном этапе монастырских крестьян называли экономическими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Крестьянство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3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802181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 Екатерине II максимально жёстким стало крепостное право.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Оно распространилось на Крым,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Предкавказье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Украину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6146" name="Picture 2" descr="ÐÐ°ÑÑÐ¸Ð½ÐºÐ¸ Ð¿Ð¾ Ð·Ð°Ð¿ÑÐ¾ÑÑ ÑÑÑÑÐºÐ¸Ðµ ÐºÑÐµÑÑÑÑÐ½Ðµ Ð² Ð¶Ð¸Ð²Ð¾Ð¿Ð¸Ñ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080" y="884535"/>
            <a:ext cx="2929380" cy="341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4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500003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Усиление гнёта </a:t>
            </a:r>
          </a:p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 крестьян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443589"/>
            <a:ext cx="505148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Указ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1763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года,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 которому расходы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подавлению крестьянских восстаний возлагались на самих крестьян.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5890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8115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666004"/>
            <a:ext cx="450922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1765 году помещики получили право ссылать крестьян на каторгу в Сибирь.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0339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4026920"/>
            <a:ext cx="47431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 1767 года крестьяне лишались права жаловаться на своих помещиков.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6881" y="825964"/>
            <a:ext cx="2199922" cy="41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Крестьянство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19947" y="1231662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За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истязания и убийства крестьян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помещики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подлежали уголовному наказанию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71108" y="1339384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Выявить </a:t>
            </a:r>
            <a:r>
              <a:rPr lang="ru-RU" sz="1400" dirty="0">
                <a:solidFill>
                  <a:srgbClr val="C61648"/>
                </a:solidFill>
              </a:rPr>
              <a:t>факт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жестокого </a:t>
            </a:r>
            <a:r>
              <a:rPr lang="ru-RU" sz="1400" dirty="0">
                <a:solidFill>
                  <a:srgbClr val="C61648"/>
                </a:solidFill>
              </a:rPr>
              <a:t>обращения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было </a:t>
            </a:r>
            <a:r>
              <a:rPr lang="ru-RU" sz="1400" dirty="0">
                <a:solidFill>
                  <a:srgbClr val="C61648"/>
                </a:solidFill>
              </a:rPr>
              <a:t>сложно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1106" y="2949448"/>
            <a:ext cx="255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Существовал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запрет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написание жалоб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19947" y="2949448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Крестьяне </a:t>
            </a:r>
            <a:r>
              <a:rPr lang="ru-RU" sz="1400" dirty="0">
                <a:solidFill>
                  <a:srgbClr val="C61648"/>
                </a:solidFill>
              </a:rPr>
              <a:t>оказались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в </a:t>
            </a:r>
            <a:r>
              <a:rPr lang="ru-RU" sz="1400" dirty="0">
                <a:solidFill>
                  <a:srgbClr val="C61648"/>
                </a:solidFill>
              </a:rPr>
              <a:t>полной власти дворян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96770" y="1677533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75504" y="3211058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49839" y="2401257"/>
            <a:ext cx="0" cy="212603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7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35465"/>
            <a:ext cx="4029740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Барщина </a:t>
            </a:r>
            <a:r>
              <a:rPr lang="ru-RU" sz="1400" dirty="0">
                <a:solidFill>
                  <a:prstClr val="white"/>
                </a:solidFill>
              </a:rPr>
              <a:t>достигла шести дней в неделю. Рос оброк.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103932" y="4354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А. Венецианов.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На пашне.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1820-е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74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0383" y="1486837"/>
            <a:ext cx="293075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Хохломская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роспись – это старинный русский промысел, известный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протяжении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более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чем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300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лет. </a:t>
            </a:r>
          </a:p>
        </p:txBody>
      </p:sp>
    </p:spTree>
    <p:extLst>
      <p:ext uri="{BB962C8B-B14F-4D97-AF65-F5344CB8AC3E}">
        <p14:creationId xmlns:p14="http://schemas.microsoft.com/office/powerpoint/2010/main" val="362165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5" y="1521263"/>
            <a:ext cx="4851178" cy="2126783"/>
            <a:chOff x="358775" y="1723282"/>
            <a:chExt cx="4851178" cy="2126783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5" y="1723282"/>
              <a:ext cx="3715761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srgbClr val="FFDC5A"/>
                  </a:solidFill>
                  <a:latin typeface="Merriweather"/>
                </a:rPr>
                <a:t>Месячина </a:t>
              </a:r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5" y="2586899"/>
              <a:ext cx="4851178" cy="12631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это </a:t>
              </a: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содержание,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получаемое </a:t>
              </a:r>
              <a:endParaRPr lang="ru-RU" sz="1800" dirty="0" smtClean="0">
                <a:solidFill>
                  <a:prstClr val="white"/>
                </a:solidFill>
                <a:latin typeface="Merriweather"/>
              </a:endParaRPr>
            </a:p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от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помещиков за шестидневную барщину безземельными крепостными крестьянами.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5847907" y="1332308"/>
            <a:ext cx="3296092" cy="2478882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15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0383" y="807485"/>
            <a:ext cx="2930757" cy="352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Помещикам было выгодно держать крестьян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 месячине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так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как при этом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содержание работников они тратили минимальное количество средств. </a:t>
            </a:r>
          </a:p>
        </p:txBody>
      </p:sp>
    </p:spTree>
    <p:extLst>
      <p:ext uri="{BB962C8B-B14F-4D97-AF65-F5344CB8AC3E}">
        <p14:creationId xmlns:p14="http://schemas.microsoft.com/office/powerpoint/2010/main" val="255012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35465"/>
            <a:ext cx="3296093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Крестьяне </a:t>
            </a:r>
            <a:r>
              <a:rPr lang="ru-RU" sz="1400" dirty="0">
                <a:solidFill>
                  <a:prstClr val="white"/>
                </a:solidFill>
              </a:rPr>
              <a:t>активно занимались </a:t>
            </a:r>
            <a:r>
              <a:rPr lang="ru-RU" sz="1400" dirty="0" smtClean="0">
                <a:solidFill>
                  <a:prstClr val="white"/>
                </a:solidFill>
              </a:rPr>
              <a:t>отходничеством – временной </a:t>
            </a:r>
            <a:r>
              <a:rPr lang="ru-RU" sz="1400" dirty="0">
                <a:solidFill>
                  <a:prstClr val="white"/>
                </a:solidFill>
              </a:rPr>
              <a:t>работой вне места жительства.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8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Сельское хозяйство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480073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1"/>
            <a:ext cx="358775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800349"/>
            <a:ext cx="358775" cy="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37046" y="2534888"/>
            <a:ext cx="2213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Росла товарность помещичьих хозяйств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11155" y="1252490"/>
            <a:ext cx="343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Многопольный </a:t>
            </a:r>
            <a:r>
              <a:rPr lang="ru-RU" sz="1400" dirty="0">
                <a:solidFill>
                  <a:srgbClr val="404040"/>
                </a:solidFill>
              </a:rPr>
              <a:t>севооборот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11155" y="2642609"/>
            <a:ext cx="343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Технические </a:t>
            </a:r>
            <a:r>
              <a:rPr lang="ru-RU" sz="1400" dirty="0">
                <a:solidFill>
                  <a:srgbClr val="404040"/>
                </a:solidFill>
              </a:rPr>
              <a:t>новшества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11155" y="3942317"/>
            <a:ext cx="3438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Новые </a:t>
            </a:r>
            <a:r>
              <a:rPr lang="ru-RU" sz="1400" dirty="0">
                <a:solidFill>
                  <a:srgbClr val="404040"/>
                </a:solidFill>
              </a:rPr>
              <a:t>сельскохозяйственные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13792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14" grpId="0"/>
      <p:bldP spid="15" grpId="0"/>
      <p:bldP spid="18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К концу </a:t>
            </a:r>
            <a:r>
              <a:rPr lang="en-US" sz="1400" dirty="0" smtClean="0">
                <a:solidFill>
                  <a:prstClr val="black"/>
                </a:solidFill>
              </a:rPr>
              <a:t>XVIII</a:t>
            </a: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века в России насчитывалось более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двух </a:t>
            </a:r>
            <a:r>
              <a:rPr lang="ru-RU" sz="1400" dirty="0">
                <a:solidFill>
                  <a:prstClr val="black"/>
                </a:solidFill>
              </a:rPr>
              <a:t>тысяч промышленных предприятий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В 1775 году был издан </a:t>
            </a:r>
            <a:r>
              <a:rPr lang="ru-RU" sz="1400" dirty="0" smtClean="0">
                <a:solidFill>
                  <a:prstClr val="black"/>
                </a:solidFill>
              </a:rPr>
              <a:t>Манифест </a:t>
            </a:r>
            <a:r>
              <a:rPr lang="ru-RU" sz="1400" dirty="0">
                <a:solidFill>
                  <a:prstClr val="black"/>
                </a:solidFill>
              </a:rPr>
              <a:t>о свободе предпринимательства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42831" y="2743438"/>
            <a:ext cx="2727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Разрешал </a:t>
            </a:r>
            <a:r>
              <a:rPr lang="ru-RU" sz="1400" dirty="0">
                <a:solidFill>
                  <a:prstClr val="black"/>
                </a:solidFill>
              </a:rPr>
              <a:t>открывать предприятия представителям всех сословий,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>
                <a:solidFill>
                  <a:prstClr val="black"/>
                </a:solidFill>
              </a:rPr>
              <a:t>том числе и крестьянам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Промышленность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80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35465"/>
            <a:ext cx="3296093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Наиболее успешно развивалась тяжёлая промышленность.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Мелкотоварное производство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1"/>
            <a:ext cx="358775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37046" y="2538740"/>
            <a:ext cx="2213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Существовало </a:t>
            </a:r>
            <a:r>
              <a:rPr lang="ru-RU" sz="1400" dirty="0">
                <a:solidFill>
                  <a:srgbClr val="C61648"/>
                </a:solidFill>
              </a:rPr>
              <a:t>четыре вида мануфактур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11155" y="1239031"/>
            <a:ext cx="343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Государственная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11155" y="2174751"/>
            <a:ext cx="343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Помещичья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11155" y="3110470"/>
            <a:ext cx="343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Купеческая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11155" y="4050040"/>
            <a:ext cx="343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Крестьянская</a:t>
            </a:r>
            <a:endParaRPr lang="ru-RU" sz="1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4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4" grpId="0"/>
      <p:bldP spid="15" grpId="0"/>
      <p:bldP spid="18" grpId="0"/>
      <p:bldP spid="20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897462"/>
            <a:ext cx="4033837" cy="1399836"/>
            <a:chOff x="358776" y="1979864"/>
            <a:chExt cx="4033837" cy="139983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979864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Мануфактуры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7" y="2431748"/>
              <a:ext cx="3670964" cy="94795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Государственные мануфактуры ориентировались в основном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на </a:t>
              </a:r>
              <a:r>
                <a:rPr lang="ru-RU" sz="1400" dirty="0">
                  <a:solidFill>
                    <a:prstClr val="white"/>
                  </a:solidFill>
                </a:rPr>
                <a:t>нужды армии и флота.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Работали </a:t>
              </a:r>
              <a:r>
                <a:rPr lang="ru-RU" sz="1400" dirty="0">
                  <a:solidFill>
                    <a:prstClr val="white"/>
                  </a:solidFill>
                </a:rPr>
                <a:t>здесь крепостные крестьяне. </a:t>
              </a:r>
            </a:p>
          </p:txBody>
        </p:sp>
      </p:grpSp>
      <p:pic>
        <p:nvPicPr>
          <p:cNvPr id="7170" name="Picture 2" descr="ÐÐ°ÑÑÐ¸Ð½ÐºÐ¸ Ð¿Ð¾ Ð·Ð°Ð¿ÑÐ¾ÑÑ Ð¼Ð°Ð½ÑÑÐ°ÐºÑÑÑÑ ÑÐ¾ÑÑÐ¸Ð¸ 18 Ð²ÐµÐº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21" y="818708"/>
            <a:ext cx="4465679" cy="349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77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На помещичьих мануфактурах трудились крепостные крестьяне, отрабатывающие барщину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Производительность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таких </a:t>
            </a:r>
            <a:r>
              <a:rPr lang="ru-RU" sz="1400" dirty="0">
                <a:solidFill>
                  <a:prstClr val="black"/>
                </a:solidFill>
              </a:rPr>
              <a:t>мануфактур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была </a:t>
            </a:r>
            <a:r>
              <a:rPr lang="ru-RU" sz="1400" dirty="0">
                <a:solidFill>
                  <a:prstClr val="black"/>
                </a:solidFill>
              </a:rPr>
              <a:t>достаточно низкой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42831" y="2743438"/>
            <a:ext cx="2727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Помещикам </a:t>
            </a:r>
            <a:r>
              <a:rPr lang="ru-RU" sz="1400" dirty="0">
                <a:solidFill>
                  <a:prstClr val="black"/>
                </a:solidFill>
              </a:rPr>
              <a:t>было выгодно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их </a:t>
            </a:r>
            <a:r>
              <a:rPr lang="ru-RU" sz="1400" dirty="0">
                <a:solidFill>
                  <a:prstClr val="black"/>
                </a:solidFill>
              </a:rPr>
              <a:t>содержать, так как труд работников не нуждался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>
                <a:solidFill>
                  <a:prstClr val="black"/>
                </a:solidFill>
              </a:rPr>
              <a:t>оплате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Мануфактуры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85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515096"/>
            <a:ext cx="452593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купеческих и крестьянских мануфактурах работали вольнонаёмные работники.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Эти предприятия составляли основу хлопчатобумажной промышленности.</a:t>
            </a:r>
          </a:p>
        </p:txBody>
      </p:sp>
      <p:pic>
        <p:nvPicPr>
          <p:cNvPr id="8194" name="Picture 2" descr="ÐÐ°ÑÑÐ¸Ð½ÐºÐ¸ Ð¿Ð¾ Ð·Ð°Ð¿ÑÐ¾ÑÑ ÑÑÑÑÐºÐ¸Ðµ Ð¼Ð°Ð½ÑÑÐ°ÐºÑÑÑÑ 18 Ð²ÐµÐº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078" y="884535"/>
            <a:ext cx="2926385" cy="341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7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40290" y="4196233"/>
            <a:ext cx="4863418" cy="794403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Невьянская икона</a:t>
            </a:r>
            <a:endParaRPr lang="ru-RU" sz="28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2" name="Picture 2" descr="ÐÐ°ÑÑÐ¸Ð½ÐºÐ¸ Ð¿Ð¾ Ð·Ð°Ð¿ÑÐ¾ÑÑ Ð½ÐµÐ²ÑÑÐ½ÑÐºÐ°Ñ Ð¸ÐºÐ¾Ð½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66483" y="423272"/>
            <a:ext cx="3211031" cy="377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78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2000" r="-4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33577"/>
            <a:ext cx="4465674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Возникли </a:t>
            </a:r>
            <a:r>
              <a:rPr lang="ru-RU" sz="1400" dirty="0">
                <a:solidFill>
                  <a:prstClr val="white"/>
                </a:solidFill>
              </a:rPr>
              <a:t>такие династии предпринимателей, как </a:t>
            </a:r>
            <a:r>
              <a:rPr lang="ru-RU" sz="1400" dirty="0" smtClean="0">
                <a:solidFill>
                  <a:prstClr val="white"/>
                </a:solidFill>
              </a:rPr>
              <a:t>Морозовы</a:t>
            </a:r>
            <a:r>
              <a:rPr lang="ru-RU" sz="1400" dirty="0">
                <a:solidFill>
                  <a:prstClr val="white"/>
                </a:solidFill>
              </a:rPr>
              <a:t>, </a:t>
            </a:r>
            <a:r>
              <a:rPr lang="ru-RU" sz="1400" dirty="0" smtClean="0">
                <a:solidFill>
                  <a:prstClr val="white"/>
                </a:solidFill>
              </a:rPr>
              <a:t>Прохоровы </a:t>
            </a:r>
            <a:r>
              <a:rPr lang="ru-RU" sz="1400" dirty="0">
                <a:solidFill>
                  <a:prstClr val="white"/>
                </a:solidFill>
              </a:rPr>
              <a:t>и </a:t>
            </a:r>
            <a:r>
              <a:rPr lang="ru-RU" sz="1400" dirty="0" err="1" smtClean="0">
                <a:solidFill>
                  <a:prstClr val="white"/>
                </a:solidFill>
              </a:rPr>
              <a:t>Рябушинские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103932" y="4354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Ярлык Морозовых.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Конец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XIX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века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2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Промышленность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69912" y="2323296"/>
            <a:ext cx="2348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В промышленное производство переросли многие традиционные промыслы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40497" y="2070880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Текстильные </a:t>
            </a:r>
            <a:r>
              <a:rPr lang="ru-RU" sz="1400" dirty="0">
                <a:solidFill>
                  <a:srgbClr val="404040"/>
                </a:solidFill>
              </a:rPr>
              <a:t>Ивановские </a:t>
            </a:r>
            <a:r>
              <a:rPr lang="ru-RU" sz="1400" dirty="0" smtClean="0">
                <a:solidFill>
                  <a:srgbClr val="404040"/>
                </a:solidFill>
              </a:rPr>
              <a:t>мануфактуры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0496" y="3114321"/>
            <a:ext cx="3379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Хохломская роспись</a:t>
            </a:r>
            <a:endParaRPr lang="ru-RU" sz="1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9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4" grpId="0"/>
      <p:bldP spid="15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515096"/>
            <a:ext cx="452593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Важной тенденцией в развитии промышленности был рост вольнонаёмного труда.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этому привёл запрет покупать или приписывать крепостных крестьян к заводам.</a:t>
            </a:r>
          </a:p>
        </p:txBody>
      </p:sp>
      <p:pic>
        <p:nvPicPr>
          <p:cNvPr id="9218" name="Picture 2" descr="ÐÐ°ÑÑÐ¸Ð½ÐºÐ¸ Ð¿Ð¾ Ð·Ð°Ð¿ÑÐ¾ÑÑ ÑÑÑÑÐºÐ¸Ðµ Ð¼Ð°Ð½ÑÑÐ°ÐºÑÑÑÑ 18 Ð²ÐµÐº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076" y="884535"/>
            <a:ext cx="2926387" cy="341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84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8000" r="-4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0383" y="1833086"/>
            <a:ext cx="29307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период правления Екатерины II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России было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около 630 городов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4891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4000" r="-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35465"/>
            <a:ext cx="3923414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Большинство городов сохраняло связь с сельским хозяйством и имело административно-военные функции.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103932" y="4354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Казань в конце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XVIII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века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94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Торговля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69912" y="2431018"/>
            <a:ext cx="23481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Продолжал </a:t>
            </a:r>
            <a:r>
              <a:rPr lang="ru-RU" sz="1400" dirty="0">
                <a:solidFill>
                  <a:srgbClr val="C61648"/>
                </a:solidFill>
              </a:rPr>
              <a:t>формироваться всероссийский рынок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40497" y="2070880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Развивались связи между регионами государства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0496" y="3006600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Углублялась специализация регионов</a:t>
            </a:r>
            <a:endParaRPr lang="ru-RU" sz="1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8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4" grpId="0"/>
      <p:bldP spid="15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435465"/>
            <a:ext cx="413606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Активно использовалась </a:t>
            </a:r>
            <a:r>
              <a:rPr lang="ru-RU" sz="1400" dirty="0" err="1" smtClean="0">
                <a:solidFill>
                  <a:prstClr val="white"/>
                </a:solidFill>
              </a:rPr>
              <a:t>Вышневолоцкая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водно-транспортная система.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103932" y="4354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С.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Аммосов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Барки на реке.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1868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00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Торговля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69912" y="2538740"/>
            <a:ext cx="2348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Росло количество ярмарок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40497" y="2070880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Большая </a:t>
            </a:r>
            <a:r>
              <a:rPr lang="ru-RU" sz="1400" dirty="0">
                <a:solidFill>
                  <a:srgbClr val="404040"/>
                </a:solidFill>
              </a:rPr>
              <a:t>часть </a:t>
            </a:r>
            <a:r>
              <a:rPr lang="ru-RU" sz="1400" dirty="0" smtClean="0">
                <a:solidFill>
                  <a:srgbClr val="404040"/>
                </a:solidFill>
              </a:rPr>
              <a:t>ярмарок </a:t>
            </a:r>
            <a:r>
              <a:rPr lang="ru-RU" sz="1400" dirty="0">
                <a:solidFill>
                  <a:srgbClr val="404040"/>
                </a:solidFill>
              </a:rPr>
              <a:t>находилась на украинских землях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0496" y="3006600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Работали и старые ярмарки: </a:t>
            </a:r>
            <a:r>
              <a:rPr lang="ru-RU" sz="1400" dirty="0" err="1" smtClean="0">
                <a:solidFill>
                  <a:srgbClr val="404040"/>
                </a:solidFill>
              </a:rPr>
              <a:t>Макарьевская</a:t>
            </a:r>
            <a:r>
              <a:rPr lang="ru-RU" sz="1400" dirty="0" smtClean="0">
                <a:solidFill>
                  <a:srgbClr val="404040"/>
                </a:solidFill>
              </a:rPr>
              <a:t>, </a:t>
            </a:r>
            <a:r>
              <a:rPr lang="ru-RU" sz="1400" dirty="0" err="1" smtClean="0">
                <a:solidFill>
                  <a:srgbClr val="404040"/>
                </a:solidFill>
              </a:rPr>
              <a:t>Ирбитская</a:t>
            </a:r>
            <a:endParaRPr lang="ru-RU" sz="1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34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4" grpId="0"/>
      <p:bldP spid="15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0383" y="1673106"/>
            <a:ext cx="2930757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1760-х годах началось формирование всероссийского хлебного рынка. </a:t>
            </a:r>
          </a:p>
        </p:txBody>
      </p:sp>
    </p:spTree>
    <p:extLst>
      <p:ext uri="{BB962C8B-B14F-4D97-AF65-F5344CB8AC3E}">
        <p14:creationId xmlns:p14="http://schemas.microsoft.com/office/powerpoint/2010/main" val="276953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632056"/>
            <a:ext cx="452593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занимала важное место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мировом рынке продовольствия.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Её основным торговым партнёром была Англия, которая покупала корабельный лес, хлеб и железо.</a:t>
            </a:r>
          </a:p>
        </p:txBody>
      </p:sp>
      <p:pic>
        <p:nvPicPr>
          <p:cNvPr id="1026" name="Picture 2" descr="https://img-fotki.yandex.ru/get/6210/123177916.16a/0_a8c25_c3260040_XX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5631" y="924791"/>
            <a:ext cx="2936832" cy="33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5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Активными были торговые отношения с Пруссией, Францией и Швецией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После </a:t>
            </a:r>
            <a:r>
              <a:rPr lang="ru-RU" sz="1400" dirty="0">
                <a:solidFill>
                  <a:prstClr val="black"/>
                </a:solidFill>
              </a:rPr>
              <a:t>Великой </a:t>
            </a:r>
            <a:r>
              <a:rPr lang="ru-RU" sz="1400" dirty="0" smtClean="0">
                <a:solidFill>
                  <a:prstClr val="black"/>
                </a:solidFill>
              </a:rPr>
              <a:t>французской </a:t>
            </a:r>
            <a:r>
              <a:rPr lang="ru-RU" sz="1400" dirty="0">
                <a:solidFill>
                  <a:prstClr val="black"/>
                </a:solidFill>
              </a:rPr>
              <a:t>революции ввели запрет на ввоз французских товаров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42831" y="2743438"/>
            <a:ext cx="2727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Причиной </a:t>
            </a:r>
            <a:r>
              <a:rPr lang="ru-RU" sz="1400" dirty="0" smtClean="0">
                <a:solidFill>
                  <a:prstClr val="black"/>
                </a:solidFill>
              </a:rPr>
              <a:t>была </a:t>
            </a:r>
            <a:r>
              <a:rPr lang="ru-RU" sz="1400" dirty="0">
                <a:solidFill>
                  <a:prstClr val="black"/>
                </a:solidFill>
              </a:rPr>
              <a:t>казнь Людовика </a:t>
            </a:r>
            <a:r>
              <a:rPr lang="en-US" sz="1400" dirty="0" smtClean="0">
                <a:solidFill>
                  <a:prstClr val="black"/>
                </a:solidFill>
              </a:rPr>
              <a:t>XVI</a:t>
            </a:r>
            <a:r>
              <a:rPr lang="ru-RU" sz="1400" dirty="0" smtClean="0">
                <a:solidFill>
                  <a:prstClr val="black"/>
                </a:solidFill>
              </a:rPr>
              <a:t>, </a:t>
            </a:r>
            <a:r>
              <a:rPr lang="ru-RU" sz="1400" dirty="0">
                <a:solidFill>
                  <a:prstClr val="black"/>
                </a:solidFill>
              </a:rPr>
              <a:t>поразившая Екатерину II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C6164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Торговля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0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12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0383" y="1673106"/>
            <a:ext cx="2930757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Внешняя торговля велась в основном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Балтийскому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Чёрному морям. 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4572001" y="1374079"/>
            <a:ext cx="1437294" cy="598053"/>
          </a:xfrm>
          <a:prstGeom prst="wedgeRectCallout">
            <a:avLst>
              <a:gd name="adj1" fmla="val 82901"/>
              <a:gd name="adj2" fmla="val 6651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Балтийское море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6106633" y="3493503"/>
            <a:ext cx="1437294" cy="598053"/>
          </a:xfrm>
          <a:prstGeom prst="wedgeRectCallout">
            <a:avLst>
              <a:gd name="adj1" fmla="val 82901"/>
              <a:gd name="adj2" fmla="val 6651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Чёрное море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3853354" y="3493502"/>
            <a:ext cx="1437294" cy="598053"/>
          </a:xfrm>
          <a:prstGeom prst="wedgeRectCallout">
            <a:avLst>
              <a:gd name="adj1" fmla="val 14843"/>
              <a:gd name="adj2" fmla="val 12340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Средиземное море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3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2099483"/>
            <a:ext cx="4033837" cy="925860"/>
            <a:chOff x="358776" y="1979864"/>
            <a:chExt cx="4033837" cy="92586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979864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Торговля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7" y="2431748"/>
              <a:ext cx="3670964" cy="47397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Из Средней Азии в Россию поступали драгоценные металлы, ткани и </a:t>
              </a:r>
              <a:r>
                <a:rPr lang="ru-RU" sz="1400" dirty="0" smtClean="0">
                  <a:solidFill>
                    <a:prstClr val="white"/>
                  </a:solidFill>
                </a:rPr>
                <a:t>каракуль. </a:t>
              </a:r>
              <a:endParaRPr lang="ru-RU" sz="14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11266" name="Picture 2" descr="ÐÐ°ÑÑÐ¸Ð½ÐºÐ¸ Ð¿Ð¾ Ð·Ð°Ð¿ÑÐ¾ÑÑ Ð±Ð°Ð·Ð°Ñ Ð² ÑÑÐµÐ´Ð½ÐµÐ¹ Ð°Ð·Ð¸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67693" y="818708"/>
            <a:ext cx="4476308" cy="349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66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Торговля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69912" y="2643971"/>
            <a:ext cx="2348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Екатерина </a:t>
            </a:r>
            <a:r>
              <a:rPr lang="en-US" sz="1400" dirty="0" smtClean="0">
                <a:solidFill>
                  <a:srgbClr val="C61648"/>
                </a:solidFill>
              </a:rPr>
              <a:t>II</a:t>
            </a:r>
            <a:endParaRPr lang="ru-RU" sz="1400" dirty="0">
              <a:solidFill>
                <a:srgbClr val="C6164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40497" y="2070880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Отменила </a:t>
            </a:r>
            <a:r>
              <a:rPr lang="ru-RU" sz="1400" dirty="0">
                <a:solidFill>
                  <a:srgbClr val="404040"/>
                </a:solidFill>
              </a:rPr>
              <a:t>государственную монополию на торговлю с Китаем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0496" y="3006600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Отменила частную монополию купца </a:t>
            </a:r>
            <a:r>
              <a:rPr lang="ru-RU" sz="1400" dirty="0" smtClean="0">
                <a:solidFill>
                  <a:srgbClr val="404040"/>
                </a:solidFill>
              </a:rPr>
              <a:t>Шемякина </a:t>
            </a:r>
            <a:r>
              <a:rPr lang="ru-RU" sz="1400" dirty="0">
                <a:solidFill>
                  <a:srgbClr val="404040"/>
                </a:solidFill>
              </a:rPr>
              <a:t>на ввоз шёлка</a:t>
            </a:r>
          </a:p>
        </p:txBody>
      </p:sp>
    </p:spTree>
    <p:extLst>
      <p:ext uri="{BB962C8B-B14F-4D97-AF65-F5344CB8AC3E}">
        <p14:creationId xmlns:p14="http://schemas.microsoft.com/office/powerpoint/2010/main" val="17586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4" grpId="0"/>
      <p:bldP spid="15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663955"/>
            <a:ext cx="452593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второй половине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значительно вырос экспорт леса, хлеба 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пеньк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. </a:t>
            </a: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Около 80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%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импорта составляли кожа, вина, фрукты,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фарфор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12290" name="Picture 2" descr="ÐÐ°ÑÑÐ¸Ð½ÐºÐ¸ Ð¿Ð¾ Ð·Ð°Ð¿ÑÐ¾ÑÑ Ð¸ÑÐ±Ð¸ÑÑÐºÐ°Ñ ÑÑÐ¼Ð°ÑÐºÐ° Ð¸ÑÑÐ¾ÑÐ¸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683" y="884535"/>
            <a:ext cx="2918780" cy="336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36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56000" r="-4000" b="-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44209"/>
            <a:ext cx="413606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Суконные мануфактуры не справлялись </a:t>
            </a:r>
            <a:endParaRPr lang="ru-RU" sz="1400" dirty="0" smtClean="0">
              <a:solidFill>
                <a:prstClr val="white"/>
              </a:solidFill>
            </a:endParaRPr>
          </a:p>
          <a:p>
            <a:r>
              <a:rPr lang="ru-RU" sz="1400" dirty="0" smtClean="0">
                <a:solidFill>
                  <a:prstClr val="white"/>
                </a:solidFill>
              </a:rPr>
              <a:t>с </a:t>
            </a:r>
            <a:r>
              <a:rPr lang="ru-RU" sz="1400" dirty="0">
                <a:solidFill>
                  <a:prstClr val="white"/>
                </a:solidFill>
              </a:rPr>
              <a:t>удовлетворением потребностей армии.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5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Производство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19947" y="1231662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Екатерина II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осторожно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относилась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к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промышленной революции на Западе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71108" y="1339384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</a:rPr>
              <a:t>Она считала,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что </a:t>
            </a:r>
            <a:r>
              <a:rPr lang="ru-RU" sz="1400" dirty="0">
                <a:solidFill>
                  <a:srgbClr val="C61648"/>
                </a:solidFill>
              </a:rPr>
              <a:t>машины могут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нанести </a:t>
            </a:r>
            <a:r>
              <a:rPr lang="ru-RU" sz="1400" dirty="0">
                <a:solidFill>
                  <a:srgbClr val="C61648"/>
                </a:solidFill>
              </a:rPr>
              <a:t>вред государству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1106" y="2841726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Производство чугуна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полотна велось на базе устаревших методов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19947" y="284172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</a:rPr>
              <a:t>Это привело к кризису чугунной и полотняной отраслей производства 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96770" y="1677533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75504" y="3211058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49839" y="2401257"/>
            <a:ext cx="0" cy="212603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9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0459" y="4196233"/>
            <a:ext cx="5993615" cy="794403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25 рублей образца 1769 года</a:t>
            </a:r>
            <a:endParaRPr lang="ru-RU" sz="28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14338" name="Picture 2" descr="ÐÐ°ÑÑÐ¸Ð½ÐºÐ¸ Ð¿Ð¾ Ð·Ð°Ð¿ÑÐ¾ÑÑ Ð°ÑÑÐ¸Ð³Ð½Ð°ÑÐ¸Ð¸ ÐµÐºÐ°ÑÐµÑÐ¸Ð½Ñ 2 176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480" y="408663"/>
            <a:ext cx="3211033" cy="378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69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Денежная система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480073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1"/>
            <a:ext cx="358775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800349"/>
            <a:ext cx="358775" cy="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37046" y="2534888"/>
            <a:ext cx="2213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Причины появления ассигнаций</a:t>
            </a:r>
            <a:endParaRPr lang="ru-RU" sz="1400" dirty="0">
              <a:solidFill>
                <a:srgbClr val="C6164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11155" y="1252490"/>
            <a:ext cx="343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Неудобство перевоза медных монет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788" y="2534888"/>
            <a:ext cx="3438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Стремление соответствовать европейским стандартам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11155" y="3942317"/>
            <a:ext cx="3438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Необходимость стимулирования экономики</a:t>
            </a:r>
          </a:p>
        </p:txBody>
      </p:sp>
    </p:spTree>
    <p:extLst>
      <p:ext uri="{BB962C8B-B14F-4D97-AF65-F5344CB8AC3E}">
        <p14:creationId xmlns:p14="http://schemas.microsoft.com/office/powerpoint/2010/main" val="40038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14" grpId="0"/>
      <p:bldP spid="15" grpId="0"/>
      <p:bldP spid="18" grpId="0"/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7000" r="-4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35465"/>
            <a:ext cx="4136065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Для обмена медных денег на ассигнации в Москве и Петербурге были созданы специальные банки.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103932" y="4354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Здание Ассигнационного банка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Петербурге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49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7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Денежная система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480073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1"/>
            <a:ext cx="358775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800349"/>
            <a:ext cx="358775" cy="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37046" y="2427166"/>
            <a:ext cx="22138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В 1786 году учредили Государственный </a:t>
            </a:r>
            <a:r>
              <a:rPr lang="ru-RU" sz="1400" dirty="0" smtClean="0">
                <a:solidFill>
                  <a:srgbClr val="C61648"/>
                </a:solidFill>
              </a:rPr>
              <a:t>ассигнационный </a:t>
            </a:r>
            <a:r>
              <a:rPr lang="ru-RU" sz="1400" dirty="0">
                <a:solidFill>
                  <a:srgbClr val="C61648"/>
                </a:solidFill>
              </a:rPr>
              <a:t>банк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11155" y="1135160"/>
            <a:ext cx="3438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Закупал медь </a:t>
            </a:r>
            <a:r>
              <a:rPr lang="ru-RU" sz="1400" dirty="0">
                <a:solidFill>
                  <a:srgbClr val="404040"/>
                </a:solidFill>
              </a:rPr>
              <a:t>как внутри государства, так и за его пределами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1788" y="2534888"/>
            <a:ext cx="3438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Покупал золото и серебро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 </a:t>
            </a:r>
            <a:r>
              <a:rPr lang="ru-RU" sz="1400" dirty="0">
                <a:solidFill>
                  <a:srgbClr val="404040"/>
                </a:solidFill>
              </a:rPr>
              <a:t>других странах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21788" y="4050040"/>
            <a:ext cx="343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Выпускал монеты</a:t>
            </a:r>
          </a:p>
        </p:txBody>
      </p:sp>
    </p:spTree>
    <p:extLst>
      <p:ext uri="{BB962C8B-B14F-4D97-AF65-F5344CB8AC3E}">
        <p14:creationId xmlns:p14="http://schemas.microsoft.com/office/powerpoint/2010/main" val="236956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14" grpId="0"/>
      <p:bldP spid="15" grpId="0"/>
      <p:bldP spid="18" grpId="0"/>
      <p:bldP spid="2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19947" y="1231662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Необходимость содержать армию, флот и аппарат управления привела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к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дефициту бюджета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71108" y="1339384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</a:rPr>
              <a:t>Екатерина II была вынуждена брать займы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C61648"/>
                </a:solidFill>
              </a:rPr>
              <a:t>у </a:t>
            </a:r>
            <a:r>
              <a:rPr lang="ru-RU" sz="1400" dirty="0">
                <a:solidFill>
                  <a:srgbClr val="C61648"/>
                </a:solidFill>
              </a:rPr>
              <a:t>Италии и Голландии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1106" y="2841726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Императрица повышала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подушную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подать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косвенные налоги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19947" y="284172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</a:rPr>
              <a:t>Это вызывало недовольство жителей империи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96770" y="1677533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75504" y="3211058"/>
            <a:ext cx="241300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49839" y="2401257"/>
            <a:ext cx="0" cy="212603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C61648"/>
                </a:solidFill>
                <a:latin typeface="Merriweather"/>
                <a:ea typeface="Theano Didot" panose="02060603060706020203" pitchFamily="18" charset="0"/>
              </a:rPr>
              <a:t>Денежная система</a:t>
            </a:r>
            <a:endParaRPr lang="ru-RU" sz="2800" dirty="0">
              <a:solidFill>
                <a:srgbClr val="C61648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22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38029"/>
            <a:ext cx="6458499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Экономическое развитие России </a:t>
            </a:r>
          </a:p>
          <a:p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 Екатерине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II</a:t>
            </a:r>
            <a:endParaRPr lang="ru-RU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775" y="1816686"/>
            <a:ext cx="5363802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Экономика России активно развивалась за счёт развития промышленности, торговли и транспортных путей.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9621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56998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3569989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Большие затраты на военные нужды привели к дефициту бюджета.</a:t>
            </a:r>
          </a:p>
        </p:txBody>
      </p:sp>
    </p:spTree>
    <p:extLst>
      <p:ext uri="{BB962C8B-B14F-4D97-AF65-F5344CB8AC3E}">
        <p14:creationId xmlns:p14="http://schemas.microsoft.com/office/powerpoint/2010/main" val="283734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38029"/>
            <a:ext cx="6458499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Экономическое развитие России </a:t>
            </a:r>
          </a:p>
          <a:p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 Екатерине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II</a:t>
            </a:r>
            <a:endParaRPr lang="ru-RU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775" y="1816686"/>
            <a:ext cx="5363802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Основой экспорта России было сырьё, среди импорта преобладали промышленные товары.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9621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58775" y="356998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8775" y="3424490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Социально-экономическая система России строилась на базе крепостнических отношений.</a:t>
            </a:r>
          </a:p>
        </p:txBody>
      </p:sp>
    </p:spTree>
    <p:extLst>
      <p:ext uri="{BB962C8B-B14F-4D97-AF65-F5344CB8AC3E}">
        <p14:creationId xmlns:p14="http://schemas.microsoft.com/office/powerpoint/2010/main" val="199209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5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78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216786"/>
            <a:ext cx="4171989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Сельское хозяйство.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8775" y="10796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0637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188907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Промышленность.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58775" y="304871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8775" y="403369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8775" y="3185720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Торговля.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8775" y="4169413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Денежная система.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80171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9" grpId="0" animBg="1"/>
      <p:bldP spid="11" grpId="0" animBg="1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515098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второй половине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</a:t>
            </a:r>
            <a:endParaRPr lang="en-US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сельское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хозяйство оставалось основной отраслью экономики России.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Развивалось оно за счёт </a:t>
            </a:r>
            <a:endParaRPr lang="en-US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расширения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посевных площадей </a:t>
            </a:r>
            <a:endParaRPr lang="en-US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присоединённых территориях.</a:t>
            </a:r>
          </a:p>
        </p:txBody>
      </p:sp>
      <p:pic>
        <p:nvPicPr>
          <p:cNvPr id="3074" name="Picture 2" descr="ÐÐ°ÑÑÐ¸Ð½ÐºÐ¸ Ð¿Ð¾ Ð·Ð°Ð¿ÑÐ¾ÑÑ ÑÑÑÑÐºÐ¸Ðµ ÐºÑÐµÑÑÑÑÐ½Ðµ Ð² Ð¶Ð¸Ð²Ð¾Ð¿Ð¸Ñ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082" y="884535"/>
            <a:ext cx="2929378" cy="341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91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5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22944"/>
            <a:ext cx="4082902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Екатерина II щедро раздавала своим фаворитам земли в Крыму и </a:t>
            </a:r>
            <a:r>
              <a:rPr lang="ru-RU" sz="1400" dirty="0" err="1" smtClean="0">
                <a:solidFill>
                  <a:prstClr val="white"/>
                </a:solidFill>
              </a:rPr>
              <a:t>Новороссии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92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1020</Words>
  <Application>Microsoft Office PowerPoint</Application>
  <PresentationFormat>Экран (16:9)</PresentationFormat>
  <Paragraphs>276</Paragraphs>
  <Slides>53</Slides>
  <Notes>53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9" baseType="lpstr">
      <vt:lpstr>Arial</vt:lpstr>
      <vt:lpstr>Calibri</vt:lpstr>
      <vt:lpstr>Merriweather</vt:lpstr>
      <vt:lpstr>Roboto</vt:lpstr>
      <vt:lpstr>Theano Didot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2018-07-11T07:23:16Z</dcterms:created>
  <dcterms:modified xsi:type="dcterms:W3CDTF">2018-07-11T07:23:51Z</dcterms:modified>
</cp:coreProperties>
</file>