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8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2" r:id="rId39"/>
    <p:sldId id="361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5" r:id="rId52"/>
    <p:sldId id="376" r:id="rId53"/>
    <p:sldId id="374" r:id="rId54"/>
    <p:sldId id="377" r:id="rId55"/>
    <p:sldId id="378" r:id="rId56"/>
    <p:sldId id="379" r:id="rId5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Theano Didot" panose="020B0604020202020204" charset="0"/>
      <p:regular r:id="rId63"/>
    </p:embeddedFont>
    <p:embeddedFont>
      <p:font typeface="Merriweather" panose="00000500000000000000" pitchFamily="2" charset="-52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D65E80"/>
    <a:srgbClr val="4E361E"/>
    <a:srgbClr val="003BB2"/>
    <a:srgbClr val="FFDC5A"/>
    <a:srgbClr val="DBB43F"/>
    <a:srgbClr val="6008BA"/>
    <a:srgbClr val="2E2E3A"/>
    <a:srgbClr val="DD493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08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1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7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6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83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1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2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33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40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64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4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8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55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52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6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45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71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87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42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69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60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19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85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99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5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89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31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24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2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92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16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48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80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4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83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060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34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93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0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010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147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435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497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484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117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1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4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7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f/fa/Fall_of_Kolberg_in_1761.jpg/1024px-Fall_of_Kolberg_in_1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4"/>
          <a:stretch/>
        </p:blipFill>
        <p:spPr bwMode="auto">
          <a:xfrm>
            <a:off x="3755759" y="427500"/>
            <a:ext cx="5118078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Россия в системе международных отношений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499981"/>
            <a:ext cx="282643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Первое дипломатическое представительство России во Франции появилось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1702 году.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525647" y="1679571"/>
            <a:ext cx="1437294" cy="598053"/>
          </a:xfrm>
          <a:prstGeom prst="wedgeRectCallout">
            <a:avLst>
              <a:gd name="adj1" fmla="val -59134"/>
              <a:gd name="adj2" fmla="val 8607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Франция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36576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 время Семилетней войны Россия и Франция были союзниками.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Взятие крепости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Кольберг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в ходе Семилетней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войны.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1852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8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Людовик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XV выступил против прусского правителя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Фридриха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он был союзником Англии.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Елизавета Петровна не хотела усиления влияния Пруссии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Прибалтике и Центральной Европе.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2" y="884534"/>
            <a:ext cx="2937348" cy="34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11765"/>
            <a:ext cx="4033837" cy="1148485"/>
            <a:chOff x="358776" y="1979864"/>
            <a:chExt cx="4033837" cy="11484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Россия и Франция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3174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Франция опасалась укрепления позиций России в Польше и нормализации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её </a:t>
              </a:r>
              <a:r>
                <a:rPr lang="ru-RU" sz="1400" dirty="0">
                  <a:solidFill>
                    <a:prstClr val="white"/>
                  </a:solidFill>
                </a:rPr>
                <a:t>отношений с Османской империей. </a:t>
              </a:r>
            </a:p>
          </p:txBody>
        </p:sp>
      </p:grpSp>
      <p:pic>
        <p:nvPicPr>
          <p:cNvPr id="3074" name="Picture 2" descr="ÐÐ°ÑÑÐ¸Ð½ÐºÐ¸ Ð¿Ð¾ Ð·Ð°Ð¿ÑÐ¾ÑÑ Ð»ÑÐ´Ð¾Ð²Ð¸Ðº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8324" y="841182"/>
            <a:ext cx="4465675" cy="34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Франция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Людовик </a:t>
            </a:r>
            <a:r>
              <a:rPr lang="ru-RU" sz="1400" dirty="0">
                <a:solidFill>
                  <a:prstClr val="black"/>
                </a:solidFill>
              </a:rPr>
              <a:t>XV </a:t>
            </a:r>
            <a:r>
              <a:rPr lang="ru-RU" sz="1400" dirty="0" smtClean="0">
                <a:solidFill>
                  <a:prstClr val="black"/>
                </a:solidFill>
              </a:rPr>
              <a:t>опасался </a:t>
            </a:r>
            <a:r>
              <a:rPr lang="ru-RU" sz="1400" dirty="0">
                <a:solidFill>
                  <a:prstClr val="black"/>
                </a:solidFill>
              </a:rPr>
              <a:t>усиления роли России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Европе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Он помнил, </a:t>
            </a:r>
            <a:r>
              <a:rPr lang="ru-RU" sz="1400" dirty="0">
                <a:solidFill>
                  <a:prstClr val="black"/>
                </a:solidFill>
              </a:rPr>
              <a:t>как изменились границы государств после военных успехов Петра I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Северной войне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Франция оказывала материальную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дипломатическую поддержку полякам и туркам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015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18332" y="2012215"/>
            <a:ext cx="292947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8332" y="2947935"/>
            <a:ext cx="292947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endCxn id="19" idx="1"/>
          </p:cNvCxnSpPr>
          <p:nvPr/>
        </p:nvCxnSpPr>
        <p:spPr>
          <a:xfrm flipV="1">
            <a:off x="5159557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endCxn id="21" idx="1"/>
          </p:cNvCxnSpPr>
          <p:nvPr/>
        </p:nvCxnSpPr>
        <p:spPr>
          <a:xfrm>
            <a:off x="5159557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6212" y="2241712"/>
            <a:ext cx="2042285" cy="1117277"/>
          </a:xfrm>
          <a:prstGeom prst="roundRect">
            <a:avLst/>
          </a:prstGeom>
          <a:noFill/>
          <a:ln w="15875">
            <a:solidFill>
              <a:srgbClr val="D65E80"/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кругленная соединительная линия 23"/>
          <p:cNvCxnSpPr/>
          <p:nvPr/>
        </p:nvCxnSpPr>
        <p:spPr>
          <a:xfrm>
            <a:off x="2758497" y="2800350"/>
            <a:ext cx="35877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8273" y="2323296"/>
            <a:ext cx="2138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Не очень активно развивались торговые отношения между Францией и Россией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4584" y="1974746"/>
            <a:ext cx="2463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Была </a:t>
            </a:r>
            <a:r>
              <a:rPr lang="ru-RU" sz="1400" dirty="0">
                <a:solidFill>
                  <a:srgbClr val="404040"/>
                </a:solidFill>
              </a:rPr>
              <a:t>вынуждена воевать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как </a:t>
            </a:r>
            <a:r>
              <a:rPr lang="ru-RU" sz="1400" dirty="0">
                <a:solidFill>
                  <a:srgbClr val="404040"/>
                </a:solidFill>
              </a:rPr>
              <a:t>на континенте,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так </a:t>
            </a:r>
            <a:r>
              <a:rPr lang="ru-RU" sz="1400" dirty="0">
                <a:solidFill>
                  <a:srgbClr val="404040"/>
                </a:solidFill>
              </a:rPr>
              <a:t>и в колониях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2798" y="3006600"/>
            <a:ext cx="248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Французскому </a:t>
            </a:r>
            <a:r>
              <a:rPr lang="ru-RU" sz="1400" dirty="0">
                <a:solidFill>
                  <a:srgbClr val="404040"/>
                </a:solidFill>
              </a:rPr>
              <a:t>флоту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была </a:t>
            </a:r>
            <a:r>
              <a:rPr lang="ru-RU" sz="1400" dirty="0">
                <a:solidFill>
                  <a:srgbClr val="404040"/>
                </a:solidFill>
              </a:rPr>
              <a:t>нужна модернизация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Франция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17272" y="2241712"/>
            <a:ext cx="2042285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39811" y="2431017"/>
            <a:ext cx="199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Больший </a:t>
            </a:r>
            <a:r>
              <a:rPr lang="ru-RU" sz="1400" dirty="0">
                <a:solidFill>
                  <a:srgbClr val="404040"/>
                </a:solidFill>
              </a:rPr>
              <a:t>ущерб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от </a:t>
            </a:r>
            <a:r>
              <a:rPr lang="ru-RU" sz="1400" dirty="0">
                <a:solidFill>
                  <a:srgbClr val="404040"/>
                </a:solidFill>
              </a:rPr>
              <a:t>этого испытывала Франция</a:t>
            </a:r>
          </a:p>
        </p:txBody>
      </p:sp>
    </p:spTree>
    <p:extLst>
      <p:ext uri="{BB962C8B-B14F-4D97-AF65-F5344CB8AC3E}">
        <p14:creationId xmlns:p14="http://schemas.microsoft.com/office/powerpoint/2010/main" val="40065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7" grpId="0"/>
      <p:bldP spid="33" grpId="0"/>
      <p:bldP spid="34" grpId="0"/>
      <p:bldP spid="3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и Франция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05090"/>
            <a:ext cx="42327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Попытки Людовика XV создать для России барьер из Османской империи и Речи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Посполитой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увенчались успехом.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943003"/>
            <a:ext cx="40732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Позиции Франции ослабевали.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Внутренние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проблемы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Франции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привели к революции.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Grand Royal Coat of Arms of France &amp; Navarre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02" y="1161080"/>
            <a:ext cx="2546457" cy="33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318" y="1326858"/>
            <a:ext cx="282643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в середине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были установлены торговые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дипломатические отношения между Россией и Англией.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642419" y="723607"/>
            <a:ext cx="1437294" cy="598053"/>
          </a:xfrm>
          <a:prstGeom prst="wedgeRectCallout">
            <a:avLst>
              <a:gd name="adj1" fmla="val -58411"/>
              <a:gd name="adj2" fmla="val 12429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Англия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97464"/>
            <a:ext cx="4033837" cy="1385473"/>
            <a:chOff x="358776" y="1979864"/>
            <a:chExt cx="4033837" cy="13854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Россия и Англия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31748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После визита </a:t>
              </a:r>
              <a:r>
                <a:rPr lang="ru-RU" sz="1400" dirty="0" smtClean="0">
                  <a:solidFill>
                    <a:prstClr val="white"/>
                  </a:solidFill>
                </a:rPr>
                <a:t>Ричарда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Ченслера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к Ивану Грозному в Англии основали Московскую компанию, которая имела монополию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на </a:t>
              </a:r>
              <a:r>
                <a:rPr lang="ru-RU" sz="1400" dirty="0">
                  <a:solidFill>
                    <a:prstClr val="white"/>
                  </a:solidFill>
                </a:rPr>
                <a:t>торговлю с Россией. </a:t>
              </a:r>
            </a:p>
          </p:txBody>
        </p:sp>
      </p:grpSp>
      <p:pic>
        <p:nvPicPr>
          <p:cNvPr id="5124" name="Picture 4" descr="ÐÐ°ÑÑÐ¸Ð½ÐºÐ¸ Ð¿Ð¾ Ð·Ð°Ð¿ÑÐ¾ÑÑ richard chancell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8322" y="845123"/>
            <a:ext cx="4465677" cy="34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4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446567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Пётр I с Великим посольством на протяжении трёх месяцев находился в Англии.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1000" r="-3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Фридрих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Англо-русский торговый договор 1734 года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57509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Английские купцы получали ряд преимуществ и льгот.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04504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Устанавливались таможенные льготы на ввоз сукна в Россию.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Англии разрешалась транзитная торговля с Персией.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8" name="Picture 4" descr="Royal Arms of Great Britain (1714-1801)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87" y="1553032"/>
            <a:ext cx="2622063" cy="30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0925"/>
            <a:ext cx="417859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период правления Елизаветы Петровны отношения </a:t>
            </a:r>
            <a:r>
              <a:rPr lang="ru-RU" sz="1400" dirty="0" smtClean="0">
                <a:solidFill>
                  <a:prstClr val="white"/>
                </a:solidFill>
              </a:rPr>
              <a:t>с Англией продолжали </a:t>
            </a:r>
            <a:r>
              <a:rPr lang="ru-RU" sz="1400" dirty="0">
                <a:solidFill>
                  <a:prstClr val="white"/>
                </a:solidFill>
              </a:rPr>
              <a:t>носить дружественный характер.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590408" y="3286117"/>
            <a:ext cx="2905527" cy="85434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16651" y="3286117"/>
            <a:ext cx="2760844" cy="85434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0452" y="3482457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Взамен </a:t>
            </a:r>
            <a:r>
              <a:rPr lang="ru-RU" sz="1200" dirty="0" smtClean="0">
                <a:solidFill>
                  <a:prstClr val="black"/>
                </a:solidFill>
              </a:rPr>
              <a:t>рассчитывала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на </a:t>
            </a:r>
            <a:r>
              <a:rPr lang="ru-RU" sz="1200" dirty="0">
                <a:solidFill>
                  <a:prstClr val="black"/>
                </a:solidFill>
              </a:rPr>
              <a:t>финансовую помощь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77496" y="2007727"/>
            <a:ext cx="2918440" cy="85434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6651" y="2007727"/>
            <a:ext cx="2760844" cy="85434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754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C61648"/>
                </a:solidFill>
              </a:rPr>
              <a:t>Англия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Союзный договор 1750 года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051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59721" y="3482456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На это условие Елизавета Петровна не согласилась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7165" y="2015987"/>
            <a:ext cx="2555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Потребовала </a:t>
            </a:r>
            <a:r>
              <a:rPr lang="ru-RU" sz="1200" dirty="0">
                <a:solidFill>
                  <a:prstClr val="black"/>
                </a:solidFill>
              </a:rPr>
              <a:t>от России использовать русскую армию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не </a:t>
            </a:r>
            <a:r>
              <a:rPr lang="ru-RU" sz="1200" dirty="0">
                <a:solidFill>
                  <a:prstClr val="black"/>
                </a:solidFill>
              </a:rPr>
              <a:t>только против Пруссии,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но </a:t>
            </a:r>
            <a:r>
              <a:rPr lang="ru-RU" sz="1200" dirty="0">
                <a:solidFill>
                  <a:prstClr val="black"/>
                </a:solidFill>
              </a:rPr>
              <a:t>и против Франции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2793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C61648"/>
                </a:solidFill>
              </a:rPr>
              <a:t>Россия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18342" y="2187923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Предлагала </a:t>
            </a:r>
            <a:r>
              <a:rPr lang="ru-RU" sz="1200" dirty="0">
                <a:solidFill>
                  <a:prstClr val="black"/>
                </a:solidFill>
              </a:rPr>
              <a:t>Англии разместить русские войска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на </a:t>
            </a:r>
            <a:r>
              <a:rPr lang="ru-RU" sz="1200" dirty="0">
                <a:solidFill>
                  <a:prstClr val="black"/>
                </a:solidFill>
              </a:rPr>
              <a:t>границе с Пруссией</a:t>
            </a:r>
          </a:p>
        </p:txBody>
      </p:sp>
    </p:spTree>
    <p:extLst>
      <p:ext uri="{BB962C8B-B14F-4D97-AF65-F5344CB8AC3E}">
        <p14:creationId xmlns:p14="http://schemas.microsoft.com/office/powerpoint/2010/main" val="3309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33" grpId="0"/>
      <p:bldP spid="22" grpId="0" animBg="1"/>
      <p:bldP spid="21" grpId="0" animBg="1"/>
      <p:bldP spid="9" grpId="0"/>
      <p:bldP spid="38" grpId="0"/>
      <p:bldP spid="58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8"/>
            <a:ext cx="505756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Англия надеялась на присоединение России к антифранцузской коалиции перед Семилетней войной.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выступила на стороне Франции, при этом сохранив дипломатические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торговые отношения с Англией.</a:t>
            </a:r>
          </a:p>
        </p:txBody>
      </p:sp>
      <p:pic>
        <p:nvPicPr>
          <p:cNvPr id="7170" name="Picture 2" descr="ÐÐ°ÑÑÐ¸Ð½ÐºÐ¸ Ð¿Ð¾ Ð·Ð°Ð¿ÑÐ¾ÑÑ ÑÐµÐ¼Ð¸Ð»ÐµÑÐ½ÑÑ Ð²Ð¾Ð¹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0" y="884534"/>
            <a:ext cx="2929380" cy="3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Англия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После смерти Елизаветы Петровны Пётр III попытался вступить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англо-прусский союз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Он хотел заставить Данию вернуть земли </a:t>
            </a:r>
            <a:r>
              <a:rPr lang="ru-RU" sz="1400" dirty="0" smtClean="0">
                <a:solidFill>
                  <a:prstClr val="black"/>
                </a:solidFill>
              </a:rPr>
              <a:t>Шлезвиг-Гольштейна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Король </a:t>
            </a:r>
            <a:r>
              <a:rPr lang="ru-RU" sz="1400" dirty="0">
                <a:solidFill>
                  <a:prstClr val="black"/>
                </a:solidFill>
              </a:rPr>
              <a:t>Англии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Георг </a:t>
            </a:r>
            <a:r>
              <a:rPr lang="ru-RU" sz="1400" dirty="0">
                <a:solidFill>
                  <a:prstClr val="black"/>
                </a:solidFill>
              </a:rPr>
              <a:t>III отказал Петру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союзе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0529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4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0925"/>
            <a:ext cx="326419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Сближение России и Англии продолжилось только после начала правления Екатерины II.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Англия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4899" y="2323296"/>
            <a:ext cx="2138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Устойчивый характер носили русско-английские культурные связи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Россию интересовали достижения Англии в сфере образования и науки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Большой интерес вызывали английские технические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21197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980609"/>
            <a:ext cx="2826436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Итоги Войны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испанское наследство изменили внешнюю политику Австрии. Она была вынуждена защищать свои границы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Франции.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509116" y="2062343"/>
            <a:ext cx="1437294" cy="598053"/>
          </a:xfrm>
          <a:prstGeom prst="wedgeRectCallout">
            <a:avLst>
              <a:gd name="adj1" fmla="val 79202"/>
              <a:gd name="adj2" fmla="val 434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Австрия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8"/>
            <a:ext cx="505756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Сфера интересов Австрии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сосредоточена на Балканах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Речи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Посполитой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борьбе с Османской империей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Польшей Австрия могла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рассчитывать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помощь России.</a:t>
            </a:r>
          </a:p>
        </p:txBody>
      </p:sp>
      <p:pic>
        <p:nvPicPr>
          <p:cNvPr id="8194" name="Picture 2" descr="ÐÐ°ÑÐ¸Ñ Ð¢ÐµÑÐµÐ·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8" y="893135"/>
            <a:ext cx="2929382" cy="34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Российско-австрийские отношения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43589"/>
            <a:ext cx="43816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1726 году Россия и Австрия подписали конвенцию о военной помощи.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527505"/>
            <a:ext cx="450922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Русско-турецкой войны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1735–1739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годов Австрия и Россия подписали договор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взаимной помощи.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88420"/>
            <a:ext cx="4232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Семилетней войны Россия и Австрия поддержали Францию в борьбе с Пруссией.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https://upload.wikimedia.org/wikipedia/commons/thumb/c/c7/Bindenschild_Privilegium_maius_1512.svg/178px-Bindenschild_Privilegium_maius_1512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96" y="1256851"/>
            <a:ext cx="1791310" cy="31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499981"/>
            <a:ext cx="2826436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Фридриха II называли королём-музыкантом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королём-философом. </a:t>
            </a:r>
          </a:p>
        </p:txBody>
      </p:sp>
    </p:spTree>
    <p:extLst>
      <p:ext uri="{BB962C8B-B14F-4D97-AF65-F5344CB8AC3E}">
        <p14:creationId xmlns:p14="http://schemas.microsoft.com/office/powerpoint/2010/main" val="20221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33577"/>
            <a:ext cx="384898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Интересы России и Австрии напрямую </a:t>
            </a:r>
            <a:r>
              <a:rPr lang="ru-RU" sz="1400" dirty="0">
                <a:solidFill>
                  <a:prstClr val="white"/>
                </a:solidFill>
              </a:rPr>
              <a:t>столкнулись на Балканах и в Польше.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Эрцгерцогиня Австрии Мария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Терезия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Пруссия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947" y="131728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начале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XVIII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века Пруссия не представляла серьёзной угрозы соседним государствам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393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Ситуация изменилась после прихода к власти </a:t>
            </a:r>
            <a:r>
              <a:rPr lang="ru-RU" sz="1400" dirty="0" smtClean="0">
                <a:solidFill>
                  <a:srgbClr val="C61648"/>
                </a:solidFill>
              </a:rPr>
              <a:t>Фридриха </a:t>
            </a:r>
            <a:r>
              <a:rPr lang="ru-RU" sz="1400" dirty="0">
                <a:solidFill>
                  <a:srgbClr val="C61648"/>
                </a:solidFill>
              </a:rPr>
              <a:t>II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6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Он создал прекрасно обученную армию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Прусская армия стала одной из самых сильных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Европе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9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6000" r="-4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31558"/>
            <a:ext cx="384898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Фридрих II ставил перед собой задачу установить первенство Пруссии среди германских государств.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93159"/>
            <a:ext cx="4033837" cy="1148485"/>
            <a:chOff x="358776" y="1979864"/>
            <a:chExt cx="4033837" cy="11484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Россия и Пруссия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3174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Амбициозные планы Фридриха II вызывали опасения у Австрии, России, Речи </a:t>
              </a:r>
              <a:r>
                <a:rPr lang="ru-RU" sz="1400" dirty="0" err="1" smtClean="0">
                  <a:solidFill>
                    <a:prstClr val="white"/>
                  </a:solidFill>
                </a:rPr>
                <a:t>Посполитой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и германских государств. </a:t>
              </a:r>
            </a:p>
          </p:txBody>
        </p:sp>
      </p:grpSp>
      <p:pic>
        <p:nvPicPr>
          <p:cNvPr id="10242" name="Picture 2" descr="ÐÐ°ÑÑÐ¸Ð½ÐºÐ¸ Ð¿Ð¾ Ð·Ð°Ð¿ÑÐ¾ÑÑ Friedrich I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8321" y="845124"/>
            <a:ext cx="4465679" cy="34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Пруссия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1743 году Елизавета Петровна заключила оборонительный союз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Фридрихом </a:t>
            </a:r>
            <a:r>
              <a:rPr lang="ru-RU" sz="1400" dirty="0">
                <a:solidFill>
                  <a:prstClr val="black"/>
                </a:solidFill>
              </a:rPr>
              <a:t>II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Интересы государств </a:t>
            </a:r>
            <a:r>
              <a:rPr lang="ru-RU" sz="1400" dirty="0">
                <a:solidFill>
                  <a:prstClr val="black"/>
                </a:solidFill>
              </a:rPr>
              <a:t>относительно стран Восточной Европы </a:t>
            </a:r>
            <a:r>
              <a:rPr lang="ru-RU" sz="1400" dirty="0" smtClean="0">
                <a:solidFill>
                  <a:prstClr val="black"/>
                </a:solidFill>
              </a:rPr>
              <a:t>столкнулись во </a:t>
            </a:r>
            <a:r>
              <a:rPr lang="ru-RU" sz="1400" dirty="0">
                <a:solidFill>
                  <a:prstClr val="black"/>
                </a:solidFill>
              </a:rPr>
              <a:t>время Семилетней войны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Конфликт </a:t>
            </a:r>
            <a:r>
              <a:rPr lang="ru-RU" sz="1400" dirty="0" smtClean="0">
                <a:solidFill>
                  <a:prstClr val="black"/>
                </a:solidFill>
              </a:rPr>
              <a:t>поражал </a:t>
            </a:r>
            <a:r>
              <a:rPr lang="ru-RU" sz="1400" dirty="0">
                <a:solidFill>
                  <a:prstClr val="black"/>
                </a:solidFill>
              </a:rPr>
              <a:t>современников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крайним </a:t>
            </a:r>
            <a:r>
              <a:rPr lang="ru-RU" sz="1400" dirty="0">
                <a:solidFill>
                  <a:prstClr val="black"/>
                </a:solidFill>
              </a:rPr>
              <a:t>упорством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обеих </a:t>
            </a:r>
            <a:r>
              <a:rPr lang="ru-RU" sz="1400" dirty="0">
                <a:solidFill>
                  <a:prstClr val="black"/>
                </a:solidFill>
              </a:rPr>
              <a:t>сторон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582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Фёдорович и Екатерина Алексеевна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Пруссия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947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Фридрих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II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надеялся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улучшение отношений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Его надежды оправдались </a:t>
            </a:r>
            <a:r>
              <a:rPr lang="ru-RU" sz="1400" dirty="0">
                <a:solidFill>
                  <a:srgbClr val="C61648"/>
                </a:solidFill>
              </a:rPr>
              <a:t>после смерти Елизаветы Петровны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8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Новый российский император Пётр III завершил войну с Пруссией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84121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Между Россией 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и Пруссией </a:t>
            </a: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был заключён союз</a:t>
            </a:r>
            <a:endParaRPr lang="ru-RU" sz="1400" dirty="0">
              <a:solidFill>
                <a:srgbClr val="C61648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9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31558"/>
            <a:ext cx="404037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Пётр </a:t>
            </a:r>
            <a:r>
              <a:rPr lang="en-US" sz="1400" dirty="0" smtClean="0">
                <a:solidFill>
                  <a:prstClr val="white"/>
                </a:solidFill>
              </a:rPr>
              <a:t>III</a:t>
            </a:r>
            <a:r>
              <a:rPr lang="ru-RU" sz="1400" dirty="0" smtClean="0">
                <a:solidFill>
                  <a:prstClr val="white"/>
                </a:solidFill>
              </a:rPr>
              <a:t> вводил </a:t>
            </a:r>
            <a:r>
              <a:rPr lang="ru-RU" sz="1400" dirty="0">
                <a:solidFill>
                  <a:prstClr val="white"/>
                </a:solidFill>
              </a:rPr>
              <a:t>в армии и при дворе прусские порядки, хотел распространить в России </a:t>
            </a:r>
            <a:r>
              <a:rPr lang="ru-RU" sz="1400" dirty="0" smtClean="0">
                <a:solidFill>
                  <a:prstClr val="white"/>
                </a:solidFill>
              </a:rPr>
              <a:t>лютеранскую </a:t>
            </a:r>
            <a:r>
              <a:rPr lang="ru-RU" sz="1400" dirty="0">
                <a:solidFill>
                  <a:prstClr val="white"/>
                </a:solidFill>
              </a:rPr>
              <a:t>веру.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731558"/>
            <a:ext cx="441251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дворцового переворота 1762 года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прихода к власти Екатерины II отношения Пруссии и России стали более сдержанными.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8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326858"/>
            <a:ext cx="2826436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поражения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Северной войне Швеция хотела реванша.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1741 году она объявила войну России.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680316" y="728805"/>
            <a:ext cx="1437294" cy="598053"/>
          </a:xfrm>
          <a:prstGeom prst="wedgeRectCallout">
            <a:avLst>
              <a:gd name="adj1" fmla="val 79202"/>
              <a:gd name="adj2" fmla="val 434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Швеция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1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29063"/>
            <a:ext cx="41148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Фридрих </a:t>
            </a:r>
            <a:r>
              <a:rPr lang="en-US" sz="1400" dirty="0" smtClean="0">
                <a:solidFill>
                  <a:schemeClr val="bg1"/>
                </a:solidFill>
              </a:rPr>
              <a:t>II</a:t>
            </a:r>
            <a:r>
              <a:rPr lang="ru-RU" sz="1400" dirty="0" smtClean="0">
                <a:solidFill>
                  <a:schemeClr val="bg1"/>
                </a:solidFill>
              </a:rPr>
              <a:t> написал </a:t>
            </a:r>
            <a:r>
              <a:rPr lang="ru-RU" sz="1400" dirty="0">
                <a:solidFill>
                  <a:schemeClr val="bg1"/>
                </a:solidFill>
              </a:rPr>
              <a:t>несколько объёмных политических трактатов, сочинял стихи.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Швеция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4899" y="2534293"/>
            <a:ext cx="213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Цели Швеции в войне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1741–1743 годов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1153" y="207088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Возвращение </a:t>
            </a:r>
            <a:r>
              <a:rPr lang="ru-RU" sz="1400" dirty="0">
                <a:solidFill>
                  <a:srgbClr val="404040"/>
                </a:solidFill>
              </a:rPr>
              <a:t>территорий, утраченных по условиям </a:t>
            </a:r>
            <a:r>
              <a:rPr lang="ru-RU" sz="1400" dirty="0" err="1" smtClean="0">
                <a:solidFill>
                  <a:srgbClr val="404040"/>
                </a:solidFill>
              </a:rPr>
              <a:t>Ништадтского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мира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Получение земель </a:t>
            </a:r>
            <a:r>
              <a:rPr lang="ru-RU" sz="1400" dirty="0">
                <a:solidFill>
                  <a:srgbClr val="404040"/>
                </a:solidFill>
              </a:rPr>
              <a:t>между </a:t>
            </a:r>
            <a:r>
              <a:rPr lang="ru-RU" sz="1400" dirty="0" smtClean="0">
                <a:solidFill>
                  <a:srgbClr val="404040"/>
                </a:solidFill>
              </a:rPr>
              <a:t>Ладогой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Белым морем</a:t>
            </a:r>
          </a:p>
        </p:txBody>
      </p:sp>
    </p:spTree>
    <p:extLst>
      <p:ext uri="{BB962C8B-B14F-4D97-AF65-F5344CB8AC3E}">
        <p14:creationId xmlns:p14="http://schemas.microsoft.com/office/powerpoint/2010/main" val="2789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9947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Война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оказалась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Швеции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неудачной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71108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Русским удалось занять всю территорию Финляндии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8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Был заключён мир, подтверждавший условия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Ништадтского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мира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19947" y="284121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За </a:t>
            </a:r>
            <a:r>
              <a:rPr lang="ru-RU" sz="1400" dirty="0">
                <a:solidFill>
                  <a:srgbClr val="C61648"/>
                </a:solidFill>
              </a:rPr>
              <a:t>Россией признавались все завоевания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Прибалтике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Швеция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9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8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1659962"/>
            <a:ext cx="282643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первой половине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изменилось положение Речи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Поспол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и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той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058648" y="3024230"/>
            <a:ext cx="1437294" cy="598053"/>
          </a:xfrm>
          <a:prstGeom prst="wedgeRectCallout">
            <a:avLst>
              <a:gd name="adj1" fmla="val 27419"/>
              <a:gd name="adj2" fmla="val -11482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Речь </a:t>
            </a:r>
            <a:r>
              <a:rPr lang="ru-RU" sz="1400" dirty="0" err="1" smtClean="0">
                <a:solidFill>
                  <a:srgbClr val="4E361E"/>
                </a:solidFill>
              </a:rPr>
              <a:t>Посполитая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93159"/>
            <a:ext cx="4033837" cy="1148485"/>
            <a:chOff x="358776" y="1979864"/>
            <a:chExt cx="4033837" cy="11484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Речь </a:t>
              </a:r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Посполитая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3174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 время Северной войны это была сильная страна, которая стремилась получить </a:t>
              </a:r>
              <a:r>
                <a:rPr lang="ru-RU" sz="1400" dirty="0" smtClean="0">
                  <a:solidFill>
                    <a:prstClr val="white"/>
                  </a:solidFill>
                </a:rPr>
                <a:t>ливонские </a:t>
              </a:r>
              <a:r>
                <a:rPr lang="ru-RU" sz="1400" dirty="0">
                  <a:solidFill>
                    <a:prstClr val="white"/>
                  </a:solidFill>
                </a:rPr>
                <a:t>земли, принадлежавшие Швеции. </a:t>
              </a:r>
            </a:p>
          </p:txBody>
        </p:sp>
      </p:grpSp>
      <p:pic>
        <p:nvPicPr>
          <p:cNvPr id="11266" name="Picture 2" descr="Ð¡ÑÐ°Ð½Ð¸ÑÐ»Ð°Ð² ÐÐµÑÐ¸Ð½Ñ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8321" y="818708"/>
            <a:ext cx="4465679" cy="34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Речь </a:t>
            </a:r>
            <a:r>
              <a:rPr lang="ru-RU" sz="2800" dirty="0" err="1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Посполитая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Неудачи </a:t>
            </a:r>
            <a:r>
              <a:rPr lang="ru-RU" sz="1400" dirty="0">
                <a:solidFill>
                  <a:prstClr val="black"/>
                </a:solidFill>
              </a:rPr>
              <a:t>в Северной войне ослабили государство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Речь </a:t>
            </a:r>
            <a:r>
              <a:rPr lang="ru-RU" sz="1400" dirty="0" err="1" smtClean="0">
                <a:solidFill>
                  <a:prstClr val="black"/>
                </a:solidFill>
              </a:rPr>
              <a:t>Посполитая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была ареной военных действий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Это привело </a:t>
            </a:r>
            <a:r>
              <a:rPr lang="ru-RU" sz="1400" dirty="0">
                <a:solidFill>
                  <a:prstClr val="black"/>
                </a:solidFill>
              </a:rPr>
              <a:t>к разорению населения и ослаблению экономики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581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5465"/>
            <a:ext cx="4208319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Речи </a:t>
            </a:r>
            <a:r>
              <a:rPr lang="ru-RU" sz="1400" dirty="0" err="1">
                <a:solidFill>
                  <a:prstClr val="white"/>
                </a:solidFill>
              </a:rPr>
              <a:t>Посполитой</a:t>
            </a:r>
            <a:r>
              <a:rPr lang="ru-RU" sz="1400" dirty="0">
                <a:solidFill>
                  <a:prstClr val="white"/>
                </a:solidFill>
              </a:rPr>
              <a:t> существовал принцип </a:t>
            </a:r>
            <a:r>
              <a:rPr lang="ru-RU" sz="1400" dirty="0" smtClean="0">
                <a:solidFill>
                  <a:prstClr val="white"/>
                </a:solidFill>
              </a:rPr>
              <a:t>«</a:t>
            </a:r>
            <a:r>
              <a:rPr lang="ru-RU" sz="1400" dirty="0" err="1" smtClean="0">
                <a:solidFill>
                  <a:prstClr val="white"/>
                </a:solidFill>
              </a:rPr>
              <a:t>либерум</a:t>
            </a:r>
            <a:r>
              <a:rPr lang="ru-RU" sz="1400" dirty="0" smtClean="0">
                <a:solidFill>
                  <a:prstClr val="white"/>
                </a:solidFill>
              </a:rPr>
              <a:t> вето», </a:t>
            </a:r>
            <a:r>
              <a:rPr lang="ru-RU" sz="1400" dirty="0">
                <a:solidFill>
                  <a:prstClr val="white"/>
                </a:solidFill>
              </a:rPr>
              <a:t>по которому любой депутат </a:t>
            </a:r>
            <a:r>
              <a:rPr lang="ru-RU" sz="1400" dirty="0" smtClean="0">
                <a:solidFill>
                  <a:prstClr val="white"/>
                </a:solidFill>
              </a:rPr>
              <a:t>сейма </a:t>
            </a:r>
            <a:r>
              <a:rPr lang="ru-RU" sz="1400" dirty="0">
                <a:solidFill>
                  <a:prstClr val="white"/>
                </a:solidFill>
              </a:rPr>
              <a:t>мог прекратить обсуждение вопроса, высказавшись против.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Сейм в Речи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Посполитой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9947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Речь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Посполитая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стала объектом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влияния соседних государств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Швеция настояла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на </a:t>
            </a:r>
            <a:r>
              <a:rPr lang="ru-RU" sz="1400" dirty="0">
                <a:solidFill>
                  <a:srgbClr val="C61648"/>
                </a:solidFill>
              </a:rPr>
              <a:t>избрании королём </a:t>
            </a:r>
            <a:r>
              <a:rPr lang="ru-RU" sz="1400" dirty="0" smtClean="0">
                <a:solidFill>
                  <a:srgbClr val="C61648"/>
                </a:solidFill>
              </a:rPr>
              <a:t>Станислава Лещинского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1108" y="2841216"/>
            <a:ext cx="2650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Россия лишила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Лещинского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короны и возвела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престол Августа III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73349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Постепенно Речь </a:t>
            </a:r>
            <a:r>
              <a:rPr lang="ru-RU" sz="1400" dirty="0" err="1">
                <a:solidFill>
                  <a:srgbClr val="C61648"/>
                </a:solidFill>
              </a:rPr>
              <a:t>Посполитая</a:t>
            </a:r>
            <a:r>
              <a:rPr lang="ru-RU" sz="1400" dirty="0">
                <a:solidFill>
                  <a:srgbClr val="C61648"/>
                </a:solidFill>
              </a:rPr>
              <a:t> стала сферой интересов России, Пруссии и Австрии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Речь </a:t>
            </a:r>
            <a:r>
              <a:rPr lang="ru-RU" sz="2800" dirty="0" err="1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Посполитая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Османская империя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241712"/>
            <a:ext cx="2213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После завершения </a:t>
            </a:r>
            <a:r>
              <a:rPr lang="ru-RU" sz="1400" dirty="0" smtClean="0">
                <a:solidFill>
                  <a:srgbClr val="C61648"/>
                </a:solidFill>
              </a:rPr>
              <a:t>Австро-турецкой </a:t>
            </a:r>
            <a:r>
              <a:rPr lang="ru-RU" sz="1400" dirty="0">
                <a:solidFill>
                  <a:srgbClr val="C61648"/>
                </a:solidFill>
              </a:rPr>
              <a:t>войны </a:t>
            </a:r>
            <a:r>
              <a:rPr lang="ru-RU" sz="1400" dirty="0" smtClean="0">
                <a:solidFill>
                  <a:srgbClr val="C61648"/>
                </a:solidFill>
              </a:rPr>
              <a:t>1683–1699 </a:t>
            </a:r>
            <a:r>
              <a:rPr lang="ru-RU" sz="1400" dirty="0">
                <a:solidFill>
                  <a:srgbClr val="C61648"/>
                </a:solidFill>
              </a:rPr>
              <a:t>годов Османская империя была ослаблена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13131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Экономика </a:t>
            </a:r>
            <a:r>
              <a:rPr lang="ru-RU" sz="1400" dirty="0">
                <a:solidFill>
                  <a:srgbClr val="404040"/>
                </a:solidFill>
              </a:rPr>
              <a:t>была подорвана военными действиями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1155" y="206703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Нарастали внутриполитические проблемы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11155" y="3002749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 разных районах государства вспыхивали восстания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155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Указы султанов игнорировались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18" grpId="0"/>
      <p:bldP spid="20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18332" y="2012215"/>
            <a:ext cx="292947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8332" y="2947935"/>
            <a:ext cx="292947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endCxn id="19" idx="1"/>
          </p:cNvCxnSpPr>
          <p:nvPr/>
        </p:nvCxnSpPr>
        <p:spPr>
          <a:xfrm flipV="1">
            <a:off x="5159557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endCxn id="21" idx="1"/>
          </p:cNvCxnSpPr>
          <p:nvPr/>
        </p:nvCxnSpPr>
        <p:spPr>
          <a:xfrm>
            <a:off x="5159557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6212" y="2241712"/>
            <a:ext cx="2042285" cy="1117277"/>
          </a:xfrm>
          <a:prstGeom prst="roundRect">
            <a:avLst/>
          </a:prstGeom>
          <a:noFill/>
          <a:ln w="15875">
            <a:solidFill>
              <a:srgbClr val="D65E80"/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кругленная соединительная линия 23"/>
          <p:cNvCxnSpPr/>
          <p:nvPr/>
        </p:nvCxnSpPr>
        <p:spPr>
          <a:xfrm>
            <a:off x="2758497" y="2800350"/>
            <a:ext cx="35877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8273" y="2431471"/>
            <a:ext cx="2138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Россию всё больше интересовали южные территории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60217" y="2065839"/>
            <a:ext cx="246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Поддержку Османской империи оказала Франция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2798" y="3006600"/>
            <a:ext cx="248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Союзником </a:t>
            </a:r>
            <a:r>
              <a:rPr lang="ru-RU" sz="1400" dirty="0">
                <a:solidFill>
                  <a:srgbClr val="404040"/>
                </a:solidFill>
              </a:rPr>
              <a:t>России выступила Австрия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272" y="2241712"/>
            <a:ext cx="2042285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39811" y="2431017"/>
            <a:ext cx="199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 1735 по 1739 год длилась Русско-турецкая война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Россия и Османская империя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7" grpId="0"/>
      <p:bldP spid="33" grpId="0"/>
      <p:bldP spid="34" grpId="0"/>
      <p:bldP spid="38" grpId="0" animBg="1"/>
      <p:bldP spid="3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50181"/>
            <a:ext cx="505756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1736 году русские войска заняли значительную часть Крыма.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возникли проблемы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обеспечением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армии, остро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хватало продовольствия.</a:t>
            </a:r>
          </a:p>
        </p:txBody>
      </p:sp>
      <p:pic>
        <p:nvPicPr>
          <p:cNvPr id="1026" name="Picture 2" descr="ÐÐ°ÑÑÐ¸Ð½ÐºÐ¸ Ð¿Ð¾ Ð·Ð°Ð¿ÑÐ¾ÑÑ ÑÑÑÑÐºÐ¾-ÑÑÑÐµÑÐºÐ°Ñ Ð²Ð¾Ð¹Ð½Ð° 173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6" y="883227"/>
            <a:ext cx="2929384" cy="341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Выступление Фридриха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II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перед дворянами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0000" r="-4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Бурхард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Миних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1552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2019354"/>
            <a:ext cx="2826436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1736 году русским удалось захватить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Азов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093158" y="2272723"/>
            <a:ext cx="1437294" cy="598053"/>
          </a:xfrm>
          <a:prstGeom prst="wedgeRectCallout">
            <a:avLst>
              <a:gd name="adj1" fmla="val -52828"/>
              <a:gd name="adj2" fmla="val -9397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Азов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62944" y="191854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1552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544" y="2179334"/>
            <a:ext cx="28264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1737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русские захватили Очаков.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093158" y="2272723"/>
            <a:ext cx="1437294" cy="598053"/>
          </a:xfrm>
          <a:prstGeom prst="wedgeRectCallout">
            <a:avLst>
              <a:gd name="adj1" fmla="val -52828"/>
              <a:gd name="adj2" fmla="val -9397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Азов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62944" y="191854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488962" y="191854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969328" y="1077328"/>
            <a:ext cx="1437294" cy="598053"/>
          </a:xfrm>
          <a:prstGeom prst="wedgeRectCallout">
            <a:avLst>
              <a:gd name="adj1" fmla="val -78131"/>
              <a:gd name="adj2" fmla="val 9887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Очаков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2233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Белградский мир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1739 года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720588"/>
            <a:ext cx="43816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получала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Кабарду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666004"/>
            <a:ext cx="450922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Россия возвращала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себе Азов,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условии уничтожения там всех военных укреплений.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232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Россия отказывалась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держать флот в Азовском море.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https://upload.wikimedia.org/wikipedia/commons/thumb/8/8a/CoA_of_Russian_Empire_%281730%29.png/800px-CoA_of_Russian_Empire_%281730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12" y="1424519"/>
            <a:ext cx="2803674" cy="30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2000" r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5465"/>
            <a:ext cx="4208319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Несмотря на то, что Россия так и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не </a:t>
            </a:r>
            <a:r>
              <a:rPr lang="ru-RU" sz="1400" dirty="0">
                <a:solidFill>
                  <a:prstClr val="white"/>
                </a:solidFill>
              </a:rPr>
              <a:t>получила выхода к Чёрному морю,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она </a:t>
            </a:r>
            <a:r>
              <a:rPr lang="ru-RU" sz="1400" dirty="0">
                <a:solidFill>
                  <a:prstClr val="white"/>
                </a:solidFill>
              </a:rPr>
              <a:t>чётко обозначила свои интересы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Балканах и в Северном Причерноморье.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Осада Азова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5560818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в системе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международных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отношений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5" y="1476442"/>
            <a:ext cx="634502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Экономические и дипломатические отношения России и Франции в первой половине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развивались достаточно слабо.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25703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поддерживала культурные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экономические связи с Англией.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4022465"/>
            <a:ext cx="573062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Семилетней войны Россия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Австрия заключили союз против Пруссии.</a:t>
            </a:r>
          </a:p>
        </p:txBody>
      </p:sp>
    </p:spTree>
    <p:extLst>
      <p:ext uri="{BB962C8B-B14F-4D97-AF65-F5344CB8AC3E}">
        <p14:creationId xmlns:p14="http://schemas.microsoft.com/office/powerpoint/2010/main" val="11535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5560818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в системе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международных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отношений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4" y="1618550"/>
            <a:ext cx="634502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Русско-шведская война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1741–1743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годов завершилась поражением Швеции.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4" y="2825703"/>
            <a:ext cx="55331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Речь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Посполитая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стала сферой интересов России, Австрии и Пруссии.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4022465"/>
            <a:ext cx="59384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включила в сферу своих интересов Балканские и Причерноморские территории.</a:t>
            </a:r>
          </a:p>
        </p:txBody>
      </p:sp>
    </p:spTree>
    <p:extLst>
      <p:ext uri="{BB962C8B-B14F-4D97-AF65-F5344CB8AC3E}">
        <p14:creationId xmlns:p14="http://schemas.microsoft.com/office/powerpoint/2010/main" val="41633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118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Франция.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432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7033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Англия.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35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29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99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277171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Австрия и Пруссия.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356440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Швеция.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775" y="4361440"/>
            <a:ext cx="516951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Речь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Посполитая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и Османская империя.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066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5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1245"/>
            <a:ext cx="338743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Войны за испанское наследство сменилась правящая в Испании династия.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Филипп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V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Бурбон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Расстановка сил в Европе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Сфера </a:t>
            </a:r>
            <a:r>
              <a:rPr lang="ru-RU" sz="1400" dirty="0">
                <a:solidFill>
                  <a:prstClr val="black"/>
                </a:solidFill>
              </a:rPr>
              <a:t>интересов Франции сместилась в колонии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Северной Америке, Африке и Азии французы столкнулись с англичанами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Это привело к острым англо-французским противоречиям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6862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574691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20512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6467" y="3020690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Речь </a:t>
            </a:r>
            <a:r>
              <a:rPr lang="ru-RU" sz="1200" dirty="0" err="1" smtClean="0">
                <a:solidFill>
                  <a:prstClr val="black"/>
                </a:solidFill>
              </a:rPr>
              <a:t>Посполитая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816651" y="3648190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7495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7496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6651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754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C61648"/>
                </a:solidFill>
              </a:rPr>
              <a:t>Англия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Англо-французские </a:t>
            </a:r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отношения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80956" y="3731690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Османская империя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051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7917" y="3007000"/>
            <a:ext cx="2534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Швеция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0095" y="3836752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Пруссия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66415" y="2210259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Германские государства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2793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C61648"/>
                </a:solidFill>
              </a:rPr>
              <a:t>Франция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84661" y="2105197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Австрия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33" grpId="0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1315</Words>
  <Application>Microsoft Office PowerPoint</Application>
  <PresentationFormat>Экран (16:9)</PresentationFormat>
  <Paragraphs>323</Paragraphs>
  <Slides>56</Slides>
  <Notes>56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Roboto</vt:lpstr>
      <vt:lpstr>Arial</vt:lpstr>
      <vt:lpstr>Theano Didot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2018-07-11T07:22:37Z</dcterms:created>
  <dcterms:modified xsi:type="dcterms:W3CDTF">2018-07-11T07:22:50Z</dcterms:modified>
</cp:coreProperties>
</file>