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49"/>
  </p:notes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0" r:id="rId39"/>
    <p:sldId id="361" r:id="rId40"/>
    <p:sldId id="370" r:id="rId41"/>
    <p:sldId id="363" r:id="rId42"/>
    <p:sldId id="364" r:id="rId43"/>
    <p:sldId id="365" r:id="rId44"/>
    <p:sldId id="366" r:id="rId45"/>
    <p:sldId id="367" r:id="rId46"/>
    <p:sldId id="368" r:id="rId47"/>
    <p:sldId id="369" r:id="rId48"/>
  </p:sldIdLst>
  <p:sldSz cx="9144000" cy="5143500" type="screen16x9"/>
  <p:notesSz cx="6858000" cy="9144000"/>
  <p:embeddedFontLst>
    <p:embeddedFont>
      <p:font typeface="Merriweather" panose="00000500000000000000" pitchFamily="2" charset="-52"/>
      <p:regular r:id="rId50"/>
      <p:bold r:id="rId51"/>
      <p:italic r:id="rId52"/>
      <p:boldItalic r:id="rId53"/>
    </p:embeddedFont>
    <p:embeddedFont>
      <p:font typeface="Roboto" panose="02000000000000000000" pitchFamily="2" charset="0"/>
      <p:regular r:id="rId54"/>
      <p:bold r:id="rId55"/>
      <p:italic r:id="rId56"/>
      <p:boldItalic r:id="rId57"/>
    </p:embeddedFont>
    <p:embeddedFont>
      <p:font typeface="Theano Didot" panose="020B0604020202020204" charset="0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1648"/>
    <a:srgbClr val="4E361E"/>
    <a:srgbClr val="003BB2"/>
    <a:srgbClr val="FFDC5A"/>
    <a:srgbClr val="DBB43F"/>
    <a:srgbClr val="6008BA"/>
    <a:srgbClr val="2E2E3A"/>
    <a:srgbClr val="DD4935"/>
    <a:srgbClr val="FF6600"/>
    <a:srgbClr val="8A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0" autoAdjust="0"/>
    <p:restoredTop sz="93689" autoAdjust="0"/>
  </p:normalViewPr>
  <p:slideViewPr>
    <p:cSldViewPr snapToGrid="0" showGuides="1">
      <p:cViewPr varScale="1">
        <p:scale>
          <a:sx n="99" d="100"/>
          <a:sy n="99" d="100"/>
        </p:scale>
        <p:origin x="756" y="84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64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2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14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68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28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032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08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502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612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478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772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319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9195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1516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159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6195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622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9022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310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819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64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005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8738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08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5079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3232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127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825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27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588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531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423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598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7292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3036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5172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2267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16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3436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899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48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79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225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23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20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173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Ð±Ð°ÑÐºÐ¸ÑÑ 18 Ð²ÐµÐº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6719" y="376238"/>
            <a:ext cx="5112736" cy="447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4" y="376238"/>
            <a:ext cx="4192443" cy="20928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Национальная </a:t>
            </a:r>
            <a:endParaRPr lang="ru-RU" sz="3400" dirty="0" smtClean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  <a:p>
            <a:r>
              <a:rPr lang="ru-RU" sz="34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и </a:t>
            </a:r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религиозная политика </a:t>
            </a:r>
            <a:endParaRPr lang="ru-RU" sz="3400" dirty="0" smtClean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  <a:p>
            <a:r>
              <a:rPr lang="ru-RU" sz="34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в </a:t>
            </a:r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1725–1762 годах</a:t>
            </a:r>
          </a:p>
        </p:txBody>
      </p:sp>
    </p:spTree>
    <p:extLst>
      <p:ext uri="{BB962C8B-B14F-4D97-AF65-F5344CB8AC3E}">
        <p14:creationId xmlns:p14="http://schemas.microsoft.com/office/powerpoint/2010/main" val="69788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Немцы </a:t>
            </a:r>
            <a:r>
              <a:rPr lang="ru-RU" sz="1400" dirty="0">
                <a:solidFill>
                  <a:prstClr val="black"/>
                </a:solidFill>
              </a:rPr>
              <a:t>появились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на Прибалтийских </a:t>
            </a:r>
            <a:r>
              <a:rPr lang="ru-RU" sz="1400" dirty="0">
                <a:solidFill>
                  <a:prstClr val="black"/>
                </a:solidFill>
              </a:rPr>
              <a:t>землях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en-US" sz="1400" dirty="0" smtClean="0">
                <a:solidFill>
                  <a:prstClr val="black"/>
                </a:solidFill>
              </a:rPr>
              <a:t>XII</a:t>
            </a:r>
            <a:r>
              <a:rPr lang="ru-RU" sz="1400" dirty="0" smtClean="0">
                <a:solidFill>
                  <a:prstClr val="black"/>
                </a:solidFill>
              </a:rPr>
              <a:t>–</a:t>
            </a:r>
            <a:r>
              <a:rPr lang="en-US" sz="1400" dirty="0" smtClean="0">
                <a:solidFill>
                  <a:prstClr val="black"/>
                </a:solidFill>
              </a:rPr>
              <a:t>XIII</a:t>
            </a: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веках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Крестоносцы приезжали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с </a:t>
            </a:r>
            <a:r>
              <a:rPr lang="ru-RU" sz="1400" dirty="0">
                <a:solidFill>
                  <a:prstClr val="black"/>
                </a:solidFill>
              </a:rPr>
              <a:t>целью обратить местных язычников в христианство и захватить новые территории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9343" y="2743438"/>
            <a:ext cx="2654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Крестоносцы </a:t>
            </a:r>
            <a:r>
              <a:rPr lang="ru-RU" sz="1400" dirty="0">
                <a:solidFill>
                  <a:prstClr val="black"/>
                </a:solidFill>
              </a:rPr>
              <a:t>превратились в правящий слой, обладающий весьма широкими правами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Прибалтика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17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654537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Немецкие дворяне охотно поступали на российскую службу.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Анне Иоанновне немцы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утратили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право на получение двойного жалованья.</a:t>
            </a:r>
          </a:p>
        </p:txBody>
      </p:sp>
      <p:pic>
        <p:nvPicPr>
          <p:cNvPr id="3074" name="Picture 2" descr="ÐÐ°ÑÑÐ¸Ð½ÐºÐ¸ Ð¿Ð¾ Ð·Ð°Ð¿ÑÐ¾ÑÑ Ð¶Ð¸ÑÐµÐ»Ð¸ ÑÐµÐ²ÐµÐ»Ñ 18 Ð²Ðµ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4" y="874914"/>
            <a:ext cx="2919828" cy="341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85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4000" r="-21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"/>
            <a:ext cx="9144002" cy="51453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544" y="980608"/>
            <a:ext cx="2826436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Автономию сохраняла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Левобережная Украина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Здесь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оставались собственные суд, войско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административное деление. </a:t>
            </a: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6225985" y="3048812"/>
            <a:ext cx="1437294" cy="598053"/>
          </a:xfrm>
          <a:prstGeom prst="wedgeRectCallout">
            <a:avLst>
              <a:gd name="adj1" fmla="val 73889"/>
              <a:gd name="adj2" fmla="val -4771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Левобережная Украина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07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654537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Управление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украинскими </a:t>
            </a: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землями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находилось в руках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казацкой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верхушки.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Богатые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казаки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скупали у крестьян земли и превращались в помещиков.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754" y="862445"/>
            <a:ext cx="2919828" cy="34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08359"/>
            <a:ext cx="3439391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1734 году Анна Иоанновна ввела </a:t>
            </a:r>
            <a:r>
              <a:rPr lang="ru-RU" sz="1400" dirty="0" smtClean="0">
                <a:solidFill>
                  <a:prstClr val="white"/>
                </a:solidFill>
              </a:rPr>
              <a:t>на Левобережной Украине Правление гетманского уряда.</a:t>
            </a:r>
          </a:p>
        </p:txBody>
      </p:sp>
    </p:spTree>
    <p:extLst>
      <p:ext uri="{BB962C8B-B14F-4D97-AF65-F5344CB8AC3E}">
        <p14:creationId xmlns:p14="http://schemas.microsoft.com/office/powerpoint/2010/main" val="386961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440151" y="2885949"/>
            <a:ext cx="2306021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23261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40151" y="1895995"/>
            <a:ext cx="2306021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081376" y="2274381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</p:cNvCxnSpPr>
          <p:nvPr/>
        </p:nvCxnSpPr>
        <p:spPr>
          <a:xfrm>
            <a:off x="3081376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5296" y="2566897"/>
            <a:ext cx="2234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Правление гетманского </a:t>
            </a: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уряда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76483" y="2017685"/>
            <a:ext cx="1609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3 представителя 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России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76483" y="3002725"/>
            <a:ext cx="163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3 представителя 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Гетманщины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Левобережная Украина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04947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66981" y="2542688"/>
            <a:ext cx="2234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Руководил Урядом российский наместник</a:t>
            </a:r>
            <a:endParaRPr lang="ru-RU" sz="1400" dirty="0">
              <a:solidFill>
                <a:srgbClr val="003BB2"/>
              </a:solidFill>
            </a:endParaRPr>
          </a:p>
        </p:txBody>
      </p:sp>
      <p:cxnSp>
        <p:nvCxnSpPr>
          <p:cNvPr id="21" name="Скругленная соединительная линия 20"/>
          <p:cNvCxnSpPr/>
          <p:nvPr/>
        </p:nvCxnSpPr>
        <p:spPr>
          <a:xfrm flipH="1" flipV="1">
            <a:off x="5739550" y="2274381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1"/>
          <p:cNvCxnSpPr/>
          <p:nvPr/>
        </p:nvCxnSpPr>
        <p:spPr>
          <a:xfrm flipH="1">
            <a:off x="5739550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55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19" grpId="0" animBg="1"/>
      <p:bldP spid="3" grpId="0"/>
      <p:bldP spid="15" grpId="0"/>
      <p:bldP spid="18" grpId="0"/>
      <p:bldP spid="17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654537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Уряд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получал тайные указы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из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Петербурга.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Его задачами были унификация порядков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Гетманщины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интеграция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казаков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российского дворянства.</a:t>
            </a:r>
          </a:p>
        </p:txBody>
      </p:sp>
      <p:pic>
        <p:nvPicPr>
          <p:cNvPr id="4098" name="Picture 2" descr="ÐÐ°ÑÑÐ¸Ð½ÐºÐ¸ Ð¿Ð¾ Ð·Ð°Ð¿ÑÐ¾ÑÑ Ð³ÐµÑÐ¼Ð°Ð½ÑÐºÐ¸Ð¹ ÑÑÑÐ´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2" y="862445"/>
            <a:ext cx="2919830" cy="344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83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08359"/>
            <a:ext cx="3366655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До </a:t>
            </a:r>
            <a:r>
              <a:rPr lang="en-US" sz="1400" dirty="0" smtClean="0">
                <a:solidFill>
                  <a:prstClr val="white"/>
                </a:solidFill>
              </a:rPr>
              <a:t>XIX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века </a:t>
            </a:r>
            <a:r>
              <a:rPr lang="ru-RU" sz="1400" dirty="0" smtClean="0">
                <a:solidFill>
                  <a:prstClr val="white"/>
                </a:solidFill>
              </a:rPr>
              <a:t>на Левобережной Украине </a:t>
            </a:r>
            <a:r>
              <a:rPr lang="ru-RU" sz="1400" dirty="0">
                <a:solidFill>
                  <a:prstClr val="white"/>
                </a:solidFill>
              </a:rPr>
              <a:t>действовал </a:t>
            </a:r>
            <a:r>
              <a:rPr lang="ru-RU" sz="1400" dirty="0" smtClean="0">
                <a:solidFill>
                  <a:prstClr val="white"/>
                </a:solidFill>
              </a:rPr>
              <a:t>Статут </a:t>
            </a:r>
            <a:r>
              <a:rPr lang="ru-RU" sz="1400" dirty="0">
                <a:solidFill>
                  <a:prstClr val="white"/>
                </a:solidFill>
              </a:rPr>
              <a:t>Великого княжества </a:t>
            </a:r>
            <a:r>
              <a:rPr lang="ru-RU" sz="1400" dirty="0" smtClean="0">
                <a:solidFill>
                  <a:prstClr val="white"/>
                </a:solidFill>
              </a:rPr>
              <a:t>Литовского.</a:t>
            </a:r>
          </a:p>
        </p:txBody>
      </p:sp>
      <p:sp>
        <p:nvSpPr>
          <p:cNvPr id="5" name="Овал 4"/>
          <p:cNvSpPr/>
          <p:nvPr/>
        </p:nvSpPr>
        <p:spPr>
          <a:xfrm>
            <a:off x="7103932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Статут Великого княжества Литовского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4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16177"/>
            <a:ext cx="3470564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1750 году Елизавета Петровна восстановила должность </a:t>
            </a:r>
            <a:r>
              <a:rPr lang="ru-RU" sz="1400" dirty="0" smtClean="0">
                <a:solidFill>
                  <a:prstClr val="white"/>
                </a:solidFill>
              </a:rPr>
              <a:t>гетмана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75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b="-9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103932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Кирилл Григорьевич Разумовский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03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08359"/>
            <a:ext cx="3439391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буддийских монастырях Забайкалья ежегодно проводится религиозное служение </a:t>
            </a:r>
            <a:r>
              <a:rPr lang="ru-RU" sz="1400" dirty="0" err="1">
                <a:solidFill>
                  <a:prstClr val="white"/>
                </a:solidFill>
              </a:rPr>
              <a:t>Цам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94934" y="1209559"/>
            <a:ext cx="25384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В 1730 году хан Младшего </a:t>
            </a:r>
            <a:r>
              <a:rPr lang="ru-RU" sz="1400" dirty="0" smtClean="0">
                <a:solidFill>
                  <a:srgbClr val="003BB2"/>
                </a:solidFill>
              </a:rPr>
              <a:t>казахского </a:t>
            </a:r>
            <a:r>
              <a:rPr lang="ru-RU" sz="1400" dirty="0" err="1" smtClean="0">
                <a:solidFill>
                  <a:srgbClr val="003BB2"/>
                </a:solidFill>
              </a:rPr>
              <a:t>жуза</a:t>
            </a:r>
            <a:r>
              <a:rPr lang="ru-RU" sz="1400" dirty="0" smtClean="0">
                <a:solidFill>
                  <a:srgbClr val="003BB2"/>
                </a:solidFill>
              </a:rPr>
              <a:t> </a:t>
            </a:r>
            <a:r>
              <a:rPr lang="ru-RU" sz="1400" dirty="0">
                <a:solidFill>
                  <a:srgbClr val="003BB2"/>
                </a:solidFill>
              </a:rPr>
              <a:t>приступил к установлению дипломатических отношений с </a:t>
            </a:r>
            <a:r>
              <a:rPr lang="ru-RU" sz="1400" dirty="0" smtClean="0">
                <a:solidFill>
                  <a:srgbClr val="003BB2"/>
                </a:solidFill>
              </a:rPr>
              <a:t>Россией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93892" y="1317282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Он обратился к Анне Иоанновне с прошением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принятии российского подданства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91417" y="3092507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В 1732 году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России </a:t>
            </a:r>
            <a:r>
              <a:rPr lang="ru-RU" sz="1400" dirty="0">
                <a:solidFill>
                  <a:srgbClr val="003BB2"/>
                </a:solidFill>
              </a:rPr>
              <a:t>присягнул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Средний </a:t>
            </a:r>
            <a:r>
              <a:rPr lang="ru-RU" sz="1400" dirty="0" err="1">
                <a:solidFill>
                  <a:srgbClr val="003BB2"/>
                </a:solidFill>
              </a:rPr>
              <a:t>жуз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69700" y="2984785"/>
            <a:ext cx="2388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Казахские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ханы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обязывались охранять российские границы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выплачивать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ясак 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85338" y="1794336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70148" y="2550120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4485338" y="3461839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Восточные окраины России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664265"/>
            <a:ext cx="4033837" cy="1825136"/>
            <a:chOff x="358776" y="1809737"/>
            <a:chExt cx="4033837" cy="182513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Освоение новых земель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86921"/>
              <a:ext cx="4033837" cy="94795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1734 году </a:t>
              </a:r>
              <a:r>
                <a:rPr lang="ru-RU" sz="1400" dirty="0" smtClean="0">
                  <a:solidFill>
                    <a:prstClr val="white"/>
                  </a:solidFill>
                </a:rPr>
                <a:t>была создана </a:t>
              </a:r>
              <a:r>
                <a:rPr lang="ru-RU" sz="1400" dirty="0">
                  <a:solidFill>
                    <a:prstClr val="white"/>
                  </a:solidFill>
                </a:rPr>
                <a:t>Оренбургская экспедиция, руководил ею Иван Кирилов.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Он </a:t>
              </a:r>
              <a:r>
                <a:rPr lang="ru-RU" sz="1400" dirty="0">
                  <a:solidFill>
                    <a:prstClr val="white"/>
                  </a:solidFill>
                </a:rPr>
                <a:t>занимался изучением и освоением </a:t>
              </a:r>
              <a:r>
                <a:rPr lang="ru-RU" sz="1400" dirty="0" smtClean="0">
                  <a:solidFill>
                    <a:prstClr val="white"/>
                  </a:solidFill>
                </a:rPr>
                <a:t>степей </a:t>
              </a:r>
              <a:r>
                <a:rPr lang="ru-RU" sz="1400" dirty="0">
                  <a:solidFill>
                    <a:prstClr val="white"/>
                  </a:solidFill>
                </a:rPr>
                <a:t>между Волгой и Уралом. </a:t>
              </a:r>
            </a:p>
          </p:txBody>
        </p:sp>
      </p:grpSp>
      <p:pic>
        <p:nvPicPr>
          <p:cNvPr id="6146" name="Picture 2" descr="ÐÐ°ÑÑÐ¸Ð½ÐºÐ¸ Ð¿Ð¾ Ð·Ð°Ð¿ÑÐ¾ÑÑ Ð¸Ð²Ð°Ð½ ÐºÐ¸ÑÐ¸Ð»Ð»Ð¾Ð² Ð¾ÑÐµÐ½Ð±ÑÑÐ³ÑÐºÐ°Ñ ÑÐºÑÐ¿ÐµÐ´Ð¸ÑÐ¸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9847" y="829336"/>
            <a:ext cx="4434154" cy="351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2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4000" r="-21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1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0703" y="1673105"/>
            <a:ext cx="2826436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Первым мероприятием экспедиции было основание крепости Оренбург. </a:t>
            </a: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5091755" y="2075347"/>
            <a:ext cx="1437294" cy="598053"/>
          </a:xfrm>
          <a:prstGeom prst="wedgeRectCallout">
            <a:avLst>
              <a:gd name="adj1" fmla="val 85456"/>
              <a:gd name="adj2" fmla="val 5653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Оренбург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989171" y="2673400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63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1"/>
            <a:ext cx="358775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95980" y="2431018"/>
            <a:ext cx="22960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Чиновники Оренбургской экспедиции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82246" y="3006600"/>
            <a:ext cx="3096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Строили </a:t>
            </a:r>
            <a:r>
              <a:rPr lang="ru-RU" sz="1400" dirty="0">
                <a:solidFill>
                  <a:srgbClr val="404040"/>
                </a:solidFill>
              </a:rPr>
              <a:t>промышленные предприятия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Оренбургская экспедиция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82244" y="2178601"/>
            <a:ext cx="3096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Искали </a:t>
            </a:r>
            <a:r>
              <a:rPr lang="ru-RU" sz="1400" dirty="0">
                <a:solidFill>
                  <a:srgbClr val="404040"/>
                </a:solidFill>
              </a:rPr>
              <a:t>полезные ископаемые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12631" y="3942319"/>
            <a:ext cx="3435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Основали «меновой двор» 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для торговли со Средней Азией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82244" y="1141772"/>
            <a:ext cx="3096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Составляли </a:t>
            </a:r>
            <a:r>
              <a:rPr lang="ru-RU" sz="1400" dirty="0">
                <a:solidFill>
                  <a:srgbClr val="404040"/>
                </a:solidFill>
              </a:rPr>
              <a:t>географические карты</a:t>
            </a:r>
          </a:p>
        </p:txBody>
      </p:sp>
    </p:spTree>
    <p:extLst>
      <p:ext uri="{BB962C8B-B14F-4D97-AF65-F5344CB8AC3E}">
        <p14:creationId xmlns:p14="http://schemas.microsoft.com/office/powerpoint/2010/main" val="32455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4" grpId="0"/>
      <p:bldP spid="15" grpId="0"/>
      <p:bldP spid="20" grpId="0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564716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Царская политика на Урале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318922"/>
            <a:ext cx="399499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Массовые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изъятия вотчинных земель в пользу казны.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1892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2063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339901"/>
            <a:ext cx="407329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Рост налогов и повинностей.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66939" y="30937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3079772"/>
            <a:ext cx="4232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Контроль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над мусульманским духовенством.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71319" y="39811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0456" y="3967196"/>
            <a:ext cx="4232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Ограничение местного самоуправления.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6" b="28821"/>
          <a:stretch/>
        </p:blipFill>
        <p:spPr>
          <a:xfrm>
            <a:off x="6195988" y="898543"/>
            <a:ext cx="2289728" cy="39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6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Установление новых порядков ломало привычный уклад жизни, что </a:t>
            </a:r>
            <a:r>
              <a:rPr lang="ru-RU" sz="1400" dirty="0" smtClean="0">
                <a:solidFill>
                  <a:prstClr val="black"/>
                </a:solidFill>
              </a:rPr>
              <a:t>вызывало </a:t>
            </a:r>
            <a:r>
              <a:rPr lang="ru-RU" sz="1400" dirty="0">
                <a:solidFill>
                  <a:prstClr val="black"/>
                </a:solidFill>
              </a:rPr>
              <a:t>сопротивление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Русские чиновники требовали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от </a:t>
            </a:r>
            <a:r>
              <a:rPr lang="ru-RU" sz="1400" dirty="0">
                <a:solidFill>
                  <a:prstClr val="black"/>
                </a:solidFill>
              </a:rPr>
              <a:t>свободолюбивых кочевников исполнения всех приказов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9343" y="2743438"/>
            <a:ext cx="2654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Недовольство нашло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своё </a:t>
            </a:r>
            <a:r>
              <a:rPr lang="ru-RU" sz="1400" dirty="0">
                <a:solidFill>
                  <a:prstClr val="black"/>
                </a:solidFill>
              </a:rPr>
              <a:t>отражение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 Башкирских </a:t>
            </a:r>
            <a:r>
              <a:rPr lang="ru-RU" sz="1400" dirty="0">
                <a:solidFill>
                  <a:prstClr val="black"/>
                </a:solidFill>
              </a:rPr>
              <a:t>восстаниях </a:t>
            </a:r>
            <a:r>
              <a:rPr lang="ru-RU" sz="1400" dirty="0" smtClean="0">
                <a:solidFill>
                  <a:prstClr val="black"/>
                </a:solidFill>
              </a:rPr>
              <a:t>1735–1740 </a:t>
            </a:r>
            <a:r>
              <a:rPr lang="ru-RU" sz="1400" dirty="0">
                <a:solidFill>
                  <a:prstClr val="black"/>
                </a:solidFill>
              </a:rPr>
              <a:t>годов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Башкирские восстания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57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529845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Повстанцы срывали доставку продовольствия в Оренбург,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атаковали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русские крепости.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Российские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военные сжигали башкирские деревни, облагали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людей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новыми налогами.</a:t>
            </a:r>
          </a:p>
        </p:txBody>
      </p:sp>
      <p:pic>
        <p:nvPicPr>
          <p:cNvPr id="7170" name="Picture 2" descr="ÐÐ°ÑÑÐ¸Ð½ÐºÐ¸ Ð¿Ð¾ Ð·Ð°Ð¿ÑÐ¾ÑÑ Ð±Ð°ÑÐºÐ¸ÑÑÐºÐ¸Ðµ Ð²Ð¾ÑÑÑÐ°Ð½Ð¸Ñ 18 Ð²Ðµ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890" y="913573"/>
            <a:ext cx="2909454" cy="331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69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8000" r="-4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16177"/>
            <a:ext cx="4083628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Наиболее активные участники восстаний были сосланы или казнены.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8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924040"/>
            <a:ext cx="4033837" cy="1336797"/>
            <a:chOff x="358776" y="1809737"/>
            <a:chExt cx="4033837" cy="133679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Башкирское восстание 1755 года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86921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Мулла Абдулла </a:t>
              </a:r>
              <a:r>
                <a:rPr lang="ru-RU" sz="1400" dirty="0" err="1" smtClean="0">
                  <a:solidFill>
                    <a:prstClr val="white"/>
                  </a:solidFill>
                </a:rPr>
                <a:t>Галеев</a:t>
              </a:r>
              <a:r>
                <a:rPr lang="ru-RU" sz="1400" dirty="0" smtClean="0">
                  <a:solidFill>
                    <a:prstClr val="white"/>
                  </a:solidFill>
                </a:rPr>
                <a:t> </a:t>
              </a:r>
              <a:r>
                <a:rPr lang="ru-RU" sz="1400" dirty="0">
                  <a:solidFill>
                    <a:prstClr val="white"/>
                  </a:solidFill>
                </a:rPr>
                <a:t>призвал </a:t>
              </a:r>
              <a:r>
                <a:rPr lang="ru-RU" sz="1400" dirty="0" smtClean="0">
                  <a:solidFill>
                    <a:prstClr val="white"/>
                  </a:solidFill>
                </a:rPr>
                <a:t>башкир </a:t>
              </a: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к </a:t>
              </a:r>
              <a:r>
                <a:rPr lang="ru-RU" sz="1400" dirty="0">
                  <a:solidFill>
                    <a:prstClr val="white"/>
                  </a:solidFill>
                </a:rPr>
                <a:t>«священной войне» с русскими. </a:t>
              </a:r>
            </a:p>
          </p:txBody>
        </p:sp>
      </p:grpSp>
      <p:pic>
        <p:nvPicPr>
          <p:cNvPr id="8194" name="Picture 2" descr="ÐÐ¾ÑÑÑÐµÑ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9847" y="829336"/>
            <a:ext cx="4434153" cy="35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79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1"/>
            <a:ext cx="358775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95979" y="2538740"/>
            <a:ext cx="229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Причины </a:t>
            </a: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восстания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82246" y="3006600"/>
            <a:ext cx="3096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Для башкир был введён запрет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на </a:t>
            </a:r>
            <a:r>
              <a:rPr lang="ru-RU" sz="1400" dirty="0">
                <a:solidFill>
                  <a:srgbClr val="404040"/>
                </a:solidFill>
              </a:rPr>
              <a:t>огнестрельное оружие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Башкирское восстание 1755 года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82243" y="2075141"/>
            <a:ext cx="3096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Проводилась насильственная христианизация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12631" y="3942319"/>
            <a:ext cx="3435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Башкиры не могли </a:t>
            </a:r>
            <a:r>
              <a:rPr lang="ru-RU" sz="1400" dirty="0" smtClean="0">
                <a:solidFill>
                  <a:srgbClr val="404040"/>
                </a:solidFill>
              </a:rPr>
              <a:t>выехать </a:t>
            </a:r>
            <a:r>
              <a:rPr lang="ru-RU" sz="1400" dirty="0">
                <a:solidFill>
                  <a:srgbClr val="404040"/>
                </a:solidFill>
              </a:rPr>
              <a:t>из села без специального разрешения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82244" y="1141772"/>
            <a:ext cx="3096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Башкирам запретили добывать соль</a:t>
            </a:r>
          </a:p>
        </p:txBody>
      </p:sp>
    </p:spTree>
    <p:extLst>
      <p:ext uri="{BB962C8B-B14F-4D97-AF65-F5344CB8AC3E}">
        <p14:creationId xmlns:p14="http://schemas.microsoft.com/office/powerpoint/2010/main" val="300861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4" grpId="0"/>
      <p:bldP spid="15" grpId="0"/>
      <p:bldP spid="20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5000" b="-10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103932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Мистерия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Цам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Бурятии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7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29140"/>
            <a:ext cx="2930236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Подавлением </a:t>
            </a:r>
            <a:r>
              <a:rPr lang="ru-RU" sz="1400" dirty="0" smtClean="0">
                <a:solidFill>
                  <a:prstClr val="white"/>
                </a:solidFill>
              </a:rPr>
              <a:t>Башкирского восстания 1755 года </a:t>
            </a:r>
            <a:r>
              <a:rPr lang="ru-RU" sz="1400" dirty="0">
                <a:solidFill>
                  <a:prstClr val="white"/>
                </a:solidFill>
              </a:rPr>
              <a:t>занимался Иван </a:t>
            </a:r>
            <a:r>
              <a:rPr lang="ru-RU" sz="1400" dirty="0" smtClean="0">
                <a:solidFill>
                  <a:prstClr val="white"/>
                </a:solidFill>
              </a:rPr>
              <a:t>Неплюев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4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529845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Помимо ведения военных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действий Неплюев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пытался внести раскол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ряды восставших.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Он обещал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простить всех, кто сдастся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добровольно,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настраивал против башкир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казахов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921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888" y="862446"/>
            <a:ext cx="2909456" cy="340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6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461726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Итоги Башкирского восстания 1755 года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636695"/>
            <a:ext cx="37755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Подтверждение прав башкир на землю.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67137" y="16366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7" y="28353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828308"/>
            <a:ext cx="407329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Отказ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от планов превращения башкир в крепостных крестьян.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0339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4026920"/>
            <a:ext cx="4232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Отказ от насильственной христианизации.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2874" y="909329"/>
            <a:ext cx="1996576" cy="39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6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3000" r="-11000" b="-1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29141"/>
            <a:ext cx="4083628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Во время правления Анны Иоанновны преследованиям подвергались духовные лица, не присягнувшие императрице.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7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4000" r="-21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1" cy="51465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4929" y="1337480"/>
            <a:ext cx="2921666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Проводись разборы священнослужителей и их семей.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Те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кто не имел должности в церкви, отправлялись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армию. </a:t>
            </a:r>
          </a:p>
        </p:txBody>
      </p:sp>
    </p:spTree>
    <p:extLst>
      <p:ext uri="{BB962C8B-B14F-4D97-AF65-F5344CB8AC3E}">
        <p14:creationId xmlns:p14="http://schemas.microsoft.com/office/powerpoint/2010/main" val="23688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7350"/>
            <a:ext cx="2795155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Елизавета Петровна отличалась набожностью.</a:t>
            </a:r>
          </a:p>
        </p:txBody>
      </p:sp>
    </p:spTree>
    <p:extLst>
      <p:ext uri="{BB962C8B-B14F-4D97-AF65-F5344CB8AC3E}">
        <p14:creationId xmlns:p14="http://schemas.microsoft.com/office/powerpoint/2010/main" val="28941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1"/>
            <a:ext cx="358775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95979" y="2538740"/>
            <a:ext cx="229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Елизавета </a:t>
            </a: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Петровна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82246" y="3006600"/>
            <a:ext cx="3096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Разрешила принимать постриг людям любого звания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Религиозная политика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82243" y="2075141"/>
            <a:ext cx="3096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Прекратила </a:t>
            </a:r>
            <a:r>
              <a:rPr lang="ru-RU" sz="1400" dirty="0">
                <a:solidFill>
                  <a:srgbClr val="404040"/>
                </a:solidFill>
              </a:rPr>
              <a:t>отправки в армию детей священнослужителей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12631" y="3942319"/>
            <a:ext cx="3435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Не </a:t>
            </a:r>
            <a:r>
              <a:rPr lang="ru-RU" sz="1400" dirty="0">
                <a:solidFill>
                  <a:srgbClr val="404040"/>
                </a:solidFill>
              </a:rPr>
              <a:t>стала восстанавливать патриаршество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82244" y="1141772"/>
            <a:ext cx="3096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Жертвовала </a:t>
            </a:r>
            <a:r>
              <a:rPr lang="ru-RU" sz="1400" dirty="0">
                <a:solidFill>
                  <a:srgbClr val="404040"/>
                </a:solidFill>
              </a:rPr>
              <a:t>деньги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на </a:t>
            </a:r>
            <a:r>
              <a:rPr lang="ru-RU" sz="1400" dirty="0">
                <a:solidFill>
                  <a:srgbClr val="404040"/>
                </a:solidFill>
              </a:rPr>
              <a:t>строительство монастырей</a:t>
            </a:r>
          </a:p>
        </p:txBody>
      </p:sp>
    </p:spTree>
    <p:extLst>
      <p:ext uri="{BB962C8B-B14F-4D97-AF65-F5344CB8AC3E}">
        <p14:creationId xmlns:p14="http://schemas.microsoft.com/office/powerpoint/2010/main" val="21899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4" grpId="0"/>
      <p:bldP spid="15" grpId="0"/>
      <p:bldP spid="20" grpId="0"/>
      <p:bldP spid="22" grpId="0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519454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1735 году Анна Иоанновна подтвердила свободу отправления богослужения для протестантов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католиков.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Им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было запрещено обращать в свою веру православных.</a:t>
            </a:r>
          </a:p>
        </p:txBody>
      </p:sp>
      <p:pic>
        <p:nvPicPr>
          <p:cNvPr id="10242" name="Picture 2" descr="ÐÐ°ÑÑÐ¸Ð½ÐºÐ¸ Ð¿Ð¾ Ð·Ð°Ð¿ÑÐ¾ÑÑ Ð°Ð½Ð½Ð° Ð¸Ð¾Ð°Ð½Ð½Ð¾Ð²Ð½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886" y="862446"/>
            <a:ext cx="2909458" cy="340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7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81814" y="2885949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1895995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274381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45942" y="2323296"/>
            <a:ext cx="2396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3BB2"/>
                </a:solidFill>
              </a:rPr>
              <a:t>Среди бурят и калмыков распространился пришедший из Монголии буддизм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7618" y="2002138"/>
            <a:ext cx="286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Сибирские </a:t>
            </a:r>
            <a:r>
              <a:rPr lang="ru-RU" sz="1400" dirty="0">
                <a:solidFill>
                  <a:srgbClr val="404040"/>
                </a:solidFill>
              </a:rPr>
              <a:t>власти привели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к </a:t>
            </a:r>
            <a:r>
              <a:rPr lang="ru-RU" sz="1400" dirty="0">
                <a:solidFill>
                  <a:srgbClr val="404040"/>
                </a:solidFill>
              </a:rPr>
              <a:t>присяге буддийских монахов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97618" y="3001484"/>
            <a:ext cx="286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Было </a:t>
            </a:r>
            <a:r>
              <a:rPr lang="ru-RU" sz="1400" dirty="0">
                <a:solidFill>
                  <a:srgbClr val="404040"/>
                </a:solidFill>
              </a:rPr>
              <a:t>определено </a:t>
            </a:r>
            <a:r>
              <a:rPr lang="ru-RU" sz="1400" dirty="0" smtClean="0">
                <a:solidFill>
                  <a:srgbClr val="404040"/>
                </a:solidFill>
              </a:rPr>
              <a:t>штатное количество монахов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Религиозная политика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14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19" grpId="0" animBg="1"/>
      <p:bldP spid="3" grpId="0"/>
      <p:bldP spid="15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9000" r="-3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103932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Гусиноозёрский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дацан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34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6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799348"/>
            <a:ext cx="4033837" cy="1573785"/>
            <a:chOff x="358776" y="1809737"/>
            <a:chExt cx="4033837" cy="157378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Религиозная политика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86921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При Екатерине I и Елизавете Петровне </a:t>
              </a:r>
            </a:p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из страны были высланы все евреи,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которые </a:t>
              </a:r>
              <a:r>
                <a:rPr lang="ru-RU" sz="1400" dirty="0">
                  <a:solidFill>
                    <a:prstClr val="white"/>
                  </a:solidFill>
                </a:rPr>
                <a:t>не хотели принимать православие. 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9847" y="829336"/>
            <a:ext cx="4434155" cy="350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В Поволжье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была создана </a:t>
            </a:r>
            <a:r>
              <a:rPr lang="ru-RU" sz="1400" dirty="0">
                <a:solidFill>
                  <a:prstClr val="black"/>
                </a:solidFill>
              </a:rPr>
              <a:t>«</a:t>
            </a:r>
            <a:r>
              <a:rPr lang="ru-RU" sz="1400" dirty="0" err="1" smtClean="0">
                <a:solidFill>
                  <a:prstClr val="black"/>
                </a:solidFill>
              </a:rPr>
              <a:t>Новокрещенская</a:t>
            </a: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контора»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Она занималась обращением в православие </a:t>
            </a:r>
            <a:r>
              <a:rPr lang="ru-RU" sz="1400" dirty="0" smtClean="0">
                <a:solidFill>
                  <a:prstClr val="black"/>
                </a:solidFill>
              </a:rPr>
              <a:t>чувашей</a:t>
            </a:r>
            <a:r>
              <a:rPr lang="ru-RU" sz="1400" dirty="0">
                <a:solidFill>
                  <a:prstClr val="black"/>
                </a:solidFill>
              </a:rPr>
              <a:t>, </a:t>
            </a:r>
            <a:r>
              <a:rPr lang="ru-RU" sz="1400" dirty="0" smtClean="0">
                <a:solidFill>
                  <a:prstClr val="black"/>
                </a:solidFill>
              </a:rPr>
              <a:t>удмуртов </a:t>
            </a: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и марийцев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9343" y="2743438"/>
            <a:ext cx="2654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К 1747 году только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>
                <a:solidFill>
                  <a:prstClr val="black"/>
                </a:solidFill>
              </a:rPr>
              <a:t>Нижегородской губернии крестили около </a:t>
            </a:r>
            <a:r>
              <a:rPr lang="ru-RU" sz="1400" dirty="0" smtClean="0">
                <a:solidFill>
                  <a:prstClr val="black"/>
                </a:solidFill>
              </a:rPr>
              <a:t>500 </a:t>
            </a:r>
            <a:r>
              <a:rPr lang="ru-RU" sz="1400" dirty="0">
                <a:solidFill>
                  <a:prstClr val="black"/>
                </a:solidFill>
              </a:rPr>
              <a:t>тысяч человек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Религиозная политика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73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94934" y="1425004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Иногда в деревни приезжали не только священники, но и солдаты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93004" y="1532726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Людей насильно сгоняли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к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реке и крестили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91417" y="2984785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Тем, кто принимал православие добровольно, дарили подарки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и </a:t>
            </a:r>
            <a:r>
              <a:rPr lang="ru-RU" sz="1400" dirty="0">
                <a:solidFill>
                  <a:srgbClr val="003BB2"/>
                </a:solidFill>
              </a:rPr>
              <a:t>предоставляли льготы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69700" y="2877062"/>
            <a:ext cx="23888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Новокрещёнов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освобождали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от налогов, прощали преступления, совершённые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до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крещения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85338" y="1794336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70148" y="2477383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4485338" y="3461839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Религиозная политика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7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4929" y="1673105"/>
            <a:ext cx="2921666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Елизавета Петровна приказала сносить мечети в татарских сёлах, где жили православные. </a:t>
            </a:r>
          </a:p>
        </p:txBody>
      </p:sp>
    </p:spTree>
    <p:extLst>
      <p:ext uri="{BB962C8B-B14F-4D97-AF65-F5344CB8AC3E}">
        <p14:creationId xmlns:p14="http://schemas.microsoft.com/office/powerpoint/2010/main" val="259208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1"/>
            <a:ext cx="358775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95979" y="2635755"/>
            <a:ext cx="2296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Старообрядцы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82246" y="3006600"/>
            <a:ext cx="3096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Носили </a:t>
            </a:r>
            <a:r>
              <a:rPr lang="ru-RU" sz="1400" dirty="0">
                <a:solidFill>
                  <a:srgbClr val="404040"/>
                </a:solidFill>
              </a:rPr>
              <a:t>кафтаны с красным воротником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Религиозная политика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82243" y="2173406"/>
            <a:ext cx="3096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Платили </a:t>
            </a:r>
            <a:r>
              <a:rPr lang="ru-RU" sz="1400" dirty="0">
                <a:solidFill>
                  <a:srgbClr val="404040"/>
                </a:solidFill>
              </a:rPr>
              <a:t>двойной налог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12631" y="3942319"/>
            <a:ext cx="3435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Не могли официально называть себя староверами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82244" y="1141772"/>
            <a:ext cx="3096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Было запрещено </a:t>
            </a:r>
            <a:r>
              <a:rPr lang="ru-RU" sz="1400" dirty="0">
                <a:solidFill>
                  <a:srgbClr val="404040"/>
                </a:solidFill>
              </a:rPr>
              <a:t>переходить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 </a:t>
            </a:r>
            <a:r>
              <a:rPr lang="ru-RU" sz="1400" dirty="0">
                <a:solidFill>
                  <a:srgbClr val="404040"/>
                </a:solidFill>
              </a:rPr>
              <a:t>старообрядчество</a:t>
            </a:r>
          </a:p>
        </p:txBody>
      </p:sp>
    </p:spTree>
    <p:extLst>
      <p:ext uri="{BB962C8B-B14F-4D97-AF65-F5344CB8AC3E}">
        <p14:creationId xmlns:p14="http://schemas.microsoft.com/office/powerpoint/2010/main" val="184487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4" grpId="0"/>
      <p:bldP spid="15" grpId="0"/>
      <p:bldP spid="20" grpId="0"/>
      <p:bldP spid="22" grpId="0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14441"/>
            <a:ext cx="3210791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Раскольники уходили в Сибирь или Речь </a:t>
            </a:r>
            <a:r>
              <a:rPr lang="ru-RU" sz="1400" dirty="0" err="1" smtClean="0">
                <a:solidFill>
                  <a:prstClr val="white"/>
                </a:solidFill>
              </a:rPr>
              <a:t>Посполитую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7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38029"/>
            <a:ext cx="4934043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Национальная </a:t>
            </a:r>
          </a:p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 религиозная политика </a:t>
            </a:r>
          </a:p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1725–1762 годах</a:t>
            </a:r>
            <a:endParaRPr lang="ru-RU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7826" y="2245371"/>
            <a:ext cx="5337109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На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прибалтийских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украинских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землях российское правительство сохраняло различные формы автономии.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3908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5946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7826" y="3449133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Калмыки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казахи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вошли в состав Российской империи по собственной инициативе.</a:t>
            </a:r>
          </a:p>
        </p:txBody>
      </p:sp>
    </p:spTree>
    <p:extLst>
      <p:ext uri="{BB962C8B-B14F-4D97-AF65-F5344CB8AC3E}">
        <p14:creationId xmlns:p14="http://schemas.microsoft.com/office/powerpoint/2010/main" val="363205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38029"/>
            <a:ext cx="4934043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Национальная </a:t>
            </a:r>
          </a:p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 религиозная политика </a:t>
            </a:r>
          </a:p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1725–1762 годах</a:t>
            </a:r>
            <a:endParaRPr lang="ru-RU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7827" y="2245371"/>
            <a:ext cx="4384992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Российские правители проявляли терпимость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отношению к нехристианам.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3908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58775" y="35946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7827" y="3587633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Проводилась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ускоренная христианизация Поволжья.</a:t>
            </a:r>
          </a:p>
        </p:txBody>
      </p:sp>
    </p:spTree>
    <p:extLst>
      <p:ext uri="{BB962C8B-B14F-4D97-AF65-F5344CB8AC3E}">
        <p14:creationId xmlns:p14="http://schemas.microsoft.com/office/powerpoint/2010/main" val="106523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78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072681"/>
            <a:ext cx="417198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Положение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жителей Прибалтики 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Украины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0796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0637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063586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Ситуация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 восточных границах Российского государства.</a:t>
            </a:r>
          </a:p>
        </p:txBody>
      </p:sp>
      <p:sp>
        <p:nvSpPr>
          <p:cNvPr id="9" name="Овал 8"/>
          <p:cNvSpPr/>
          <p:nvPr/>
        </p:nvSpPr>
        <p:spPr>
          <a:xfrm>
            <a:off x="358775" y="304871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8775" y="403369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8775" y="3180211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Башкирские восстания.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8775" y="4031946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Религиозная политика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российских правителей.</a:t>
            </a:r>
          </a:p>
        </p:txBody>
      </p:sp>
    </p:spTree>
    <p:extLst>
      <p:ext uri="{BB962C8B-B14F-4D97-AF65-F5344CB8AC3E}">
        <p14:creationId xmlns:p14="http://schemas.microsoft.com/office/powerpoint/2010/main" val="26072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9" grpId="0" animBg="1"/>
      <p:bldP spid="11" grpId="0" animBg="1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4000" r="-21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491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544" y="1153732"/>
            <a:ext cx="2826436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вхождения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состав Российской империи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Лифляндия 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Эстляндия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вплоть до конца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сохраняли прежнее управление. 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5632029" y="1192519"/>
            <a:ext cx="1437294" cy="598053"/>
          </a:xfrm>
          <a:prstGeom prst="wedgeRectCallout">
            <a:avLst>
              <a:gd name="adj1" fmla="val 57261"/>
              <a:gd name="adj2" fmla="val 8433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err="1" smtClean="0">
                <a:solidFill>
                  <a:srgbClr val="4E361E"/>
                </a:solidFill>
              </a:rPr>
              <a:t>Эстляндия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4916887" y="2512739"/>
            <a:ext cx="1437294" cy="598053"/>
          </a:xfrm>
          <a:prstGeom prst="wedgeRectCallout">
            <a:avLst>
              <a:gd name="adj1" fmla="val 73889"/>
              <a:gd name="adj2" fmla="val -4771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Лифляндия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05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540236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Ревеле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Риге находились российские генерал-губернаторы.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Они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не вмешивались в местное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право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основанное на указах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шведских 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польских королей, постановлениях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ландтагов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2050" name="Picture 2" descr="ÐÐ°ÑÑÐ¸Ð½ÐºÐ¸ Ð¿Ð¾ Ð·Ð°Ð¿ÑÐ¾ÑÑ ÑÐµÐ²ÐµÐ»Ñ Ð¸ÑÑÐ¾ÑÐ¸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6" y="883445"/>
            <a:ext cx="2919826" cy="342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48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1"/>
            <a:ext cx="358775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95980" y="2538740"/>
            <a:ext cx="229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solidFill>
                  <a:srgbClr val="003BB2"/>
                </a:solidFill>
              </a:rPr>
              <a:t>Эстляндия</a:t>
            </a:r>
            <a:r>
              <a:rPr lang="ru-RU" sz="1400" dirty="0" smtClean="0">
                <a:solidFill>
                  <a:srgbClr val="003BB2"/>
                </a:solidFill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и Лифляндия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82246" y="3006600"/>
            <a:ext cx="3096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Контроль местных дворян 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над полицией и судом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Положение жителей Прибалтики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82245" y="2074186"/>
            <a:ext cx="3096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Право </a:t>
            </a:r>
            <a:r>
              <a:rPr lang="ru-RU" sz="1400" dirty="0">
                <a:solidFill>
                  <a:srgbClr val="404040"/>
                </a:solidFill>
              </a:rPr>
              <a:t>немецких дворян занимать различные должности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12631" y="3942319"/>
            <a:ext cx="3435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Главенствующие позиции </a:t>
            </a:r>
            <a:r>
              <a:rPr lang="ru-RU" sz="1400" dirty="0" smtClean="0">
                <a:solidFill>
                  <a:srgbClr val="404040"/>
                </a:solidFill>
              </a:rPr>
              <a:t>немецких купцов в магистратах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82244" y="1141772"/>
            <a:ext cx="3096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Право </a:t>
            </a:r>
            <a:r>
              <a:rPr lang="ru-RU" sz="1400" dirty="0">
                <a:solidFill>
                  <a:srgbClr val="404040"/>
                </a:solidFill>
              </a:rPr>
              <a:t>на использование немецкого языка в суде</a:t>
            </a:r>
          </a:p>
        </p:txBody>
      </p:sp>
    </p:spTree>
    <p:extLst>
      <p:ext uri="{BB962C8B-B14F-4D97-AF65-F5344CB8AC3E}">
        <p14:creationId xmlns:p14="http://schemas.microsoft.com/office/powerpoint/2010/main" val="155137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4" grpId="0"/>
      <p:bldP spid="15" grpId="0"/>
      <p:bldP spid="20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961</Words>
  <Application>Microsoft Office PowerPoint</Application>
  <PresentationFormat>Экран (16:9)</PresentationFormat>
  <Paragraphs>258</Paragraphs>
  <Slides>47</Slides>
  <Notes>47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Merriweather</vt:lpstr>
      <vt:lpstr>Arial</vt:lpstr>
      <vt:lpstr>Roboto</vt:lpstr>
      <vt:lpstr>Theano Didot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2018-07-11T07:21:57Z</dcterms:created>
  <dcterms:modified xsi:type="dcterms:W3CDTF">2018-07-11T07:22:10Z</dcterms:modified>
</cp:coreProperties>
</file>