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autoCompressPictures="0">
  <p:sldMasterIdLst>
    <p:sldMasterId id="2147483660" r:id="rId1"/>
    <p:sldMasterId id="2147483672" r:id="rId2"/>
  </p:sldMasterIdLst>
  <p:notesMasterIdLst>
    <p:notesMasterId r:id="rId73"/>
  </p:notesMasterIdLst>
  <p:sldIdLst>
    <p:sldId id="399" r:id="rId3"/>
    <p:sldId id="627" r:id="rId4"/>
    <p:sldId id="629" r:id="rId5"/>
    <p:sldId id="630" r:id="rId6"/>
    <p:sldId id="631" r:id="rId7"/>
    <p:sldId id="632" r:id="rId8"/>
    <p:sldId id="633" r:id="rId9"/>
    <p:sldId id="634" r:id="rId10"/>
    <p:sldId id="635" r:id="rId11"/>
    <p:sldId id="636" r:id="rId12"/>
    <p:sldId id="639" r:id="rId13"/>
    <p:sldId id="638" r:id="rId14"/>
    <p:sldId id="637" r:id="rId15"/>
    <p:sldId id="640" r:id="rId16"/>
    <p:sldId id="642" r:id="rId17"/>
    <p:sldId id="643" r:id="rId18"/>
    <p:sldId id="644" r:id="rId19"/>
    <p:sldId id="645" r:id="rId20"/>
    <p:sldId id="541" r:id="rId21"/>
    <p:sldId id="647" r:id="rId22"/>
    <p:sldId id="646" r:id="rId23"/>
    <p:sldId id="614" r:id="rId24"/>
    <p:sldId id="650" r:id="rId25"/>
    <p:sldId id="542" r:id="rId26"/>
    <p:sldId id="651" r:id="rId27"/>
    <p:sldId id="652" r:id="rId28"/>
    <p:sldId id="649" r:id="rId29"/>
    <p:sldId id="585" r:id="rId30"/>
    <p:sldId id="654" r:id="rId31"/>
    <p:sldId id="454" r:id="rId32"/>
    <p:sldId id="655" r:id="rId33"/>
    <p:sldId id="656" r:id="rId34"/>
    <p:sldId id="517" r:id="rId35"/>
    <p:sldId id="554" r:id="rId36"/>
    <p:sldId id="653" r:id="rId37"/>
    <p:sldId id="657" r:id="rId38"/>
    <p:sldId id="658" r:id="rId39"/>
    <p:sldId id="659" r:id="rId40"/>
    <p:sldId id="660" r:id="rId41"/>
    <p:sldId id="661" r:id="rId42"/>
    <p:sldId id="664" r:id="rId43"/>
    <p:sldId id="662" r:id="rId44"/>
    <p:sldId id="663" r:id="rId45"/>
    <p:sldId id="685" r:id="rId46"/>
    <p:sldId id="686" r:id="rId47"/>
    <p:sldId id="621" r:id="rId48"/>
    <p:sldId id="667" r:id="rId49"/>
    <p:sldId id="668" r:id="rId50"/>
    <p:sldId id="589" r:id="rId51"/>
    <p:sldId id="586" r:id="rId52"/>
    <p:sldId id="478" r:id="rId53"/>
    <p:sldId id="641" r:id="rId54"/>
    <p:sldId id="672" r:id="rId55"/>
    <p:sldId id="671" r:id="rId56"/>
    <p:sldId id="674" r:id="rId57"/>
    <p:sldId id="675" r:id="rId58"/>
    <p:sldId id="673" r:id="rId59"/>
    <p:sldId id="539" r:id="rId60"/>
    <p:sldId id="677" r:id="rId61"/>
    <p:sldId id="590" r:id="rId62"/>
    <p:sldId id="679" r:id="rId63"/>
    <p:sldId id="678" r:id="rId64"/>
    <p:sldId id="680" r:id="rId65"/>
    <p:sldId id="617" r:id="rId66"/>
    <p:sldId id="552" r:id="rId67"/>
    <p:sldId id="681" r:id="rId68"/>
    <p:sldId id="682" r:id="rId69"/>
    <p:sldId id="529" r:id="rId70"/>
    <p:sldId id="683" r:id="rId71"/>
    <p:sldId id="684" r:id="rId72"/>
  </p:sldIdLst>
  <p:sldSz cx="9144000" cy="5143500" type="screen16x9"/>
  <p:notesSz cx="6858000" cy="9144000"/>
  <p:embeddedFontLst>
    <p:embeddedFont>
      <p:font typeface="Roboto" panose="02000000000000000000" pitchFamily="2" charset="0"/>
      <p:regular r:id="rId74"/>
      <p:bold r:id="rId75"/>
      <p:italic r:id="rId76"/>
      <p:boldItalic r:id="rId77"/>
    </p:embeddedFont>
    <p:embeddedFont>
      <p:font typeface="Calibri" panose="020F0502020204030204" pitchFamily="34" charset="0"/>
      <p:regular r:id="rId78"/>
      <p:bold r:id="rId79"/>
      <p:italic r:id="rId80"/>
      <p:boldItalic r:id="rId81"/>
    </p:embeddedFont>
    <p:embeddedFont>
      <p:font typeface="Merriweather" panose="00000500000000000000" pitchFamily="2" charset="-52"/>
      <p:regular r:id="rId82"/>
      <p:bold r:id="rId83"/>
      <p:italic r:id="rId84"/>
      <p:boldItalic r:id="rId85"/>
    </p:embeddedFont>
    <p:embeddedFont>
      <p:font typeface="Theano Didot" panose="020B0604020202020204" charset="0"/>
      <p:regular r:id="rId86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3003" userDrawn="1">
          <p15:clr>
            <a:srgbClr val="A4A3A4"/>
          </p15:clr>
        </p15:guide>
        <p15:guide id="4" pos="2971" userDrawn="1">
          <p15:clr>
            <a:srgbClr val="A4A3A4"/>
          </p15:clr>
        </p15:guide>
        <p15:guide id="5" pos="2789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064" userDrawn="1">
          <p15:clr>
            <a:srgbClr val="A4A3A4"/>
          </p15:clr>
        </p15:guide>
        <p15:guide id="9" pos="3719" userDrawn="1">
          <p15:clr>
            <a:srgbClr val="A4A3A4"/>
          </p15:clr>
        </p15:guide>
        <p15:guide id="10" pos="394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361E"/>
    <a:srgbClr val="C61648"/>
    <a:srgbClr val="FF6600"/>
    <a:srgbClr val="E53523"/>
    <a:srgbClr val="FFDC5A"/>
    <a:srgbClr val="003BB2"/>
    <a:srgbClr val="DD4935"/>
    <a:srgbClr val="DBB43F"/>
    <a:srgbClr val="6008BA"/>
    <a:srgbClr val="2E2E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29" autoAdjust="0"/>
    <p:restoredTop sz="93689" autoAdjust="0"/>
  </p:normalViewPr>
  <p:slideViewPr>
    <p:cSldViewPr snapToGrid="0" showGuides="1">
      <p:cViewPr varScale="1">
        <p:scale>
          <a:sx n="106" d="100"/>
          <a:sy n="106" d="100"/>
        </p:scale>
        <p:origin x="528" y="96"/>
      </p:cViewPr>
      <p:guideLst>
        <p:guide orient="horz" pos="237"/>
        <p:guide pos="5534"/>
        <p:guide orient="horz" pos="3003"/>
        <p:guide pos="2971"/>
        <p:guide pos="2789"/>
        <p:guide pos="226"/>
        <p:guide pos="1837"/>
        <p:guide pos="2064"/>
        <p:guide pos="3719"/>
        <p:guide pos="394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57" d="100"/>
          <a:sy n="57" d="100"/>
        </p:scale>
        <p:origin x="2808" y="4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font" Target="fonts/font3.fntdata"/><Relationship Id="rId84" Type="http://schemas.openxmlformats.org/officeDocument/2006/relationships/font" Target="fonts/font11.fntdata"/><Relationship Id="rId89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font" Target="fonts/font1.fntdata"/><Relationship Id="rId79" Type="http://schemas.openxmlformats.org/officeDocument/2006/relationships/font" Target="fonts/font6.fntdata"/><Relationship Id="rId87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font" Target="fonts/font9.fntdata"/><Relationship Id="rId90" Type="http://schemas.openxmlformats.org/officeDocument/2006/relationships/tableStyles" Target="tableStyles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font" Target="fonts/font4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font" Target="fonts/font7.fntdata"/><Relationship Id="rId85" Type="http://schemas.openxmlformats.org/officeDocument/2006/relationships/font" Target="fonts/font1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font" Target="fonts/font2.fntdata"/><Relationship Id="rId83" Type="http://schemas.openxmlformats.org/officeDocument/2006/relationships/font" Target="fonts/font10.fntdata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notesMaster" Target="notesMasters/notesMaster1.xml"/><Relationship Id="rId78" Type="http://schemas.openxmlformats.org/officeDocument/2006/relationships/font" Target="fonts/font5.fntdata"/><Relationship Id="rId81" Type="http://schemas.openxmlformats.org/officeDocument/2006/relationships/font" Target="fonts/font8.fntdata"/><Relationship Id="rId86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BEF2C-B300-46D5-8036-A5B0A33E22D9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E0E06-5A83-4907-924B-CCA8D8A712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702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225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5184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8244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67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6585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7545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18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3844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7897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5306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66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7559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5717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2310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6410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7384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5023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3389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761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0658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6576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661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0707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8259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4740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8091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5814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9800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747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5538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664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5768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787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0531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5100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0501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40157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4660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25550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40718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37256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48916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468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551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13036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78943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87481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58835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81959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17395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59039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39263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62901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7113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875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5330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28056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91910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66484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20874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75559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25009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67553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42191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23915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200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815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492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646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02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50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50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4865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2895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2814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0042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7781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305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4323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208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14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4840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1425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677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68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26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23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75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78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80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41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8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784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3774" y="0"/>
            <a:ext cx="4620226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4274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9872" y="2094696"/>
            <a:ext cx="5089164" cy="954107"/>
          </a:xfrm>
          <a:prstGeom prst="rect">
            <a:avLst/>
          </a:prstGeom>
          <a:noFill/>
        </p:spPr>
        <p:txBody>
          <a:bodyPr wrap="square" lIns="360000" tIns="0" rIns="0" bIns="0" rtlCol="0">
            <a:spAutoFit/>
          </a:bodyPr>
          <a:lstStyle/>
          <a:p>
            <a:r>
              <a:rPr lang="ru-RU" sz="3100" dirty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Повторительно-обобщающий урок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0957" y="4060905"/>
            <a:ext cx="4431205" cy="276999"/>
          </a:xfrm>
          <a:prstGeom prst="rect">
            <a:avLst/>
          </a:prstGeom>
          <a:noFill/>
        </p:spPr>
        <p:txBody>
          <a:bodyPr wrap="square" lIns="36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Россия в </a:t>
            </a:r>
            <a:r>
              <a:rPr lang="en-US" sz="18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XVII </a:t>
            </a:r>
            <a:r>
              <a:rPr lang="ru-RU" sz="18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веке</a:t>
            </a:r>
          </a:p>
        </p:txBody>
      </p:sp>
    </p:spTree>
    <p:extLst>
      <p:ext uri="{BB962C8B-B14F-4D97-AF65-F5344CB8AC3E}">
        <p14:creationId xmlns:p14="http://schemas.microsoft.com/office/powerpoint/2010/main" val="371499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topwar.ru/uploads/posts/2013-03/1364615022_6ivanov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-1"/>
            <a:ext cx="9158068" cy="514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800" dirty="0">
                <a:solidFill>
                  <a:prstClr val="white"/>
                </a:solidFill>
              </a:rPr>
              <a:t>Вступление Лжедмитрия </a:t>
            </a:r>
            <a:r>
              <a:rPr lang="en-US" sz="1800" dirty="0" smtClean="0">
                <a:solidFill>
                  <a:prstClr val="white"/>
                </a:solidFill>
              </a:rPr>
              <a:t>I</a:t>
            </a:r>
          </a:p>
          <a:p>
            <a:pPr algn="ctr"/>
            <a:r>
              <a:rPr lang="ru-RU" sz="1800" dirty="0" smtClean="0">
                <a:solidFill>
                  <a:prstClr val="white"/>
                </a:solidFill>
              </a:rPr>
              <a:t> </a:t>
            </a:r>
            <a:r>
              <a:rPr lang="ru-RU" sz="1800" dirty="0">
                <a:solidFill>
                  <a:prstClr val="white"/>
                </a:solidFill>
              </a:rPr>
              <a:t>в Москву считается началом Смутного времени. </a:t>
            </a:r>
          </a:p>
        </p:txBody>
      </p:sp>
    </p:spTree>
    <p:extLst>
      <p:ext uri="{BB962C8B-B14F-4D97-AF65-F5344CB8AC3E}">
        <p14:creationId xmlns:p14="http://schemas.microsoft.com/office/powerpoint/2010/main" val="347635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4779974" y="3085744"/>
            <a:ext cx="3683735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79973" y="3157370"/>
            <a:ext cx="36837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1611 году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шведы захватили Новгород и русское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побережье Финского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залива 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23791" y="386414"/>
            <a:ext cx="709649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66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Иностранная интервенция в Россию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57266" y="3085744"/>
            <a:ext cx="36825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5833" y="3157370"/>
            <a:ext cx="3425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Летом 1610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года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польские войска смогли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продвинуться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к Москве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15444" y="1598161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84961" y="1657877"/>
            <a:ext cx="3971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Внутренний кризис в государстве дополнился вмешательством иностранцев </a:t>
            </a:r>
          </a:p>
        </p:txBody>
      </p:sp>
      <p:cxnSp>
        <p:nvCxnSpPr>
          <p:cNvPr id="18" name="Соединительная линия уступом 17"/>
          <p:cNvCxnSpPr>
            <a:stCxn id="12" idx="1"/>
            <a:endCxn id="35" idx="1"/>
          </p:cNvCxnSpPr>
          <p:nvPr/>
        </p:nvCxnSpPr>
        <p:spPr>
          <a:xfrm rot="10800000" flipV="1">
            <a:off x="657266" y="1937123"/>
            <a:ext cx="1358178" cy="1487583"/>
          </a:xfrm>
          <a:prstGeom prst="bentConnector3">
            <a:avLst>
              <a:gd name="adj1" fmla="val 116831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оединительная линия уступом 22"/>
          <p:cNvCxnSpPr>
            <a:stCxn id="12" idx="3"/>
            <a:endCxn id="21" idx="3"/>
          </p:cNvCxnSpPr>
          <p:nvPr/>
        </p:nvCxnSpPr>
        <p:spPr>
          <a:xfrm>
            <a:off x="7126312" y="1937124"/>
            <a:ext cx="1337397" cy="1487583"/>
          </a:xfrm>
          <a:prstGeom prst="bentConnector3">
            <a:avLst>
              <a:gd name="adj1" fmla="val 117093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360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/>
      <p:bldP spid="35" grpId="0" animBg="1"/>
      <p:bldP spid="15" grpId="0"/>
      <p:bldP spid="12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6" descr="Картинки по запросу костюм бояр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969628"/>
            <a:ext cx="4155541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В июле 1610 года управлять государством </a:t>
            </a:r>
            <a:r>
              <a:rPr lang="ru-RU" sz="1400" dirty="0" smtClean="0">
                <a:solidFill>
                  <a:schemeClr val="bg1"/>
                </a:solidFill>
              </a:rPr>
              <a:t>начала «Семибоярщина</a:t>
            </a:r>
            <a:r>
              <a:rPr lang="ru-RU" sz="1400" dirty="0">
                <a:solidFill>
                  <a:schemeClr val="bg1"/>
                </a:solidFill>
              </a:rPr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412104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775" y="1623798"/>
            <a:ext cx="3056778" cy="18959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Правящей верхушке общества не удалось вывести страну из </a:t>
            </a:r>
            <a:r>
              <a:rPr lang="ru-RU" sz="1400" dirty="0" smtClean="0">
                <a:solidFill>
                  <a:prstClr val="white"/>
                </a:solidFill>
              </a:rPr>
              <a:t>Смуты.</a:t>
            </a:r>
          </a:p>
          <a:p>
            <a:pPr defTabSz="685783">
              <a:lnSpc>
                <a:spcPct val="110000"/>
              </a:lnSpc>
            </a:pPr>
            <a:endParaRPr lang="ru-RU" sz="1400" dirty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endParaRPr lang="ru-RU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endParaRPr lang="ru-RU" sz="1400" dirty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Испугавшись народного</a:t>
            </a:r>
            <a:r>
              <a:rPr lang="en-US" sz="1400" dirty="0" smtClean="0">
                <a:solidFill>
                  <a:prstClr val="white"/>
                </a:solidFill>
              </a:rPr>
              <a:t> </a:t>
            </a:r>
            <a:r>
              <a:rPr lang="ru-RU" sz="1400" dirty="0" smtClean="0">
                <a:solidFill>
                  <a:prstClr val="white"/>
                </a:solidFill>
              </a:rPr>
              <a:t>волнения</a:t>
            </a:r>
            <a:r>
              <a:rPr lang="ru-RU" sz="1400" dirty="0">
                <a:solidFill>
                  <a:prstClr val="white"/>
                </a:solidFill>
              </a:rPr>
              <a:t>, бояре тайно </a:t>
            </a:r>
            <a:r>
              <a:rPr lang="ru-RU" sz="1400" dirty="0" smtClean="0">
                <a:solidFill>
                  <a:prstClr val="white"/>
                </a:solidFill>
              </a:rPr>
              <a:t>впустили поляков</a:t>
            </a:r>
            <a:endParaRPr lang="en-US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в </a:t>
            </a:r>
            <a:r>
              <a:rPr lang="ru-RU" sz="1400" dirty="0">
                <a:solidFill>
                  <a:prstClr val="white"/>
                </a:solidFill>
              </a:rPr>
              <a:t>столицу. </a:t>
            </a:r>
          </a:p>
        </p:txBody>
      </p:sp>
      <p:pic>
        <p:nvPicPr>
          <p:cNvPr id="27650" name="Picture 2" descr="Картинки по запросу поляки в москв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99647" y="697230"/>
            <a:ext cx="5244354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58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4" name="Picture 6" descr="Картинки по запросу первое земское ополчени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32658"/>
            <a:ext cx="9144000" cy="517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71849" y="1833086"/>
            <a:ext cx="243046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 smtClean="0">
                <a:solidFill>
                  <a:prstClr val="white"/>
                </a:solidFill>
              </a:rPr>
              <a:t>Зимой 1611 года произошёл подъём </a:t>
            </a:r>
            <a:r>
              <a:rPr lang="ru-RU" sz="1800" dirty="0">
                <a:solidFill>
                  <a:prstClr val="white"/>
                </a:solidFill>
              </a:rPr>
              <a:t>национально-освободительного движения.</a:t>
            </a:r>
          </a:p>
        </p:txBody>
      </p:sp>
    </p:spTree>
    <p:extLst>
      <p:ext uri="{BB962C8B-B14F-4D97-AF65-F5344CB8AC3E}">
        <p14:creationId xmlns:p14="http://schemas.microsoft.com/office/powerpoint/2010/main" val="209798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4801980" y="3740860"/>
            <a:ext cx="3683735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35484" y="3818213"/>
            <a:ext cx="3816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Ответственным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за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пополнение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и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обеспечение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войска был Кузьма Минин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212134" y="386414"/>
            <a:ext cx="6719788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Формирование Второго ополчения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015444" y="1396871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0" name="Соединительная линия уступом 29"/>
          <p:cNvCxnSpPr>
            <a:stCxn id="29" idx="1"/>
            <a:endCxn id="12" idx="1"/>
          </p:cNvCxnSpPr>
          <p:nvPr/>
        </p:nvCxnSpPr>
        <p:spPr>
          <a:xfrm rot="10800000" flipV="1">
            <a:off x="2015444" y="1735834"/>
            <a:ext cx="12700" cy="1153586"/>
          </a:xfrm>
          <a:prstGeom prst="bentConnector3">
            <a:avLst>
              <a:gd name="adj1" fmla="val 180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57266" y="3740860"/>
            <a:ext cx="36825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28144" y="1474224"/>
            <a:ext cx="5098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Осенью 1611 года центром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национально-освободительного движения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стал Нижний Новгород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5691" y="3818213"/>
            <a:ext cx="3305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Объединённое войско возглавил князь Дмитрий Пожарский</a:t>
            </a:r>
          </a:p>
        </p:txBody>
      </p:sp>
      <p:cxnSp>
        <p:nvCxnSpPr>
          <p:cNvPr id="22" name="Соединительная линия уступом 21"/>
          <p:cNvCxnSpPr>
            <a:stCxn id="29" idx="3"/>
            <a:endCxn id="12" idx="3"/>
          </p:cNvCxnSpPr>
          <p:nvPr/>
        </p:nvCxnSpPr>
        <p:spPr>
          <a:xfrm>
            <a:off x="7126312" y="1735834"/>
            <a:ext cx="12700" cy="1153586"/>
          </a:xfrm>
          <a:prstGeom prst="bentConnector3">
            <a:avLst>
              <a:gd name="adj1" fmla="val 180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015444" y="2550457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91311" y="2627809"/>
            <a:ext cx="3971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Там сосредоточились вооружённые отряды из Поволжья,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Западной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Сибири и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 Севера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8" name="Соединительная линия уступом 17"/>
          <p:cNvCxnSpPr>
            <a:stCxn id="12" idx="1"/>
            <a:endCxn id="35" idx="1"/>
          </p:cNvCxnSpPr>
          <p:nvPr/>
        </p:nvCxnSpPr>
        <p:spPr>
          <a:xfrm rot="10800000" flipV="1">
            <a:off x="657266" y="2889419"/>
            <a:ext cx="1358178" cy="1190403"/>
          </a:xfrm>
          <a:prstGeom prst="bentConnector3">
            <a:avLst>
              <a:gd name="adj1" fmla="val 116831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оединительная линия уступом 22"/>
          <p:cNvCxnSpPr>
            <a:stCxn id="12" idx="3"/>
            <a:endCxn id="21" idx="3"/>
          </p:cNvCxnSpPr>
          <p:nvPr/>
        </p:nvCxnSpPr>
        <p:spPr>
          <a:xfrm>
            <a:off x="7126312" y="2889420"/>
            <a:ext cx="1359403" cy="1190403"/>
          </a:xfrm>
          <a:prstGeom prst="bentConnector3">
            <a:avLst>
              <a:gd name="adj1" fmla="val 116816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952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/>
      <p:bldP spid="29" grpId="0" animBg="1"/>
      <p:bldP spid="35" grpId="0" animBg="1"/>
      <p:bldP spid="4" grpId="0"/>
      <p:bldP spid="15" grpId="0"/>
      <p:bldP spid="12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upload.wikimedia.org/wikipedia/commons/9/9e/Minin_i_Pozharski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3960575"/>
            <a:ext cx="4716462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Войска ополчения практически разгромили польский гарнизон </a:t>
            </a:r>
            <a:r>
              <a:rPr lang="ru-RU" sz="1400" dirty="0" smtClean="0">
                <a:solidFill>
                  <a:prstClr val="white"/>
                </a:solidFill>
              </a:rPr>
              <a:t>в </a:t>
            </a:r>
            <a:r>
              <a:rPr lang="ru-RU" sz="1400" dirty="0">
                <a:solidFill>
                  <a:prstClr val="white"/>
                </a:solidFill>
              </a:rPr>
              <a:t>августе-октябре 1612 года. </a:t>
            </a:r>
          </a:p>
        </p:txBody>
      </p:sp>
      <p:sp>
        <p:nvSpPr>
          <p:cNvPr id="8" name="Овал 7"/>
          <p:cNvSpPr/>
          <p:nvPr/>
        </p:nvSpPr>
        <p:spPr>
          <a:xfrm>
            <a:off x="6987589" y="387099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Кузьма Минин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и Дмитрий Пожарский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07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9728" y="3965948"/>
            <a:ext cx="4110948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4 ноября 1612 года </a:t>
            </a:r>
            <a:r>
              <a:rPr lang="ru-RU" sz="1400" dirty="0" smtClean="0">
                <a:solidFill>
                  <a:prstClr val="white"/>
                </a:solidFill>
              </a:rPr>
              <a:t>польские </a:t>
            </a:r>
            <a:r>
              <a:rPr lang="ru-RU" sz="1400" dirty="0">
                <a:solidFill>
                  <a:prstClr val="white"/>
                </a:solidFill>
              </a:rPr>
              <a:t>интервенты были изгнаны из Москвы</a:t>
            </a:r>
            <a:r>
              <a:rPr lang="ru-RU" sz="1400" dirty="0" smtClean="0">
                <a:solidFill>
                  <a:prstClr val="white"/>
                </a:solidFill>
              </a:rPr>
              <a:t>. </a:t>
            </a:r>
            <a:endParaRPr lang="ru-RU" sz="1400" dirty="0">
              <a:solidFill>
                <a:prstClr val="white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6979151" y="3882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Изгнание поляков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из Кремля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 1612 году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35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869144" y="1423498"/>
            <a:ext cx="537078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Изгнание интервентов</a:t>
            </a:r>
            <a:endParaRPr lang="ru-RU" sz="2800" dirty="0">
              <a:solidFill>
                <a:srgbClr val="4E361E"/>
              </a:solidFill>
              <a:latin typeface="+mj-lt"/>
              <a:ea typeface="Theano Didot" panose="020606030607060202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775" y="2595527"/>
            <a:ext cx="2557463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83"/>
            <a:r>
              <a:rPr lang="ru-RU" sz="1403" dirty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Освобождение </a:t>
            </a:r>
            <a:endParaRPr lang="ru-RU" sz="1403" dirty="0" smtClean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83"/>
            <a:r>
              <a:rPr lang="ru-RU" sz="1403" dirty="0" smtClean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Москвы </a:t>
            </a:r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76600" y="2595527"/>
            <a:ext cx="2555875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83"/>
            <a:r>
              <a:rPr lang="ru-RU" sz="1403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Волна всеобщей борьбы </a:t>
            </a:r>
            <a:r>
              <a:rPr lang="ru-RU" sz="1403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против </a:t>
            </a:r>
            <a:r>
              <a:rPr lang="ru-RU" sz="1403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иностранных захватчиков </a:t>
            </a:r>
            <a:endParaRPr lang="ru-RU" sz="1403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27763" y="2595527"/>
            <a:ext cx="2557462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83"/>
            <a:r>
              <a:rPr lang="ru-RU" sz="1403" dirty="0" smtClean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Изгнание иностранных отрядов местными ополчениями</a:t>
            </a:r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009900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934075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901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775" y="1956066"/>
            <a:ext cx="2917825" cy="11849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Для восстановления в России государственной власти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и избрания нового царя </a:t>
            </a:r>
            <a:br>
              <a:rPr lang="ru-RU" sz="1400" dirty="0" smtClean="0">
                <a:solidFill>
                  <a:prstClr val="white"/>
                </a:solidFill>
              </a:rPr>
            </a:br>
            <a:r>
              <a:rPr lang="ru-RU" sz="1400" dirty="0" smtClean="0">
                <a:solidFill>
                  <a:prstClr val="white"/>
                </a:solidFill>
              </a:rPr>
              <a:t>в январе 1613 года был созван Земский собор.</a:t>
            </a:r>
            <a:endParaRPr lang="ru-RU" sz="1400" dirty="0">
              <a:solidFill>
                <a:prstClr val="white"/>
              </a:solidFill>
            </a:endParaRPr>
          </a:p>
        </p:txBody>
      </p:sp>
      <p:pic>
        <p:nvPicPr>
          <p:cNvPr id="1026" name="Picture 2" descr="https://upload.wikimedia.org/wikipedia/commons/b/ba/Election_of_Michael_I_of_Russia_0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74168" y="613249"/>
            <a:ext cx="5269832" cy="382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83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klin-demianovo.ru/wp-content/uploads/2014/04/0_c5ede_42b11f5a_XXXL.jp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6985225" y="387099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be-BY" sz="1200" dirty="0">
                <a:solidFill>
                  <a:schemeClr val="tx1"/>
                </a:solidFill>
                <a:ea typeface="Theano Didot" panose="02060603060706020203" pitchFamily="18" charset="0"/>
              </a:rPr>
              <a:t>Царь Борис </a:t>
            </a:r>
            <a:r>
              <a:rPr lang="be-BY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Годунов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976847"/>
            <a:ext cx="3980985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В </a:t>
            </a:r>
            <a:r>
              <a:rPr lang="en-US" sz="1400" dirty="0" smtClean="0">
                <a:solidFill>
                  <a:prstClr val="white"/>
                </a:solidFill>
              </a:rPr>
              <a:t>XVII</a:t>
            </a:r>
            <a:r>
              <a:rPr lang="ru-RU" sz="1400" dirty="0" smtClean="0">
                <a:solidFill>
                  <a:prstClr val="white"/>
                </a:solidFill>
              </a:rPr>
              <a:t> </a:t>
            </a:r>
            <a:r>
              <a:rPr lang="ru-RU" sz="1400" dirty="0">
                <a:solidFill>
                  <a:prstClr val="white"/>
                </a:solidFill>
              </a:rPr>
              <a:t>век Россия вступила с избранным царём – Борисом Годуновым.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40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" y="3976245"/>
            <a:ext cx="3994485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21 февраля </a:t>
            </a:r>
            <a:r>
              <a:rPr lang="ru-RU" sz="1400" dirty="0" smtClean="0">
                <a:solidFill>
                  <a:schemeClr val="bg1"/>
                </a:solidFill>
              </a:rPr>
              <a:t>1613 </a:t>
            </a:r>
            <a:r>
              <a:rPr lang="ru-RU" sz="1400" dirty="0">
                <a:solidFill>
                  <a:schemeClr val="bg1"/>
                </a:solidFill>
              </a:rPr>
              <a:t>года царём был </a:t>
            </a:r>
            <a:r>
              <a:rPr lang="ru-RU" sz="1400" dirty="0" smtClean="0">
                <a:solidFill>
                  <a:schemeClr val="bg1"/>
                </a:solidFill>
              </a:rPr>
              <a:t>избран 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16-летний </a:t>
            </a:r>
            <a:r>
              <a:rPr lang="ru-RU" sz="1400" dirty="0">
                <a:solidFill>
                  <a:schemeClr val="bg1"/>
                </a:solidFill>
              </a:rPr>
              <a:t>Михаил Фёдорович Романов. </a:t>
            </a:r>
          </a:p>
        </p:txBody>
      </p:sp>
      <p:sp>
        <p:nvSpPr>
          <p:cNvPr id="7" name="Овал 6"/>
          <p:cNvSpPr/>
          <p:nvPr/>
        </p:nvSpPr>
        <p:spPr>
          <a:xfrm>
            <a:off x="6985225" y="387099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985225" y="871600"/>
            <a:ext cx="18061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Въезд царя </a:t>
            </a:r>
          </a:p>
          <a:p>
            <a:pPr algn="ctr"/>
            <a:r>
              <a:rPr lang="ru-RU" sz="1200" dirty="0" smtClean="0"/>
              <a:t>Михаила Фёдоровича </a:t>
            </a:r>
            <a:endParaRPr lang="ru-RU" sz="1200" dirty="0"/>
          </a:p>
          <a:p>
            <a:pPr algn="ctr"/>
            <a:r>
              <a:rPr lang="ru-RU" sz="1200" dirty="0"/>
              <a:t>в Москву 2 мая </a:t>
            </a:r>
            <a:endParaRPr lang="ru-RU" sz="1200" dirty="0" smtClean="0"/>
          </a:p>
          <a:p>
            <a:pPr algn="ctr"/>
            <a:r>
              <a:rPr lang="ru-RU" sz="1200" dirty="0" smtClean="0"/>
              <a:t>1613 </a:t>
            </a:r>
            <a:r>
              <a:rPr lang="ru-RU" sz="1200" dirty="0"/>
              <a:t>года</a:t>
            </a:r>
          </a:p>
        </p:txBody>
      </p:sp>
    </p:spTree>
    <p:extLst>
      <p:ext uri="{BB962C8B-B14F-4D97-AF65-F5344CB8AC3E}">
        <p14:creationId xmlns:p14="http://schemas.microsoft.com/office/powerpoint/2010/main" val="358477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469" y="-12526"/>
            <a:ext cx="9158469" cy="515602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4468" y="3976847"/>
            <a:ext cx="4562406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Земский собор 1613 года сыграл важную роль </a:t>
            </a:r>
            <a:endParaRPr lang="ru-RU" sz="1400" dirty="0" smtClean="0">
              <a:solidFill>
                <a:prstClr val="white"/>
              </a:solidFill>
            </a:endParaRPr>
          </a:p>
          <a:p>
            <a:r>
              <a:rPr lang="ru-RU" sz="1400" dirty="0" smtClean="0">
                <a:solidFill>
                  <a:prstClr val="white"/>
                </a:solidFill>
              </a:rPr>
              <a:t>в </a:t>
            </a:r>
            <a:r>
              <a:rPr lang="ru-RU" sz="1400" dirty="0">
                <a:solidFill>
                  <a:prstClr val="white"/>
                </a:solidFill>
              </a:rPr>
              <a:t>укреплении российской государственности. </a:t>
            </a:r>
          </a:p>
        </p:txBody>
      </p:sp>
    </p:spTree>
    <p:extLst>
      <p:ext uri="{BB962C8B-B14F-4D97-AF65-F5344CB8AC3E}">
        <p14:creationId xmlns:p14="http://schemas.microsoft.com/office/powerpoint/2010/main" val="192344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8777" y="3858691"/>
            <a:ext cx="334757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Разорение западных </a:t>
            </a:r>
          </a:p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и центральных районов.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6" y="318035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4302000" y="318035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02000" y="3858691"/>
            <a:ext cx="412107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О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тставание в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экономическом развитии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от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европейских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стран.</a:t>
            </a:r>
            <a:endParaRPr lang="ru-RU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8733" y="1719887"/>
            <a:ext cx="531389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Российское государство</a:t>
            </a:r>
            <a:endParaRPr lang="ru-RU" sz="2800" dirty="0">
              <a:solidFill>
                <a:srgbClr val="FFDC5A"/>
              </a:solidFill>
              <a:latin typeface="+mj-lt"/>
              <a:ea typeface="Theano Didot" panose="02060603060706020203" pitchFamily="18" charset="0"/>
            </a:endParaRPr>
          </a:p>
          <a:p>
            <a:pPr defTabSz="685783"/>
            <a:r>
              <a:rPr lang="ru-RU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в начале XVII века </a:t>
            </a:r>
            <a:endParaRPr lang="ru-RU" sz="2800" dirty="0">
              <a:solidFill>
                <a:srgbClr val="FFDC5A"/>
              </a:solidFill>
              <a:latin typeface="+mj-lt"/>
              <a:ea typeface="Theano Didot" panose="02060603060706020203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362538" y="288570"/>
            <a:ext cx="1940266" cy="327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68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>
          <a:xfrm>
            <a:off x="-12032" y="-36095"/>
            <a:ext cx="9156033" cy="517959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58444"/>
            <a:ext cx="4072271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Увеличение ремесленного производства способствовало развитию </a:t>
            </a:r>
            <a:r>
              <a:rPr lang="ru-RU" sz="1400" dirty="0" smtClean="0">
                <a:solidFill>
                  <a:prstClr val="white"/>
                </a:solidFill>
              </a:rPr>
              <a:t>мануфактур.</a:t>
            </a:r>
            <a:endParaRPr lang="ru-RU" sz="1400" dirty="0">
              <a:solidFill>
                <a:prstClr val="white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6985225" y="3882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Кузница </a:t>
            </a:r>
          </a:p>
          <a:p>
            <a:pPr algn="ctr" defTabSz="685766"/>
            <a:r>
              <a:rPr lang="en-US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XVII 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века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69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979" y="0"/>
            <a:ext cx="4342041" cy="51435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6987537" y="3882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А. Васнецов.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Базар.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1903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45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vsdn.ru/images/data/mus/images/3399/17e62166fc8586dfa4d1bc0e1742c08bautor_i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72860"/>
            <a:ext cx="4040372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Появились крупные ярмарки, на которые съезжались торговцы со всей России.</a:t>
            </a:r>
          </a:p>
        </p:txBody>
      </p:sp>
    </p:spTree>
    <p:extLst>
      <p:ext uri="{BB962C8B-B14F-4D97-AF65-F5344CB8AC3E}">
        <p14:creationId xmlns:p14="http://schemas.microsoft.com/office/powerpoint/2010/main" val="164006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775" y="2104953"/>
            <a:ext cx="2917825" cy="9335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Были приняты Торговый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и </a:t>
            </a:r>
            <a:r>
              <a:rPr lang="ru-RU" sz="1400" dirty="0">
                <a:solidFill>
                  <a:prstClr val="white"/>
                </a:solidFill>
              </a:rPr>
              <a:t>Новоторговый уставы, регулирующие внутреннюю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и </a:t>
            </a:r>
            <a:r>
              <a:rPr lang="ru-RU" sz="1400" dirty="0">
                <a:solidFill>
                  <a:prstClr val="white"/>
                </a:solidFill>
              </a:rPr>
              <a:t>внешнюю торговлю. </a:t>
            </a:r>
          </a:p>
        </p:txBody>
      </p:sp>
      <p:pic>
        <p:nvPicPr>
          <p:cNvPr id="2050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50105" y="632319"/>
            <a:ext cx="5293895" cy="387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01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6987537" y="3882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Б. Ольшанский.</a:t>
            </a:r>
          </a:p>
          <a:p>
            <a:pPr algn="ctr" defTabSz="685766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Городская улица XVII века. </a:t>
            </a:r>
            <a:endParaRPr lang="ru-RU" sz="1200" dirty="0" smtClean="0">
              <a:solidFill>
                <a:prstClr val="black"/>
              </a:solidFill>
              <a:ea typeface="Theano Didot" panose="02060603060706020203" pitchFamily="18" charset="0"/>
            </a:endParaRP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2004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" y="3757417"/>
            <a:ext cx="3820563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 smtClean="0">
                <a:solidFill>
                  <a:prstClr val="white"/>
                </a:solidFill>
              </a:rPr>
              <a:t>К </a:t>
            </a:r>
            <a:r>
              <a:rPr lang="ru-RU" sz="1400" dirty="0">
                <a:solidFill>
                  <a:prstClr val="white"/>
                </a:solidFill>
              </a:rPr>
              <a:t>середине </a:t>
            </a:r>
            <a:r>
              <a:rPr lang="en-US" sz="1400" dirty="0" smtClean="0">
                <a:solidFill>
                  <a:prstClr val="white"/>
                </a:solidFill>
              </a:rPr>
              <a:t>XVII</a:t>
            </a:r>
            <a:r>
              <a:rPr lang="ru-RU" sz="1400" dirty="0" smtClean="0">
                <a:solidFill>
                  <a:prstClr val="white"/>
                </a:solidFill>
              </a:rPr>
              <a:t> </a:t>
            </a:r>
            <a:r>
              <a:rPr lang="ru-RU" sz="1400" dirty="0">
                <a:solidFill>
                  <a:prstClr val="white"/>
                </a:solidFill>
              </a:rPr>
              <a:t>века </a:t>
            </a:r>
            <a:r>
              <a:rPr lang="ru-RU" sz="1400" dirty="0" smtClean="0">
                <a:solidFill>
                  <a:prstClr val="white"/>
                </a:solidFill>
              </a:rPr>
              <a:t>в России удалось </a:t>
            </a:r>
            <a:r>
              <a:rPr lang="ru-RU" sz="1400" dirty="0">
                <a:solidFill>
                  <a:prstClr val="white"/>
                </a:solidFill>
              </a:rPr>
              <a:t>восстановить численность населения и прежний уровень производства.</a:t>
            </a:r>
          </a:p>
        </p:txBody>
      </p:sp>
    </p:spTree>
    <p:extLst>
      <p:ext uri="{BB962C8B-B14F-4D97-AF65-F5344CB8AC3E}">
        <p14:creationId xmlns:p14="http://schemas.microsoft.com/office/powerpoint/2010/main" val="307018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523110"/>
            <a:ext cx="9144000" cy="566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3757417"/>
            <a:ext cx="4164594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 smtClean="0">
                <a:solidFill>
                  <a:prstClr val="white"/>
                </a:solidFill>
              </a:rPr>
              <a:t>К концу </a:t>
            </a:r>
            <a:r>
              <a:rPr lang="en-US" sz="1400" dirty="0" smtClean="0">
                <a:solidFill>
                  <a:prstClr val="white"/>
                </a:solidFill>
              </a:rPr>
              <a:t>XVII</a:t>
            </a:r>
            <a:r>
              <a:rPr lang="ru-RU" sz="1400" dirty="0" smtClean="0">
                <a:solidFill>
                  <a:prstClr val="white"/>
                </a:solidFill>
              </a:rPr>
              <a:t> </a:t>
            </a:r>
            <a:r>
              <a:rPr lang="ru-RU" sz="1400" dirty="0">
                <a:solidFill>
                  <a:prstClr val="white"/>
                </a:solidFill>
              </a:rPr>
              <a:t>века </a:t>
            </a:r>
            <a:r>
              <a:rPr lang="ru-RU" sz="1400" dirty="0" smtClean="0">
                <a:solidFill>
                  <a:prstClr val="white"/>
                </a:solidFill>
              </a:rPr>
              <a:t>в </a:t>
            </a:r>
            <a:r>
              <a:rPr lang="ru-RU" sz="1400" dirty="0">
                <a:solidFill>
                  <a:prstClr val="white"/>
                </a:solidFill>
              </a:rPr>
              <a:t>экономике и хозяйстве Российского государства проявлялись зачатки рыночных </a:t>
            </a:r>
            <a:r>
              <a:rPr lang="ru-RU" sz="1400" dirty="0" smtClean="0">
                <a:solidFill>
                  <a:prstClr val="white"/>
                </a:solidFill>
              </a:rPr>
              <a:t>отношений.</a:t>
            </a:r>
            <a:endParaRPr lang="ru-RU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49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7859" y="1991995"/>
            <a:ext cx="2701635" cy="11849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При </a:t>
            </a:r>
            <a:r>
              <a:rPr lang="ru-RU" sz="1400" dirty="0">
                <a:solidFill>
                  <a:prstClr val="white"/>
                </a:solidFill>
              </a:rPr>
              <a:t>первых Романовых произошло укрепление власти царя, в то время как роль сословно-представительных органов </a:t>
            </a:r>
            <a:r>
              <a:rPr lang="ru-RU" sz="1400" dirty="0" smtClean="0">
                <a:solidFill>
                  <a:prstClr val="white"/>
                </a:solidFill>
              </a:rPr>
              <a:t>уменьшилась</a:t>
            </a:r>
            <a:r>
              <a:rPr lang="ru-RU" sz="1400" dirty="0">
                <a:solidFill>
                  <a:prstClr val="white"/>
                </a:solidFill>
              </a:rPr>
              <a:t>.</a:t>
            </a:r>
          </a:p>
        </p:txBody>
      </p:sp>
      <p:pic>
        <p:nvPicPr>
          <p:cNvPr id="5122" name="Picture 2" descr="Картинки по запросу алексей михайлович романов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64759" y="912359"/>
            <a:ext cx="5279241" cy="331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21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8776" y="3759106"/>
            <a:ext cx="311795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Проведение активной внешней политики.</a:t>
            </a:r>
            <a:endParaRPr lang="ru-RU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58776" y="308077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867123" y="308077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67123" y="3759106"/>
            <a:ext cx="338470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Установление отношений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с европейскими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странами.</a:t>
            </a:r>
            <a:endParaRPr lang="ru-RU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8776" y="1802209"/>
            <a:ext cx="4068763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Правление </a:t>
            </a:r>
          </a:p>
          <a:p>
            <a:pPr defTabSz="685783"/>
            <a:r>
              <a:rPr lang="ru-RU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Бориса Годунова</a:t>
            </a:r>
            <a:endParaRPr lang="ru-RU" sz="2800" dirty="0">
              <a:solidFill>
                <a:srgbClr val="FFDC5A"/>
              </a:solidFill>
              <a:latin typeface="+mj-lt"/>
              <a:ea typeface="Theano Didot" panose="02060603060706020203" pitchFamily="18" charset="0"/>
            </a:endParaRPr>
          </a:p>
        </p:txBody>
      </p:sp>
      <p:pic>
        <p:nvPicPr>
          <p:cNvPr id="4098" name="Picture 2" descr="https://upload.wikimedia.org/wikipedia/commons/2/2a/Russian-coa-166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493" y="517599"/>
            <a:ext cx="2263732" cy="28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86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upload.wikimedia.org/wikipedia/commons/f/fe/Zemskysobo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9144000" cy="515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0096" y="3882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С. В. Иванов.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Земский собор.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1908</a:t>
            </a:r>
            <a:endParaRPr lang="ru-RU" sz="1200" dirty="0" smtClean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3972860"/>
            <a:ext cx="2729753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Последним стал Земский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83"/>
            <a:r>
              <a:rPr lang="ru-RU" sz="1400" dirty="0" smtClean="0">
                <a:solidFill>
                  <a:prstClr val="white"/>
                </a:solidFill>
              </a:rPr>
              <a:t>собор 1684 </a:t>
            </a:r>
            <a:r>
              <a:rPr lang="ru-RU" sz="1400" dirty="0">
                <a:solidFill>
                  <a:prstClr val="white"/>
                </a:solidFill>
              </a:rPr>
              <a:t>года.</a:t>
            </a:r>
          </a:p>
        </p:txBody>
      </p:sp>
    </p:spTree>
    <p:extLst>
      <p:ext uri="{BB962C8B-B14F-4D97-AF65-F5344CB8AC3E}">
        <p14:creationId xmlns:p14="http://schemas.microsoft.com/office/powerpoint/2010/main" val="229768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9144001" cy="51434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972860"/>
            <a:ext cx="3590366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 smtClean="0">
                <a:solidFill>
                  <a:prstClr val="white"/>
                </a:solidFill>
              </a:rPr>
              <a:t>В конце </a:t>
            </a:r>
            <a:r>
              <a:rPr lang="ru-RU" sz="1400" dirty="0">
                <a:solidFill>
                  <a:prstClr val="white"/>
                </a:solidFill>
              </a:rPr>
              <a:t>XVII века власть </a:t>
            </a:r>
            <a:r>
              <a:rPr lang="ru-RU" sz="1400" dirty="0" smtClean="0">
                <a:solidFill>
                  <a:prstClr val="white"/>
                </a:solidFill>
              </a:rPr>
              <a:t>опиралась на чиновников и </a:t>
            </a:r>
            <a:r>
              <a:rPr lang="ru-RU" sz="1400" dirty="0">
                <a:solidFill>
                  <a:prstClr val="white"/>
                </a:solidFill>
              </a:rPr>
              <a:t>армию.</a:t>
            </a:r>
          </a:p>
        </p:txBody>
      </p:sp>
    </p:spTree>
    <p:extLst>
      <p:ext uri="{BB962C8B-B14F-4D97-AF65-F5344CB8AC3E}">
        <p14:creationId xmlns:p14="http://schemas.microsoft.com/office/powerpoint/2010/main" val="382104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689" y="38267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А. Рябушкин.</a:t>
            </a:r>
          </a:p>
          <a:p>
            <a:pPr algn="ctr" defTabSz="685766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Сидение царя Михаила Фёдоровича </a:t>
            </a:r>
            <a:endParaRPr lang="ru-RU" sz="1200" dirty="0" smtClean="0">
              <a:solidFill>
                <a:prstClr val="black"/>
              </a:solidFill>
              <a:ea typeface="Theano Didot" panose="02060603060706020203" pitchFamily="18" charset="0"/>
            </a:endParaRP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с 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боярами в его государевой 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комнате.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1893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73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800" dirty="0" smtClean="0">
                <a:solidFill>
                  <a:prstClr val="white"/>
                </a:solidFill>
              </a:rPr>
              <a:t>Создание </a:t>
            </a:r>
            <a:r>
              <a:rPr lang="ru-RU" sz="1800" dirty="0">
                <a:solidFill>
                  <a:prstClr val="white"/>
                </a:solidFill>
              </a:rPr>
              <a:t>Приказа тайных дел превратило власть царя в абсолютную.</a:t>
            </a:r>
          </a:p>
        </p:txBody>
      </p:sp>
    </p:spTree>
    <p:extLst>
      <p:ext uri="{BB962C8B-B14F-4D97-AF65-F5344CB8AC3E}">
        <p14:creationId xmlns:p14="http://schemas.microsoft.com/office/powerpoint/2010/main" val="237281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71643" y="424348"/>
            <a:ext cx="638165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Соборное уложение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7546" y="1720605"/>
            <a:ext cx="460984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Было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утверждено Земским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собором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 1649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году.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58776" y="172760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6" y="27520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7548" y="2745029"/>
            <a:ext cx="435353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Стало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первым печатным памятником русского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права.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58776" y="377645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57546" y="3762454"/>
            <a:ext cx="435354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Был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установлен бессрочный розыск беглых крестьян.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4098" name="Picture 2" descr="https://upload.wikimedia.org/wikipedia/commons/0/05/Sobornoe_Ulozheni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888" y="969800"/>
            <a:ext cx="2328106" cy="334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37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58775" y="1386810"/>
            <a:ext cx="3131539" cy="23698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К концу </a:t>
            </a:r>
            <a:r>
              <a:rPr lang="en-US" sz="1400" dirty="0" smtClean="0">
                <a:solidFill>
                  <a:prstClr val="white"/>
                </a:solidFill>
              </a:rPr>
              <a:t>XVII</a:t>
            </a:r>
            <a:r>
              <a:rPr lang="ru-RU" sz="1400" dirty="0" smtClean="0">
                <a:solidFill>
                  <a:prstClr val="white"/>
                </a:solidFill>
              </a:rPr>
              <a:t> </a:t>
            </a:r>
            <a:r>
              <a:rPr lang="ru-RU" sz="1400" dirty="0">
                <a:solidFill>
                  <a:prstClr val="white"/>
                </a:solidFill>
              </a:rPr>
              <a:t>века в Российском государстве </a:t>
            </a:r>
            <a:r>
              <a:rPr lang="ru-RU" sz="1400" dirty="0" smtClean="0">
                <a:solidFill>
                  <a:prstClr val="white"/>
                </a:solidFill>
              </a:rPr>
              <a:t>была </a:t>
            </a:r>
            <a:r>
              <a:rPr lang="ru-RU" sz="1400" dirty="0">
                <a:solidFill>
                  <a:prstClr val="white"/>
                </a:solidFill>
              </a:rPr>
              <a:t>сформирована армия, созданная по европейскому образцу.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66">
              <a:lnSpc>
                <a:spcPct val="110000"/>
              </a:lnSpc>
            </a:pPr>
            <a:endParaRPr lang="ru-RU" sz="1400" dirty="0" smtClean="0">
              <a:solidFill>
                <a:prstClr val="white"/>
              </a:solidFill>
            </a:endParaRPr>
          </a:p>
          <a:p>
            <a:pPr defTabSz="685766">
              <a:lnSpc>
                <a:spcPct val="110000"/>
              </a:lnSpc>
            </a:pPr>
            <a:endParaRPr lang="ru-RU" sz="1400" dirty="0">
              <a:solidFill>
                <a:prstClr val="white"/>
              </a:solidFill>
            </a:endParaRPr>
          </a:p>
          <a:p>
            <a:pPr defTabSz="685766">
              <a:lnSpc>
                <a:spcPct val="110000"/>
              </a:lnSpc>
            </a:pPr>
            <a:endParaRPr lang="ru-RU" sz="1400" dirty="0" smtClean="0">
              <a:solidFill>
                <a:prstClr val="white"/>
              </a:solidFill>
            </a:endParaRPr>
          </a:p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Укрепились </a:t>
            </a:r>
            <a:r>
              <a:rPr lang="ru-RU" sz="1400" dirty="0">
                <a:solidFill>
                  <a:prstClr val="white"/>
                </a:solidFill>
              </a:rPr>
              <a:t>границы государства, была возведена Белгородская засечная черта.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427538" y="863258"/>
            <a:ext cx="4737435" cy="3416983"/>
          </a:xfrm>
          <a:prstGeom prst="rect">
            <a:avLst/>
          </a:prstGeom>
        </p:spPr>
      </p:pic>
      <p:pic>
        <p:nvPicPr>
          <p:cNvPr id="6146" name="Picture 2" descr="https://img-fotki.yandex.ru/get/5629/191838361.4/0_8fa98_1e58987d_XXL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27538" y="863257"/>
            <a:ext cx="4716462" cy="341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45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6"/>
            <a:ext cx="585063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Причины восстаний </a:t>
            </a:r>
            <a:r>
              <a:rPr lang="en-US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XVII 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века</a:t>
            </a:r>
            <a:endParaRPr lang="en-US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3599" y="1252392"/>
            <a:ext cx="332879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Закрепощение крестьян.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6" y="112089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6800" y="186012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3599" y="1867123"/>
            <a:ext cx="332879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Рост крестьянских повинностей.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6800" y="259935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53599" y="2730856"/>
            <a:ext cx="352042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Усиление налогового гнёта.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356800" y="333858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4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53599" y="3470088"/>
            <a:ext cx="332879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Ведение войн.</a:t>
            </a:r>
          </a:p>
        </p:txBody>
      </p:sp>
      <p:sp>
        <p:nvSpPr>
          <p:cNvPr id="20" name="Овал 19"/>
          <p:cNvSpPr/>
          <p:nvPr/>
        </p:nvSpPr>
        <p:spPr>
          <a:xfrm>
            <a:off x="356800" y="407782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5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53599" y="4070821"/>
            <a:ext cx="332879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Ограничение казачьей вольности.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336" y="889488"/>
            <a:ext cx="2994975" cy="38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49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  <p:bldP spid="18" grpId="0" animBg="1"/>
      <p:bldP spid="19" grpId="0"/>
      <p:bldP spid="20" grpId="0" animBg="1"/>
      <p:bldP spid="2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33141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Народные волнения в </a:t>
            </a:r>
            <a:r>
              <a:rPr lang="en-US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XVII </a:t>
            </a:r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веке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15445" y="1597436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0" name="Соединительная линия уступом 29"/>
          <p:cNvCxnSpPr>
            <a:stCxn id="29" idx="1"/>
            <a:endCxn id="35" idx="1"/>
          </p:cNvCxnSpPr>
          <p:nvPr/>
        </p:nvCxnSpPr>
        <p:spPr>
          <a:xfrm rot="10800000" flipV="1">
            <a:off x="647665" y="1936399"/>
            <a:ext cx="1367781" cy="966028"/>
          </a:xfrm>
          <a:prstGeom prst="bentConnector3">
            <a:avLst>
              <a:gd name="adj1" fmla="val 116713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47664" y="2563464"/>
            <a:ext cx="245973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68018" y="1782510"/>
            <a:ext cx="3989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Городские восстания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7249" y="2747718"/>
            <a:ext cx="22405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Соляной бунт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01221" y="3529492"/>
            <a:ext cx="245973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10806" y="3713747"/>
            <a:ext cx="22405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Восстание в Новгороде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76691" y="2563464"/>
            <a:ext cx="245973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31483" y="2755056"/>
            <a:ext cx="23501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Медный бунт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2" name="Соединительная линия уступом 21"/>
          <p:cNvCxnSpPr>
            <a:stCxn id="29" idx="3"/>
            <a:endCxn id="19" idx="3"/>
          </p:cNvCxnSpPr>
          <p:nvPr/>
        </p:nvCxnSpPr>
        <p:spPr>
          <a:xfrm>
            <a:off x="7126313" y="1936399"/>
            <a:ext cx="1410116" cy="966028"/>
          </a:xfrm>
          <a:prstGeom prst="bentConnector3">
            <a:avLst>
              <a:gd name="adj1" fmla="val 116211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оединительная линия уступом 24"/>
          <p:cNvCxnSpPr>
            <a:stCxn id="29" idx="2"/>
            <a:endCxn id="17" idx="0"/>
          </p:cNvCxnSpPr>
          <p:nvPr/>
        </p:nvCxnSpPr>
        <p:spPr>
          <a:xfrm rot="5400000">
            <a:off x="3273920" y="2232533"/>
            <a:ext cx="1254130" cy="1339789"/>
          </a:xfrm>
          <a:prstGeom prst="bentConnector3">
            <a:avLst>
              <a:gd name="adj1" fmla="val 5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716053" y="3529492"/>
            <a:ext cx="245973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25638" y="3713491"/>
            <a:ext cx="22405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Восстание в Пскове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4" name="Соединительная линия уступом 23"/>
          <p:cNvCxnSpPr>
            <a:stCxn id="29" idx="2"/>
            <a:endCxn id="21" idx="0"/>
          </p:cNvCxnSpPr>
          <p:nvPr/>
        </p:nvCxnSpPr>
        <p:spPr>
          <a:xfrm rot="16200000" flipH="1">
            <a:off x="4631335" y="2214905"/>
            <a:ext cx="1254130" cy="1375043"/>
          </a:xfrm>
          <a:prstGeom prst="bentConnector3">
            <a:avLst>
              <a:gd name="adj1" fmla="val 5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562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4" grpId="0"/>
      <p:bldP spid="15" grpId="0"/>
      <p:bldP spid="17" grpId="0" animBg="1"/>
      <p:bldP spid="18" grpId="0"/>
      <p:bldP spid="19" grpId="0" animBg="1"/>
      <p:bldP spid="20" grpId="0"/>
      <p:bldP spid="21" grpId="0" animBg="1"/>
      <p:bldP spid="2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2" y="3956589"/>
            <a:ext cx="4412513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Самым массовым народным выступлением </a:t>
            </a:r>
            <a:r>
              <a:rPr lang="ru-RU" sz="1400" dirty="0" smtClean="0">
                <a:solidFill>
                  <a:prstClr val="white"/>
                </a:solidFill>
              </a:rPr>
              <a:t> </a:t>
            </a:r>
            <a:r>
              <a:rPr lang="en-US" sz="1400" dirty="0" smtClean="0">
                <a:solidFill>
                  <a:prstClr val="white"/>
                </a:solidFill>
              </a:rPr>
              <a:t>XVII </a:t>
            </a:r>
            <a:r>
              <a:rPr lang="ru-RU" sz="1400" dirty="0" smtClean="0">
                <a:solidFill>
                  <a:prstClr val="white"/>
                </a:solidFill>
              </a:rPr>
              <a:t>века </a:t>
            </a:r>
            <a:r>
              <a:rPr lang="ru-RU" sz="1400" dirty="0">
                <a:solidFill>
                  <a:prstClr val="white"/>
                </a:solidFill>
              </a:rPr>
              <a:t>стало восстание </a:t>
            </a:r>
            <a:r>
              <a:rPr lang="ru-RU" sz="1400" dirty="0" smtClean="0">
                <a:solidFill>
                  <a:prstClr val="white"/>
                </a:solidFill>
              </a:rPr>
              <a:t>Степана Разина.</a:t>
            </a:r>
            <a:endParaRPr lang="ru-RU" sz="1400" dirty="0">
              <a:solidFill>
                <a:prstClr val="white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6987537" y="3882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Б. Кустодиев.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Степан Разин.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1918</a:t>
            </a:r>
          </a:p>
        </p:txBody>
      </p:sp>
    </p:spTree>
    <p:extLst>
      <p:ext uri="{BB962C8B-B14F-4D97-AF65-F5344CB8AC3E}">
        <p14:creationId xmlns:p14="http://schemas.microsoft.com/office/powerpoint/2010/main" val="334138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3064" y="0"/>
            <a:ext cx="9157064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3065" y="3972860"/>
            <a:ext cx="3472775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 smtClean="0">
                <a:solidFill>
                  <a:prstClr val="white"/>
                </a:solidFill>
              </a:rPr>
              <a:t>Восстание </a:t>
            </a:r>
            <a:r>
              <a:rPr lang="ru-RU" sz="1400" dirty="0">
                <a:solidFill>
                  <a:prstClr val="white"/>
                </a:solidFill>
              </a:rPr>
              <a:t>Степана Разина </a:t>
            </a:r>
            <a:r>
              <a:rPr lang="ru-RU" sz="1400" dirty="0" smtClean="0">
                <a:solidFill>
                  <a:prstClr val="white"/>
                </a:solidFill>
              </a:rPr>
              <a:t>иногда</a:t>
            </a:r>
          </a:p>
          <a:p>
            <a:pPr defTabSz="685783"/>
            <a:r>
              <a:rPr lang="ru-RU" sz="1400" dirty="0" smtClean="0">
                <a:solidFill>
                  <a:prstClr val="white"/>
                </a:solidFill>
              </a:rPr>
              <a:t>называют </a:t>
            </a:r>
            <a:r>
              <a:rPr lang="ru-RU" sz="1400" dirty="0">
                <a:solidFill>
                  <a:prstClr val="white"/>
                </a:solidFill>
              </a:rPr>
              <a:t>крестьянской войной</a:t>
            </a:r>
            <a:r>
              <a:rPr lang="ru-RU" sz="1400" dirty="0" smtClean="0">
                <a:solidFill>
                  <a:prstClr val="white"/>
                </a:solidFill>
              </a:rPr>
              <a:t>.</a:t>
            </a:r>
            <a:endParaRPr lang="ru-RU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72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775" y="1622816"/>
            <a:ext cx="3163023" cy="18959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К концу </a:t>
            </a:r>
            <a:r>
              <a:rPr lang="en-US" sz="1400" dirty="0" smtClean="0">
                <a:solidFill>
                  <a:prstClr val="white"/>
                </a:solidFill>
              </a:rPr>
              <a:t>XVI</a:t>
            </a:r>
            <a:r>
              <a:rPr lang="ru-RU" sz="1400" dirty="0" smtClean="0">
                <a:solidFill>
                  <a:prstClr val="white"/>
                </a:solidFill>
              </a:rPr>
              <a:t> </a:t>
            </a:r>
            <a:r>
              <a:rPr lang="ru-RU" sz="1400" dirty="0">
                <a:solidFill>
                  <a:prstClr val="white"/>
                </a:solidFill>
              </a:rPr>
              <a:t>– началу </a:t>
            </a:r>
            <a:r>
              <a:rPr lang="en-US" sz="1400" dirty="0" smtClean="0">
                <a:solidFill>
                  <a:prstClr val="white"/>
                </a:solidFill>
              </a:rPr>
              <a:t>XVII</a:t>
            </a:r>
            <a:r>
              <a:rPr lang="ru-RU" sz="1400" dirty="0" smtClean="0">
                <a:solidFill>
                  <a:prstClr val="white"/>
                </a:solidFill>
              </a:rPr>
              <a:t> </a:t>
            </a:r>
            <a:r>
              <a:rPr lang="ru-RU" sz="1400" dirty="0">
                <a:solidFill>
                  <a:prstClr val="white"/>
                </a:solidFill>
              </a:rPr>
              <a:t>века Россия установила дружественные взаимоотношения с Персией</a:t>
            </a:r>
            <a:r>
              <a:rPr lang="ru-RU" sz="1400" dirty="0" smtClean="0">
                <a:solidFill>
                  <a:prstClr val="white"/>
                </a:solidFill>
              </a:rPr>
              <a:t>.</a:t>
            </a:r>
          </a:p>
          <a:p>
            <a:pPr defTabSz="685783">
              <a:lnSpc>
                <a:spcPct val="110000"/>
              </a:lnSpc>
            </a:pPr>
            <a:endParaRPr lang="ru-RU" sz="1400" dirty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endParaRPr lang="ru-RU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endParaRPr lang="ru-RU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Временно </a:t>
            </a:r>
            <a:r>
              <a:rPr lang="ru-RU" sz="1400" dirty="0">
                <a:solidFill>
                  <a:prstClr val="white"/>
                </a:solidFill>
              </a:rPr>
              <a:t>прекратились набеги крымских татар.</a:t>
            </a:r>
          </a:p>
        </p:txBody>
      </p:sp>
      <p:pic>
        <p:nvPicPr>
          <p:cNvPr id="6" name="Picture 6" descr="Картинки по запросу исфахан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51911" y="836408"/>
            <a:ext cx="5292090" cy="341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1911" y="836409"/>
            <a:ext cx="5292090" cy="341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54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58776" y="1505303"/>
            <a:ext cx="3108702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Восстание началось в 1667 </a:t>
            </a:r>
            <a:r>
              <a:rPr lang="ru-RU" sz="1400" dirty="0" smtClean="0">
                <a:solidFill>
                  <a:prstClr val="white"/>
                </a:solidFill>
              </a:rPr>
              <a:t>году</a:t>
            </a:r>
          </a:p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и </a:t>
            </a:r>
            <a:r>
              <a:rPr lang="ru-RU" sz="1400" dirty="0">
                <a:solidFill>
                  <a:prstClr val="white"/>
                </a:solidFill>
              </a:rPr>
              <a:t>было подавлено только </a:t>
            </a:r>
            <a:r>
              <a:rPr lang="ru-RU" sz="1400" dirty="0" smtClean="0">
                <a:solidFill>
                  <a:prstClr val="white"/>
                </a:solidFill>
              </a:rPr>
              <a:t/>
            </a:r>
            <a:br>
              <a:rPr lang="ru-RU" sz="1400" dirty="0" smtClean="0">
                <a:solidFill>
                  <a:prstClr val="white"/>
                </a:solidFill>
              </a:rPr>
            </a:br>
            <a:r>
              <a:rPr lang="ru-RU" sz="1400" dirty="0" smtClean="0">
                <a:solidFill>
                  <a:prstClr val="white"/>
                </a:solidFill>
              </a:rPr>
              <a:t>в </a:t>
            </a:r>
            <a:r>
              <a:rPr lang="ru-RU" sz="1400" dirty="0">
                <a:solidFill>
                  <a:prstClr val="white"/>
                </a:solidFill>
              </a:rPr>
              <a:t>ноябре </a:t>
            </a:r>
            <a:r>
              <a:rPr lang="ru-RU" sz="1400" dirty="0" smtClean="0">
                <a:solidFill>
                  <a:prstClr val="white"/>
                </a:solidFill>
              </a:rPr>
              <a:t>1671 года. </a:t>
            </a:r>
          </a:p>
          <a:p>
            <a:pPr defTabSz="685766">
              <a:lnSpc>
                <a:spcPct val="110000"/>
              </a:lnSpc>
            </a:pPr>
            <a:endParaRPr lang="ru-RU" sz="1400" dirty="0">
              <a:solidFill>
                <a:prstClr val="white"/>
              </a:solidFill>
            </a:endParaRPr>
          </a:p>
          <a:p>
            <a:pPr defTabSz="685766">
              <a:lnSpc>
                <a:spcPct val="110000"/>
              </a:lnSpc>
            </a:pPr>
            <a:endParaRPr lang="ru-RU" sz="1400" dirty="0" smtClean="0">
              <a:solidFill>
                <a:prstClr val="white"/>
              </a:solidFill>
            </a:endParaRPr>
          </a:p>
          <a:p>
            <a:pPr defTabSz="685766">
              <a:lnSpc>
                <a:spcPct val="110000"/>
              </a:lnSpc>
            </a:pPr>
            <a:endParaRPr lang="ru-RU" sz="1400" dirty="0">
              <a:solidFill>
                <a:prstClr val="white"/>
              </a:solidFill>
            </a:endParaRPr>
          </a:p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Несмотря </a:t>
            </a:r>
            <a:r>
              <a:rPr lang="ru-RU" sz="1400" dirty="0">
                <a:solidFill>
                  <a:prstClr val="white"/>
                </a:solidFill>
              </a:rPr>
              <a:t>на подавление народных волнений, правительство было вынуждено идти на уступки.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9678" y="811658"/>
            <a:ext cx="5294322" cy="352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9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775" y="2097774"/>
            <a:ext cx="2846152" cy="9479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Восстановление </a:t>
            </a:r>
            <a:r>
              <a:rPr lang="ru-RU" sz="1400" dirty="0" smtClean="0">
                <a:solidFill>
                  <a:prstClr val="white"/>
                </a:solidFill>
              </a:rPr>
              <a:t>авторитета</a:t>
            </a:r>
          </a:p>
          <a:p>
            <a:pPr defTabSz="685783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России на </a:t>
            </a:r>
            <a:r>
              <a:rPr lang="ru-RU" sz="1400" dirty="0">
                <a:solidFill>
                  <a:prstClr val="white"/>
                </a:solidFill>
              </a:rPr>
              <a:t>международной арене стало главной задачей внешней политики первых </a:t>
            </a:r>
            <a:r>
              <a:rPr lang="ru-RU" sz="1400" dirty="0" smtClean="0">
                <a:solidFill>
                  <a:prstClr val="white"/>
                </a:solidFill>
              </a:rPr>
              <a:t>Романовых</a:t>
            </a:r>
            <a:r>
              <a:rPr lang="ru-RU" sz="1400" dirty="0">
                <a:solidFill>
                  <a:prstClr val="white"/>
                </a:solidFill>
              </a:rPr>
              <a:t>.</a:t>
            </a:r>
          </a:p>
        </p:txBody>
      </p:sp>
      <p:pic>
        <p:nvPicPr>
          <p:cNvPr id="23554" name="Picture 2" descr="ÐÐ°ÑÑÐ¸Ð½ÐºÐ¸ Ð¿Ð¾ Ð·Ð°Ð¿ÑÐ¾ÑÑ Ð¼Ð¸ÑÐ°Ð¸Ð» ÑÐ¾Ð¼Ð°Ð½Ð¾Ð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678" y="811658"/>
            <a:ext cx="5294322" cy="352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0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ÐÐ°ÑÑÐ¸Ð½ÐºÐ¸ Ð¿Ð¾ Ð·Ð°Ð¿ÑÐ¾ÑÑ ÐºÐ°ÑÑÐ° ÐµÐ²ÑÐ¾Ð¿Ñ 17 Ð²ÐµÐº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3448"/>
            <a:ext cx="9144000" cy="517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15491" y="1417588"/>
            <a:ext cx="29130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prstClr val="white"/>
                </a:solidFill>
              </a:rPr>
              <a:t>В течение XVII века России удалось установить </a:t>
            </a:r>
            <a:r>
              <a:rPr lang="ru-RU" sz="1800" dirty="0" smtClean="0">
                <a:solidFill>
                  <a:prstClr val="white"/>
                </a:solidFill>
              </a:rPr>
              <a:t>дипломатические </a:t>
            </a:r>
            <a:r>
              <a:rPr lang="ru-RU" sz="1800" dirty="0">
                <a:solidFill>
                  <a:prstClr val="white"/>
                </a:solidFill>
              </a:rPr>
              <a:t>отношения </a:t>
            </a:r>
            <a:endParaRPr lang="ru-RU" sz="1800" dirty="0" smtClean="0">
              <a:solidFill>
                <a:prstClr val="white"/>
              </a:solidFill>
            </a:endParaRPr>
          </a:p>
          <a:p>
            <a:pPr algn="ctr"/>
            <a:r>
              <a:rPr lang="ru-RU" sz="1800" dirty="0" smtClean="0">
                <a:solidFill>
                  <a:prstClr val="white"/>
                </a:solidFill>
              </a:rPr>
              <a:t>с </a:t>
            </a:r>
            <a:r>
              <a:rPr lang="ru-RU" sz="1800" dirty="0">
                <a:solidFill>
                  <a:prstClr val="white"/>
                </a:solidFill>
              </a:rPr>
              <a:t>большинством европейских </a:t>
            </a:r>
            <a:r>
              <a:rPr lang="ru-RU" sz="1800" dirty="0" smtClean="0">
                <a:solidFill>
                  <a:prstClr val="white"/>
                </a:solidFill>
              </a:rPr>
              <a:t/>
            </a:r>
            <a:br>
              <a:rPr lang="ru-RU" sz="1800" dirty="0" smtClean="0">
                <a:solidFill>
                  <a:prstClr val="white"/>
                </a:solidFill>
              </a:rPr>
            </a:br>
            <a:r>
              <a:rPr lang="ru-RU" sz="1800" dirty="0" smtClean="0">
                <a:solidFill>
                  <a:prstClr val="white"/>
                </a:solidFill>
              </a:rPr>
              <a:t>государств</a:t>
            </a:r>
            <a:r>
              <a:rPr lang="ru-RU" sz="1800" dirty="0">
                <a:solidFill>
                  <a:prstClr val="white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4698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6973193" y="389581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А.- К. </a:t>
            </a:r>
            <a:r>
              <a:rPr lang="ru-RU" sz="1200" dirty="0" err="1" smtClean="0">
                <a:solidFill>
                  <a:schemeClr val="tx1"/>
                </a:solidFill>
                <a:ea typeface="Theano Didot" panose="02060603060706020203" pitchFamily="18" charset="0"/>
              </a:rPr>
              <a:t>Джаббадар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.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Портрет русского посла в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Персии. 1673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" y="3972860"/>
            <a:ext cx="4036979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Постоянные </a:t>
            </a:r>
            <a:r>
              <a:rPr lang="ru-RU" sz="1400" dirty="0">
                <a:solidFill>
                  <a:schemeClr val="bg1"/>
                </a:solidFill>
              </a:rPr>
              <a:t>русские посольства </a:t>
            </a:r>
            <a:r>
              <a:rPr lang="ru-RU" sz="1400" dirty="0" smtClean="0">
                <a:solidFill>
                  <a:schemeClr val="bg1"/>
                </a:solidFill>
              </a:rPr>
              <a:t>действовали </a:t>
            </a:r>
            <a:r>
              <a:rPr lang="ru-RU" sz="1400" dirty="0">
                <a:solidFill>
                  <a:schemeClr val="bg1"/>
                </a:solidFill>
              </a:rPr>
              <a:t>только в соседних </a:t>
            </a:r>
            <a:r>
              <a:rPr lang="ru-RU" sz="1400" dirty="0" smtClean="0">
                <a:solidFill>
                  <a:schemeClr val="bg1"/>
                </a:solidFill>
              </a:rPr>
              <a:t>странах.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40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09522" y="428907"/>
            <a:ext cx="707501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Внешняя политика России</a:t>
            </a:r>
          </a:p>
          <a:p>
            <a:pPr defTabSz="685766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 </a:t>
            </a:r>
            <a:r>
              <a:rPr lang="en-US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XVII 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веке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0558" y="1806719"/>
            <a:ext cx="415470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Речь </a:t>
            </a:r>
            <a:r>
              <a:rPr lang="ru-RU" sz="1800" dirty="0" err="1" smtClean="0">
                <a:solidFill>
                  <a:prstClr val="white"/>
                </a:solidFill>
                <a:latin typeface="Merriweather"/>
              </a:rPr>
              <a:t>Посполитая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55279" y="167945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273295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7550" y="2867120"/>
            <a:ext cx="484606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Швеция.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49280" y="378645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50558" y="3917952"/>
            <a:ext cx="432770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Османская империя.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18" name="Picture 2" descr="Great coat of arms of Sweden (without mantle)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922" y="852971"/>
            <a:ext cx="3597804" cy="343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42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3109571" y="2814728"/>
            <a:ext cx="2939325" cy="661545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30329" y="2863245"/>
            <a:ext cx="2693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</a:rPr>
              <a:t>Смоленская, </a:t>
            </a:r>
            <a:r>
              <a:rPr lang="ru-RU" sz="1200" dirty="0" smtClean="0">
                <a:solidFill>
                  <a:prstClr val="black"/>
                </a:solidFill>
              </a:rPr>
              <a:t>Черниговская</a:t>
            </a:r>
          </a:p>
          <a:p>
            <a:pPr algn="ctr" defTabSz="685783"/>
            <a:r>
              <a:rPr lang="ru-RU" sz="1200" dirty="0" smtClean="0">
                <a:solidFill>
                  <a:prstClr val="black"/>
                </a:solidFill>
              </a:rPr>
              <a:t> </a:t>
            </a:r>
            <a:r>
              <a:rPr lang="ru-RU" sz="1200" dirty="0">
                <a:solidFill>
                  <a:prstClr val="black"/>
                </a:solidFill>
              </a:rPr>
              <a:t>и Северская земли вошли </a:t>
            </a:r>
            <a:endParaRPr lang="ru-RU" sz="12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200" dirty="0" smtClean="0">
                <a:solidFill>
                  <a:prstClr val="black"/>
                </a:solidFill>
              </a:rPr>
              <a:t>в </a:t>
            </a:r>
            <a:r>
              <a:rPr lang="ru-RU" sz="1200" dirty="0">
                <a:solidFill>
                  <a:prstClr val="black"/>
                </a:solidFill>
              </a:rPr>
              <a:t>Речь </a:t>
            </a:r>
            <a:r>
              <a:rPr lang="ru-RU" sz="1200" dirty="0" err="1">
                <a:solidFill>
                  <a:prstClr val="black"/>
                </a:solidFill>
              </a:rPr>
              <a:t>Посполитую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55391" y="2814729"/>
            <a:ext cx="2760844" cy="662462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351530" y="3648189"/>
            <a:ext cx="2750401" cy="664355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048897" y="3643074"/>
            <a:ext cx="2734455" cy="669469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033618" y="2007727"/>
            <a:ext cx="2760844" cy="662462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112374" y="3643074"/>
            <a:ext cx="2928883" cy="664355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112375" y="2007727"/>
            <a:ext cx="2918440" cy="662462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51530" y="2007727"/>
            <a:ext cx="2760844" cy="662462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44176" y="3657200"/>
            <a:ext cx="2743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</a:rPr>
              <a:t>Они стали </a:t>
            </a:r>
            <a:r>
              <a:rPr lang="ru-RU" sz="1200" dirty="0" smtClean="0">
                <a:solidFill>
                  <a:prstClr val="black"/>
                </a:solidFill>
              </a:rPr>
              <a:t>союзниками</a:t>
            </a:r>
          </a:p>
          <a:p>
            <a:pPr algn="ctr" defTabSz="685783"/>
            <a:r>
              <a:rPr lang="ru-RU" sz="1200" dirty="0" smtClean="0">
                <a:solidFill>
                  <a:prstClr val="black"/>
                </a:solidFill>
              </a:rPr>
              <a:t>в борьбе с турками </a:t>
            </a:r>
          </a:p>
          <a:p>
            <a:pPr algn="ctr" defTabSz="685783"/>
            <a:r>
              <a:rPr lang="ru-RU" sz="1200" dirty="0" smtClean="0">
                <a:solidFill>
                  <a:prstClr val="black"/>
                </a:solidFill>
              </a:rPr>
              <a:t>и крымскими татарами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23633" y="1600399"/>
            <a:ext cx="2545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83"/>
            <a:r>
              <a:rPr lang="ru-RU" sz="1400" b="1" dirty="0">
                <a:solidFill>
                  <a:srgbClr val="C61648"/>
                </a:solidFill>
              </a:rPr>
              <a:t>Андрусовское перемирие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37429" y="1600399"/>
            <a:ext cx="254592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83"/>
            <a:r>
              <a:rPr lang="ru-RU" sz="1400" b="1" dirty="0">
                <a:solidFill>
                  <a:srgbClr val="C61648"/>
                </a:solidFill>
              </a:rPr>
              <a:t>«Вечный мир»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1531" y="402880"/>
            <a:ext cx="84429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Русско-польские отношения</a:t>
            </a:r>
            <a:endParaRPr lang="ru-RU" sz="2800" dirty="0">
              <a:solidFill>
                <a:srgbClr val="4E361E"/>
              </a:solidFill>
              <a:latin typeface="+mj-lt"/>
              <a:ea typeface="Theano Didot" panose="02060603060706020203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9237" y="3747761"/>
            <a:ext cx="2557462" cy="487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83"/>
            <a:r>
              <a:rPr lang="ru-RU" sz="1200" dirty="0" smtClean="0">
                <a:solidFill>
                  <a:prstClr val="black"/>
                </a:solidFill>
              </a:rPr>
              <a:t>Положило </a:t>
            </a:r>
            <a:r>
              <a:rPr lang="ru-RU" sz="1200" dirty="0">
                <a:solidFill>
                  <a:prstClr val="black"/>
                </a:solidFill>
              </a:rPr>
              <a:t>конец Смутному времени в России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3101931" y="1146709"/>
            <a:ext cx="0" cy="3627613"/>
          </a:xfrm>
          <a:prstGeom prst="line">
            <a:avLst/>
          </a:prstGeom>
          <a:ln>
            <a:solidFill>
              <a:srgbClr val="4E361E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310715" y="2938341"/>
            <a:ext cx="2534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</a:rPr>
              <a:t>Смоленские и </a:t>
            </a:r>
            <a:r>
              <a:rPr lang="ru-RU" sz="1200" dirty="0" smtClean="0">
                <a:solidFill>
                  <a:prstClr val="black"/>
                </a:solidFill>
              </a:rPr>
              <a:t>Северские </a:t>
            </a:r>
            <a:r>
              <a:rPr lang="ru-RU" sz="1200" dirty="0">
                <a:solidFill>
                  <a:prstClr val="black"/>
                </a:solidFill>
              </a:rPr>
              <a:t>земли возвращались России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251152" y="3668158"/>
            <a:ext cx="2693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200" dirty="0" smtClean="0">
                <a:solidFill>
                  <a:prstClr val="black"/>
                </a:solidFill>
              </a:rPr>
              <a:t>Речь </a:t>
            </a:r>
            <a:r>
              <a:rPr lang="ru-RU" sz="1200" dirty="0" err="1" smtClean="0">
                <a:solidFill>
                  <a:prstClr val="black"/>
                </a:solidFill>
              </a:rPr>
              <a:t>Посполитая</a:t>
            </a:r>
            <a:r>
              <a:rPr lang="ru-RU" sz="1200" dirty="0" smtClean="0">
                <a:solidFill>
                  <a:prstClr val="black"/>
                </a:solidFill>
              </a:rPr>
              <a:t> признавала присоединение Левобережной Украины к России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253051" y="2223080"/>
            <a:ext cx="2514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200" dirty="0" smtClean="0">
                <a:solidFill>
                  <a:prstClr val="black"/>
                </a:solidFill>
              </a:rPr>
              <a:t>Был </a:t>
            </a:r>
            <a:r>
              <a:rPr lang="ru-RU" sz="1200" dirty="0">
                <a:solidFill>
                  <a:prstClr val="black"/>
                </a:solidFill>
              </a:rPr>
              <a:t>подписан в 1686 году 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289545" y="2894505"/>
            <a:ext cx="2422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200" dirty="0" smtClean="0">
                <a:solidFill>
                  <a:prstClr val="black"/>
                </a:solidFill>
              </a:rPr>
              <a:t>Стал </a:t>
            </a:r>
            <a:r>
              <a:rPr lang="ru-RU" sz="1200" dirty="0">
                <a:solidFill>
                  <a:prstClr val="black"/>
                </a:solidFill>
              </a:rPr>
              <a:t>результатом </a:t>
            </a:r>
            <a:r>
              <a:rPr lang="ru-RU" sz="1200" dirty="0" smtClean="0">
                <a:solidFill>
                  <a:prstClr val="black"/>
                </a:solidFill>
              </a:rPr>
              <a:t>сближения России и </a:t>
            </a:r>
            <a:r>
              <a:rPr lang="ru-RU" sz="1200" dirty="0">
                <a:solidFill>
                  <a:prstClr val="black"/>
                </a:solidFill>
              </a:rPr>
              <a:t>Речи </a:t>
            </a:r>
            <a:r>
              <a:rPr lang="ru-RU" sz="1200" dirty="0" err="1">
                <a:solidFill>
                  <a:prstClr val="black"/>
                </a:solidFill>
              </a:rPr>
              <a:t>Посполитой</a:t>
            </a:r>
            <a:endParaRPr lang="ru-RU" sz="1200" dirty="0">
              <a:solidFill>
                <a:prstClr val="black"/>
              </a:solidFill>
            </a:endParaRPr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>
            <a:off x="6041258" y="1146709"/>
            <a:ext cx="0" cy="3627613"/>
          </a:xfrm>
          <a:prstGeom prst="line">
            <a:avLst/>
          </a:prstGeom>
          <a:ln>
            <a:solidFill>
              <a:srgbClr val="4E361E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3298879" y="2228691"/>
            <a:ext cx="2555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</a:rPr>
              <a:t>Было заключено в 1667 году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27672" y="1600399"/>
            <a:ext cx="2545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83"/>
            <a:r>
              <a:rPr lang="ru-RU" sz="1400" b="1" dirty="0">
                <a:solidFill>
                  <a:srgbClr val="C61648"/>
                </a:solidFill>
              </a:rPr>
              <a:t>Деулинское перемирие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419540" y="2105196"/>
            <a:ext cx="2557462" cy="487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</a:rPr>
              <a:t>Было подписано в 1618 году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6048897" y="2813020"/>
            <a:ext cx="2718832" cy="659944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42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3" grpId="0"/>
      <p:bldP spid="25" grpId="0" animBg="1"/>
      <p:bldP spid="55" grpId="0" animBg="1"/>
      <p:bldP spid="27" grpId="0" animBg="1"/>
      <p:bldP spid="26" grpId="0" animBg="1"/>
      <p:bldP spid="24" grpId="0" animBg="1"/>
      <p:bldP spid="22" grpId="0" animBg="1"/>
      <p:bldP spid="21" grpId="0" animBg="1"/>
      <p:bldP spid="6" grpId="0"/>
      <p:bldP spid="9" grpId="0"/>
      <p:bldP spid="12" grpId="0"/>
      <p:bldP spid="14" grpId="0"/>
      <p:bldP spid="38" grpId="0"/>
      <p:bldP spid="39" grpId="0"/>
      <p:bldP spid="43" grpId="0"/>
      <p:bldP spid="44" grpId="0"/>
      <p:bldP spid="58" grpId="0"/>
      <p:bldP spid="29" grpId="0"/>
      <p:bldP spid="31" grpId="0"/>
      <p:bldP spid="3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09522" y="428907"/>
            <a:ext cx="707501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Россия 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и Швеция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7550" y="1556917"/>
            <a:ext cx="41547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Был подписан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Столбовский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мир</a:t>
            </a:r>
          </a:p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1617 года.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58776" y="155691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6" y="258134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7551" y="2588881"/>
            <a:ext cx="484606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Был подписан Кардисский мир</a:t>
            </a:r>
          </a:p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1661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года.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6" y="360576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57550" y="3598765"/>
            <a:ext cx="432770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России так и не удалось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получить</a:t>
            </a:r>
          </a:p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выход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к Балтийскому морю.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1026" name="Picture 2" descr="Great coat of arms of Sweden (without mantle)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567" y="1561666"/>
            <a:ext cx="3014214" cy="287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65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4" name="Овал 23"/>
          <p:cNvSpPr/>
          <p:nvPr/>
        </p:nvSpPr>
        <p:spPr>
          <a:xfrm>
            <a:off x="6985225" y="389581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200" dirty="0" smtClean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139267" y="781749"/>
            <a:ext cx="14919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prstClr val="black"/>
                </a:solidFill>
              </a:rPr>
              <a:t>Грамота 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</a:rPr>
              <a:t>хана Мурат-</a:t>
            </a:r>
            <a:r>
              <a:rPr lang="ru-RU" sz="1200" dirty="0" err="1" smtClean="0">
                <a:solidFill>
                  <a:prstClr val="black"/>
                </a:solidFill>
              </a:rPr>
              <a:t>Гирея</a:t>
            </a:r>
            <a:endParaRPr lang="ru-RU" sz="1200" dirty="0" smtClean="0">
              <a:solidFill>
                <a:prstClr val="black"/>
              </a:solidFill>
            </a:endParaRPr>
          </a:p>
          <a:p>
            <a:pPr algn="ctr"/>
            <a:r>
              <a:rPr lang="ru-RU" sz="1200" dirty="0" smtClean="0">
                <a:solidFill>
                  <a:prstClr val="black"/>
                </a:solidFill>
              </a:rPr>
              <a:t> с изложением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</a:rPr>
              <a:t>Бахчисарайского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</a:rPr>
              <a:t>договора</a:t>
            </a:r>
            <a:endParaRPr lang="ru-RU" sz="1200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654" y="0"/>
            <a:ext cx="325069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44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ÐÐ°ÑÑÐ¸Ð½ÐºÐ¸ Ð¿Ð¾ Ð·Ð°Ð¿ÑÐ¾ÑÑ ÑÐ¼ÐµÐ»ÑÐºÐ¾ Ð¿ÐµÑÐµÑÑÐ»Ð°Ð²ÑÐºÐ°Ñ ÑÐ°Ð´Ð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6986364" y="379704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М. </a:t>
            </a:r>
            <a:r>
              <a:rPr lang="ru-RU" sz="1200" dirty="0" err="1">
                <a:solidFill>
                  <a:prstClr val="black"/>
                </a:solidFill>
                <a:ea typeface="Theano Didot" panose="02060603060706020203" pitchFamily="18" charset="0"/>
              </a:rPr>
              <a:t>Хмелько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.</a:t>
            </a:r>
          </a:p>
          <a:p>
            <a:pPr algn="ctr"/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Переяславская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 рада.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1951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" y="3966967"/>
            <a:ext cx="5076825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 smtClean="0">
                <a:solidFill>
                  <a:prstClr val="white"/>
                </a:solidFill>
              </a:rPr>
              <a:t>Османская </a:t>
            </a:r>
            <a:r>
              <a:rPr lang="ru-RU" sz="1400" dirty="0">
                <a:solidFill>
                  <a:prstClr val="white"/>
                </a:solidFill>
              </a:rPr>
              <a:t>империя </a:t>
            </a:r>
            <a:r>
              <a:rPr lang="ru-RU" sz="1400" dirty="0" smtClean="0">
                <a:solidFill>
                  <a:prstClr val="white"/>
                </a:solidFill>
              </a:rPr>
              <a:t>и Крымское </a:t>
            </a:r>
            <a:r>
              <a:rPr lang="ru-RU" sz="1400" dirty="0">
                <a:solidFill>
                  <a:prstClr val="white"/>
                </a:solidFill>
              </a:rPr>
              <a:t>ханство признавали вхождение Левобережной Украины в состав России.</a:t>
            </a:r>
          </a:p>
        </p:txBody>
      </p:sp>
    </p:spTree>
    <p:extLst>
      <p:ext uri="{BB962C8B-B14F-4D97-AF65-F5344CB8AC3E}">
        <p14:creationId xmlns:p14="http://schemas.microsoft.com/office/powerpoint/2010/main" val="155943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upload.wikimedia.org/wikipedia/commons/8/83/UB_Maastricht_-_Ides_1710_-_p_5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3757417"/>
            <a:ext cx="3715658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По условиям Нерчинского мирного договора 1689 года устанавливалась русско-китайская граница.</a:t>
            </a:r>
          </a:p>
        </p:txBody>
      </p:sp>
      <p:sp>
        <p:nvSpPr>
          <p:cNvPr id="10" name="Овал 9"/>
          <p:cNvSpPr/>
          <p:nvPr/>
        </p:nvSpPr>
        <p:spPr>
          <a:xfrm>
            <a:off x="6985225" y="389581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Вид на Нерчинск</a:t>
            </a:r>
          </a:p>
        </p:txBody>
      </p:sp>
    </p:spTree>
    <p:extLst>
      <p:ext uri="{BB962C8B-B14F-4D97-AF65-F5344CB8AC3E}">
        <p14:creationId xmlns:p14="http://schemas.microsoft.com/office/powerpoint/2010/main" val="65258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428907"/>
            <a:ext cx="590549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Внешняя политика России </a:t>
            </a:r>
          </a:p>
          <a:p>
            <a:pPr defTabSz="685766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н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а рубеже </a:t>
            </a:r>
            <a:r>
              <a:rPr lang="en-US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XVI–XVII 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веков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7550" y="1720605"/>
            <a:ext cx="460984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Не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был решён главный вопрос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о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выходе к Балтийскому морю.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6" y="172760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6" y="272431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7550" y="2717319"/>
            <a:ext cx="467254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Напряжёнными оставались отношения с Османской империей.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6" y="377645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57550" y="3764766"/>
            <a:ext cx="644952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Не было достигнуто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согласие</a:t>
            </a:r>
          </a:p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Речью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Посполитой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1026" y="440267"/>
            <a:ext cx="2672041" cy="3053761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84813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46494"/>
            <a:ext cx="9144000" cy="51899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3966967"/>
            <a:ext cx="4716463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Россия </a:t>
            </a:r>
            <a:r>
              <a:rPr lang="ru-RU" sz="1400" dirty="0" smtClean="0">
                <a:solidFill>
                  <a:schemeClr val="bg1"/>
                </a:solidFill>
              </a:rPr>
              <a:t>установила крепкие торговые отношения со </a:t>
            </a:r>
            <a:r>
              <a:rPr lang="ru-RU" sz="1400" dirty="0">
                <a:solidFill>
                  <a:schemeClr val="bg1"/>
                </a:solidFill>
              </a:rPr>
              <a:t>странами Средней </a:t>
            </a:r>
            <a:r>
              <a:rPr lang="ru-RU" sz="1400" dirty="0" smtClean="0">
                <a:solidFill>
                  <a:schemeClr val="bg1"/>
                </a:solidFill>
              </a:rPr>
              <a:t>Азии и Персией. 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53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Ð°ÑÑÐ¸Ð½ÐºÐ¸ Ð¿Ð¾ Ð·Ð°Ð¿ÑÐ¾ÑÑ Ð±Ð¾ÑÑÐ±Ð° Ð·Ð° ÑÐºÑÐ°Ð¸Ð½Ñ ÑÐ¼ÐµÐ»ÑÐ½Ð¸ÑÐºÐ¸Ð¹ Ð±Ð¾Ð³Ð´Ð°Ð½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6042" y="1"/>
            <a:ext cx="916004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800" dirty="0">
                <a:solidFill>
                  <a:prstClr val="white"/>
                </a:solidFill>
              </a:rPr>
              <a:t>В</a:t>
            </a:r>
            <a:r>
              <a:rPr lang="ru-RU" sz="1800" dirty="0" smtClean="0">
                <a:solidFill>
                  <a:prstClr val="white"/>
                </a:solidFill>
              </a:rPr>
              <a:t> </a:t>
            </a:r>
            <a:r>
              <a:rPr lang="ru-RU" sz="1800" dirty="0">
                <a:solidFill>
                  <a:prstClr val="white"/>
                </a:solidFill>
              </a:rPr>
              <a:t>течение </a:t>
            </a:r>
            <a:r>
              <a:rPr lang="en-US" sz="1800" dirty="0" smtClean="0">
                <a:solidFill>
                  <a:prstClr val="white"/>
                </a:solidFill>
              </a:rPr>
              <a:t>XVII </a:t>
            </a:r>
            <a:r>
              <a:rPr lang="ru-RU" sz="1800" dirty="0" smtClean="0">
                <a:solidFill>
                  <a:prstClr val="white"/>
                </a:solidFill>
              </a:rPr>
              <a:t>века </a:t>
            </a:r>
            <a:r>
              <a:rPr lang="ru-RU" sz="1800" dirty="0">
                <a:solidFill>
                  <a:prstClr val="white"/>
                </a:solidFill>
              </a:rPr>
              <a:t>России удалось укрепить своё международное </a:t>
            </a:r>
            <a:r>
              <a:rPr lang="ru-RU" sz="1800" dirty="0" smtClean="0">
                <a:solidFill>
                  <a:prstClr val="white"/>
                </a:solidFill>
              </a:rPr>
              <a:t>положение. Она вступила в </a:t>
            </a:r>
            <a:r>
              <a:rPr lang="ru-RU" sz="1800" dirty="0">
                <a:solidFill>
                  <a:prstClr val="white"/>
                </a:solidFill>
              </a:rPr>
              <a:t>борьбу </a:t>
            </a:r>
            <a:r>
              <a:rPr lang="ru-RU" sz="1800" dirty="0" smtClean="0">
                <a:solidFill>
                  <a:prstClr val="white"/>
                </a:solidFill>
              </a:rPr>
              <a:t/>
            </a:r>
            <a:br>
              <a:rPr lang="ru-RU" sz="1800" dirty="0" smtClean="0">
                <a:solidFill>
                  <a:prstClr val="white"/>
                </a:solidFill>
              </a:rPr>
            </a:br>
            <a:r>
              <a:rPr lang="ru-RU" sz="1800" dirty="0" smtClean="0">
                <a:solidFill>
                  <a:prstClr val="white"/>
                </a:solidFill>
              </a:rPr>
              <a:t>за </a:t>
            </a:r>
            <a:r>
              <a:rPr lang="ru-RU" sz="1800" dirty="0">
                <a:solidFill>
                  <a:prstClr val="white"/>
                </a:solidFill>
              </a:rPr>
              <a:t>украинские </a:t>
            </a:r>
            <a:r>
              <a:rPr lang="ru-RU" sz="1800" dirty="0" smtClean="0">
                <a:solidFill>
                  <a:prstClr val="white"/>
                </a:solidFill>
              </a:rPr>
              <a:t>земли. </a:t>
            </a:r>
            <a:endParaRPr lang="ru-RU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84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Box 65"/>
          <p:cNvSpPr txBox="1"/>
          <p:nvPr/>
        </p:nvSpPr>
        <p:spPr>
          <a:xfrm>
            <a:off x="1204862" y="3384535"/>
            <a:ext cx="6734208" cy="468841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 1654 году на </a:t>
            </a:r>
            <a:r>
              <a:rPr lang="ru-RU" sz="1400" dirty="0" err="1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Переяславской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 раде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Украина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была принята в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состав России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08572" y="386413"/>
            <a:ext cx="712695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Вхождение Украины в состав России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04863" y="960808"/>
            <a:ext cx="6708591" cy="473237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>
              <a:defRPr/>
            </a:pPr>
            <a:r>
              <a:rPr lang="ru-RU" sz="1400" dirty="0" smtClean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Тройной гнёт белорусско-украинского </a:t>
            </a:r>
            <a:r>
              <a:rPr lang="ru-RU" sz="1400" dirty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населения Речи </a:t>
            </a:r>
            <a:r>
              <a:rPr lang="ru-RU" sz="1400" dirty="0" err="1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Посполитой</a:t>
            </a:r>
            <a:r>
              <a:rPr lang="ru-RU" sz="1400" dirty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cxnSp>
        <p:nvCxnSpPr>
          <p:cNvPr id="39" name="Соединительная линия уступом 38"/>
          <p:cNvCxnSpPr>
            <a:stCxn id="18" idx="1"/>
            <a:endCxn id="21" idx="1"/>
          </p:cNvCxnSpPr>
          <p:nvPr/>
        </p:nvCxnSpPr>
        <p:spPr>
          <a:xfrm rot="10800000" flipV="1">
            <a:off x="1205025" y="2022618"/>
            <a:ext cx="1031" cy="798169"/>
          </a:xfrm>
          <a:prstGeom prst="bentConnector3">
            <a:avLst>
              <a:gd name="adj1" fmla="val 22272648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Соединительная линия уступом 40"/>
          <p:cNvCxnSpPr>
            <a:stCxn id="18" idx="3"/>
            <a:endCxn id="21" idx="3"/>
          </p:cNvCxnSpPr>
          <p:nvPr/>
        </p:nvCxnSpPr>
        <p:spPr>
          <a:xfrm>
            <a:off x="7939070" y="2022619"/>
            <a:ext cx="12700" cy="798169"/>
          </a:xfrm>
          <a:prstGeom prst="bentConnector3">
            <a:avLst>
              <a:gd name="adj1" fmla="val 1800000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Соединительная линия уступом 43"/>
          <p:cNvCxnSpPr>
            <a:stCxn id="32" idx="3"/>
            <a:endCxn id="18" idx="3"/>
          </p:cNvCxnSpPr>
          <p:nvPr/>
        </p:nvCxnSpPr>
        <p:spPr>
          <a:xfrm>
            <a:off x="7913454" y="1197427"/>
            <a:ext cx="25616" cy="825192"/>
          </a:xfrm>
          <a:prstGeom prst="bentConnector3">
            <a:avLst>
              <a:gd name="adj1" fmla="val 992411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Соединительная линия уступом 44"/>
          <p:cNvCxnSpPr>
            <a:stCxn id="32" idx="1"/>
            <a:endCxn id="18" idx="1"/>
          </p:cNvCxnSpPr>
          <p:nvPr/>
        </p:nvCxnSpPr>
        <p:spPr>
          <a:xfrm rot="10800000" flipH="1" flipV="1">
            <a:off x="1204863" y="1197427"/>
            <a:ext cx="1192" cy="825192"/>
          </a:xfrm>
          <a:prstGeom prst="bentConnector3">
            <a:avLst>
              <a:gd name="adj1" fmla="val -19177852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Рисунок 7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204862" y="4154157"/>
            <a:ext cx="6708592" cy="452073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06055" y="1793410"/>
            <a:ext cx="6733015" cy="458418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Начало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национально-освободительного восстания в 1648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году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05024" y="2586367"/>
            <a:ext cx="6734046" cy="468841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r>
              <a:rPr lang="ru-RU" sz="140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Руководитель восстания Хмельницкий сделал выбор в пользу России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91826" y="4118583"/>
            <a:ext cx="62231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Украина сохранила своё войско, администрацию, законы и городское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самоуправление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46" name="Соединительная линия уступом 45"/>
          <p:cNvCxnSpPr>
            <a:stCxn id="21" idx="1"/>
            <a:endCxn id="66" idx="1"/>
          </p:cNvCxnSpPr>
          <p:nvPr/>
        </p:nvCxnSpPr>
        <p:spPr>
          <a:xfrm rot="10800000" flipV="1">
            <a:off x="1204862" y="2820788"/>
            <a:ext cx="162" cy="798168"/>
          </a:xfrm>
          <a:prstGeom prst="bentConnector3">
            <a:avLst>
              <a:gd name="adj1" fmla="val 141211111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Соединительная линия уступом 47"/>
          <p:cNvCxnSpPr>
            <a:stCxn id="21" idx="3"/>
            <a:endCxn id="66" idx="3"/>
          </p:cNvCxnSpPr>
          <p:nvPr/>
        </p:nvCxnSpPr>
        <p:spPr>
          <a:xfrm>
            <a:off x="7939070" y="2820788"/>
            <a:ext cx="12700" cy="798168"/>
          </a:xfrm>
          <a:prstGeom prst="bentConnector3">
            <a:avLst>
              <a:gd name="adj1" fmla="val 1800000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Соединительная линия уступом 102"/>
          <p:cNvCxnSpPr>
            <a:stCxn id="66" idx="1"/>
            <a:endCxn id="16" idx="1"/>
          </p:cNvCxnSpPr>
          <p:nvPr/>
        </p:nvCxnSpPr>
        <p:spPr>
          <a:xfrm rot="10800000" flipV="1">
            <a:off x="1204862" y="3618956"/>
            <a:ext cx="12700" cy="761238"/>
          </a:xfrm>
          <a:prstGeom prst="bentConnector3">
            <a:avLst>
              <a:gd name="adj1" fmla="val 1894118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Соединительная линия уступом 113"/>
          <p:cNvCxnSpPr>
            <a:stCxn id="66" idx="3"/>
            <a:endCxn id="16" idx="3"/>
          </p:cNvCxnSpPr>
          <p:nvPr/>
        </p:nvCxnSpPr>
        <p:spPr>
          <a:xfrm flipH="1">
            <a:off x="7913454" y="3618956"/>
            <a:ext cx="25616" cy="761238"/>
          </a:xfrm>
          <a:prstGeom prst="bentConnector3">
            <a:avLst>
              <a:gd name="adj1" fmla="val -892411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049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32" grpId="0" animBg="1"/>
      <p:bldP spid="16" grpId="0" animBg="1"/>
      <p:bldP spid="18" grpId="0" animBg="1"/>
      <p:bldP spid="21" grpId="0" animBg="1"/>
      <p:bldP spid="2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mif-medyza.ru/wp-content/uploads/2016/03/%D0%BE%D1%81%D0%B0%D0%B4%D0%B0-%D1%81%D1%87%D0%BE%D0%BB%D0%BE%D0%B2%D0%BA%D0%BE%D0%B2-b09ba853961df484928327bf4e5e466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6962839" y="38709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 flipH="1">
            <a:off x="6985225" y="871599"/>
            <a:ext cx="17552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С. Д. Милорадович. Оборона Троице-Сергиевой лавры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.</a:t>
            </a:r>
            <a:b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1894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973614"/>
            <a:ext cx="3994484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 smtClean="0">
                <a:solidFill>
                  <a:prstClr val="white"/>
                </a:solidFill>
              </a:rPr>
              <a:t>Русская православная церковь также </a:t>
            </a:r>
          </a:p>
          <a:p>
            <a:r>
              <a:rPr lang="ru-RU" sz="1400" dirty="0" smtClean="0">
                <a:solidFill>
                  <a:prstClr val="white"/>
                </a:solidFill>
              </a:rPr>
              <a:t>была </a:t>
            </a:r>
            <a:r>
              <a:rPr lang="ru-RU" sz="1400" dirty="0">
                <a:solidFill>
                  <a:prstClr val="white"/>
                </a:solidFill>
              </a:rPr>
              <a:t>вовлечена в политическую борьбу.</a:t>
            </a:r>
          </a:p>
        </p:txBody>
      </p:sp>
    </p:spTree>
    <p:extLst>
      <p:ext uri="{BB962C8B-B14F-4D97-AF65-F5344CB8AC3E}">
        <p14:creationId xmlns:p14="http://schemas.microsoft.com/office/powerpoint/2010/main" val="265818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3/39/Philare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2357" y="-1"/>
            <a:ext cx="9156357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2357" y="3966967"/>
            <a:ext cx="3727107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Царская власть и положение церкви </a:t>
            </a:r>
            <a:r>
              <a:rPr lang="ru-RU" sz="1400" dirty="0" smtClean="0">
                <a:solidFill>
                  <a:prstClr val="white"/>
                </a:solidFill>
              </a:rPr>
              <a:t>укрепились </a:t>
            </a:r>
            <a:r>
              <a:rPr lang="ru-RU" sz="1400" dirty="0">
                <a:solidFill>
                  <a:prstClr val="white"/>
                </a:solidFill>
              </a:rPr>
              <a:t>при патриархе </a:t>
            </a:r>
            <a:r>
              <a:rPr lang="ru-RU" sz="1400" dirty="0" smtClean="0">
                <a:solidFill>
                  <a:prstClr val="white"/>
                </a:solidFill>
              </a:rPr>
              <a:t>Филарете. </a:t>
            </a:r>
            <a:endParaRPr lang="ru-RU" sz="1400" dirty="0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6985225" y="388114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Н. А. </a:t>
            </a:r>
            <a:r>
              <a:rPr lang="ru-RU" sz="1200" dirty="0" err="1" smtClean="0">
                <a:solidFill>
                  <a:schemeClr val="tx1"/>
                </a:solidFill>
                <a:ea typeface="Theano Didot" panose="02060603060706020203" pitchFamily="18" charset="0"/>
              </a:rPr>
              <a:t>Тютрюмов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.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Патриарх Филарет. </a:t>
            </a:r>
            <a:b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1877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65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upload.wikimedia.org/wikipedia/commons/c/c5/Wjatscheslaw_Grigorjewitsch_Schwarz_0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" y="3976244"/>
            <a:ext cx="3537286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В 1653–1655 годах Никоном была проведена церковная реформа. </a:t>
            </a:r>
          </a:p>
        </p:txBody>
      </p:sp>
      <p:sp>
        <p:nvSpPr>
          <p:cNvPr id="8" name="Овал 7"/>
          <p:cNvSpPr/>
          <p:nvPr/>
        </p:nvSpPr>
        <p:spPr>
          <a:xfrm>
            <a:off x="6985225" y="388114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1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063971" y="595616"/>
            <a:ext cx="16425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В. Шварц. </a:t>
            </a:r>
            <a:b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</a:b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Вербное 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воскресение </a:t>
            </a:r>
            <a:b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 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Москве 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/>
            </a:r>
            <a:b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при царе Алексее 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Михайловиче. 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/>
            </a:r>
            <a:b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1865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43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427957"/>
            <a:ext cx="652534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Преобразования Никона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57550" y="1481452"/>
            <a:ext cx="500672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Крещение двумя пальцами заменялось на крещение тремя пальцами.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6" y="148845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267205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7549" y="2665057"/>
            <a:ext cx="460984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На смену земным поклонам вводились поясные.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6" y="376238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57550" y="3744772"/>
            <a:ext cx="48194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Книги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и иконы исправлялись </a:t>
            </a:r>
            <a:r>
              <a:rPr lang="en-US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en-US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по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греческим образцам.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881" y="1362002"/>
            <a:ext cx="1607187" cy="293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08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972860"/>
            <a:ext cx="3585737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Церковный собор 1666–1667 годов поддержал церковную </a:t>
            </a:r>
            <a:r>
              <a:rPr lang="ru-RU" sz="1400" dirty="0" smtClean="0">
                <a:solidFill>
                  <a:prstClr val="white"/>
                </a:solidFill>
              </a:rPr>
              <a:t>реформу</a:t>
            </a:r>
            <a:r>
              <a:rPr lang="ru-RU" sz="1400" dirty="0">
                <a:solidFill>
                  <a:prstClr val="white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930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898172" y="1424838"/>
            <a:ext cx="537078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83"/>
            <a:r>
              <a:rPr lang="ru-RU" sz="2800" dirty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Церковный раскол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5" y="2595527"/>
            <a:ext cx="2557463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83"/>
            <a:r>
              <a:rPr lang="ru-RU" sz="1403" dirty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Церковная реформа патриарха Никона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76600" y="2595527"/>
            <a:ext cx="2555875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83"/>
            <a:r>
              <a:rPr lang="ru-RU" sz="1403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Раскол </a:t>
            </a:r>
            <a:r>
              <a:rPr lang="ru-RU" sz="1403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верующих </a:t>
            </a:r>
            <a:endParaRPr lang="ru-RU" sz="1403" dirty="0" smtClean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83"/>
            <a:r>
              <a:rPr lang="ru-RU" sz="1403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на </a:t>
            </a:r>
            <a:r>
              <a:rPr lang="ru-RU" sz="1403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никониан </a:t>
            </a:r>
            <a:endParaRPr lang="ru-RU" sz="1403" dirty="0" smtClean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83"/>
            <a:r>
              <a:rPr lang="ru-RU" sz="1403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и старообрядцев </a:t>
            </a:r>
            <a:endParaRPr lang="ru-RU" sz="1403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27763" y="2595527"/>
            <a:ext cx="2557462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83"/>
            <a:r>
              <a:rPr lang="ru-RU" sz="1403" dirty="0" smtClean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Начало массовых религиозных выступлений </a:t>
            </a:r>
            <a:r>
              <a:rPr lang="ru-RU" sz="1403" dirty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по всей </a:t>
            </a:r>
            <a:r>
              <a:rPr lang="ru-RU" sz="1403" dirty="0" smtClean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России </a:t>
            </a:r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009900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934075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56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53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6"/>
            <a:ext cx="73755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Вооружённы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е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 выступления старообрядцев 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45877" y="1616137"/>
            <a:ext cx="334072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Соловецкое восстание 1668–1676 годов.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6939" y="160011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274954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7549" y="2634146"/>
            <a:ext cx="4782304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Движение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раскольников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во время Московского </a:t>
            </a:r>
          </a:p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восстания 1682 года.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66939" y="393615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45877" y="3929155"/>
            <a:ext cx="334072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Выступление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на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Дону</a:t>
            </a:r>
          </a:p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1670–1680-х годах.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275" y="1127975"/>
            <a:ext cx="1798270" cy="319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8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33141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Кризис в России в начале </a:t>
            </a:r>
            <a:r>
              <a:rPr lang="en-US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XVII </a:t>
            </a:r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века  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15445" y="1448584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0" name="Соединительная линия уступом 29"/>
          <p:cNvCxnSpPr>
            <a:stCxn id="29" idx="1"/>
            <a:endCxn id="35" idx="1"/>
          </p:cNvCxnSpPr>
          <p:nvPr/>
        </p:nvCxnSpPr>
        <p:spPr>
          <a:xfrm rot="10800000" flipV="1">
            <a:off x="641141" y="1787546"/>
            <a:ext cx="1374305" cy="1157417"/>
          </a:xfrm>
          <a:prstGeom prst="bentConnector3">
            <a:avLst>
              <a:gd name="adj1" fmla="val 116634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41140" y="2606001"/>
            <a:ext cx="245973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71207" y="1525937"/>
            <a:ext cx="3799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Обострение социальных, экономических </a:t>
            </a:r>
          </a:p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и политических проблем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0725" y="2683354"/>
            <a:ext cx="2240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Начало массового голода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86232" y="3763418"/>
            <a:ext cx="245973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06329" y="3840771"/>
            <a:ext cx="2240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Падение авторитета власти и закона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51078" y="2606001"/>
            <a:ext cx="245973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05870" y="2683354"/>
            <a:ext cx="2350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Раскол в среде российской знати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2" name="Соединительная линия уступом 21"/>
          <p:cNvCxnSpPr>
            <a:stCxn id="29" idx="3"/>
            <a:endCxn id="19" idx="3"/>
          </p:cNvCxnSpPr>
          <p:nvPr/>
        </p:nvCxnSpPr>
        <p:spPr>
          <a:xfrm>
            <a:off x="7126313" y="1787547"/>
            <a:ext cx="1384503" cy="1157417"/>
          </a:xfrm>
          <a:prstGeom prst="bentConnector3">
            <a:avLst>
              <a:gd name="adj1" fmla="val 116511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оединительная линия уступом 24"/>
          <p:cNvCxnSpPr>
            <a:stCxn id="29" idx="2"/>
            <a:endCxn id="17" idx="0"/>
          </p:cNvCxnSpPr>
          <p:nvPr/>
        </p:nvCxnSpPr>
        <p:spPr>
          <a:xfrm rot="5400000">
            <a:off x="3075036" y="2267575"/>
            <a:ext cx="1636908" cy="1354778"/>
          </a:xfrm>
          <a:prstGeom prst="bentConnector3">
            <a:avLst>
              <a:gd name="adj1" fmla="val 5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708808" y="3763418"/>
            <a:ext cx="245973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28905" y="3840771"/>
            <a:ext cx="2240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Начало восстания Хлопка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4" name="Соединительная линия уступом 23"/>
          <p:cNvCxnSpPr>
            <a:stCxn id="29" idx="2"/>
            <a:endCxn id="21" idx="0"/>
          </p:cNvCxnSpPr>
          <p:nvPr/>
        </p:nvCxnSpPr>
        <p:spPr>
          <a:xfrm rot="16200000" flipH="1">
            <a:off x="4436324" y="2261065"/>
            <a:ext cx="1636908" cy="1367798"/>
          </a:xfrm>
          <a:prstGeom prst="bentConnector3">
            <a:avLst>
              <a:gd name="adj1" fmla="val 5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533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4" grpId="0"/>
      <p:bldP spid="15" grpId="0"/>
      <p:bldP spid="17" grpId="0" animBg="1"/>
      <p:bldP spid="18" grpId="0"/>
      <p:bldP spid="19" grpId="0" animBg="1"/>
      <p:bldP spid="20" grpId="0"/>
      <p:bldP spid="21" grpId="0" animBg="1"/>
      <p:bldP spid="2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800" dirty="0">
                <a:solidFill>
                  <a:prstClr val="white"/>
                </a:solidFill>
              </a:rPr>
              <a:t>К концу </a:t>
            </a:r>
            <a:r>
              <a:rPr lang="en-US" sz="1800" dirty="0">
                <a:solidFill>
                  <a:prstClr val="white"/>
                </a:solidFill>
              </a:rPr>
              <a:t>XVII</a:t>
            </a:r>
            <a:r>
              <a:rPr lang="ru-RU" sz="1800" dirty="0" smtClean="0">
                <a:solidFill>
                  <a:prstClr val="white"/>
                </a:solidFill>
              </a:rPr>
              <a:t> </a:t>
            </a:r>
            <a:r>
              <a:rPr lang="ru-RU" sz="1800" dirty="0">
                <a:solidFill>
                  <a:prstClr val="white"/>
                </a:solidFill>
              </a:rPr>
              <a:t>века </a:t>
            </a:r>
            <a:endParaRPr lang="ru-RU" sz="1800" dirty="0" smtClean="0">
              <a:solidFill>
                <a:prstClr val="white"/>
              </a:solidFill>
            </a:endParaRPr>
          </a:p>
          <a:p>
            <a:pPr algn="ctr"/>
            <a:r>
              <a:rPr lang="ru-RU" sz="1800" dirty="0" smtClean="0">
                <a:solidFill>
                  <a:prstClr val="white"/>
                </a:solidFill>
              </a:rPr>
              <a:t>в </a:t>
            </a:r>
            <a:r>
              <a:rPr lang="ru-RU" sz="1800" dirty="0">
                <a:solidFill>
                  <a:prstClr val="white"/>
                </a:solidFill>
              </a:rPr>
              <a:t>подданство </a:t>
            </a:r>
            <a:endParaRPr lang="ru-RU" sz="1800" dirty="0" smtClean="0">
              <a:solidFill>
                <a:prstClr val="white"/>
              </a:solidFill>
            </a:endParaRPr>
          </a:p>
          <a:p>
            <a:pPr algn="ctr"/>
            <a:r>
              <a:rPr lang="ru-RU" sz="1800" dirty="0" smtClean="0">
                <a:solidFill>
                  <a:prstClr val="white"/>
                </a:solidFill>
              </a:rPr>
              <a:t>к </a:t>
            </a:r>
            <a:r>
              <a:rPr lang="ru-RU" sz="1800" dirty="0">
                <a:solidFill>
                  <a:prstClr val="white"/>
                </a:solidFill>
              </a:rPr>
              <a:t>русскому царю перешли народы </a:t>
            </a:r>
            <a:r>
              <a:rPr lang="ru-RU" sz="1800" dirty="0" smtClean="0">
                <a:solidFill>
                  <a:prstClr val="white"/>
                </a:solidFill>
              </a:rPr>
              <a:t>Украины</a:t>
            </a:r>
            <a:r>
              <a:rPr lang="ru-RU" sz="1800" dirty="0">
                <a:solidFill>
                  <a:prstClr val="white"/>
                </a:solidFill>
              </a:rPr>
              <a:t>, Сибири </a:t>
            </a:r>
            <a:endParaRPr lang="ru-RU" sz="1800" dirty="0" smtClean="0">
              <a:solidFill>
                <a:prstClr val="white"/>
              </a:solidFill>
            </a:endParaRPr>
          </a:p>
          <a:p>
            <a:pPr algn="ctr"/>
            <a:r>
              <a:rPr lang="ru-RU" sz="1800" dirty="0" smtClean="0">
                <a:solidFill>
                  <a:prstClr val="white"/>
                </a:solidFill>
              </a:rPr>
              <a:t>и </a:t>
            </a:r>
            <a:r>
              <a:rPr lang="ru-RU" sz="1800" dirty="0">
                <a:solidFill>
                  <a:prstClr val="white"/>
                </a:solidFill>
              </a:rPr>
              <a:t>Дальнего Востока. </a:t>
            </a:r>
          </a:p>
        </p:txBody>
      </p:sp>
    </p:spTree>
    <p:extLst>
      <p:ext uri="{BB962C8B-B14F-4D97-AF65-F5344CB8AC3E}">
        <p14:creationId xmlns:p14="http://schemas.microsoft.com/office/powerpoint/2010/main" val="392835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5225" y="3882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Интерьер крестьянской избы.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Современная реконструкция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757417"/>
            <a:ext cx="3561347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Россия стала многонациональным государством, </a:t>
            </a:r>
            <a:r>
              <a:rPr lang="ru-RU" sz="1400" dirty="0" smtClean="0">
                <a:solidFill>
                  <a:schemeClr val="bg1"/>
                </a:solidFill>
              </a:rPr>
              <a:t>но </a:t>
            </a:r>
            <a:r>
              <a:rPr lang="ru-RU" sz="1400" dirty="0">
                <a:solidFill>
                  <a:schemeClr val="bg1"/>
                </a:solidFill>
              </a:rPr>
              <a:t>большую часть населения составляли русские. </a:t>
            </a:r>
          </a:p>
        </p:txBody>
      </p:sp>
    </p:spTree>
    <p:extLst>
      <p:ext uri="{BB962C8B-B14F-4D97-AF65-F5344CB8AC3E}">
        <p14:creationId xmlns:p14="http://schemas.microsoft.com/office/powerpoint/2010/main" val="77020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53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6"/>
            <a:ext cx="73755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Народы России 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 </a:t>
            </a:r>
            <a:r>
              <a:rPr lang="en-US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XVII 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веке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73877" y="1400619"/>
            <a:ext cx="298963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Говорили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на разных языках.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6939" y="140761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224644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73877" y="2254360"/>
            <a:ext cx="298963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Имели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разный уровень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культуры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08526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73877" y="3083717"/>
            <a:ext cx="298963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Исповедовали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разные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религии.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360889" y="392409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4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73877" y="3917094"/>
            <a:ext cx="298963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Сохраняли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традиции своих предков.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 r="56232"/>
          <a:stretch/>
        </p:blipFill>
        <p:spPr>
          <a:xfrm>
            <a:off x="5920067" y="1683020"/>
            <a:ext cx="1832083" cy="317248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8" t="9292"/>
          <a:stretch/>
        </p:blipFill>
        <p:spPr>
          <a:xfrm>
            <a:off x="7614887" y="406754"/>
            <a:ext cx="1293923" cy="292672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435" y="743059"/>
            <a:ext cx="2190728" cy="307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9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  <p:bldP spid="18" grpId="0" animBg="1"/>
      <p:bldP spid="1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4790365" y="3117548"/>
            <a:ext cx="3683735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53663" y="3194899"/>
            <a:ext cx="3557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Пытались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осознать бескрайние просторы своей Родины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015444" y="1848998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0" name="Соединительная линия уступом 29"/>
          <p:cNvCxnSpPr>
            <a:stCxn id="29" idx="1"/>
            <a:endCxn id="35" idx="1"/>
          </p:cNvCxnSpPr>
          <p:nvPr/>
        </p:nvCxnSpPr>
        <p:spPr>
          <a:xfrm rot="10800000" flipV="1">
            <a:off x="667658" y="2187961"/>
            <a:ext cx="1347787" cy="1268550"/>
          </a:xfrm>
          <a:prstGeom prst="bentConnector3">
            <a:avLst>
              <a:gd name="adj1" fmla="val 116961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67657" y="3117548"/>
            <a:ext cx="36825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92648" y="1926351"/>
            <a:ext cx="3556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Изменилось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восприятие русскими людьми окружающего мира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6082" y="3194899"/>
            <a:ext cx="3305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Чувствовали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свою принадлежность к огромной единой стране</a:t>
            </a:r>
          </a:p>
        </p:txBody>
      </p:sp>
      <p:cxnSp>
        <p:nvCxnSpPr>
          <p:cNvPr id="22" name="Соединительная линия уступом 21"/>
          <p:cNvCxnSpPr>
            <a:stCxn id="29" idx="3"/>
            <a:endCxn id="21" idx="3"/>
          </p:cNvCxnSpPr>
          <p:nvPr/>
        </p:nvCxnSpPr>
        <p:spPr>
          <a:xfrm>
            <a:off x="7126312" y="2187961"/>
            <a:ext cx="1347788" cy="1268550"/>
          </a:xfrm>
          <a:prstGeom prst="bentConnector3">
            <a:avLst>
              <a:gd name="adj1" fmla="val 116961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566415" y="386414"/>
            <a:ext cx="601126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66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Мировоззрение русских людей</a:t>
            </a:r>
          </a:p>
        </p:txBody>
      </p:sp>
    </p:spTree>
    <p:extLst>
      <p:ext uri="{BB962C8B-B14F-4D97-AF65-F5344CB8AC3E}">
        <p14:creationId xmlns:p14="http://schemas.microsoft.com/office/powerpoint/2010/main" val="155643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/>
      <p:bldP spid="29" grpId="0" animBg="1"/>
      <p:bldP spid="35" grpId="0" animBg="1"/>
      <p:bldP spid="4" grpId="0"/>
      <p:bldP spid="1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800" dirty="0">
                <a:solidFill>
                  <a:prstClr val="white"/>
                </a:solidFill>
              </a:rPr>
              <a:t>В </a:t>
            </a:r>
            <a:r>
              <a:rPr lang="en-US" sz="1800" dirty="0" smtClean="0">
                <a:solidFill>
                  <a:prstClr val="white"/>
                </a:solidFill>
              </a:rPr>
              <a:t>XVII</a:t>
            </a:r>
            <a:r>
              <a:rPr lang="ru-RU" sz="1800" dirty="0" smtClean="0">
                <a:solidFill>
                  <a:prstClr val="white"/>
                </a:solidFill>
              </a:rPr>
              <a:t> </a:t>
            </a:r>
            <a:r>
              <a:rPr lang="ru-RU" sz="1800" dirty="0">
                <a:solidFill>
                  <a:prstClr val="white"/>
                </a:solidFill>
              </a:rPr>
              <a:t>веке за Россией были закреплены земли, богатые природными ресурсами.</a:t>
            </a:r>
          </a:p>
        </p:txBody>
      </p:sp>
    </p:spTree>
    <p:extLst>
      <p:ext uri="{BB962C8B-B14F-4D97-AF65-F5344CB8AC3E}">
        <p14:creationId xmlns:p14="http://schemas.microsoft.com/office/powerpoint/2010/main" val="168042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972860"/>
            <a:ext cx="4259179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С конца </a:t>
            </a:r>
            <a:r>
              <a:rPr lang="en-US" sz="1400" dirty="0" smtClean="0">
                <a:solidFill>
                  <a:schemeClr val="bg1"/>
                </a:solidFill>
              </a:rPr>
              <a:t>XVI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>
                <a:solidFill>
                  <a:schemeClr val="bg1"/>
                </a:solidFill>
              </a:rPr>
              <a:t>века русские первопроходцы начали осваивать присоединённые </a:t>
            </a:r>
            <a:r>
              <a:rPr lang="ru-RU" sz="1400" dirty="0" smtClean="0">
                <a:solidFill>
                  <a:schemeClr val="bg1"/>
                </a:solidFill>
              </a:rPr>
              <a:t>земли</a:t>
            </a:r>
            <a:r>
              <a:rPr lang="en-US" sz="1400" dirty="0" smtClean="0">
                <a:solidFill>
                  <a:schemeClr val="bg1"/>
                </a:solidFill>
              </a:rPr>
              <a:t>.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6987537" y="3882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Воеводское управление 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 Сибири</a:t>
            </a:r>
          </a:p>
        </p:txBody>
      </p:sp>
    </p:spTree>
    <p:extLst>
      <p:ext uri="{BB962C8B-B14F-4D97-AF65-F5344CB8AC3E}">
        <p14:creationId xmlns:p14="http://schemas.microsoft.com/office/powerpoint/2010/main" val="280825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53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6"/>
            <a:ext cx="73755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Русские первопроходцы </a:t>
            </a:r>
          </a:p>
          <a:p>
            <a:pPr defTabSz="685766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 </a:t>
            </a:r>
            <a:r>
              <a:rPr lang="en-US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XVII 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веке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45877" y="1720472"/>
            <a:ext cx="46367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Вышли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к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побережью Тихого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океана.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6939" y="162484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247282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45877" y="2446790"/>
            <a:ext cx="478230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Открыли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крайнюю северо-восточную оконечность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Азии.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66939" y="329847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41857" y="3430556"/>
            <a:ext cx="491429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Открыли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земли Якутии и озеро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Байкал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595" y="394910"/>
            <a:ext cx="2722526" cy="2722526"/>
          </a:xfrm>
          <a:prstGeom prst="rect">
            <a:avLst/>
          </a:prstGeom>
        </p:spPr>
      </p:pic>
      <p:sp>
        <p:nvSpPr>
          <p:cNvPr id="19" name="Овал 18"/>
          <p:cNvSpPr/>
          <p:nvPr/>
        </p:nvSpPr>
        <p:spPr>
          <a:xfrm>
            <a:off x="366939" y="412413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4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49897" y="4234203"/>
            <a:ext cx="334072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Побывали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на Камчатке.</a:t>
            </a:r>
          </a:p>
        </p:txBody>
      </p:sp>
    </p:spTree>
    <p:extLst>
      <p:ext uri="{BB962C8B-B14F-4D97-AF65-F5344CB8AC3E}">
        <p14:creationId xmlns:p14="http://schemas.microsoft.com/office/powerpoint/2010/main" val="131230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  <p:bldP spid="19" grpId="0" animBg="1"/>
      <p:bldP spid="2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775" y="1623798"/>
            <a:ext cx="3194323" cy="18959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Между русскими и местным населением устанавливались мирные отношения.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endParaRPr lang="ru-RU" sz="1400" dirty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endParaRPr lang="ru-RU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endParaRPr lang="ru-RU" sz="1400" dirty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Основанные </a:t>
            </a:r>
            <a:r>
              <a:rPr lang="ru-RU" sz="1400" dirty="0">
                <a:solidFill>
                  <a:prstClr val="white"/>
                </a:solidFill>
              </a:rPr>
              <a:t>первопроходцами остроги превращались в города.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1319" y="662976"/>
            <a:ext cx="5252681" cy="35295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1319" y="662976"/>
            <a:ext cx="5252681" cy="352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95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" y="3971231"/>
            <a:ext cx="3276600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События </a:t>
            </a:r>
            <a:r>
              <a:rPr lang="en-US" sz="1400" dirty="0" smtClean="0">
                <a:solidFill>
                  <a:prstClr val="white"/>
                </a:solidFill>
              </a:rPr>
              <a:t>XVII</a:t>
            </a:r>
            <a:r>
              <a:rPr lang="ru-RU" sz="1400" dirty="0" smtClean="0">
                <a:solidFill>
                  <a:prstClr val="white"/>
                </a:solidFill>
              </a:rPr>
              <a:t> </a:t>
            </a:r>
            <a:r>
              <a:rPr lang="ru-RU" sz="1400" dirty="0">
                <a:solidFill>
                  <a:prstClr val="white"/>
                </a:solidFill>
              </a:rPr>
              <a:t>века </a:t>
            </a:r>
            <a:r>
              <a:rPr lang="ru-RU" sz="1400" dirty="0" smtClean="0">
                <a:solidFill>
                  <a:prstClr val="white"/>
                </a:solidFill>
              </a:rPr>
              <a:t>отразились </a:t>
            </a:r>
            <a:br>
              <a:rPr lang="ru-RU" sz="1400" dirty="0" smtClean="0">
                <a:solidFill>
                  <a:prstClr val="white"/>
                </a:solidFill>
              </a:rPr>
            </a:br>
            <a:r>
              <a:rPr lang="ru-RU" sz="1400" dirty="0" smtClean="0">
                <a:solidFill>
                  <a:prstClr val="white"/>
                </a:solidFill>
              </a:rPr>
              <a:t>на </a:t>
            </a:r>
            <a:r>
              <a:rPr lang="ru-RU" sz="1400" dirty="0">
                <a:solidFill>
                  <a:prstClr val="white"/>
                </a:solidFill>
              </a:rPr>
              <a:t>развитии русской культуры. </a:t>
            </a:r>
          </a:p>
        </p:txBody>
      </p:sp>
      <p:sp>
        <p:nvSpPr>
          <p:cNvPr id="7" name="Овал 6"/>
          <p:cNvSpPr/>
          <p:nvPr/>
        </p:nvSpPr>
        <p:spPr>
          <a:xfrm>
            <a:off x="6992744" y="389301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Симеон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 Полоцкий 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и Фёдор </a:t>
            </a:r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Алексеевиич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61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800" dirty="0">
                <a:solidFill>
                  <a:prstClr val="white"/>
                </a:solidFill>
              </a:rPr>
              <a:t>Постоянные контакты со Швецией, </a:t>
            </a:r>
            <a:endParaRPr lang="ru-RU" sz="1800" dirty="0" smtClean="0">
              <a:solidFill>
                <a:prstClr val="white"/>
              </a:solidFill>
            </a:endParaRPr>
          </a:p>
          <a:p>
            <a:pPr algn="ctr"/>
            <a:r>
              <a:rPr lang="ru-RU" sz="1800" dirty="0" smtClean="0">
                <a:solidFill>
                  <a:prstClr val="white"/>
                </a:solidFill>
              </a:rPr>
              <a:t>Речью </a:t>
            </a:r>
            <a:r>
              <a:rPr lang="ru-RU" sz="1800" dirty="0" err="1" smtClean="0">
                <a:solidFill>
                  <a:prstClr val="white"/>
                </a:solidFill>
              </a:rPr>
              <a:t>Посполитой</a:t>
            </a:r>
            <a:r>
              <a:rPr lang="ru-RU" sz="1800" dirty="0">
                <a:solidFill>
                  <a:prstClr val="white"/>
                </a:solidFill>
              </a:rPr>
              <a:t>, Османской империей </a:t>
            </a:r>
            <a:endParaRPr lang="ru-RU" sz="1800" dirty="0" smtClean="0">
              <a:solidFill>
                <a:prstClr val="white"/>
              </a:solidFill>
            </a:endParaRPr>
          </a:p>
          <a:p>
            <a:pPr algn="ctr"/>
            <a:r>
              <a:rPr lang="ru-RU" sz="1800" dirty="0" smtClean="0">
                <a:solidFill>
                  <a:prstClr val="white"/>
                </a:solidFill>
              </a:rPr>
              <a:t>и </a:t>
            </a:r>
            <a:r>
              <a:rPr lang="ru-RU" sz="1800" dirty="0">
                <a:solidFill>
                  <a:prstClr val="white"/>
                </a:solidFill>
              </a:rPr>
              <a:t>Крымским ханством привели к усилению европейского влияния в России.</a:t>
            </a:r>
          </a:p>
        </p:txBody>
      </p:sp>
    </p:spTree>
    <p:extLst>
      <p:ext uri="{BB962C8B-B14F-4D97-AF65-F5344CB8AC3E}">
        <p14:creationId xmlns:p14="http://schemas.microsoft.com/office/powerpoint/2010/main" val="248770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diletant.media/upload/iblock/cf8/cf875f74f04033c224653fa76fd5dc8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7" t="3919" r="846" b="1864"/>
          <a:stretch/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" y="3976847"/>
            <a:ext cx="3276601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Глубокий кризис в российском обществе вылился в Смуту.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6985225" y="388114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100" dirty="0" smtClean="0">
              <a:solidFill>
                <a:schemeClr val="tx1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Великий голод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1601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года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 Москве</a:t>
            </a:r>
            <a:r>
              <a:rPr lang="ru-RU" sz="11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/>
            </a:r>
            <a:br>
              <a:rPr lang="ru-RU" sz="11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endParaRPr lang="ru-RU" sz="11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83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53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6"/>
            <a:ext cx="73755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Русская культура в </a:t>
            </a:r>
            <a:r>
              <a:rPr lang="en-US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XVII 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веке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41857" y="1133645"/>
            <a:ext cx="463677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Переплетение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религиозного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светского мировоззрений.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6939" y="114064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3507" y="1864370"/>
            <a:ext cx="540000" cy="557035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45298" y="1972472"/>
            <a:ext cx="478230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Активное развитие литературы.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66939" y="259718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41856" y="3322458"/>
            <a:ext cx="491429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Культурное взаимодействие между разными народами.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9" name="Овал 18"/>
          <p:cNvSpPr/>
          <p:nvPr/>
        </p:nvSpPr>
        <p:spPr>
          <a:xfrm>
            <a:off x="373507" y="331680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4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48424" y="4053720"/>
            <a:ext cx="545134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Наиболее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заметное взаимовлияние –</a:t>
            </a:r>
          </a:p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одежде, обычаях и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кулинарии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5" t="-841" r="5829" b="-2429"/>
          <a:stretch/>
        </p:blipFill>
        <p:spPr>
          <a:xfrm>
            <a:off x="6144917" y="228554"/>
            <a:ext cx="2831239" cy="3259216"/>
          </a:xfrm>
          <a:prstGeom prst="flowChartConnector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373507" y="406071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5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35287" y="2590183"/>
            <a:ext cx="491429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РПЦ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следила за сохранностью основ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культурной традиции русского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народа.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406229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  <p:bldP spid="19" grpId="0" animBg="1"/>
      <p:bldP spid="20" grpId="0"/>
      <p:bldP spid="18" grpId="0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upload.wikimedia.org/wikipedia/commons/5/53/1899._Tzarevich_Dmitry_by_M._Nesterov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987739"/>
            <a:ext cx="4861711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Поползли слухи, что </a:t>
            </a:r>
            <a:r>
              <a:rPr lang="ru-RU" sz="1400" dirty="0" smtClean="0">
                <a:solidFill>
                  <a:schemeClr val="bg1"/>
                </a:solidFill>
              </a:rPr>
              <a:t>царевич </a:t>
            </a:r>
            <a:r>
              <a:rPr lang="ru-RU" sz="1400" dirty="0">
                <a:solidFill>
                  <a:schemeClr val="bg1"/>
                </a:solidFill>
              </a:rPr>
              <a:t>Дмитрий чудесным образом смог спастись и хочет взойти на престол. </a:t>
            </a:r>
          </a:p>
        </p:txBody>
      </p:sp>
      <p:sp>
        <p:nvSpPr>
          <p:cNvPr id="8" name="Овал 7"/>
          <p:cNvSpPr/>
          <p:nvPr/>
        </p:nvSpPr>
        <p:spPr>
          <a:xfrm>
            <a:off x="6981747" y="385291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М. В. Нестеров.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Царевич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Дмитрий. </a:t>
            </a:r>
            <a:endParaRPr lang="ru-RU" sz="1200" dirty="0" smtClean="0">
              <a:solidFill>
                <a:schemeClr val="tx1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1899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72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5/58/Pseudo-Dimitrij.jpg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60486" y="-21771"/>
            <a:ext cx="4605285" cy="518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4560485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00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1411</Words>
  <Application>Microsoft Office PowerPoint</Application>
  <PresentationFormat>Экран (16:9)</PresentationFormat>
  <Paragraphs>375</Paragraphs>
  <Slides>70</Slides>
  <Notes>69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70</vt:i4>
      </vt:variant>
    </vt:vector>
  </HeadingPairs>
  <TitlesOfParts>
    <vt:vector size="77" baseType="lpstr">
      <vt:lpstr>Arial</vt:lpstr>
      <vt:lpstr>Roboto</vt:lpstr>
      <vt:lpstr>Calibri</vt:lpstr>
      <vt:lpstr>Merriweather</vt:lpstr>
      <vt:lpstr>Theano Didot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2018-04-02T11:23:19Z</dcterms:created>
  <dcterms:modified xsi:type="dcterms:W3CDTF">2018-04-02T11:23:46Z</dcterms:modified>
</cp:coreProperties>
</file>