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4" r:id="rId2"/>
  </p:sldMasterIdLst>
  <p:notesMasterIdLst>
    <p:notesMasterId r:id="rId90"/>
  </p:notesMasterIdLst>
  <p:sldIdLst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32" r:id="rId40"/>
    <p:sldId id="333" r:id="rId41"/>
    <p:sldId id="334" r:id="rId42"/>
    <p:sldId id="335" r:id="rId43"/>
    <p:sldId id="336" r:id="rId44"/>
    <p:sldId id="337" r:id="rId45"/>
    <p:sldId id="338" r:id="rId46"/>
    <p:sldId id="339" r:id="rId47"/>
    <p:sldId id="340" r:id="rId48"/>
    <p:sldId id="341" r:id="rId49"/>
    <p:sldId id="342" r:id="rId50"/>
    <p:sldId id="343" r:id="rId51"/>
    <p:sldId id="344" r:id="rId52"/>
    <p:sldId id="345" r:id="rId53"/>
    <p:sldId id="346" r:id="rId54"/>
    <p:sldId id="347" r:id="rId55"/>
    <p:sldId id="348" r:id="rId56"/>
    <p:sldId id="349" r:id="rId57"/>
    <p:sldId id="350" r:id="rId58"/>
    <p:sldId id="351" r:id="rId59"/>
    <p:sldId id="352" r:id="rId60"/>
    <p:sldId id="353" r:id="rId61"/>
    <p:sldId id="354" r:id="rId62"/>
    <p:sldId id="355" r:id="rId63"/>
    <p:sldId id="356" r:id="rId64"/>
    <p:sldId id="357" r:id="rId65"/>
    <p:sldId id="358" r:id="rId66"/>
    <p:sldId id="359" r:id="rId67"/>
    <p:sldId id="360" r:id="rId68"/>
    <p:sldId id="361" r:id="rId69"/>
    <p:sldId id="362" r:id="rId70"/>
    <p:sldId id="363" r:id="rId71"/>
    <p:sldId id="364" r:id="rId72"/>
    <p:sldId id="365" r:id="rId73"/>
    <p:sldId id="366" r:id="rId74"/>
    <p:sldId id="367" r:id="rId75"/>
    <p:sldId id="368" r:id="rId76"/>
    <p:sldId id="369" r:id="rId77"/>
    <p:sldId id="370" r:id="rId78"/>
    <p:sldId id="371" r:id="rId79"/>
    <p:sldId id="372" r:id="rId80"/>
    <p:sldId id="373" r:id="rId81"/>
    <p:sldId id="374" r:id="rId82"/>
    <p:sldId id="375" r:id="rId83"/>
    <p:sldId id="376" r:id="rId84"/>
    <p:sldId id="377" r:id="rId85"/>
    <p:sldId id="378" r:id="rId86"/>
    <p:sldId id="379" r:id="rId87"/>
    <p:sldId id="380" r:id="rId88"/>
    <p:sldId id="381" r:id="rId8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91"/>
      <p:bold r:id="rId92"/>
      <p:italic r:id="rId93"/>
      <p:boldItalic r:id="rId94"/>
    </p:embeddedFont>
    <p:embeddedFont>
      <p:font typeface="Merriweather" panose="00000500000000000000" pitchFamily="2" charset="-52"/>
      <p:regular r:id="rId95"/>
      <p:bold r:id="rId96"/>
      <p:italic r:id="rId97"/>
      <p:boldItalic r:id="rId98"/>
    </p:embeddedFont>
    <p:embeddedFont>
      <p:font typeface="Roboto" panose="02000000000000000000" pitchFamily="2" charset="0"/>
      <p:regular r:id="rId99"/>
      <p:bold r:id="rId100"/>
      <p:italic r:id="rId101"/>
      <p:boldItalic r:id="rId102"/>
    </p:embeddedFont>
    <p:embeddedFont>
      <p:font typeface="Theano Didot" panose="02060603060706020203" pitchFamily="18" charset="0"/>
      <p:regular r:id="rId103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1648"/>
    <a:srgbClr val="4E361E"/>
    <a:srgbClr val="003BB2"/>
    <a:srgbClr val="FFDC5A"/>
    <a:srgbClr val="DBB43F"/>
    <a:srgbClr val="6008BA"/>
    <a:srgbClr val="2E2E3A"/>
    <a:srgbClr val="DD4935"/>
    <a:srgbClr val="FF6600"/>
    <a:srgbClr val="8A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0" autoAdjust="0"/>
    <p:restoredTop sz="93689" autoAdjust="0"/>
  </p:normalViewPr>
  <p:slideViewPr>
    <p:cSldViewPr snapToGrid="0" showGuides="1">
      <p:cViewPr varScale="1">
        <p:scale>
          <a:sx n="109" d="100"/>
          <a:sy n="109" d="100"/>
        </p:scale>
        <p:origin x="936" y="102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tableStyles" Target="tableStyles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font" Target="fonts/font12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notesMaster" Target="notesMasters/notesMaster1.xml"/><Relationship Id="rId95" Type="http://schemas.openxmlformats.org/officeDocument/2006/relationships/font" Target="fonts/font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font" Target="fonts/font10.fntdata"/><Relationship Id="rId105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font" Target="fonts/font3.fntdata"/><Relationship Id="rId98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font" Target="fonts/font1.fntdata"/><Relationship Id="rId96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font" Target="fonts/font4.fntdata"/><Relationship Id="rId99" Type="http://schemas.openxmlformats.org/officeDocument/2006/relationships/font" Target="fonts/font9.fntdata"/><Relationship Id="rId10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7.fntdata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54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84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63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317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21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74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98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85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99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06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45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4195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48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09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92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52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773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959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53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52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1318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708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3807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421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2365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2444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2514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5343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833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042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927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1177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068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5472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887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0812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5168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275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9628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847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327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291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249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756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583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9430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577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369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85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0217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368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914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71319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8942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118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5033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0230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4782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4061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8859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907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98271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6754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2278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47341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84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5450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40964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9728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084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2232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5866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86593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6502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0705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66444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79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460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93162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80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90039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81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8601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82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6281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27078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331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85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10887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02599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54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84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98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8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072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199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07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37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09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16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60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86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24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123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68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87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77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961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2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066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91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645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8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64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1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66"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pn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80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86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1.png"/><Relationship Id="rId4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r="1254" b="8869"/>
          <a:stretch/>
        </p:blipFill>
        <p:spPr>
          <a:xfrm>
            <a:off x="5164283" y="0"/>
            <a:ext cx="4000500" cy="51642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87" y="1094422"/>
            <a:ext cx="4650904" cy="2954655"/>
          </a:xfrm>
          <a:prstGeom prst="rect">
            <a:avLst/>
          </a:prstGeom>
          <a:noFill/>
        </p:spPr>
        <p:txBody>
          <a:bodyPr wrap="square" lIns="360000" tIns="0" rIns="0" bIns="0" rtlCol="0">
            <a:spAutoFit/>
          </a:bodyPr>
          <a:lstStyle/>
          <a:p>
            <a:pPr defTabSz="685783"/>
            <a:r>
              <a:rPr lang="ru-RU" sz="32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Повседневная жизнь народов Украины, Поволжья, Сибири и Северного Кавказа в XVII веке</a:t>
            </a:r>
          </a:p>
        </p:txBody>
      </p:sp>
    </p:spTree>
    <p:extLst>
      <p:ext uri="{BB962C8B-B14F-4D97-AF65-F5344CB8AC3E}">
        <p14:creationId xmlns:p14="http://schemas.microsoft.com/office/powerpoint/2010/main" val="137470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3952209"/>
            <a:ext cx="3460173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горнице размещалась печь, украшенная цветочными узорами.</a:t>
            </a:r>
          </a:p>
        </p:txBody>
      </p:sp>
    </p:spTree>
    <p:extLst>
      <p:ext uri="{BB962C8B-B14F-4D97-AF65-F5344CB8AC3E}">
        <p14:creationId xmlns:p14="http://schemas.microsoft.com/office/powerpoint/2010/main" val="24067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7859" y="2337750"/>
            <a:ext cx="3052149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рацион </a:t>
            </a:r>
            <a:r>
              <a:rPr lang="ru-RU" sz="1400" dirty="0" smtClean="0">
                <a:solidFill>
                  <a:prstClr val="white"/>
                </a:solidFill>
              </a:rPr>
              <a:t>украинцев </a:t>
            </a:r>
            <a:r>
              <a:rPr lang="ru-RU" sz="1400" dirty="0">
                <a:solidFill>
                  <a:prstClr val="white"/>
                </a:solidFill>
              </a:rPr>
              <a:t>входили каши, </a:t>
            </a:r>
            <a:r>
              <a:rPr lang="ru-RU" sz="1400" dirty="0" smtClean="0">
                <a:solidFill>
                  <a:prstClr val="white"/>
                </a:solidFill>
              </a:rPr>
              <a:t>юшки </a:t>
            </a:r>
            <a:r>
              <a:rPr lang="ru-RU" sz="1400" dirty="0">
                <a:solidFill>
                  <a:prstClr val="white"/>
                </a:solidFill>
              </a:rPr>
              <a:t>и борщи.</a:t>
            </a:r>
          </a:p>
        </p:txBody>
      </p:sp>
      <p:pic>
        <p:nvPicPr>
          <p:cNvPr id="1026" name="Picture 2" descr="Картинки по запросу украинские национальные блюд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82" y="884920"/>
            <a:ext cx="5291618" cy="33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57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18293"/>
            <a:ext cx="3189768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Традиционной едой </a:t>
            </a:r>
            <a:r>
              <a:rPr lang="ru-RU" sz="1400" dirty="0" smtClean="0">
                <a:solidFill>
                  <a:prstClr val="white"/>
                </a:solidFill>
              </a:rPr>
              <a:t>украинцев </a:t>
            </a:r>
            <a:r>
              <a:rPr lang="ru-RU" sz="1400" dirty="0">
                <a:solidFill>
                  <a:prstClr val="white"/>
                </a:solidFill>
              </a:rPr>
              <a:t>были </a:t>
            </a:r>
            <a:r>
              <a:rPr lang="ru-RU" sz="1400" dirty="0" smtClean="0">
                <a:solidFill>
                  <a:prstClr val="white"/>
                </a:solidFill>
              </a:rPr>
              <a:t>галушки </a:t>
            </a:r>
            <a:r>
              <a:rPr lang="ru-RU" sz="1400" dirty="0">
                <a:solidFill>
                  <a:prstClr val="white"/>
                </a:solidFill>
              </a:rPr>
              <a:t>– кусочки теста, сваренные в воде.</a:t>
            </a:r>
          </a:p>
        </p:txBody>
      </p:sp>
    </p:spTree>
    <p:extLst>
      <p:ext uri="{BB962C8B-B14F-4D97-AF65-F5344CB8AC3E}">
        <p14:creationId xmlns:p14="http://schemas.microsoft.com/office/powerpoint/2010/main" val="295773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3952209"/>
            <a:ext cx="417859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Главным местом в жилой части дома был красный угол, в котором стояли иконы.</a:t>
            </a:r>
          </a:p>
        </p:txBody>
      </p:sp>
    </p:spTree>
    <p:extLst>
      <p:ext uri="{BB962C8B-B14F-4D97-AF65-F5344CB8AC3E}">
        <p14:creationId xmlns:p14="http://schemas.microsoft.com/office/powerpoint/2010/main" val="38127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000" r="-2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50979" y="40741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Н.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Пимоненко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Сваты.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1882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54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3952209"/>
            <a:ext cx="400847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Особенностью </a:t>
            </a:r>
            <a:r>
              <a:rPr lang="ru-RU" sz="1400" dirty="0" smtClean="0">
                <a:solidFill>
                  <a:prstClr val="white"/>
                </a:solidFill>
              </a:rPr>
              <a:t>убранства украинских </a:t>
            </a:r>
            <a:r>
              <a:rPr lang="ru-RU" sz="1400" dirty="0">
                <a:solidFill>
                  <a:prstClr val="white"/>
                </a:solidFill>
              </a:rPr>
              <a:t>хат были </a:t>
            </a:r>
            <a:r>
              <a:rPr lang="ru-RU" sz="1400" dirty="0" smtClean="0">
                <a:solidFill>
                  <a:prstClr val="white"/>
                </a:solidFill>
              </a:rPr>
              <a:t>рушники </a:t>
            </a:r>
            <a:r>
              <a:rPr lang="ru-RU" sz="1400" dirty="0">
                <a:solidFill>
                  <a:prstClr val="white"/>
                </a:solidFill>
              </a:rPr>
              <a:t>– вышитые полотенца.</a:t>
            </a:r>
          </a:p>
        </p:txBody>
      </p:sp>
    </p:spTree>
    <p:extLst>
      <p:ext uri="{BB962C8B-B14F-4D97-AF65-F5344CB8AC3E}">
        <p14:creationId xmlns:p14="http://schemas.microsoft.com/office/powerpoint/2010/main" val="11708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Рушники являлись </a:t>
            </a:r>
            <a:r>
              <a:rPr lang="ru-RU" sz="1800" dirty="0">
                <a:solidFill>
                  <a:prstClr val="white"/>
                </a:solidFill>
              </a:rPr>
              <a:t>непременным атрибутом свадебных церемоний.</a:t>
            </a:r>
          </a:p>
        </p:txBody>
      </p:sp>
    </p:spTree>
    <p:extLst>
      <p:ext uri="{BB962C8B-B14F-4D97-AF65-F5344CB8AC3E}">
        <p14:creationId xmlns:p14="http://schemas.microsoft.com/office/powerpoint/2010/main" val="381453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6"/>
            <a:ext cx="607392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Украинский народный костюм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48" y="954052"/>
            <a:ext cx="2779782" cy="39014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361" y="1135784"/>
            <a:ext cx="2654274" cy="353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6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7"/>
          <a:stretch/>
        </p:blipFill>
        <p:spPr>
          <a:xfrm>
            <a:off x="4582632" y="-1"/>
            <a:ext cx="4561370" cy="51780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2"/>
          <a:stretch/>
        </p:blipFill>
        <p:spPr>
          <a:xfrm>
            <a:off x="-1" y="0"/>
            <a:ext cx="4582633" cy="517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50979" y="40741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Запорожский казак.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Реконструкция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60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6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7859" y="2231420"/>
            <a:ext cx="3052149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Летом головным убором служили </a:t>
            </a:r>
            <a:r>
              <a:rPr lang="ru-RU" sz="1400" dirty="0" err="1" smtClean="0">
                <a:solidFill>
                  <a:prstClr val="white"/>
                </a:solidFill>
              </a:rPr>
              <a:t>брыли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– широкополые соломенные шляпы.</a:t>
            </a:r>
          </a:p>
        </p:txBody>
      </p:sp>
      <p:pic>
        <p:nvPicPr>
          <p:cNvPr id="2050" name="Picture 2" descr="Картинки по запросу брыль шляп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491" y="617809"/>
            <a:ext cx="5210509" cy="390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2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6"/>
          <a:stretch/>
        </p:blipFill>
        <p:spPr>
          <a:xfrm>
            <a:off x="4572001" y="-1"/>
            <a:ext cx="4572000" cy="51886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53"/>
          <a:stretch/>
        </p:blipFill>
        <p:spPr>
          <a:xfrm>
            <a:off x="0" y="0"/>
            <a:ext cx="4572000" cy="519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8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50979" y="40741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Юбка-плахта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45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В костюме украинской знати появились </a:t>
            </a:r>
            <a:r>
              <a:rPr lang="ru-RU" sz="1800" dirty="0">
                <a:solidFill>
                  <a:prstClr val="white"/>
                </a:solidFill>
              </a:rPr>
              <a:t>новые элементы, позаимствованные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у </a:t>
            </a:r>
            <a:r>
              <a:rPr lang="ru-RU" sz="1800" dirty="0">
                <a:solidFill>
                  <a:prstClr val="white"/>
                </a:solidFill>
              </a:rPr>
              <a:t>соседних Польши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и </a:t>
            </a:r>
            <a:r>
              <a:rPr lang="ru-RU" sz="1800" dirty="0">
                <a:solidFill>
                  <a:prstClr val="white"/>
                </a:solidFill>
              </a:rPr>
              <a:t>Венгрии.</a:t>
            </a:r>
          </a:p>
        </p:txBody>
      </p:sp>
    </p:spTree>
    <p:extLst>
      <p:ext uri="{BB962C8B-B14F-4D97-AF65-F5344CB8AC3E}">
        <p14:creationId xmlns:p14="http://schemas.microsoft.com/office/powerpoint/2010/main" val="350858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3952209"/>
            <a:ext cx="3979719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Главой </a:t>
            </a:r>
            <a:r>
              <a:rPr lang="ru-RU" sz="1400" dirty="0" smtClean="0">
                <a:solidFill>
                  <a:prstClr val="white"/>
                </a:solidFill>
              </a:rPr>
              <a:t>украинской </a:t>
            </a:r>
            <a:r>
              <a:rPr lang="ru-RU" sz="1400" dirty="0">
                <a:solidFill>
                  <a:prstClr val="white"/>
                </a:solidFill>
              </a:rPr>
              <a:t>семьи был мужчина. Его воля являлась законом для всех.</a:t>
            </a:r>
          </a:p>
        </p:txBody>
      </p:sp>
    </p:spTree>
    <p:extLst>
      <p:ext uri="{BB962C8B-B14F-4D97-AF65-F5344CB8AC3E}">
        <p14:creationId xmlns:p14="http://schemas.microsoft.com/office/powerpoint/2010/main" val="385381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95076"/>
            <a:ext cx="601085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Обязанности украинского мужчины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9" y="1561223"/>
            <a:ext cx="332879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Работа в поле.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8776" y="14297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3221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9" y="2315191"/>
            <a:ext cx="395224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Заготовка дров и строительных материалов.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6800" y="321465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9" y="3346157"/>
            <a:ext cx="40665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Починка инвентаря.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56800" y="41071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3599" y="4238624"/>
            <a:ext cx="332879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Уход за рабочим скотом.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175" y="746313"/>
            <a:ext cx="2115495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0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39000" r="-7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9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Народы Поволжья селились по берегам рек, а также неподалёку от озёр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и </a:t>
            </a:r>
            <a:r>
              <a:rPr lang="ru-RU" sz="1800" dirty="0">
                <a:solidFill>
                  <a:prstClr val="white"/>
                </a:solidFill>
              </a:rPr>
              <a:t>родников.</a:t>
            </a:r>
          </a:p>
        </p:txBody>
      </p:sp>
    </p:spTree>
    <p:extLst>
      <p:ext uri="{BB962C8B-B14F-4D97-AF65-F5344CB8AC3E}">
        <p14:creationId xmlns:p14="http://schemas.microsoft.com/office/powerpoint/2010/main" val="84111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7859" y="2231420"/>
            <a:ext cx="3052149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Жили в Поволжье в </a:t>
            </a:r>
            <a:r>
              <a:rPr lang="ru-RU" sz="1400" dirty="0" smtClean="0">
                <a:solidFill>
                  <a:prstClr val="white"/>
                </a:solidFill>
              </a:rPr>
              <a:t>срубных избах</a:t>
            </a:r>
            <a:r>
              <a:rPr lang="ru-RU" sz="1400" dirty="0">
                <a:solidFill>
                  <a:prstClr val="white"/>
                </a:solidFill>
              </a:rPr>
              <a:t>, крыша которых была покрыта соломой или </a:t>
            </a:r>
            <a:r>
              <a:rPr lang="ru-RU" sz="1400" dirty="0" smtClean="0">
                <a:solidFill>
                  <a:prstClr val="white"/>
                </a:solidFill>
              </a:rPr>
              <a:t>корой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1026" name="Picture 2" descr="Картинки по запросу срубные избы с соломенной крышей поволжь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417" y="827065"/>
            <a:ext cx="5278583" cy="350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78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3952209"/>
            <a:ext cx="3273137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Жилищем для кочевых народов служили </a:t>
            </a:r>
            <a:r>
              <a:rPr lang="ru-RU" sz="1400" dirty="0" smtClean="0">
                <a:solidFill>
                  <a:prstClr val="white"/>
                </a:solidFill>
              </a:rPr>
              <a:t>юрты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787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76106" y="296357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Осетинская свадьба.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Конец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XIX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века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83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50979" y="40741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Интерьер удмуртской избы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98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50979" y="40741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Двухэтажный амбар (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кенос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)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03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50979" y="40741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Двухэтажный амбар (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кенос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)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57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0204" y="1680702"/>
            <a:ext cx="3052149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Важным элементом любого дома была печь.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0204" y="2952488"/>
            <a:ext cx="3052149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У </a:t>
            </a:r>
            <a:r>
              <a:rPr lang="ru-RU" sz="1400" dirty="0" smtClean="0">
                <a:solidFill>
                  <a:prstClr val="white"/>
                </a:solidFill>
              </a:rPr>
              <a:t>татар </a:t>
            </a:r>
            <a:r>
              <a:rPr lang="ru-RU" sz="1400" dirty="0">
                <a:solidFill>
                  <a:prstClr val="white"/>
                </a:solidFill>
              </a:rPr>
              <a:t>рядом с </a:t>
            </a:r>
            <a:r>
              <a:rPr lang="ru-RU" sz="1400" dirty="0" smtClean="0">
                <a:solidFill>
                  <a:prstClr val="white"/>
                </a:solidFill>
              </a:rPr>
              <a:t>печью </a:t>
            </a:r>
            <a:r>
              <a:rPr lang="ru-RU" sz="1400" dirty="0">
                <a:solidFill>
                  <a:prstClr val="white"/>
                </a:solidFill>
              </a:rPr>
              <a:t>находился очаг с котлом.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" r="2709" b="7793"/>
          <a:stretch/>
        </p:blipFill>
        <p:spPr>
          <a:xfrm>
            <a:off x="3865417" y="857129"/>
            <a:ext cx="5278583" cy="342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7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52209"/>
            <a:ext cx="359525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Жилое помещение разделялось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на </a:t>
            </a:r>
            <a:r>
              <a:rPr lang="ru-RU" sz="1400" dirty="0">
                <a:solidFill>
                  <a:prstClr val="white"/>
                </a:solidFill>
              </a:rPr>
              <a:t>две части с помощью занавесок.</a:t>
            </a:r>
          </a:p>
        </p:txBody>
      </p:sp>
      <p:sp>
        <p:nvSpPr>
          <p:cNvPr id="5" name="Овал 4"/>
          <p:cNvSpPr/>
          <p:nvPr/>
        </p:nvSpPr>
        <p:spPr>
          <a:xfrm>
            <a:off x="7050979" y="40741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Интерьер татарской избы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4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4000" r="-3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Костюм разных народов Поволжья был схож. Различие можно было увидеть только в некоторых деталях.</a:t>
            </a:r>
          </a:p>
        </p:txBody>
      </p:sp>
    </p:spTree>
    <p:extLst>
      <p:ext uri="{BB962C8B-B14F-4D97-AF65-F5344CB8AC3E}">
        <p14:creationId xmlns:p14="http://schemas.microsoft.com/office/powerpoint/2010/main" val="41982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05095" y="1647976"/>
            <a:ext cx="73564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Костюм народов Поволжья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8714" y="2682466"/>
            <a:ext cx="2482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И мужчины, и женщины носили рубахи и широкие штаны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1619" y="2779797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рубаху надевали камзол без рукавов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50901" y="2682466"/>
            <a:ext cx="2501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камзол надевали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верхнюю одежду </a:t>
            </a:r>
            <a:endParaRPr lang="ru-RU" sz="1400" dirty="0" smtClean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рукавами</a:t>
            </a:r>
          </a:p>
        </p:txBody>
      </p:sp>
    </p:spTree>
    <p:extLst>
      <p:ext uri="{BB962C8B-B14F-4D97-AF65-F5344CB8AC3E}">
        <p14:creationId xmlns:p14="http://schemas.microsoft.com/office/powerpoint/2010/main" val="408709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15790" r="10204" b="20263"/>
          <a:stretch/>
        </p:blipFill>
        <p:spPr>
          <a:xfrm>
            <a:off x="4592782" y="-62345"/>
            <a:ext cx="4551220" cy="52578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8" b="15959"/>
          <a:stretch/>
        </p:blipFill>
        <p:spPr>
          <a:xfrm>
            <a:off x="0" y="-31173"/>
            <a:ext cx="4592782" cy="5237018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692782" y="43858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Татары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15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50979" y="40741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Женский бешмет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13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50979" y="40741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Чекмень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38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90365" y="3117548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3663" y="3087177"/>
            <a:ext cx="3557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Можно было определить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принадлежность к определённому сословию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15444" y="1848998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67658" y="2187961"/>
            <a:ext cx="1347787" cy="1268550"/>
          </a:xfrm>
          <a:prstGeom prst="bentConnector3">
            <a:avLst>
              <a:gd name="adj1" fmla="val 1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7657" y="3117548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9065" y="1932204"/>
            <a:ext cx="4083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Разнообразием отличались женские головные уборы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2935" y="3194899"/>
            <a:ext cx="343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Можно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было определить возраст женщины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21" idx="3"/>
          </p:cNvCxnSpPr>
          <p:nvPr/>
        </p:nvCxnSpPr>
        <p:spPr>
          <a:xfrm>
            <a:off x="7126312" y="2187961"/>
            <a:ext cx="1347788" cy="1268550"/>
          </a:xfrm>
          <a:prstGeom prst="bentConnector3">
            <a:avLst>
              <a:gd name="adj1" fmla="val 1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51944" y="386414"/>
            <a:ext cx="524021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Костюм народов Поволжья</a:t>
            </a:r>
          </a:p>
        </p:txBody>
      </p:sp>
    </p:spTree>
    <p:extLst>
      <p:ext uri="{BB962C8B-B14F-4D97-AF65-F5344CB8AC3E}">
        <p14:creationId xmlns:p14="http://schemas.microsoft.com/office/powerpoint/2010/main" val="106548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8250" y="2112924"/>
            <a:ext cx="3052149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Молодые </a:t>
            </a:r>
            <a:r>
              <a:rPr lang="ru-RU" sz="1400" dirty="0" smtClean="0">
                <a:solidFill>
                  <a:prstClr val="white"/>
                </a:solidFill>
              </a:rPr>
              <a:t>мордовки </a:t>
            </a:r>
            <a:r>
              <a:rPr lang="ru-RU" sz="1400" dirty="0">
                <a:solidFill>
                  <a:prstClr val="white"/>
                </a:solidFill>
              </a:rPr>
              <a:t>носили налобные </a:t>
            </a:r>
            <a:r>
              <a:rPr lang="ru-RU" sz="1400" dirty="0" smtClean="0">
                <a:solidFill>
                  <a:prstClr val="white"/>
                </a:solidFill>
              </a:rPr>
              <a:t>берестяные </a:t>
            </a:r>
            <a:r>
              <a:rPr lang="ru-RU" sz="1400" dirty="0">
                <a:solidFill>
                  <a:prstClr val="white"/>
                </a:solidFill>
              </a:rPr>
              <a:t>повязки, которые обшивались тканью, украшенной тесьмой или бисером.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7"/>
          <a:stretch/>
        </p:blipFill>
        <p:spPr>
          <a:xfrm>
            <a:off x="3979718" y="588385"/>
            <a:ext cx="5164282" cy="39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8"/>
          <a:stretch/>
        </p:blipFill>
        <p:spPr>
          <a:xfrm>
            <a:off x="4592782" y="-1"/>
            <a:ext cx="4572000" cy="51850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90"/>
          <a:stretch/>
        </p:blipFill>
        <p:spPr>
          <a:xfrm>
            <a:off x="0" y="0"/>
            <a:ext cx="4592782" cy="5174674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692782" y="43858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Женский головной убор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тухья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86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3785" y="2341943"/>
            <a:ext cx="3052149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Головные уборы татарских женщин закрывали также шею и плечи.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87"/>
          <a:stretch/>
        </p:blipFill>
        <p:spPr>
          <a:xfrm>
            <a:off x="3865418" y="699948"/>
            <a:ext cx="5278582" cy="37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5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8000" r="-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44933" y="295318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Башкиры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46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r="-10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В рацион народов Поволжья входили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в </a:t>
            </a:r>
            <a:r>
              <a:rPr lang="ru-RU" sz="1800" dirty="0">
                <a:solidFill>
                  <a:prstClr val="white"/>
                </a:solidFill>
              </a:rPr>
              <a:t>основном жидкие горячие блюда. Частым было сочетание бульона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и </a:t>
            </a:r>
            <a:r>
              <a:rPr lang="ru-RU" sz="1800" dirty="0">
                <a:solidFill>
                  <a:prstClr val="white"/>
                </a:solidFill>
              </a:rPr>
              <a:t>мучных изделий.</a:t>
            </a:r>
          </a:p>
        </p:txBody>
      </p:sp>
    </p:spTree>
    <p:extLst>
      <p:ext uri="{BB962C8B-B14F-4D97-AF65-F5344CB8AC3E}">
        <p14:creationId xmlns:p14="http://schemas.microsoft.com/office/powerpoint/2010/main" val="289926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r="-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52209"/>
            <a:ext cx="359525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Чуваши </a:t>
            </a:r>
            <a:r>
              <a:rPr lang="ru-RU" sz="1400" dirty="0">
                <a:solidFill>
                  <a:prstClr val="white"/>
                </a:solidFill>
              </a:rPr>
              <a:t>по праздникам готовили бульон, который назывался </a:t>
            </a:r>
            <a:r>
              <a:rPr lang="ru-RU" sz="1400" dirty="0" smtClean="0">
                <a:solidFill>
                  <a:prstClr val="white"/>
                </a:solidFill>
              </a:rPr>
              <a:t>шурпе.</a:t>
            </a:r>
            <a:endParaRPr lang="ru-RU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52209"/>
            <a:ext cx="3657600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Среди </a:t>
            </a:r>
            <a:r>
              <a:rPr lang="ru-RU" sz="1400" dirty="0" smtClean="0">
                <a:solidFill>
                  <a:prstClr val="white"/>
                </a:solidFill>
              </a:rPr>
              <a:t>марийцев </a:t>
            </a:r>
            <a:r>
              <a:rPr lang="ru-RU" sz="1400" dirty="0">
                <a:solidFill>
                  <a:prstClr val="white"/>
                </a:solidFill>
              </a:rPr>
              <a:t>был распространён суп с клёцками – </a:t>
            </a:r>
            <a:r>
              <a:rPr lang="ru-RU" sz="1400" dirty="0" err="1" smtClean="0">
                <a:solidFill>
                  <a:prstClr val="white"/>
                </a:solidFill>
              </a:rPr>
              <a:t>лашка</a:t>
            </a:r>
            <a:r>
              <a:rPr lang="ru-RU" sz="1400" dirty="0" smtClean="0">
                <a:solidFill>
                  <a:prstClr val="white"/>
                </a:solidFill>
              </a:rPr>
              <a:t>.</a:t>
            </a:r>
            <a:endParaRPr lang="ru-RU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5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149636"/>
            <a:ext cx="3532909" cy="578959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Татары ели </a:t>
            </a:r>
            <a:r>
              <a:rPr lang="ru-RU" sz="1400" dirty="0" err="1" smtClean="0">
                <a:solidFill>
                  <a:prstClr val="white"/>
                </a:solidFill>
              </a:rPr>
              <a:t>токмач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– суп с лапшой.</a:t>
            </a:r>
          </a:p>
        </p:txBody>
      </p:sp>
    </p:spTree>
    <p:extLst>
      <p:ext uri="{BB962C8B-B14F-4D97-AF65-F5344CB8AC3E}">
        <p14:creationId xmlns:p14="http://schemas.microsoft.com/office/powerpoint/2010/main" val="223483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3785" y="2341943"/>
            <a:ext cx="3052149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Главным угощением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по </a:t>
            </a:r>
            <a:r>
              <a:rPr lang="ru-RU" sz="1400" dirty="0">
                <a:solidFill>
                  <a:prstClr val="white"/>
                </a:solidFill>
              </a:rPr>
              <a:t>праздникам были пельмени.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998" y="923475"/>
            <a:ext cx="5289002" cy="330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4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928" y="1448166"/>
            <a:ext cx="336215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Быт украинцев.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8775" y="131666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20375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928" y="2339908"/>
            <a:ext cx="3893783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Быт народов Поволжья.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58775" y="308650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8775" y="396924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5928" y="3218000"/>
            <a:ext cx="336215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Быт народов Сибири.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5928" y="4095845"/>
            <a:ext cx="531854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Быт народов Северного Кавказа.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02616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9" grpId="0" animBg="1"/>
      <p:bldP spid="11" grpId="0" animBg="1"/>
      <p:bldP spid="18" grpId="0"/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62599"/>
            <a:ext cx="2961409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Башкирским традиционным блюдом был </a:t>
            </a:r>
            <a:r>
              <a:rPr lang="ru-RU" sz="1400" dirty="0" smtClean="0">
                <a:solidFill>
                  <a:prstClr val="white"/>
                </a:solidFill>
              </a:rPr>
              <a:t>бешбармак.</a:t>
            </a:r>
            <a:endParaRPr lang="ru-RU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5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44933" y="295318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Татарский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бэлеш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1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44933" y="295318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Хуплу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54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3785" y="2341943"/>
            <a:ext cx="3052149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Из молочных блюд употребляли </a:t>
            </a:r>
            <a:r>
              <a:rPr lang="ru-RU" sz="1400" dirty="0" err="1" smtClean="0">
                <a:solidFill>
                  <a:prstClr val="white"/>
                </a:solidFill>
              </a:rPr>
              <a:t>катык</a:t>
            </a:r>
            <a:r>
              <a:rPr lang="ru-RU" sz="1400" dirty="0">
                <a:solidFill>
                  <a:prstClr val="white"/>
                </a:solidFill>
              </a:rPr>
              <a:t>, </a:t>
            </a:r>
            <a:r>
              <a:rPr lang="ru-RU" sz="1400" dirty="0" smtClean="0">
                <a:solidFill>
                  <a:prstClr val="white"/>
                </a:solidFill>
              </a:rPr>
              <a:t>айран </a:t>
            </a:r>
            <a:r>
              <a:rPr lang="ru-RU" sz="1400" dirty="0">
                <a:solidFill>
                  <a:prstClr val="white"/>
                </a:solidFill>
              </a:rPr>
              <a:t>и </a:t>
            </a:r>
            <a:r>
              <a:rPr lang="ru-RU" sz="1400" dirty="0" smtClean="0">
                <a:solidFill>
                  <a:prstClr val="white"/>
                </a:solidFill>
              </a:rPr>
              <a:t>кумыс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134" y="896635"/>
            <a:ext cx="5410866" cy="33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2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Жилища </a:t>
            </a:r>
            <a:r>
              <a:rPr lang="ru-RU" sz="1800" dirty="0" smtClean="0">
                <a:solidFill>
                  <a:prstClr val="white"/>
                </a:solidFill>
              </a:rPr>
              <a:t>народов Сибири </a:t>
            </a:r>
            <a:r>
              <a:rPr lang="ru-RU" sz="1800" dirty="0">
                <a:solidFill>
                  <a:prstClr val="white"/>
                </a:solidFill>
              </a:rPr>
              <a:t>были приспособлены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к </a:t>
            </a:r>
            <a:r>
              <a:rPr lang="ru-RU" sz="1800" dirty="0">
                <a:solidFill>
                  <a:prstClr val="white"/>
                </a:solidFill>
              </a:rPr>
              <a:t>природным условиям.</a:t>
            </a:r>
          </a:p>
        </p:txBody>
      </p:sp>
    </p:spTree>
    <p:extLst>
      <p:ext uri="{BB962C8B-B14F-4D97-AF65-F5344CB8AC3E}">
        <p14:creationId xmlns:p14="http://schemas.microsoft.com/office/powerpoint/2010/main" val="69486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4000" r="-4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113324" y="45936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Дом сибирских татар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97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3785" y="2227642"/>
            <a:ext cx="3052149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Помимо печи в доме находился </a:t>
            </a:r>
            <a:r>
              <a:rPr lang="ru-RU" sz="1400" dirty="0" smtClean="0">
                <a:solidFill>
                  <a:prstClr val="white"/>
                </a:solidFill>
              </a:rPr>
              <a:t>чувал </a:t>
            </a:r>
            <a:r>
              <a:rPr lang="ru-RU" sz="1400" dirty="0">
                <a:solidFill>
                  <a:prstClr val="white"/>
                </a:solidFill>
              </a:rPr>
              <a:t>– </a:t>
            </a:r>
            <a:r>
              <a:rPr lang="ru-RU" sz="1400" dirty="0" err="1">
                <a:solidFill>
                  <a:prstClr val="white"/>
                </a:solidFill>
              </a:rPr>
              <a:t>пристенный</a:t>
            </a:r>
            <a:r>
              <a:rPr lang="ru-RU" sz="1400" dirty="0">
                <a:solidFill>
                  <a:prstClr val="white"/>
                </a:solidFill>
              </a:rPr>
              <a:t> очаг,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над </a:t>
            </a:r>
            <a:r>
              <a:rPr lang="ru-RU" sz="1400" dirty="0">
                <a:solidFill>
                  <a:prstClr val="white"/>
                </a:solidFill>
              </a:rPr>
              <a:t>которым нависал дымоход.</a:t>
            </a:r>
          </a:p>
        </p:txBody>
      </p:sp>
      <p:pic>
        <p:nvPicPr>
          <p:cNvPr id="2050" name="Picture 2" descr="Картинки по запросу чувал очаг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" t="4175" r="2663" b="5958"/>
          <a:stretch/>
        </p:blipFill>
        <p:spPr bwMode="auto">
          <a:xfrm>
            <a:off x="3851741" y="856653"/>
            <a:ext cx="5292259" cy="342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93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113324" y="45936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Реконструкция интерьера избы сибирских татар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90365" y="3117548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3663" y="3302620"/>
            <a:ext cx="3557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Зимой скотоводы жили в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юртах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15444" y="1848998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67658" y="2187961"/>
            <a:ext cx="1347787" cy="1268550"/>
          </a:xfrm>
          <a:prstGeom prst="bentConnector3">
            <a:avLst>
              <a:gd name="adj1" fmla="val 1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7657" y="3117548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9065" y="1932204"/>
            <a:ext cx="4083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 скотоводов были как летние,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так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зимние жилища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0296" y="3194899"/>
            <a:ext cx="3557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Летом на берегах рек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ставили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шалаши, покрытые войлоком или корой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21" idx="3"/>
          </p:cNvCxnSpPr>
          <p:nvPr/>
        </p:nvCxnSpPr>
        <p:spPr>
          <a:xfrm>
            <a:off x="7126312" y="2187961"/>
            <a:ext cx="1347788" cy="1268550"/>
          </a:xfrm>
          <a:prstGeom prst="bentConnector3">
            <a:avLst>
              <a:gd name="adj1" fmla="val 1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00225" y="386414"/>
            <a:ext cx="494366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Жилища народов Сибири</a:t>
            </a:r>
          </a:p>
        </p:txBody>
      </p:sp>
    </p:spTree>
    <p:extLst>
      <p:ext uri="{BB962C8B-B14F-4D97-AF65-F5344CB8AC3E}">
        <p14:creationId xmlns:p14="http://schemas.microsoft.com/office/powerpoint/2010/main" val="121744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113324" y="45936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Реконструкция интерьера юрты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42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50979" y="40741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К.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Крыжицкий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Вечер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на Украине.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1901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25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29691"/>
            <a:ext cx="2556164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Зимнее жилище якутов называлось </a:t>
            </a:r>
            <a:r>
              <a:rPr lang="ru-RU" sz="1400" dirty="0" smtClean="0">
                <a:solidFill>
                  <a:prstClr val="white"/>
                </a:solidFill>
              </a:rPr>
              <a:t>балаган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212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3000" r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17802"/>
            <a:ext cx="4249882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Особенности одежды народов Сибири определялись климатическими условиями.</a:t>
            </a:r>
          </a:p>
        </p:txBody>
      </p:sp>
      <p:sp>
        <p:nvSpPr>
          <p:cNvPr id="5" name="Овал 4"/>
          <p:cNvSpPr/>
          <p:nvPr/>
        </p:nvSpPr>
        <p:spPr>
          <a:xfrm>
            <a:off x="7113324" y="45936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Якуты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30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32000" r="-8000" b="-1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113324" y="45936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Буряты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69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0000" r="-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113324" y="45936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Тюбетейки сибирских татар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73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44933" y="292201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Реконструкция якутского национального костюма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92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29691"/>
            <a:ext cx="2556164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Бурятская </a:t>
            </a:r>
            <a:r>
              <a:rPr lang="ru-RU" sz="1400" dirty="0">
                <a:solidFill>
                  <a:prstClr val="white"/>
                </a:solidFill>
              </a:rPr>
              <a:t>шапка имела острую </a:t>
            </a:r>
            <a:r>
              <a:rPr lang="ru-RU" sz="1400" dirty="0" smtClean="0">
                <a:solidFill>
                  <a:prstClr val="white"/>
                </a:solidFill>
              </a:rPr>
              <a:t>тулью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298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95076"/>
            <a:ext cx="343390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Рацион народов </a:t>
            </a:r>
          </a:p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Сибири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9" y="1526634"/>
            <a:ext cx="43090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Наиболее распространённым молочным продуктом был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кумыс.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8776" y="153363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675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9" y="2675483"/>
            <a:ext cx="27988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Мясо ели в основном в варёном виде.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381733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9" y="3948833"/>
            <a:ext cx="40665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Повседневной едой была рыба.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 r="56232"/>
          <a:stretch/>
        </p:blipFill>
        <p:spPr>
          <a:xfrm>
            <a:off x="6286439" y="923961"/>
            <a:ext cx="2133765" cy="369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На Северном Кавказе люди жили в аулах – горных селениях.</a:t>
            </a:r>
            <a:endParaRPr lang="ru-RU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6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3785" y="2227642"/>
            <a:ext cx="3052149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Дома, стоявшие на склонах гор, представляли собой одно- или двухэтажные строения.</a:t>
            </a:r>
          </a:p>
        </p:txBody>
      </p:sp>
      <p:pic>
        <p:nvPicPr>
          <p:cNvPr id="8194" name="Picture 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808" y="828819"/>
            <a:ext cx="5268192" cy="350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91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800755" y="3984600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64053" y="4061953"/>
            <a:ext cx="355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площади можно было спрятаться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случае нападения врага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32476" y="386414"/>
            <a:ext cx="467916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Аулы Северного Кавказа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4" y="2072286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12" idx="1"/>
          </p:cNvCxnSpPr>
          <p:nvPr/>
        </p:nvCxnSpPr>
        <p:spPr>
          <a:xfrm rot="10800000" flipV="1">
            <a:off x="2015444" y="2411248"/>
            <a:ext cx="12700" cy="956157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78047" y="3984600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2003" y="2149638"/>
            <a:ext cx="4370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Поселение включало в себя около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50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домов, примыкавших друг к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другу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6472" y="4169673"/>
            <a:ext cx="3305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площадь на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ночь загоняли скот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12" idx="3"/>
          </p:cNvCxnSpPr>
          <p:nvPr/>
        </p:nvCxnSpPr>
        <p:spPr>
          <a:xfrm>
            <a:off x="7126312" y="2411249"/>
            <a:ext cx="12700" cy="956157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15444" y="3028443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20508" y="3221785"/>
            <a:ext cx="4713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Получалась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круглая или квадратная площадь</a:t>
            </a:r>
          </a:p>
        </p:txBody>
      </p:sp>
      <p:cxnSp>
        <p:nvCxnSpPr>
          <p:cNvPr id="18" name="Соединительная линия уступом 17"/>
          <p:cNvCxnSpPr>
            <a:stCxn id="12" idx="1"/>
            <a:endCxn id="35" idx="1"/>
          </p:cNvCxnSpPr>
          <p:nvPr/>
        </p:nvCxnSpPr>
        <p:spPr>
          <a:xfrm rot="10800000" flipV="1">
            <a:off x="678048" y="3367405"/>
            <a:ext cx="1337397" cy="956157"/>
          </a:xfrm>
          <a:prstGeom prst="bentConnector3">
            <a:avLst>
              <a:gd name="adj1" fmla="val 117093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12" idx="3"/>
            <a:endCxn id="21" idx="3"/>
          </p:cNvCxnSpPr>
          <p:nvPr/>
        </p:nvCxnSpPr>
        <p:spPr>
          <a:xfrm>
            <a:off x="7126312" y="3367406"/>
            <a:ext cx="1358178" cy="956157"/>
          </a:xfrm>
          <a:prstGeom prst="bentConnector3">
            <a:avLst>
              <a:gd name="adj1" fmla="val 11683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28144" y="1116129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85624" y="1193481"/>
            <a:ext cx="4370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Жители равнинной местности строили дома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берегах рек, среди лесов или полей</a:t>
            </a:r>
          </a:p>
        </p:txBody>
      </p:sp>
      <p:cxnSp>
        <p:nvCxnSpPr>
          <p:cNvPr id="24" name="Соединительная линия уступом 23"/>
          <p:cNvCxnSpPr/>
          <p:nvPr/>
        </p:nvCxnSpPr>
        <p:spPr>
          <a:xfrm rot="10800000" flipV="1">
            <a:off x="2025835" y="1455091"/>
            <a:ext cx="12700" cy="956157"/>
          </a:xfrm>
          <a:prstGeom prst="bentConnector3">
            <a:avLst>
              <a:gd name="adj1" fmla="val 19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/>
          <p:nvPr/>
        </p:nvCxnSpPr>
        <p:spPr>
          <a:xfrm flipH="1">
            <a:off x="7115921" y="1455092"/>
            <a:ext cx="12700" cy="956157"/>
          </a:xfrm>
          <a:prstGeom prst="bentConnector3">
            <a:avLst>
              <a:gd name="adj1" fmla="val -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62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  <p:bldP spid="12" grpId="0" animBg="1"/>
      <p:bldP spid="13" grpId="0"/>
      <p:bldP spid="17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50979" y="40741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Хата-мазанка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18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r="-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113324" y="45936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Интерьер кавказского дома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59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113324" y="45936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Интерьер дагестанского дома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55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3785" y="2227642"/>
            <a:ext cx="3052149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Основным </a:t>
            </a:r>
            <a:r>
              <a:rPr lang="ru-RU" sz="1400" dirty="0">
                <a:solidFill>
                  <a:prstClr val="white"/>
                </a:solidFill>
              </a:rPr>
              <a:t>украшением дома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на </a:t>
            </a:r>
            <a:r>
              <a:rPr lang="ru-RU" sz="1400" dirty="0">
                <a:solidFill>
                  <a:prstClr val="white"/>
                </a:solidFill>
              </a:rPr>
              <a:t>Кавказе было оружие, развешанное по стенам.</a:t>
            </a:r>
          </a:p>
        </p:txBody>
      </p:sp>
      <p:pic>
        <p:nvPicPr>
          <p:cNvPr id="9218" name="Picture 2" descr="Картинки по запросу оружие горцев на стенах дом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417" y="633845"/>
            <a:ext cx="5278583" cy="384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77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6" t="13804" r="15730" b="30482"/>
          <a:stretch/>
        </p:blipFill>
        <p:spPr>
          <a:xfrm>
            <a:off x="4561609" y="-83128"/>
            <a:ext cx="4582391" cy="53097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4" t="11363" r="11255" b="25910"/>
          <a:stretch/>
        </p:blipFill>
        <p:spPr>
          <a:xfrm>
            <a:off x="-10391" y="-72736"/>
            <a:ext cx="4572000" cy="52578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692782" y="43858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Кавказцы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бешметах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04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34000"/>
            <a:ext cx="3397828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 груди черкески были нашиты </a:t>
            </a:r>
            <a:r>
              <a:rPr lang="ru-RU" sz="1400" dirty="0" smtClean="0">
                <a:solidFill>
                  <a:prstClr val="white"/>
                </a:solidFill>
              </a:rPr>
              <a:t>газыри </a:t>
            </a:r>
            <a:r>
              <a:rPr lang="ru-RU" sz="1400" dirty="0">
                <a:solidFill>
                  <a:prstClr val="white"/>
                </a:solidFill>
              </a:rPr>
              <a:t>– специальные карманы, в которых хранили патроны.</a:t>
            </a:r>
          </a:p>
        </p:txBody>
      </p:sp>
    </p:spTree>
    <p:extLst>
      <p:ext uri="{BB962C8B-B14F-4D97-AF65-F5344CB8AC3E}">
        <p14:creationId xmlns:p14="http://schemas.microsoft.com/office/powerpoint/2010/main" val="310911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3785" y="1645747"/>
            <a:ext cx="3052149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Зимой надевали </a:t>
            </a:r>
            <a:r>
              <a:rPr lang="ru-RU" sz="1400" dirty="0" smtClean="0">
                <a:solidFill>
                  <a:prstClr val="white"/>
                </a:solidFill>
              </a:rPr>
              <a:t>бурки </a:t>
            </a:r>
            <a:r>
              <a:rPr lang="ru-RU" sz="1400" dirty="0">
                <a:solidFill>
                  <a:prstClr val="white"/>
                </a:solidFill>
              </a:rPr>
              <a:t>– войлочные плащи без рукавов.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3785" y="2914228"/>
            <a:ext cx="3052149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Знатного человека всегда можно было узнать по тому, что его бурка была белой.</a:t>
            </a:r>
          </a:p>
        </p:txBody>
      </p:sp>
      <p:pic>
        <p:nvPicPr>
          <p:cNvPr id="10242" name="Picture 2" descr="Картинки по запросу кавказец в бурк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547687"/>
            <a:ext cx="540067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21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3000" r="-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1818"/>
            <a:ext cx="370955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Мужским головным убором в зимнее время была </a:t>
            </a:r>
            <a:r>
              <a:rPr lang="ru-RU" sz="1400" dirty="0" smtClean="0">
                <a:solidFill>
                  <a:prstClr val="white"/>
                </a:solidFill>
              </a:rPr>
              <a:t>папаха </a:t>
            </a:r>
            <a:r>
              <a:rPr lang="ru-RU" sz="1400" dirty="0">
                <a:solidFill>
                  <a:prstClr val="white"/>
                </a:solidFill>
              </a:rPr>
              <a:t>– шапка из меха.</a:t>
            </a:r>
          </a:p>
        </p:txBody>
      </p:sp>
    </p:spTree>
    <p:extLst>
      <p:ext uri="{BB962C8B-B14F-4D97-AF65-F5344CB8AC3E}">
        <p14:creationId xmlns:p14="http://schemas.microsoft.com/office/powerpoint/2010/main" val="202837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Важным элементом мужского костюма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на </a:t>
            </a:r>
            <a:r>
              <a:rPr lang="ru-RU" sz="1800" dirty="0">
                <a:solidFill>
                  <a:prstClr val="white"/>
                </a:solidFill>
              </a:rPr>
              <a:t>Северном Кавказе было оружие.</a:t>
            </a:r>
          </a:p>
        </p:txBody>
      </p:sp>
    </p:spTree>
    <p:extLst>
      <p:ext uri="{BB962C8B-B14F-4D97-AF65-F5344CB8AC3E}">
        <p14:creationId xmlns:p14="http://schemas.microsoft.com/office/powerpoint/2010/main" val="197391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кавказский женский национальный костю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/>
        </p:blipFill>
        <p:spPr bwMode="auto">
          <a:xfrm>
            <a:off x="4478483" y="0"/>
            <a:ext cx="4665520" cy="519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r="-294" b="21970"/>
          <a:stretch/>
        </p:blipFill>
        <p:spPr>
          <a:xfrm>
            <a:off x="-10391" y="0"/>
            <a:ext cx="4572000" cy="51954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3785" y="2227642"/>
            <a:ext cx="3052149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Традиционным женским головным убором была </a:t>
            </a:r>
            <a:r>
              <a:rPr lang="ru-RU" sz="1400" dirty="0" err="1" smtClean="0">
                <a:solidFill>
                  <a:prstClr val="white"/>
                </a:solidFill>
              </a:rPr>
              <a:t>чухта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– шапочка, плотно закрывавшая волосы.</a:t>
            </a:r>
          </a:p>
        </p:txBody>
      </p:sp>
      <p:pic>
        <p:nvPicPr>
          <p:cNvPr id="12290" name="Picture 2" descr="Картинки по запросу шапочка чухт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48"/>
          <a:stretch/>
        </p:blipFill>
        <p:spPr bwMode="auto">
          <a:xfrm>
            <a:off x="3865418" y="723641"/>
            <a:ext cx="5278582" cy="369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69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50979" y="40741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А. Куинджи.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Вечер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на Украине.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1878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51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В рацион питания жителей Северного Кавказа практически не входила рыба.</a:t>
            </a:r>
          </a:p>
        </p:txBody>
      </p:sp>
    </p:spTree>
    <p:extLst>
      <p:ext uri="{BB962C8B-B14F-4D97-AF65-F5344CB8AC3E}">
        <p14:creationId xmlns:p14="http://schemas.microsoft.com/office/powerpoint/2010/main" val="8573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113324" y="45936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Хинкал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7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13218"/>
            <a:ext cx="3730336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Из напитков наибольшее распространение </a:t>
            </a:r>
            <a:r>
              <a:rPr lang="ru-RU" sz="1400" dirty="0" smtClean="0">
                <a:solidFill>
                  <a:prstClr val="white"/>
                </a:solidFill>
              </a:rPr>
              <a:t>на Кавказе получил айран </a:t>
            </a:r>
            <a:r>
              <a:rPr lang="ru-RU" sz="1400" dirty="0">
                <a:solidFill>
                  <a:prstClr val="white"/>
                </a:solidFill>
              </a:rPr>
              <a:t>– разновидность кефира.</a:t>
            </a:r>
          </a:p>
        </p:txBody>
      </p:sp>
    </p:spTree>
    <p:extLst>
      <p:ext uri="{BB962C8B-B14F-4D97-AF65-F5344CB8AC3E}">
        <p14:creationId xmlns:p14="http://schemas.microsoft.com/office/powerpoint/2010/main" val="70990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95076"/>
            <a:ext cx="553287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Кавказское гостеприимство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9" y="1388134"/>
            <a:ext cx="430904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Любому путнику, пришедшему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дом, готовили лучшую еду, стелили лучшую постель.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53363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675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9" y="2529984"/>
            <a:ext cx="381716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 состоятельных хозяев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дворе были специальные гостевые домики.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381733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9" y="3671834"/>
            <a:ext cx="406654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 обычаю хозяин не должен был задавать гостю каких-либо личных вопросов.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77" t="12723" r="20409" b="20408"/>
          <a:stretch/>
        </p:blipFill>
        <p:spPr>
          <a:xfrm>
            <a:off x="6250898" y="969853"/>
            <a:ext cx="2047009" cy="376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2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29" y="1760967"/>
            <a:ext cx="5080658" cy="1649601"/>
            <a:chOff x="3588329" y="2602486"/>
            <a:chExt cx="5080658" cy="1649601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0" y="2602486"/>
              <a:ext cx="5080657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Куначество —</a:t>
              </a:r>
              <a:endParaRPr lang="ru-RU" sz="4200" dirty="0">
                <a:solidFill>
                  <a:prstClr val="white"/>
                </a:solidFill>
                <a:latin typeface="Merriweather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29" y="3304712"/>
              <a:ext cx="4880262" cy="9473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это установление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тесных дружеских отношений между двумя мужчинами из разных родов или народностей.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8" t="9292"/>
          <a:stretch/>
        </p:blipFill>
        <p:spPr>
          <a:xfrm>
            <a:off x="764441" y="1174172"/>
            <a:ext cx="1387355" cy="313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29691"/>
            <a:ext cx="3865418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Вопросом чести для </a:t>
            </a:r>
            <a:r>
              <a:rPr lang="ru-RU" sz="1400" dirty="0" smtClean="0">
                <a:solidFill>
                  <a:prstClr val="white"/>
                </a:solidFill>
              </a:rPr>
              <a:t>кунаков </a:t>
            </a:r>
            <a:r>
              <a:rPr lang="ru-RU" sz="1400" dirty="0">
                <a:solidFill>
                  <a:prstClr val="white"/>
                </a:solidFill>
              </a:rPr>
              <a:t>было оказание помощи и защиты друг другу.</a:t>
            </a:r>
          </a:p>
        </p:txBody>
      </p:sp>
    </p:spTree>
    <p:extLst>
      <p:ext uri="{BB962C8B-B14F-4D97-AF65-F5344CB8AC3E}">
        <p14:creationId xmlns:p14="http://schemas.microsoft.com/office/powerpoint/2010/main" val="25299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05095" y="1647976"/>
            <a:ext cx="73564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Кавказские традиции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6207" y="2779797"/>
            <a:ext cx="2482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Был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распространён обычай </a:t>
            </a:r>
            <a:r>
              <a:rPr lang="ru-RU" sz="1400" dirty="0" err="1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аталычества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3588" y="2682466"/>
            <a:ext cx="25033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Знатные семьи отдавали своих детей на воспитание простым людям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50901" y="2682466"/>
            <a:ext cx="2501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Воспитателем мог стать только уважаемый мужчина</a:t>
            </a:r>
          </a:p>
        </p:txBody>
      </p:sp>
    </p:spTree>
    <p:extLst>
      <p:ext uri="{BB962C8B-B14F-4D97-AF65-F5344CB8AC3E}">
        <p14:creationId xmlns:p14="http://schemas.microsoft.com/office/powerpoint/2010/main" val="129840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72176"/>
            <a:ext cx="6318472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Повседневная жизнь народов Украины, Поволжья, Сибири </a:t>
            </a:r>
            <a:endParaRPr lang="ru-RU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Северного Кавказа в XVII веке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3" y="2110080"/>
            <a:ext cx="474711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XVII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веке Россия оставалась многонациональной страной.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1100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3" y="359845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3" y="3604134"/>
            <a:ext cx="435371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Народы России сохраняли традиции своих предков.</a:t>
            </a:r>
          </a:p>
        </p:txBody>
      </p:sp>
    </p:spTree>
    <p:extLst>
      <p:ext uri="{BB962C8B-B14F-4D97-AF65-F5344CB8AC3E}">
        <p14:creationId xmlns:p14="http://schemas.microsoft.com/office/powerpoint/2010/main" val="319760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50979" y="40741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Интерьер украинской хаты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952209"/>
            <a:ext cx="304453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Внутри хата была разделена на </a:t>
            </a:r>
            <a:r>
              <a:rPr lang="ru-RU" sz="1400" dirty="0" smtClean="0">
                <a:solidFill>
                  <a:prstClr val="white"/>
                </a:solidFill>
              </a:rPr>
              <a:t>горницу</a:t>
            </a:r>
            <a:r>
              <a:rPr lang="ru-RU" sz="1400" dirty="0">
                <a:solidFill>
                  <a:prstClr val="white"/>
                </a:solidFill>
              </a:rPr>
              <a:t>, </a:t>
            </a:r>
            <a:r>
              <a:rPr lang="ru-RU" sz="1400" dirty="0" smtClean="0">
                <a:solidFill>
                  <a:prstClr val="white"/>
                </a:solidFill>
              </a:rPr>
              <a:t>сени </a:t>
            </a:r>
            <a:r>
              <a:rPr lang="ru-RU" sz="1400" dirty="0">
                <a:solidFill>
                  <a:prstClr val="white"/>
                </a:solidFill>
              </a:rPr>
              <a:t>и кладовую.</a:t>
            </a:r>
          </a:p>
        </p:txBody>
      </p:sp>
    </p:spTree>
    <p:extLst>
      <p:ext uri="{BB962C8B-B14F-4D97-AF65-F5344CB8AC3E}">
        <p14:creationId xmlns:p14="http://schemas.microsoft.com/office/powerpoint/2010/main" val="37148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2440</TotalTime>
  <Words>988</Words>
  <Application>Microsoft Office PowerPoint</Application>
  <PresentationFormat>Экран (16:9)</PresentationFormat>
  <Paragraphs>253</Paragraphs>
  <Slides>87</Slides>
  <Notes>87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87</vt:i4>
      </vt:variant>
    </vt:vector>
  </HeadingPairs>
  <TitlesOfParts>
    <vt:vector size="94" baseType="lpstr">
      <vt:lpstr>Calibri</vt:lpstr>
      <vt:lpstr>Merriweather</vt:lpstr>
      <vt:lpstr>Roboto</vt:lpstr>
      <vt:lpstr>Theano Didot</vt:lpstr>
      <vt:lpstr>Arial</vt:lpstr>
      <vt:lpstr>1_Тема Office</vt:lpstr>
      <vt:lpstr>8_Тема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174</cp:revision>
  <dcterms:created xsi:type="dcterms:W3CDTF">2015-12-14T06:35:07Z</dcterms:created>
  <dcterms:modified xsi:type="dcterms:W3CDTF">2018-03-29T11:23:07Z</dcterms:modified>
</cp:coreProperties>
</file>