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84" r:id="rId2"/>
    <p:sldMasterId id="2147483696" r:id="rId3"/>
    <p:sldMasterId id="2147483708" r:id="rId4"/>
  </p:sldMasterIdLst>
  <p:notesMasterIdLst>
    <p:notesMasterId r:id="rId72"/>
  </p:notesMasterIdLst>
  <p:sldIdLst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41" r:id="rId51"/>
    <p:sldId id="342" r:id="rId52"/>
    <p:sldId id="343" r:id="rId53"/>
    <p:sldId id="344" r:id="rId54"/>
    <p:sldId id="345" r:id="rId55"/>
    <p:sldId id="346" r:id="rId56"/>
    <p:sldId id="347" r:id="rId57"/>
    <p:sldId id="348" r:id="rId58"/>
    <p:sldId id="349" r:id="rId59"/>
    <p:sldId id="350" r:id="rId60"/>
    <p:sldId id="351" r:id="rId61"/>
    <p:sldId id="352" r:id="rId62"/>
    <p:sldId id="353" r:id="rId63"/>
    <p:sldId id="354" r:id="rId64"/>
    <p:sldId id="355" r:id="rId65"/>
    <p:sldId id="356" r:id="rId66"/>
    <p:sldId id="357" r:id="rId67"/>
    <p:sldId id="358" r:id="rId68"/>
    <p:sldId id="359" r:id="rId69"/>
    <p:sldId id="360" r:id="rId70"/>
    <p:sldId id="361" r:id="rId71"/>
  </p:sldIdLst>
  <p:sldSz cx="9144000" cy="5143500" type="screen16x9"/>
  <p:notesSz cx="6858000" cy="9144000"/>
  <p:embeddedFontLst>
    <p:embeddedFont>
      <p:font typeface="Theano Didot" panose="02060603060706020203" pitchFamily="18" charset="0"/>
      <p:regular r:id="rId73"/>
    </p:embeddedFon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Roboto" panose="02000000000000000000" pitchFamily="2" charset="0"/>
      <p:regular r:id="rId78"/>
      <p:bold r:id="rId79"/>
      <p:italic r:id="rId80"/>
      <p:boldItalic r:id="rId81"/>
    </p:embeddedFont>
    <p:embeddedFont>
      <p:font typeface="Merriweather" panose="00000500000000000000" pitchFamily="2" charset="-52"/>
      <p:regular r:id="rId82"/>
      <p:bold r:id="rId83"/>
      <p:italic r:id="rId84"/>
      <p:boldItalic r:id="rId85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1648"/>
    <a:srgbClr val="4E361E"/>
    <a:srgbClr val="003BB2"/>
    <a:srgbClr val="FFDC5A"/>
    <a:srgbClr val="DBB43F"/>
    <a:srgbClr val="6008BA"/>
    <a:srgbClr val="2E2E3A"/>
    <a:srgbClr val="DD4935"/>
    <a:srgbClr val="FF6600"/>
    <a:srgbClr val="8A3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10" autoAdjust="0"/>
    <p:restoredTop sz="93689" autoAdjust="0"/>
  </p:normalViewPr>
  <p:slideViewPr>
    <p:cSldViewPr snapToGrid="0" showGuides="1">
      <p:cViewPr varScale="1">
        <p:scale>
          <a:sx n="109" d="100"/>
          <a:sy n="109" d="100"/>
        </p:scale>
        <p:origin x="936" y="96"/>
      </p:cViewPr>
      <p:guideLst>
        <p:guide orient="horz" pos="237"/>
        <p:guide pos="5534"/>
        <p:guide orient="horz" pos="3003"/>
        <p:guide pos="2993"/>
        <p:guide pos="2767"/>
        <p:guide pos="226"/>
        <p:guide pos="1837"/>
        <p:guide pos="2064"/>
        <p:guide pos="3674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font" Target="fonts/font4.fntdata"/><Relationship Id="rId84" Type="http://schemas.openxmlformats.org/officeDocument/2006/relationships/font" Target="fonts/font12.fntdata"/><Relationship Id="rId89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87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font" Target="fonts/font10.fntdata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font" Target="fonts/font5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85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29.03.2018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622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4952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223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9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3538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919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376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666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216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835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97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868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367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137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0855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06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573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5999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9975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6706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491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85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744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5620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00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61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337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870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0045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712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969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0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92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6834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8931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042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202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916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98597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23970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583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745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244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4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9932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96498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5072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2826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0141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5252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885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034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82622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16049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19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453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94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7206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0188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34987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0719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11171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4591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6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947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772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38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78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734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462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78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224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41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249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139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818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139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289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510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8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7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159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882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572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4836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7721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76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4407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84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808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903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060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9412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21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620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2541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8243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860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418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006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4709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320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4793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4553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58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23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82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819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58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723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043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748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66"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1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671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29.03.2018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50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Картинки по запросу милославский илья данилови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4"/>
          <a:stretch/>
        </p:blipFill>
        <p:spPr bwMode="auto">
          <a:xfrm>
            <a:off x="5152431" y="0"/>
            <a:ext cx="3991569" cy="518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658" y="1543598"/>
            <a:ext cx="4639024" cy="2092881"/>
          </a:xfrm>
          <a:prstGeom prst="rect">
            <a:avLst/>
          </a:prstGeom>
          <a:noFill/>
        </p:spPr>
        <p:txBody>
          <a:bodyPr wrap="square" lIns="360000" tIns="0" rIns="0" bIns="0" rtlCol="0">
            <a:spAutoFit/>
          </a:bodyPr>
          <a:lstStyle/>
          <a:p>
            <a:pPr defTabSz="685783"/>
            <a:r>
              <a:rPr lang="ru-RU" sz="3400" dirty="0" err="1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Cословный</a:t>
            </a:r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 быт </a:t>
            </a:r>
            <a:endParaRPr lang="ru-RU" sz="3400" dirty="0" smtClean="0">
              <a:solidFill>
                <a:prstClr val="white"/>
              </a:solidFill>
              <a:latin typeface="Merriweather"/>
              <a:ea typeface="Theano Didot" panose="02060603060706020203" pitchFamily="18" charset="0"/>
            </a:endParaRPr>
          </a:p>
          <a:p>
            <a:pPr defTabSz="685783"/>
            <a:r>
              <a:rPr lang="ru-RU" sz="34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и </a:t>
            </a:r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картина мира русского </a:t>
            </a:r>
            <a:r>
              <a:rPr lang="ru-RU" sz="34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человека </a:t>
            </a:r>
          </a:p>
          <a:p>
            <a:pPr defTabSz="685783"/>
            <a:r>
              <a:rPr lang="ru-RU" sz="3400" dirty="0" smtClean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в </a:t>
            </a:r>
            <a:r>
              <a:rPr lang="ru-RU" sz="34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XVII веке</a:t>
            </a:r>
          </a:p>
        </p:txBody>
      </p:sp>
    </p:spTree>
    <p:extLst>
      <p:ext uri="{BB962C8B-B14F-4D97-AF65-F5344CB8AC3E}">
        <p14:creationId xmlns:p14="http://schemas.microsoft.com/office/powerpoint/2010/main" val="184838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29403"/>
            <a:ext cx="3870252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После Смуты стали больше цениться стабильность и порядок в государстве.</a:t>
            </a:r>
          </a:p>
        </p:txBody>
      </p:sp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Изгнание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польских интервентов 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из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Московского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Кремля</a:t>
            </a:r>
          </a:p>
        </p:txBody>
      </p:sp>
    </p:spTree>
    <p:extLst>
      <p:ext uri="{BB962C8B-B14F-4D97-AF65-F5344CB8AC3E}">
        <p14:creationId xmlns:p14="http://schemas.microsoft.com/office/powerpoint/2010/main" val="7975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90365" y="3117548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3663" y="3307582"/>
            <a:ext cx="35571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Изучение отличий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жизненных укладов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15444" y="1848998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67658" y="2187961"/>
            <a:ext cx="1347787" cy="1268550"/>
          </a:xfrm>
          <a:prstGeom prst="bentConnector3">
            <a:avLst>
              <a:gd name="adj1" fmla="val 1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7657" y="3117548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2648" y="1926351"/>
            <a:ext cx="355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Рост контактов с европейскими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азиатскими государствами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2935" y="3194899"/>
            <a:ext cx="343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Изучение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политического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повседневного опыта других людей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21" idx="3"/>
          </p:cNvCxnSpPr>
          <p:nvPr/>
        </p:nvCxnSpPr>
        <p:spPr>
          <a:xfrm>
            <a:off x="7126312" y="2187961"/>
            <a:ext cx="1347788" cy="1268550"/>
          </a:xfrm>
          <a:prstGeom prst="bentConnector3">
            <a:avLst>
              <a:gd name="adj1" fmla="val 1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66415" y="386414"/>
            <a:ext cx="601126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Мировоззрение русских людей</a:t>
            </a:r>
          </a:p>
        </p:txBody>
      </p:sp>
    </p:spTree>
    <p:extLst>
      <p:ext uri="{BB962C8B-B14F-4D97-AF65-F5344CB8AC3E}">
        <p14:creationId xmlns:p14="http://schemas.microsoft.com/office/powerpoint/2010/main" val="17729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67227" y="1986461"/>
            <a:ext cx="3052149" cy="11705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Изменение церковного ритуала после раскола в Русской православной церкви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не </a:t>
            </a:r>
            <a:r>
              <a:rPr lang="ru-RU" sz="1400" dirty="0">
                <a:solidFill>
                  <a:prstClr val="white"/>
                </a:solidFill>
              </a:rPr>
              <a:t>поколебало веру большинства населения России.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572" y="648095"/>
            <a:ext cx="5259428" cy="3847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2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Чтение античных трудов и европейской литературы повлияло на появление прогрессивно мыслящих чиновников.</a:t>
            </a:r>
          </a:p>
        </p:txBody>
      </p:sp>
    </p:spTree>
    <p:extLst>
      <p:ext uri="{BB962C8B-B14F-4D97-AF65-F5344CB8AC3E}">
        <p14:creationId xmlns:p14="http://schemas.microsoft.com/office/powerpoint/2010/main" val="19763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05095" y="1647976"/>
            <a:ext cx="73564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Мировоззрение русских людей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6207" y="2676195"/>
            <a:ext cx="24826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Новшества проявлялись </a:t>
            </a:r>
            <a:endParaRPr lang="ru-RU" sz="1400" dirty="0" smtClean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культуре, политике, экономике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29205" y="2674382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Для правящего слоя они казались странными </a:t>
            </a:r>
            <a:endParaRPr lang="ru-RU" sz="1400" dirty="0" smtClean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непривычными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55669" y="2674382"/>
            <a:ext cx="25016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Новшества воспринимались </a:t>
            </a:r>
          </a:p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большой осторожностью</a:t>
            </a:r>
          </a:p>
        </p:txBody>
      </p:sp>
    </p:spTree>
    <p:extLst>
      <p:ext uri="{BB962C8B-B14F-4D97-AF65-F5344CB8AC3E}">
        <p14:creationId xmlns:p14="http://schemas.microsoft.com/office/powerpoint/2010/main" val="128431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90365" y="3117548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3663" y="3194899"/>
            <a:ext cx="355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Сохраняли право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распоряжение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имуществом и собственностью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15444" y="1848998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67658" y="2187961"/>
            <a:ext cx="1347787" cy="1268550"/>
          </a:xfrm>
          <a:prstGeom prst="bentConnector3">
            <a:avLst>
              <a:gd name="adj1" fmla="val 1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7657" y="3117548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9065" y="1932204"/>
            <a:ext cx="4083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После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принятия Соборного уложения крестьяне лишились свободы передвижения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2935" y="3194899"/>
            <a:ext cx="3432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Сохраняли право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занятие торговлей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21" idx="3"/>
          </p:cNvCxnSpPr>
          <p:nvPr/>
        </p:nvCxnSpPr>
        <p:spPr>
          <a:xfrm>
            <a:off x="7126312" y="2187961"/>
            <a:ext cx="1347788" cy="1268550"/>
          </a:xfrm>
          <a:prstGeom prst="bentConnector3">
            <a:avLst>
              <a:gd name="adj1" fmla="val 1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80590" y="386414"/>
            <a:ext cx="198291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Крестьяне</a:t>
            </a:r>
          </a:p>
        </p:txBody>
      </p:sp>
    </p:spTree>
    <p:extLst>
      <p:ext uri="{BB962C8B-B14F-4D97-AF65-F5344CB8AC3E}">
        <p14:creationId xmlns:p14="http://schemas.microsoft.com/office/powerpoint/2010/main" val="309244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29403"/>
            <a:ext cx="3688773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Жизнь </a:t>
            </a:r>
            <a:r>
              <a:rPr lang="ru-RU" sz="1400" dirty="0">
                <a:solidFill>
                  <a:prstClr val="white"/>
                </a:solidFill>
              </a:rPr>
              <a:t>крестьян ещё не подчинялась полностью воле помещика.</a:t>
            </a:r>
          </a:p>
        </p:txBody>
      </p:sp>
    </p:spTree>
    <p:extLst>
      <p:ext uri="{BB962C8B-B14F-4D97-AF65-F5344CB8AC3E}">
        <p14:creationId xmlns:p14="http://schemas.microsoft.com/office/powerpoint/2010/main" val="81273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95076"/>
            <a:ext cx="601085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Основы крестьянской общины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9" y="1171897"/>
            <a:ext cx="33287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Совместное владение землёй.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15955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17473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9" y="2304271"/>
            <a:ext cx="36301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Выборность руководителей.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31899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9" y="3189905"/>
            <a:ext cx="406654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Решение возникавших вопросов на крестьянском сходе.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56800" y="420507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3599" y="4205079"/>
            <a:ext cx="33287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Равноправие всех членов общины.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8" t="17592" r="53197" b="10690"/>
          <a:stretch/>
        </p:blipFill>
        <p:spPr>
          <a:xfrm>
            <a:off x="6100048" y="887877"/>
            <a:ext cx="2029302" cy="409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09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905095" y="1647976"/>
            <a:ext cx="735640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Крестьяне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8714" y="2564354"/>
            <a:ext cx="2482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Существование общины оправдывалось 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христианскими заповедями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31619" y="2779797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Земля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являлась Божьим достоянием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55669" y="2779797"/>
            <a:ext cx="2501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Относиться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к </a:t>
            </a:r>
            <a:r>
              <a:rPr lang="ru-RU" sz="1400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земле </a:t>
            </a:r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нужно было бережно</a:t>
            </a:r>
          </a:p>
        </p:txBody>
      </p:sp>
    </p:spTree>
    <p:extLst>
      <p:ext uri="{BB962C8B-B14F-4D97-AF65-F5344CB8AC3E}">
        <p14:creationId xmlns:p14="http://schemas.microsoft.com/office/powerpoint/2010/main" val="66526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8790" y="2223448"/>
            <a:ext cx="3052149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Основной задачей общины были раздел и перераспределение земель </a:t>
            </a:r>
            <a:r>
              <a:rPr lang="ru-RU" sz="1400" dirty="0" smtClean="0">
                <a:solidFill>
                  <a:prstClr val="white"/>
                </a:solidFill>
              </a:rPr>
              <a:t>между </a:t>
            </a:r>
            <a:r>
              <a:rPr lang="ru-RU" sz="1400" dirty="0">
                <a:solidFill>
                  <a:prstClr val="white"/>
                </a:solidFill>
              </a:rPr>
              <a:t>крестьянами.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" t="10101" r="6090" b="13940"/>
          <a:stretch/>
        </p:blipFill>
        <p:spPr>
          <a:xfrm>
            <a:off x="3855026" y="884700"/>
            <a:ext cx="5288974" cy="337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0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Многих европейцев, </a:t>
            </a:r>
            <a:r>
              <a:rPr lang="ru-RU" sz="1800" dirty="0">
                <a:solidFill>
                  <a:prstClr val="white"/>
                </a:solidFill>
              </a:rPr>
              <a:t>приезжавших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в Россию </a:t>
            </a:r>
          </a:p>
          <a:p>
            <a:pPr algn="ctr" defTabSz="685783"/>
            <a:r>
              <a:rPr lang="ru-RU" sz="1800" dirty="0" smtClean="0">
                <a:solidFill>
                  <a:prstClr val="white"/>
                </a:solidFill>
              </a:rPr>
              <a:t>в </a:t>
            </a:r>
            <a:r>
              <a:rPr lang="en-US" sz="1800" dirty="0" smtClean="0">
                <a:solidFill>
                  <a:prstClr val="white"/>
                </a:solidFill>
              </a:rPr>
              <a:t>XVII</a:t>
            </a:r>
            <a:r>
              <a:rPr lang="ru-RU" sz="1800" dirty="0" smtClean="0">
                <a:solidFill>
                  <a:prstClr val="white"/>
                </a:solidFill>
              </a:rPr>
              <a:t>–</a:t>
            </a:r>
            <a:r>
              <a:rPr lang="en-US" sz="1800" dirty="0" smtClean="0">
                <a:solidFill>
                  <a:prstClr val="white"/>
                </a:solidFill>
              </a:rPr>
              <a:t>XVIII</a:t>
            </a:r>
            <a:r>
              <a:rPr lang="ru-RU" sz="1800" dirty="0" smtClean="0">
                <a:solidFill>
                  <a:prstClr val="white"/>
                </a:solidFill>
              </a:rPr>
              <a:t> веках, </a:t>
            </a:r>
            <a:r>
              <a:rPr lang="ru-RU" sz="1800" dirty="0">
                <a:solidFill>
                  <a:prstClr val="white"/>
                </a:solidFill>
              </a:rPr>
              <a:t>поражала русская баня.</a:t>
            </a:r>
          </a:p>
        </p:txBody>
      </p:sp>
    </p:spTree>
    <p:extLst>
      <p:ext uri="{BB962C8B-B14F-4D97-AF65-F5344CB8AC3E}">
        <p14:creationId xmlns:p14="http://schemas.microsoft.com/office/powerpoint/2010/main" val="162757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88209" y="2325523"/>
            <a:ext cx="2167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Крестьяне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32301" y="376238"/>
            <a:ext cx="2683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Одним из самых устойчивых явлений в жизни крестьян были «</a:t>
            </a:r>
            <a:r>
              <a:rPr lang="ru-RU" sz="1400" dirty="0" smtClean="0">
                <a:solidFill>
                  <a:srgbClr val="C61648"/>
                </a:solidFill>
              </a:rPr>
              <a:t>помочи</a:t>
            </a:r>
            <a:r>
              <a:rPr lang="ru-RU" sz="1400" dirty="0">
                <a:solidFill>
                  <a:srgbClr val="C61648"/>
                </a:solidFill>
              </a:rPr>
              <a:t>»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27763" y="2110221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Крестьяне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оказывали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помощь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сельскохозяйственных работах,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строительстве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8775" y="220374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Отказ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мог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быть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воспринят </a:t>
            </a:r>
          </a:p>
          <a:p>
            <a:pPr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как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оскорбление</a:t>
            </a: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915637" y="745570"/>
            <a:ext cx="1581332" cy="1364651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17" idx="3"/>
          </p:cNvCxnSpPr>
          <p:nvPr/>
        </p:nvCxnSpPr>
        <p:spPr>
          <a:xfrm rot="5400000">
            <a:off x="6119147" y="2786388"/>
            <a:ext cx="1099882" cy="1655763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17" idx="1"/>
            <a:endCxn id="31" idx="2"/>
          </p:cNvCxnSpPr>
          <p:nvPr/>
        </p:nvCxnSpPr>
        <p:spPr>
          <a:xfrm rot="10800000">
            <a:off x="1627982" y="2942408"/>
            <a:ext cx="1674813" cy="1221803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302794" y="379487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Отказать кому-то в просьбе о помощи было непростительным</a:t>
            </a:r>
          </a:p>
        </p:txBody>
      </p:sp>
    </p:spTree>
    <p:extLst>
      <p:ext uri="{BB962C8B-B14F-4D97-AF65-F5344CB8AC3E}">
        <p14:creationId xmlns:p14="http://schemas.microsoft.com/office/powerpoint/2010/main" val="320242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29403"/>
            <a:ext cx="3792682" cy="578959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Община была </a:t>
            </a:r>
            <a:r>
              <a:rPr lang="ru-RU" sz="1400" dirty="0">
                <a:solidFill>
                  <a:prstClr val="white"/>
                </a:solidFill>
              </a:rPr>
              <a:t>и церковным </a:t>
            </a:r>
            <a:r>
              <a:rPr lang="ru-RU" sz="1400" dirty="0" smtClean="0">
                <a:solidFill>
                  <a:prstClr val="white"/>
                </a:solidFill>
              </a:rPr>
              <a:t>приходом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405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8491" y="1758422"/>
            <a:ext cx="2669379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Утро у русского человека начиналось с молитвы.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8491" y="2877658"/>
            <a:ext cx="2669379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По праздничным дням люди ходили в церковь к </a:t>
            </a:r>
            <a:r>
              <a:rPr lang="ru-RU" sz="1400" dirty="0" smtClean="0">
                <a:solidFill>
                  <a:prstClr val="white"/>
                </a:solidFill>
              </a:rPr>
              <a:t>заутрене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" t="1616" r="1877" b="4242"/>
          <a:stretch/>
        </p:blipFill>
        <p:spPr>
          <a:xfrm>
            <a:off x="3855027" y="879505"/>
            <a:ext cx="5288973" cy="34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5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2000" r="-3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429403"/>
            <a:ext cx="412519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После вечерней молитвы не разрешалось пить, есть и разговаривать.</a:t>
            </a:r>
          </a:p>
        </p:txBody>
      </p:sp>
    </p:spTree>
    <p:extLst>
      <p:ext uri="{BB962C8B-B14F-4D97-AF65-F5344CB8AC3E}">
        <p14:creationId xmlns:p14="http://schemas.microsoft.com/office/powerpoint/2010/main" val="93341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44103"/>
            <a:ext cx="4135582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Важное место в жизни русского человека занимали такие церковные обряды,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как </a:t>
            </a:r>
            <a:r>
              <a:rPr lang="ru-RU" sz="1400" dirty="0">
                <a:solidFill>
                  <a:prstClr val="white"/>
                </a:solidFill>
              </a:rPr>
              <a:t>крещение, венчание и погребение.</a:t>
            </a:r>
          </a:p>
        </p:txBody>
      </p:sp>
    </p:spTree>
    <p:extLst>
      <p:ext uri="{BB962C8B-B14F-4D97-AF65-F5344CB8AC3E}">
        <p14:creationId xmlns:p14="http://schemas.microsoft.com/office/powerpoint/2010/main" val="427253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800755" y="3485832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64053" y="3563185"/>
            <a:ext cx="355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Во вторник, четверг, субботу </a:t>
            </a: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воскресенье ели горячую пищу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967447" y="386414"/>
            <a:ext cx="3209213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Церковный пост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4" y="1573518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12" idx="1"/>
          </p:cNvCxnSpPr>
          <p:nvPr/>
        </p:nvCxnSpPr>
        <p:spPr>
          <a:xfrm rot="10800000" flipV="1">
            <a:off x="2015444" y="1912480"/>
            <a:ext cx="12700" cy="956157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78047" y="3485832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1974" y="1758591"/>
            <a:ext cx="4370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Самым длительным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постом был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Великий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6472" y="3563185"/>
            <a:ext cx="330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понедельник, среду и пятницу ели холодную пищу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12" idx="3"/>
          </p:cNvCxnSpPr>
          <p:nvPr/>
        </p:nvCxnSpPr>
        <p:spPr>
          <a:xfrm>
            <a:off x="7126312" y="1912481"/>
            <a:ext cx="12700" cy="956157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15444" y="2529675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20508" y="2610652"/>
            <a:ext cx="4713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протяжении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семи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недель рекомендовалось есть только один раз в день, а по выходным – два раза</a:t>
            </a:r>
          </a:p>
        </p:txBody>
      </p:sp>
      <p:cxnSp>
        <p:nvCxnSpPr>
          <p:cNvPr id="18" name="Соединительная линия уступом 17"/>
          <p:cNvCxnSpPr>
            <a:stCxn id="12" idx="1"/>
            <a:endCxn id="35" idx="1"/>
          </p:cNvCxnSpPr>
          <p:nvPr/>
        </p:nvCxnSpPr>
        <p:spPr>
          <a:xfrm rot="10800000" flipV="1">
            <a:off x="678048" y="2868637"/>
            <a:ext cx="1337397" cy="956157"/>
          </a:xfrm>
          <a:prstGeom prst="bentConnector3">
            <a:avLst>
              <a:gd name="adj1" fmla="val 117093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12" idx="3"/>
            <a:endCxn id="21" idx="3"/>
          </p:cNvCxnSpPr>
          <p:nvPr/>
        </p:nvCxnSpPr>
        <p:spPr>
          <a:xfrm>
            <a:off x="7126312" y="2868638"/>
            <a:ext cx="1358178" cy="956157"/>
          </a:xfrm>
          <a:prstGeom prst="bentConnector3">
            <a:avLst>
              <a:gd name="adj1" fmla="val 11683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98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  <p:bldP spid="12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8491" y="1758422"/>
            <a:ext cx="2878164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Монотонность жизни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крестьян </a:t>
            </a:r>
            <a:r>
              <a:rPr lang="ru-RU" sz="1400" dirty="0">
                <a:solidFill>
                  <a:prstClr val="white"/>
                </a:solidFill>
              </a:rPr>
              <a:t>прерывалась церковными праздниками.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8491" y="2877658"/>
            <a:ext cx="2669379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такие дни запрещалось работать.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9" t="15759" r="3721" b="12121"/>
          <a:stretch/>
        </p:blipFill>
        <p:spPr>
          <a:xfrm>
            <a:off x="3889544" y="832817"/>
            <a:ext cx="5254456" cy="344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2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Наиболее почитаемыми праздниками были Пасха и Троица.</a:t>
            </a:r>
          </a:p>
        </p:txBody>
      </p:sp>
    </p:spTree>
    <p:extLst>
      <p:ext uri="{BB962C8B-B14F-4D97-AF65-F5344CB8AC3E}">
        <p14:creationId xmlns:p14="http://schemas.microsoft.com/office/powerpoint/2010/main" val="21704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33712"/>
            <a:ext cx="4208318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 smtClean="0">
                <a:solidFill>
                  <a:prstClr val="white"/>
                </a:solidFill>
              </a:rPr>
              <a:t>Все </a:t>
            </a:r>
            <a:r>
              <a:rPr lang="ru-RU" sz="1400" dirty="0">
                <a:solidFill>
                  <a:prstClr val="white"/>
                </a:solidFill>
              </a:rPr>
              <a:t>жители села собирались на </a:t>
            </a:r>
            <a:r>
              <a:rPr lang="ru-RU" sz="1400" dirty="0" smtClean="0">
                <a:solidFill>
                  <a:prstClr val="white"/>
                </a:solidFill>
              </a:rPr>
              <a:t>братчину </a:t>
            </a:r>
            <a:r>
              <a:rPr lang="ru-RU" sz="1400" dirty="0">
                <a:solidFill>
                  <a:prstClr val="white"/>
                </a:solidFill>
              </a:rPr>
              <a:t>– совместную трапезу членов деревенской общины, устраивавшуюся вскладчину.</a:t>
            </a:r>
          </a:p>
        </p:txBody>
      </p:sp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В. Маковский.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Молебен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на Пасху.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1888</a:t>
            </a:r>
          </a:p>
        </p:txBody>
      </p:sp>
    </p:spTree>
    <p:extLst>
      <p:ext uri="{BB962C8B-B14F-4D97-AF65-F5344CB8AC3E}">
        <p14:creationId xmlns:p14="http://schemas.microsoft.com/office/powerpoint/2010/main" val="344528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8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33712"/>
            <a:ext cx="3532909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Весь мир русские крестьяне воспринимали как единую общину, главой которой был царь.</a:t>
            </a:r>
          </a:p>
        </p:txBody>
      </p:sp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Алексей Михайлович Романов </a:t>
            </a:r>
          </a:p>
        </p:txBody>
      </p:sp>
    </p:spTree>
    <p:extLst>
      <p:ext uri="{BB962C8B-B14F-4D97-AF65-F5344CB8AC3E}">
        <p14:creationId xmlns:p14="http://schemas.microsoft.com/office/powerpoint/2010/main" val="145769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07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2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80945" y="41876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Алексей Михайлович 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Никон перед гробницей святителя Филиппа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418769"/>
            <a:ext cx="4281055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Важными обязанностями царя были молитвы за своё государство и совершение паломничества в монастыри.</a:t>
            </a:r>
          </a:p>
        </p:txBody>
      </p:sp>
    </p:spTree>
    <p:extLst>
      <p:ext uri="{BB962C8B-B14F-4D97-AF65-F5344CB8AC3E}">
        <p14:creationId xmlns:p14="http://schemas.microsoft.com/office/powerpoint/2010/main" val="395475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74900" y="293336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К. Лебедев.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Царь Иван Грозный просит игумена Кирилла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благословить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его в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монахи.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1898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43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80945" y="41876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В. Шварц.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Вербное воскресение 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Москве при царе Алексее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Михайловиче.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1865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48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95076"/>
            <a:ext cx="601085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Русский царь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9" y="1171897"/>
            <a:ext cx="38275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Царь считался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помазанником Божьим.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8776" y="115955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17473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9" y="2029232"/>
            <a:ext cx="363012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Любая ошибка государя считалась виной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его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приближённых.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31899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9" y="3044406"/>
            <a:ext cx="3328792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Царь нёс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ответственность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за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свои поступки только перед Богом.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56800" y="420507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3599" y="4205079"/>
            <a:ext cx="33287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Стихийные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бедствия казались Божьей карой.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530" y="1409082"/>
            <a:ext cx="3044370" cy="278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800756" y="3070192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64054" y="3147545"/>
            <a:ext cx="355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Стольники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занимались организацией трапезы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313687" y="386414"/>
            <a:ext cx="251671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Царский быт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15444" y="1157878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12" idx="1"/>
          </p:cNvCxnSpPr>
          <p:nvPr/>
        </p:nvCxnSpPr>
        <p:spPr>
          <a:xfrm rot="10800000" flipV="1">
            <a:off x="2015444" y="1496840"/>
            <a:ext cx="12700" cy="956157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78048" y="3070192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1974" y="1235231"/>
            <a:ext cx="4370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 оформлением самодержавия изменились нравы и обычаи царского двора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6473" y="3255266"/>
            <a:ext cx="33057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 утрам царей одевали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спальники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оединительная линия уступом 21"/>
          <p:cNvCxnSpPr>
            <a:stCxn id="29" idx="3"/>
            <a:endCxn id="12" idx="3"/>
          </p:cNvCxnSpPr>
          <p:nvPr/>
        </p:nvCxnSpPr>
        <p:spPr>
          <a:xfrm>
            <a:off x="7126312" y="1496841"/>
            <a:ext cx="12700" cy="956157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015444" y="2114035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91311" y="2195802"/>
            <a:ext cx="39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Увеличилось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количество людей, относящихся ко двору</a:t>
            </a:r>
          </a:p>
        </p:txBody>
      </p:sp>
      <p:cxnSp>
        <p:nvCxnSpPr>
          <p:cNvPr id="18" name="Соединительная линия уступом 17"/>
          <p:cNvCxnSpPr>
            <a:stCxn id="12" idx="1"/>
            <a:endCxn id="35" idx="1"/>
          </p:cNvCxnSpPr>
          <p:nvPr/>
        </p:nvCxnSpPr>
        <p:spPr>
          <a:xfrm rot="10800000" flipV="1">
            <a:off x="678048" y="2452997"/>
            <a:ext cx="1337396" cy="956157"/>
          </a:xfrm>
          <a:prstGeom prst="bentConnector3">
            <a:avLst>
              <a:gd name="adj1" fmla="val 117093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stCxn id="12" idx="3"/>
            <a:endCxn id="21" idx="3"/>
          </p:cNvCxnSpPr>
          <p:nvPr/>
        </p:nvCxnSpPr>
        <p:spPr>
          <a:xfrm>
            <a:off x="7126312" y="2452998"/>
            <a:ext cx="1358179" cy="956157"/>
          </a:xfrm>
          <a:prstGeom prst="bentConnector3">
            <a:avLst>
              <a:gd name="adj1" fmla="val 11683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15443" y="4026348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591310" y="4108115"/>
            <a:ext cx="3971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Казначеи и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ключники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следили </a:t>
            </a:r>
            <a:endParaRPr lang="ru-RU" sz="1400" dirty="0" smtClean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сохранностью личных вещей царя</a:t>
            </a:r>
          </a:p>
        </p:txBody>
      </p:sp>
      <p:cxnSp>
        <p:nvCxnSpPr>
          <p:cNvPr id="25" name="Соединительная линия уступом 24"/>
          <p:cNvCxnSpPr>
            <a:stCxn id="12" idx="2"/>
            <a:endCxn id="19" idx="0"/>
          </p:cNvCxnSpPr>
          <p:nvPr/>
        </p:nvCxnSpPr>
        <p:spPr>
          <a:xfrm rot="5400000">
            <a:off x="3953685" y="3409154"/>
            <a:ext cx="1234387" cy="1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313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  <p:bldP spid="12" grpId="0" animBg="1"/>
      <p:bldP spid="13" grpId="0"/>
      <p:bldP spid="19" grpId="0" animBg="1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80945" y="41876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Царский дворец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Измайлове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1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80945" y="41876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Царский дворец 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Коломенском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03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80945" y="41876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Теремной дворец в Кремле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24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80945" y="41876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Изразцовая печь во дворце Алексея Михайловича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" y="3733712"/>
            <a:ext cx="3359888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Одним из главных украшений государевых дворцов были печи, выложенные </a:t>
            </a:r>
            <a:r>
              <a:rPr lang="ru-RU" sz="1400" dirty="0" smtClean="0">
                <a:solidFill>
                  <a:prstClr val="white"/>
                </a:solidFill>
              </a:rPr>
              <a:t>изразцами.</a:t>
            </a:r>
            <a:endParaRPr lang="ru-RU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0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29" y="1927223"/>
            <a:ext cx="5080658" cy="1333809"/>
            <a:chOff x="3588329" y="2602486"/>
            <a:chExt cx="5080658" cy="1333809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0" y="2602486"/>
              <a:ext cx="5080657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Изразцы —</a:t>
              </a:r>
              <a:endParaRPr lang="ru-RU" sz="4200" dirty="0">
                <a:solidFill>
                  <a:prstClr val="white"/>
                </a:solidFill>
                <a:latin typeface="Merriweather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29" y="3304712"/>
              <a:ext cx="4726331" cy="6315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это керамическая плитка </a:t>
              </a:r>
            </a:p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для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облицовки печей и стен.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2050" name="Picture 2" descr="Картинки по запросу изразцы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83" y="1779488"/>
            <a:ext cx="2406872" cy="158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75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8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Во торой половине </a:t>
            </a:r>
            <a:endParaRPr lang="en-US" sz="1800" dirty="0" smtClean="0">
              <a:solidFill>
                <a:prstClr val="white"/>
              </a:solidFill>
            </a:endParaRPr>
          </a:p>
          <a:p>
            <a:pPr algn="ctr" defTabSz="685783"/>
            <a:r>
              <a:rPr lang="en-US" sz="1800" dirty="0" smtClean="0">
                <a:solidFill>
                  <a:prstClr val="white"/>
                </a:solidFill>
              </a:rPr>
              <a:t>XVII</a:t>
            </a:r>
            <a:r>
              <a:rPr lang="ru-RU" sz="1800" dirty="0" smtClean="0">
                <a:solidFill>
                  <a:prstClr val="white"/>
                </a:solidFill>
              </a:rPr>
              <a:t> </a:t>
            </a:r>
            <a:r>
              <a:rPr lang="ru-RU" sz="1800" dirty="0">
                <a:solidFill>
                  <a:prstClr val="white"/>
                </a:solidFill>
              </a:rPr>
              <a:t>века появились картины, напольные часы и венецианские зеркала.</a:t>
            </a:r>
          </a:p>
        </p:txBody>
      </p:sp>
    </p:spTree>
    <p:extLst>
      <p:ext uri="{BB962C8B-B14F-4D97-AF65-F5344CB8AC3E}">
        <p14:creationId xmlns:p14="http://schemas.microsoft.com/office/powerpoint/2010/main" val="148148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6000" t="-26000" r="-26000" b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3733712"/>
            <a:ext cx="2966483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Основным царским развлечением была псовая или соколиная охота.</a:t>
            </a:r>
          </a:p>
        </p:txBody>
      </p:sp>
    </p:spTree>
    <p:extLst>
      <p:ext uri="{BB962C8B-B14F-4D97-AF65-F5344CB8AC3E}">
        <p14:creationId xmlns:p14="http://schemas.microsoft.com/office/powerpoint/2010/main" val="339359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4000" t="-26000" r="-27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0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8790" y="2351044"/>
            <a:ext cx="3052149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При Алексее Михайловиче появился придворный театр.</a:t>
            </a:r>
          </a:p>
        </p:txBody>
      </p:sp>
      <p:pic>
        <p:nvPicPr>
          <p:cNvPr id="3074" name="Picture 2" descr="Картинки по запросу придворный театр при алексее михайлович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0" t="4679" r="4789" b="8832"/>
          <a:stretch/>
        </p:blipFill>
        <p:spPr bwMode="auto">
          <a:xfrm>
            <a:off x="3870251" y="945021"/>
            <a:ext cx="5273749" cy="325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26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r="-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05721"/>
            <a:ext cx="2966483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Дворянские и боярские дворы представляли собой комплекс строений.</a:t>
            </a:r>
          </a:p>
        </p:txBody>
      </p:sp>
      <p:sp>
        <p:nvSpPr>
          <p:cNvPr id="5" name="Овал 4"/>
          <p:cNvSpPr/>
          <p:nvPr/>
        </p:nvSpPr>
        <p:spPr>
          <a:xfrm>
            <a:off x="7080945" y="41876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Палаты бояр Романовых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181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61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80945" y="41876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Изразцовая печь в столовой палате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74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30" y="1757098"/>
            <a:ext cx="5080657" cy="1649601"/>
            <a:chOff x="3588330" y="2602486"/>
            <a:chExt cx="5080657" cy="1649601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0" y="2602486"/>
              <a:ext cx="5080657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Парча —</a:t>
              </a:r>
              <a:endParaRPr lang="ru-RU" sz="4200" dirty="0">
                <a:solidFill>
                  <a:prstClr val="white"/>
                </a:solidFill>
                <a:latin typeface="Merriweather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30" y="3304712"/>
              <a:ext cx="3907624" cy="94737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это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ткань на шёлковой основе с золотым шитьём, имеющая сложные узоры.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4100" name="Picture 4" descr="Картинки по запросу парчовая ткань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79" y="1784274"/>
            <a:ext cx="1901279" cy="162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74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0688" y="2216268"/>
            <a:ext cx="2808568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На полу в домах лежали ковры, привезённые из Персии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или </a:t>
            </a:r>
            <a:r>
              <a:rPr lang="ru-RU" sz="1400" dirty="0">
                <a:solidFill>
                  <a:prstClr val="white"/>
                </a:solidFill>
              </a:rPr>
              <a:t>Крымского ханства.</a:t>
            </a:r>
          </a:p>
        </p:txBody>
      </p:sp>
      <p:pic>
        <p:nvPicPr>
          <p:cNvPr id="5122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" t="3691" r="12570" b="9716"/>
          <a:stretch/>
        </p:blipFill>
        <p:spPr bwMode="auto">
          <a:xfrm>
            <a:off x="3889944" y="786810"/>
            <a:ext cx="5254056" cy="357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00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3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4000" r="-3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В </a:t>
            </a:r>
            <a:r>
              <a:rPr lang="en-US" sz="1800" dirty="0" smtClean="0">
                <a:solidFill>
                  <a:prstClr val="white"/>
                </a:solidFill>
              </a:rPr>
              <a:t>XVII</a:t>
            </a:r>
            <a:r>
              <a:rPr lang="ru-RU" sz="1800" dirty="0" smtClean="0">
                <a:solidFill>
                  <a:prstClr val="white"/>
                </a:solidFill>
              </a:rPr>
              <a:t> </a:t>
            </a:r>
            <a:r>
              <a:rPr lang="ru-RU" sz="1800" dirty="0">
                <a:solidFill>
                  <a:prstClr val="white"/>
                </a:solidFill>
              </a:rPr>
              <a:t>веке из-за границы стали привозить стеклянную посуду.</a:t>
            </a:r>
          </a:p>
        </p:txBody>
      </p:sp>
    </p:spTree>
    <p:extLst>
      <p:ext uri="{BB962C8B-B14F-4D97-AF65-F5344CB8AC3E}">
        <p14:creationId xmlns:p14="http://schemas.microsoft.com/office/powerpoint/2010/main" val="338183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7000" b="-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56996"/>
            <a:ext cx="3476847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Бояре и дворяне носили суконную и шерстяную одежду.</a:t>
            </a:r>
          </a:p>
        </p:txBody>
      </p:sp>
    </p:spTree>
    <p:extLst>
      <p:ext uri="{BB962C8B-B14F-4D97-AF65-F5344CB8AC3E}">
        <p14:creationId xmlns:p14="http://schemas.microsoft.com/office/powerpoint/2010/main" val="344825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0" y="0"/>
            <a:ext cx="2916238" cy="51435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588330" y="1895324"/>
            <a:ext cx="5080657" cy="1333809"/>
            <a:chOff x="3588330" y="2602486"/>
            <a:chExt cx="5080657" cy="1333809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8330" y="2602486"/>
              <a:ext cx="5080657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/>
              <a:r>
                <a:rPr lang="ru-RU" sz="4200" dirty="0" smtClean="0">
                  <a:solidFill>
                    <a:prstClr val="white"/>
                  </a:solidFill>
                  <a:latin typeface="Merriweather"/>
                </a:rPr>
                <a:t>Тафта —</a:t>
              </a:r>
              <a:endParaRPr lang="ru-RU" sz="4200" dirty="0">
                <a:solidFill>
                  <a:prstClr val="white"/>
                </a:solidFill>
                <a:latin typeface="Merriweather"/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8330" y="3304712"/>
              <a:ext cx="4239100" cy="63158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66">
                <a:lnSpc>
                  <a:spcPct val="114000"/>
                </a:lnSpc>
              </a:pPr>
              <a:r>
                <a:rPr lang="ru-RU" sz="1800" dirty="0" smtClean="0">
                  <a:solidFill>
                    <a:prstClr val="white"/>
                  </a:solidFill>
                  <a:latin typeface="Merriweather"/>
                </a:rPr>
                <a:t>это </a:t>
              </a: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плотная хлопчатобумажная или шёлковая ткань.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7170" name="Picture 2" descr="Картинки по запросу тафт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9" y="164505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42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0688" y="2216268"/>
            <a:ext cx="2808568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Представители знати </a:t>
            </a:r>
            <a:r>
              <a:rPr lang="ru-RU" sz="1400" dirty="0" smtClean="0">
                <a:solidFill>
                  <a:prstClr val="white"/>
                </a:solidFill>
              </a:rPr>
              <a:t>стали </a:t>
            </a:r>
            <a:r>
              <a:rPr lang="ru-RU" sz="1400" dirty="0">
                <a:solidFill>
                  <a:prstClr val="white"/>
                </a:solidFill>
              </a:rPr>
              <a:t>пользоваться новым средством передвижения – каретами.</a:t>
            </a:r>
          </a:p>
        </p:txBody>
      </p:sp>
      <p:pic>
        <p:nvPicPr>
          <p:cNvPr id="8194" name="Picture 2" descr="Картинки по запросу кареты россия 17 ве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944" y="688119"/>
            <a:ext cx="5254056" cy="375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18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91048" y="46129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К. Маковский.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Боярский свадебный пир </a:t>
            </a:r>
            <a:endParaRPr lang="ru-RU" sz="1200" dirty="0" smtClean="0">
              <a:solidFill>
                <a:prstClr val="black"/>
              </a:solidFill>
              <a:ea typeface="Theano Didot" panose="02060603060706020203" pitchFamily="18" charset="0"/>
            </a:endParaRP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XVII </a:t>
            </a:r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веке.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1883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4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8491" y="1758422"/>
            <a:ext cx="2878164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Дома </a:t>
            </a:r>
            <a:r>
              <a:rPr lang="ru-RU" sz="1400" dirty="0">
                <a:solidFill>
                  <a:prstClr val="white"/>
                </a:solidFill>
              </a:rPr>
              <a:t>состоятельных купцов стали делить на «белые избы»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«белые </a:t>
            </a:r>
            <a:r>
              <a:rPr lang="ru-RU" sz="1400" dirty="0" smtClean="0">
                <a:solidFill>
                  <a:prstClr val="white"/>
                </a:solidFill>
              </a:rPr>
              <a:t>горницы</a:t>
            </a:r>
            <a:r>
              <a:rPr lang="ru-RU" sz="1400" dirty="0">
                <a:solidFill>
                  <a:prstClr val="white"/>
                </a:solidFill>
              </a:rPr>
              <a:t>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8491" y="2877658"/>
            <a:ext cx="2878164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От «чёрных изб» они отличались тем, что дым из печи выводился через трубу.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146" y="659010"/>
            <a:ext cx="5288854" cy="382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2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56996"/>
            <a:ext cx="3997842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Так как шкафов в то время ещё не было, одежду хранили в сундуках.</a:t>
            </a:r>
          </a:p>
        </p:txBody>
      </p:sp>
    </p:spTree>
    <p:extLst>
      <p:ext uri="{BB962C8B-B14F-4D97-AF65-F5344CB8AC3E}">
        <p14:creationId xmlns:p14="http://schemas.microsoft.com/office/powerpoint/2010/main" val="229377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65475" y="305550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Дом нижегородского купца Олисова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47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956996"/>
            <a:ext cx="2658140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Крестьяне жили в избах, топившихся по-чёрному.</a:t>
            </a:r>
          </a:p>
        </p:txBody>
      </p:sp>
    </p:spTree>
    <p:extLst>
      <p:ext uri="{BB962C8B-B14F-4D97-AF65-F5344CB8AC3E}">
        <p14:creationId xmlns:p14="http://schemas.microsoft.com/office/powerpoint/2010/main" val="248777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91048" y="46129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В. Максимов.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Бабушкины сказки.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1867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14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8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191048" y="46129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Интерьер крестьянской избы.</a:t>
            </a:r>
          </a:p>
          <a:p>
            <a:pPr algn="ctr" defTabSz="685766"/>
            <a:r>
              <a:rPr lang="ru-RU" sz="1200" dirty="0" smtClean="0">
                <a:solidFill>
                  <a:prstClr val="black"/>
                </a:solidFill>
                <a:ea typeface="Theano Didot" panose="02060603060706020203" pitchFamily="18" charset="0"/>
              </a:rPr>
              <a:t>Современная реконструкция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9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r="-2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5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40688" y="2333228"/>
            <a:ext cx="2808568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Зажиточные крестьяне могли позволить себе носить </a:t>
            </a:r>
            <a:r>
              <a:rPr lang="ru-RU" sz="1400" dirty="0" smtClean="0">
                <a:solidFill>
                  <a:prstClr val="white"/>
                </a:solidFill>
              </a:rPr>
              <a:t>поршни</a:t>
            </a:r>
            <a:r>
              <a:rPr lang="ru-RU" sz="1400" dirty="0">
                <a:solidFill>
                  <a:prstClr val="white"/>
                </a:solidFill>
              </a:rPr>
              <a:t>.</a:t>
            </a:r>
          </a:p>
        </p:txBody>
      </p:sp>
      <p:pic>
        <p:nvPicPr>
          <p:cNvPr id="9218" name="Picture 2" descr="Картинки по запросу поршни обувь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8"/>
          <a:stretch/>
        </p:blipFill>
        <p:spPr bwMode="auto">
          <a:xfrm>
            <a:off x="3846323" y="750502"/>
            <a:ext cx="5297677" cy="365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6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754978"/>
            <a:ext cx="3381153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Редкостью для крестьян была металлическая посуда, так как стоила она очень больших денег.</a:t>
            </a:r>
          </a:p>
        </p:txBody>
      </p:sp>
    </p:spTree>
    <p:extLst>
      <p:ext uri="{BB962C8B-B14F-4D97-AF65-F5344CB8AC3E}">
        <p14:creationId xmlns:p14="http://schemas.microsoft.com/office/powerpoint/2010/main" val="6599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3925099"/>
            <a:ext cx="3200400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среднем крестьянская семья состояла из десяти человек.</a:t>
            </a:r>
          </a:p>
        </p:txBody>
      </p:sp>
    </p:spTree>
    <p:extLst>
      <p:ext uri="{BB962C8B-B14F-4D97-AF65-F5344CB8AC3E}">
        <p14:creationId xmlns:p14="http://schemas.microsoft.com/office/powerpoint/2010/main" val="239884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8491" y="1758422"/>
            <a:ext cx="2658746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Вступать в брак разрешалось не более трёх раз.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8491" y="2877658"/>
            <a:ext cx="2878164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Однако даже второй брак был большим грехом, и за него в церкви налагалось наказание.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84"/>
          <a:stretch/>
        </p:blipFill>
        <p:spPr>
          <a:xfrm>
            <a:off x="3855146" y="732992"/>
            <a:ext cx="5288854" cy="366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1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Свадьбы крестьяне праздновали поздней осенью и </a:t>
            </a:r>
            <a:r>
              <a:rPr lang="ru-RU" sz="1800" dirty="0" smtClean="0">
                <a:solidFill>
                  <a:prstClr val="white"/>
                </a:solidFill>
              </a:rPr>
              <a:t>зимой, </a:t>
            </a:r>
            <a:r>
              <a:rPr lang="ru-RU" sz="1800" dirty="0">
                <a:solidFill>
                  <a:prstClr val="white"/>
                </a:solidFill>
              </a:rPr>
              <a:t>когда все были свободны от сельскохозяйственных работ.</a:t>
            </a:r>
          </a:p>
        </p:txBody>
      </p:sp>
    </p:spTree>
    <p:extLst>
      <p:ext uri="{BB962C8B-B14F-4D97-AF65-F5344CB8AC3E}">
        <p14:creationId xmlns:p14="http://schemas.microsoft.com/office/powerpoint/2010/main" val="187936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72176"/>
            <a:ext cx="6318472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Сословный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быт и картина мира русского человека в XVII веке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3" y="1580114"/>
            <a:ext cx="4747115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События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XVII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в значительной мере повлияли на изменение картины мира русских людей.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7256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3" y="28087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38975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3" y="2814418"/>
            <a:ext cx="4353711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Изменился быт царя и первого сословия.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98773" y="3890550"/>
            <a:ext cx="5502027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Традиции повседневной жизни простых людей оставались прежними.</a:t>
            </a:r>
          </a:p>
        </p:txBody>
      </p:sp>
    </p:spTree>
    <p:extLst>
      <p:ext uri="{BB962C8B-B14F-4D97-AF65-F5344CB8AC3E}">
        <p14:creationId xmlns:p14="http://schemas.microsoft.com/office/powerpoint/2010/main" val="11693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5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5184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75927" y="1074213"/>
            <a:ext cx="422339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Изменения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 мировоззрении русских людей.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08121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186800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75927" y="2004157"/>
            <a:ext cx="4659327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Общинные традиции.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58775" y="26536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3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8775" y="34392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5927" y="2648247"/>
            <a:ext cx="3404687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Роль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православия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повседневной жизни.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75926" y="3573828"/>
            <a:ext cx="4053273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Образ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царя в сознании народа.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5" y="422491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5926" y="4228304"/>
            <a:ext cx="4861347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Повседневная жизнь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царей, первого сословия, горожан и крестьян.</a:t>
            </a:r>
          </a:p>
        </p:txBody>
      </p:sp>
    </p:spTree>
    <p:extLst>
      <p:ext uri="{BB962C8B-B14F-4D97-AF65-F5344CB8AC3E}">
        <p14:creationId xmlns:p14="http://schemas.microsoft.com/office/powerpoint/2010/main" val="269562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9" grpId="0" animBg="1"/>
      <p:bldP spid="11" grpId="0" animBg="1"/>
      <p:bldP spid="18" grpId="0"/>
      <p:bldP spid="19" grpId="0"/>
      <p:bldP spid="15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90365" y="3117548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53663" y="3194899"/>
            <a:ext cx="355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Пытались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осознать бескрайние просторы своей Родины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15444" y="1848998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67658" y="2187961"/>
            <a:ext cx="1347787" cy="1268550"/>
          </a:xfrm>
          <a:prstGeom prst="bentConnector3">
            <a:avLst>
              <a:gd name="adj1" fmla="val 1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7657" y="3117548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2648" y="1926351"/>
            <a:ext cx="355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Изменилось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восприятие русскими людьми окружающего мира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6082" y="3194899"/>
            <a:ext cx="330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Чувствовали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свою принадлежность к огромной единой стране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21" idx="3"/>
          </p:cNvCxnSpPr>
          <p:nvPr/>
        </p:nvCxnSpPr>
        <p:spPr>
          <a:xfrm>
            <a:off x="7126312" y="2187961"/>
            <a:ext cx="1347788" cy="1268550"/>
          </a:xfrm>
          <a:prstGeom prst="bentConnector3">
            <a:avLst>
              <a:gd name="adj1" fmla="val 11696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66415" y="386414"/>
            <a:ext cx="601126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Мировоззрение русских людей</a:t>
            </a:r>
          </a:p>
        </p:txBody>
      </p:sp>
    </p:spTree>
    <p:extLst>
      <p:ext uri="{BB962C8B-B14F-4D97-AF65-F5344CB8AC3E}">
        <p14:creationId xmlns:p14="http://schemas.microsoft.com/office/powerpoint/2010/main" val="127271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2551</TotalTime>
  <Words>1003</Words>
  <Application>Microsoft Office PowerPoint</Application>
  <PresentationFormat>Экран (16:9)</PresentationFormat>
  <Paragraphs>241</Paragraphs>
  <Slides>67</Slides>
  <Notes>67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67</vt:i4>
      </vt:variant>
    </vt:vector>
  </HeadingPairs>
  <TitlesOfParts>
    <vt:vector size="76" baseType="lpstr">
      <vt:lpstr>Theano Didot</vt:lpstr>
      <vt:lpstr>Calibri</vt:lpstr>
      <vt:lpstr>Roboto</vt:lpstr>
      <vt:lpstr>Merriweather</vt:lpstr>
      <vt:lpstr>Arial</vt:lpstr>
      <vt:lpstr>1_Тема Office</vt:lpstr>
      <vt:lpstr>8_Тема Office</vt:lpstr>
      <vt:lpstr>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162</cp:revision>
  <dcterms:created xsi:type="dcterms:W3CDTF">2015-12-14T06:35:07Z</dcterms:created>
  <dcterms:modified xsi:type="dcterms:W3CDTF">2018-03-29T11:22:41Z</dcterms:modified>
</cp:coreProperties>
</file>