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4" r:id="rId2"/>
  </p:sldMasterIdLst>
  <p:notesMasterIdLst>
    <p:notesMasterId r:id="rId65"/>
  </p:notesMasterIdLst>
  <p:sldIdLst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8" r:id="rId25"/>
    <p:sldId id="317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328" r:id="rId36"/>
    <p:sldId id="329" r:id="rId37"/>
    <p:sldId id="330" r:id="rId38"/>
    <p:sldId id="332" r:id="rId39"/>
    <p:sldId id="331" r:id="rId40"/>
    <p:sldId id="333" r:id="rId41"/>
    <p:sldId id="334" r:id="rId42"/>
    <p:sldId id="335" r:id="rId43"/>
    <p:sldId id="336" r:id="rId44"/>
    <p:sldId id="337" r:id="rId45"/>
    <p:sldId id="338" r:id="rId46"/>
    <p:sldId id="339" r:id="rId47"/>
    <p:sldId id="340" r:id="rId48"/>
    <p:sldId id="341" r:id="rId49"/>
    <p:sldId id="342" r:id="rId50"/>
    <p:sldId id="343" r:id="rId51"/>
    <p:sldId id="344" r:id="rId52"/>
    <p:sldId id="345" r:id="rId53"/>
    <p:sldId id="346" r:id="rId54"/>
    <p:sldId id="347" r:id="rId55"/>
    <p:sldId id="348" r:id="rId56"/>
    <p:sldId id="349" r:id="rId57"/>
    <p:sldId id="350" r:id="rId58"/>
    <p:sldId id="351" r:id="rId59"/>
    <p:sldId id="352" r:id="rId60"/>
    <p:sldId id="353" r:id="rId61"/>
    <p:sldId id="354" r:id="rId62"/>
    <p:sldId id="355" r:id="rId63"/>
    <p:sldId id="356" r:id="rId64"/>
  </p:sldIdLst>
  <p:sldSz cx="9144000" cy="5143500" type="screen16x9"/>
  <p:notesSz cx="6858000" cy="9144000"/>
  <p:embeddedFontLst>
    <p:embeddedFont>
      <p:font typeface="Merriweather" panose="00000500000000000000" pitchFamily="2" charset="-52"/>
      <p:regular r:id="rId66"/>
      <p:bold r:id="rId67"/>
      <p:italic r:id="rId68"/>
      <p:boldItalic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Theano Didot" panose="02060603060706020203" pitchFamily="18" charset="0"/>
      <p:regular r:id="rId74"/>
    </p:embeddedFont>
    <p:embeddedFont>
      <p:font typeface="Roboto" panose="02000000000000000000" pitchFamily="2" charset="0"/>
      <p:regular r:id="rId75"/>
      <p:bold r:id="rId76"/>
      <p:italic r:id="rId77"/>
      <p:boldItalic r:id="rId78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1648"/>
    <a:srgbClr val="4E361E"/>
    <a:srgbClr val="003BB2"/>
    <a:srgbClr val="FFDC5A"/>
    <a:srgbClr val="DBB43F"/>
    <a:srgbClr val="6008BA"/>
    <a:srgbClr val="2E2E3A"/>
    <a:srgbClr val="DD4935"/>
    <a:srgbClr val="FF6600"/>
    <a:srgbClr val="8A3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0" autoAdjust="0"/>
    <p:restoredTop sz="93689" autoAdjust="0"/>
  </p:normalViewPr>
  <p:slideViewPr>
    <p:cSldViewPr snapToGrid="0" showGuides="1">
      <p:cViewPr varScale="1">
        <p:scale>
          <a:sx n="109" d="100"/>
          <a:sy n="109" d="100"/>
        </p:scale>
        <p:origin x="936" y="102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font" Target="fonts/font3.fntdata"/><Relationship Id="rId76" Type="http://schemas.openxmlformats.org/officeDocument/2006/relationships/font" Target="fonts/font11.fntdata"/><Relationship Id="rId7" Type="http://schemas.openxmlformats.org/officeDocument/2006/relationships/slide" Target="slides/slide5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7.fntdata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3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31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09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035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961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560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59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47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271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4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34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134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19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587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5795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3686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2134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20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4899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070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7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310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1388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961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9218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406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390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12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7992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8263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3548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2490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11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165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961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898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8436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5142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913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036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870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111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9067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197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6910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8724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3782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3719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6966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7174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982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1418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715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1073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468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21707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61739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7190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03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1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17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018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288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675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557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230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329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68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21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649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191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10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13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284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93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91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816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60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415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274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5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889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54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49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21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66"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73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gif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5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08"/>
          <a:stretch/>
        </p:blipFill>
        <p:spPr>
          <a:xfrm>
            <a:off x="4605905" y="0"/>
            <a:ext cx="4558878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4086" y="2048530"/>
            <a:ext cx="4077914" cy="1046440"/>
          </a:xfrm>
          <a:prstGeom prst="rect">
            <a:avLst/>
          </a:prstGeom>
          <a:noFill/>
        </p:spPr>
        <p:txBody>
          <a:bodyPr wrap="square" lIns="360000" tIns="0" rIns="0" bIns="0" rtlCol="0">
            <a:spAutoFit/>
          </a:bodyPr>
          <a:lstStyle/>
          <a:p>
            <a:pPr defTabSz="685783"/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Народы России в XVII веке</a:t>
            </a:r>
          </a:p>
        </p:txBody>
      </p:sp>
    </p:spTree>
    <p:extLst>
      <p:ext uri="{BB962C8B-B14F-4D97-AF65-F5344CB8AC3E}">
        <p14:creationId xmlns:p14="http://schemas.microsoft.com/office/powerpoint/2010/main" val="268156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32832"/>
            <a:ext cx="4199860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Сибири и на Дальнем Востоке строились русские поселения.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352487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432832"/>
            <a:ext cx="4125192" cy="1225290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 местными </a:t>
            </a:r>
            <a:r>
              <a:rPr lang="ru-RU" sz="1400" dirty="0" smtClean="0">
                <a:solidFill>
                  <a:prstClr val="white"/>
                </a:solidFill>
              </a:rPr>
              <a:t>жителями был </a:t>
            </a:r>
            <a:r>
              <a:rPr lang="ru-RU" sz="1400" dirty="0">
                <a:solidFill>
                  <a:prstClr val="white"/>
                </a:solidFill>
              </a:rPr>
              <a:t>налажен обмен товарами, они охотно учились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у </a:t>
            </a:r>
            <a:r>
              <a:rPr lang="ru-RU" sz="1400" dirty="0">
                <a:solidFill>
                  <a:prstClr val="white"/>
                </a:solidFill>
              </a:rPr>
              <a:t>русских новым способам возделывания земли и ведению домашнего хозяйства.</a:t>
            </a:r>
          </a:p>
        </p:txBody>
      </p:sp>
    </p:spTree>
    <p:extLst>
      <p:ext uri="{BB962C8B-B14F-4D97-AF65-F5344CB8AC3E}">
        <p14:creationId xmlns:p14="http://schemas.microsoft.com/office/powerpoint/2010/main" val="337234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790365" y="3117548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3663" y="3194897"/>
            <a:ext cx="3557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За бесценок русские скупали у местных дорогие меха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015444" y="1848998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67658" y="2187961"/>
            <a:ext cx="1347787" cy="1268550"/>
          </a:xfrm>
          <a:prstGeom prst="bentConnector3">
            <a:avLst>
              <a:gd name="adj1" fmla="val 11696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7657" y="3117548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4286" y="1926351"/>
            <a:ext cx="4533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Коренные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жители присоединённых к России земель испытывали на себе и негативное влияние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6082" y="3194897"/>
            <a:ext cx="3305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Народы Сибири узнали о новом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для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себя напитке – «огненной воде»</a:t>
            </a:r>
          </a:p>
        </p:txBody>
      </p:sp>
      <p:cxnSp>
        <p:nvCxnSpPr>
          <p:cNvPr id="22" name="Соединительная линия уступом 21"/>
          <p:cNvCxnSpPr>
            <a:stCxn id="29" idx="3"/>
            <a:endCxn id="21" idx="3"/>
          </p:cNvCxnSpPr>
          <p:nvPr/>
        </p:nvCxnSpPr>
        <p:spPr>
          <a:xfrm>
            <a:off x="7126312" y="2187961"/>
            <a:ext cx="1347788" cy="1268550"/>
          </a:xfrm>
          <a:prstGeom prst="bentConnector3">
            <a:avLst>
              <a:gd name="adj1" fmla="val 11696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87542" y="386414"/>
            <a:ext cx="736900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Заселение Сибири и Дальнего Востока</a:t>
            </a:r>
          </a:p>
        </p:txBody>
      </p:sp>
    </p:spTree>
    <p:extLst>
      <p:ext uri="{BB962C8B-B14F-4D97-AF65-F5344CB8AC3E}">
        <p14:creationId xmlns:p14="http://schemas.microsoft.com/office/powerpoint/2010/main" val="15039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9" grpId="0" animBg="1"/>
      <p:bldP spid="35" grpId="0" animBg="1"/>
      <p:bldP spid="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8491" y="2334762"/>
            <a:ext cx="2648113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Около </a:t>
            </a:r>
            <a:r>
              <a:rPr lang="ru-RU" sz="1400" dirty="0" smtClean="0">
                <a:solidFill>
                  <a:prstClr val="white"/>
                </a:solidFill>
              </a:rPr>
              <a:t>15 % населения </a:t>
            </a:r>
            <a:r>
              <a:rPr lang="ru-RU" sz="1400" dirty="0">
                <a:solidFill>
                  <a:prstClr val="white"/>
                </a:solidFill>
              </a:rPr>
              <a:t>России были </a:t>
            </a:r>
            <a:r>
              <a:rPr lang="ru-RU" sz="1400" dirty="0" smtClean="0">
                <a:solidFill>
                  <a:prstClr val="white"/>
                </a:solidFill>
              </a:rPr>
              <a:t>украинцами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86"/>
          <a:stretch/>
        </p:blipFill>
        <p:spPr>
          <a:xfrm>
            <a:off x="3859619" y="499730"/>
            <a:ext cx="5284381" cy="410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6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790365" y="3117548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3663" y="3194897"/>
            <a:ext cx="3557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Независимыми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оставались финансовая и судебная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системы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015444" y="1848998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67658" y="2187961"/>
            <a:ext cx="1347787" cy="1268550"/>
          </a:xfrm>
          <a:prstGeom prst="bentConnector3">
            <a:avLst>
              <a:gd name="adj1" fmla="val 11696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7657" y="3117548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4286" y="1926351"/>
            <a:ext cx="4533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Киев и Левобережная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Украина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сохраняли самоуправление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1869" y="3194897"/>
            <a:ext cx="3494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Контроль над этой территорией Москва осуществляла через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гетманов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оединительная линия уступом 21"/>
          <p:cNvCxnSpPr>
            <a:stCxn id="29" idx="3"/>
            <a:endCxn id="21" idx="3"/>
          </p:cNvCxnSpPr>
          <p:nvPr/>
        </p:nvCxnSpPr>
        <p:spPr>
          <a:xfrm>
            <a:off x="7126312" y="2187961"/>
            <a:ext cx="1347788" cy="1268550"/>
          </a:xfrm>
          <a:prstGeom prst="bentConnector3">
            <a:avLst>
              <a:gd name="adj1" fmla="val 11696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79890" y="386414"/>
            <a:ext cx="358431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Украинские земли</a:t>
            </a:r>
          </a:p>
        </p:txBody>
      </p:sp>
    </p:spTree>
    <p:extLst>
      <p:ext uri="{BB962C8B-B14F-4D97-AF65-F5344CB8AC3E}">
        <p14:creationId xmlns:p14="http://schemas.microsoft.com/office/powerpoint/2010/main" val="282444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9" grpId="0" animBg="1"/>
      <p:bldP spid="35" grpId="0" animBg="1"/>
      <p:bldP spid="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0" b="-8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52208"/>
            <a:ext cx="4029740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Вольный </a:t>
            </a:r>
            <a:r>
              <a:rPr lang="ru-RU" sz="1400" dirty="0">
                <a:solidFill>
                  <a:prstClr val="white"/>
                </a:solidFill>
              </a:rPr>
              <a:t>дух </a:t>
            </a:r>
            <a:r>
              <a:rPr lang="ru-RU" sz="1400" dirty="0" smtClean="0">
                <a:solidFill>
                  <a:prstClr val="white"/>
                </a:solidFill>
              </a:rPr>
              <a:t>казаков мешал </a:t>
            </a:r>
            <a:r>
              <a:rPr lang="ru-RU" sz="1400" dirty="0">
                <a:solidFill>
                  <a:prstClr val="white"/>
                </a:solidFill>
              </a:rPr>
              <a:t>укреплению центральной власти.</a:t>
            </a:r>
          </a:p>
        </p:txBody>
      </p:sp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Представители Донского казачества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11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05095" y="1647976"/>
            <a:ext cx="73564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Украинцы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6207" y="2676195"/>
            <a:ext cx="24826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Обострились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противоречия внутри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украинского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народа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5642" y="2782104"/>
            <a:ext cx="244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Росло имущественное неравенство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83574" y="2676195"/>
            <a:ext cx="244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Огромные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богатства </a:t>
            </a:r>
          </a:p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и власть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скапливались </a:t>
            </a:r>
            <a:endParaRPr lang="ru-RU" sz="1400" dirty="0" smtClean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руках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казацких старшин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01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779974" y="1401690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7630" y="1482217"/>
            <a:ext cx="3557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Зажиточные казаки владели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землями, примыкавшими к городам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026079" y="2688410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12" idx="1"/>
          </p:cNvCxnSpPr>
          <p:nvPr/>
        </p:nvCxnSpPr>
        <p:spPr>
          <a:xfrm rot="10800000" flipV="1">
            <a:off x="2026079" y="3027372"/>
            <a:ext cx="12700" cy="1262315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57266" y="1401690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8412" y="2765762"/>
            <a:ext cx="407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Казацкая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верхушка захотела получить привилегии и в городском самоуправлении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5691" y="1371321"/>
            <a:ext cx="33057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Зажиточные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казаки получили большую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часть плодородных земель и подчинили себе крестьян</a:t>
            </a:r>
          </a:p>
        </p:txBody>
      </p:sp>
      <p:cxnSp>
        <p:nvCxnSpPr>
          <p:cNvPr id="22" name="Соединительная линия уступом 21"/>
          <p:cNvCxnSpPr>
            <a:stCxn id="29" idx="3"/>
            <a:endCxn id="12" idx="3"/>
          </p:cNvCxnSpPr>
          <p:nvPr/>
        </p:nvCxnSpPr>
        <p:spPr>
          <a:xfrm>
            <a:off x="7136947" y="3027373"/>
            <a:ext cx="12700" cy="1262315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26079" y="3950725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01946" y="4028077"/>
            <a:ext cx="397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Такое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положение дел вызывало недовольство горожан и крестьян</a:t>
            </a:r>
          </a:p>
        </p:txBody>
      </p:sp>
      <p:cxnSp>
        <p:nvCxnSpPr>
          <p:cNvPr id="18" name="Соединительная линия уступом 17"/>
          <p:cNvCxnSpPr>
            <a:stCxn id="35" idx="1"/>
            <a:endCxn id="29" idx="1"/>
          </p:cNvCxnSpPr>
          <p:nvPr/>
        </p:nvCxnSpPr>
        <p:spPr>
          <a:xfrm rot="10800000" flipH="1" flipV="1">
            <a:off x="657265" y="1740653"/>
            <a:ext cx="1368813" cy="1286720"/>
          </a:xfrm>
          <a:prstGeom prst="bentConnector3">
            <a:avLst>
              <a:gd name="adj1" fmla="val -1670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21" idx="3"/>
            <a:endCxn id="29" idx="3"/>
          </p:cNvCxnSpPr>
          <p:nvPr/>
        </p:nvCxnSpPr>
        <p:spPr>
          <a:xfrm flipH="1">
            <a:off x="7136947" y="1740653"/>
            <a:ext cx="1326762" cy="1286720"/>
          </a:xfrm>
          <a:prstGeom prst="bentConnector3">
            <a:avLst>
              <a:gd name="adj1" fmla="val -1723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33141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Украинцы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45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9" grpId="0" animBg="1"/>
      <p:bldP spid="35" grpId="0" animBg="1"/>
      <p:bldP spid="4" grpId="0"/>
      <p:bldP spid="15" grpId="0"/>
      <p:bldP spid="12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2000" r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Российский государь старался сохранить нейтралитет, рассматривая обращения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как </a:t>
            </a:r>
            <a:r>
              <a:rPr lang="ru-RU" sz="1800" dirty="0">
                <a:solidFill>
                  <a:prstClr val="white"/>
                </a:solidFill>
              </a:rPr>
              <a:t>казацкой верхушки,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так </a:t>
            </a:r>
            <a:r>
              <a:rPr lang="ru-RU" sz="1800" dirty="0">
                <a:solidFill>
                  <a:prstClr val="white"/>
                </a:solidFill>
              </a:rPr>
              <a:t>и простых крестьян.</a:t>
            </a:r>
          </a:p>
        </p:txBody>
      </p:sp>
    </p:spTree>
    <p:extLst>
      <p:ext uri="{BB962C8B-B14F-4D97-AF65-F5344CB8AC3E}">
        <p14:creationId xmlns:p14="http://schemas.microsoft.com/office/powerpoint/2010/main" val="190200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29000" r="-9000" b="-9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18292"/>
            <a:ext cx="4178595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Разногласия </a:t>
            </a:r>
            <a:r>
              <a:rPr lang="ru-RU" sz="1400" dirty="0">
                <a:solidFill>
                  <a:prstClr val="white"/>
                </a:solidFill>
              </a:rPr>
              <a:t>были вызваны вопросом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о </a:t>
            </a:r>
            <a:r>
              <a:rPr lang="ru-RU" sz="1400" dirty="0">
                <a:solidFill>
                  <a:prstClr val="white"/>
                </a:solidFill>
              </a:rPr>
              <a:t>необходимости подчинения духовенства </a:t>
            </a:r>
            <a:r>
              <a:rPr lang="ru-RU" sz="1400" dirty="0" smtClean="0">
                <a:solidFill>
                  <a:prstClr val="white"/>
                </a:solidFill>
              </a:rPr>
              <a:t>Украины Московскому </a:t>
            </a:r>
            <a:r>
              <a:rPr lang="ru-RU" sz="1400" dirty="0">
                <a:solidFill>
                  <a:prstClr val="white"/>
                </a:solidFill>
              </a:rPr>
              <a:t>патриарху.</a:t>
            </a:r>
          </a:p>
        </p:txBody>
      </p:sp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Патриарх Московский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 всея Руси Иосиф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15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52209"/>
            <a:ext cx="3460173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Одним из самых малочисленных народов России являются </a:t>
            </a:r>
            <a:r>
              <a:rPr lang="ru-RU" sz="1400" dirty="0" err="1" smtClean="0">
                <a:solidFill>
                  <a:prstClr val="white"/>
                </a:solidFill>
              </a:rPr>
              <a:t>кереки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747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1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Украинцы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5445" y="1416686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47665" y="1755649"/>
            <a:ext cx="1367781" cy="1199944"/>
          </a:xfrm>
          <a:prstGeom prst="bentConnector3">
            <a:avLst>
              <a:gd name="adj1" fmla="val 116713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47664" y="2616630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6196" y="1494038"/>
            <a:ext cx="3989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Общество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раскололось на несколько лагерей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249" y="2693983"/>
            <a:ext cx="2350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Сохранение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российского подданства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40864" y="2615092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50449" y="2697438"/>
            <a:ext cx="224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Переход под власть Польши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76691" y="2616630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31483" y="2697252"/>
            <a:ext cx="235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Принятие власти турецкого султана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оединительная линия уступом 21"/>
          <p:cNvCxnSpPr>
            <a:stCxn id="29" idx="3"/>
            <a:endCxn id="19" idx="3"/>
          </p:cNvCxnSpPr>
          <p:nvPr/>
        </p:nvCxnSpPr>
        <p:spPr>
          <a:xfrm>
            <a:off x="7126313" y="1755649"/>
            <a:ext cx="1410116" cy="1199944"/>
          </a:xfrm>
          <a:prstGeom prst="bentConnector3">
            <a:avLst>
              <a:gd name="adj1" fmla="val 11621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29" idx="2"/>
            <a:endCxn id="17" idx="0"/>
          </p:cNvCxnSpPr>
          <p:nvPr/>
        </p:nvCxnSpPr>
        <p:spPr>
          <a:xfrm rot="5400000">
            <a:off x="4310566" y="2354779"/>
            <a:ext cx="520480" cy="146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015445" y="3815036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76196" y="3892388"/>
            <a:ext cx="3989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концу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XVII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века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споры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завершились победой сторонников России</a:t>
            </a:r>
          </a:p>
        </p:txBody>
      </p:sp>
      <p:cxnSp>
        <p:nvCxnSpPr>
          <p:cNvPr id="31" name="Соединительная линия уступом 30"/>
          <p:cNvCxnSpPr>
            <a:stCxn id="35" idx="1"/>
            <a:endCxn id="26" idx="1"/>
          </p:cNvCxnSpPr>
          <p:nvPr/>
        </p:nvCxnSpPr>
        <p:spPr>
          <a:xfrm rot="10800000" flipH="1" flipV="1">
            <a:off x="647663" y="2955593"/>
            <a:ext cx="1367781" cy="1198406"/>
          </a:xfrm>
          <a:prstGeom prst="bentConnector3">
            <a:avLst>
              <a:gd name="adj1" fmla="val -16713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оединительная линия уступом 31"/>
          <p:cNvCxnSpPr/>
          <p:nvPr/>
        </p:nvCxnSpPr>
        <p:spPr>
          <a:xfrm rot="5400000">
            <a:off x="4307477" y="3546253"/>
            <a:ext cx="520480" cy="146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/>
          <p:cNvCxnSpPr>
            <a:stCxn id="19" idx="3"/>
            <a:endCxn id="26" idx="3"/>
          </p:cNvCxnSpPr>
          <p:nvPr/>
        </p:nvCxnSpPr>
        <p:spPr>
          <a:xfrm flipH="1">
            <a:off x="7126313" y="2955593"/>
            <a:ext cx="1410116" cy="1198406"/>
          </a:xfrm>
          <a:prstGeom prst="bentConnector3">
            <a:avLst>
              <a:gd name="adj1" fmla="val -1621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26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4" grpId="0"/>
      <p:bldP spid="15" grpId="0"/>
      <p:bldP spid="17" grpId="0" animBg="1"/>
      <p:bldP spid="18" grpId="0"/>
      <p:bldP spid="19" grpId="0" animBg="1"/>
      <p:bldP spid="20" grpId="0"/>
      <p:bldP spid="26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0" t="19968" r="33023" b="51605"/>
          <a:stretch/>
        </p:blipFill>
        <p:spPr>
          <a:xfrm>
            <a:off x="0" y="-1"/>
            <a:ext cx="9144000" cy="51886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3" name="Прямоугольная выноска 22"/>
          <p:cNvSpPr/>
          <p:nvPr/>
        </p:nvSpPr>
        <p:spPr>
          <a:xfrm>
            <a:off x="3507191" y="2295316"/>
            <a:ext cx="1437294" cy="598053"/>
          </a:xfrm>
          <a:prstGeom prst="wedgeRectCallout">
            <a:avLst>
              <a:gd name="adj1" fmla="val 71681"/>
              <a:gd name="adj2" fmla="val 3767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Гетманщина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5165803" y="2579289"/>
            <a:ext cx="816505" cy="573567"/>
          </a:xfrm>
          <a:custGeom>
            <a:avLst/>
            <a:gdLst>
              <a:gd name="connsiteX0" fmla="*/ 286938 w 816505"/>
              <a:gd name="connsiteY0" fmla="*/ 102203 h 573567"/>
              <a:gd name="connsiteX1" fmla="*/ 180352 w 816505"/>
              <a:gd name="connsiteY1" fmla="*/ 85374 h 573567"/>
              <a:gd name="connsiteX2" fmla="*/ 68155 w 816505"/>
              <a:gd name="connsiteY2" fmla="*/ 68544 h 573567"/>
              <a:gd name="connsiteX3" fmla="*/ 17667 w 816505"/>
              <a:gd name="connsiteY3" fmla="*/ 96593 h 573567"/>
              <a:gd name="connsiteX4" fmla="*/ 837 w 816505"/>
              <a:gd name="connsiteY4" fmla="*/ 147082 h 573567"/>
              <a:gd name="connsiteX5" fmla="*/ 40106 w 816505"/>
              <a:gd name="connsiteY5" fmla="*/ 281717 h 573567"/>
              <a:gd name="connsiteX6" fmla="*/ 84985 w 816505"/>
              <a:gd name="connsiteY6" fmla="*/ 388304 h 573567"/>
              <a:gd name="connsiteX7" fmla="*/ 101814 w 816505"/>
              <a:gd name="connsiteY7" fmla="*/ 461231 h 573567"/>
              <a:gd name="connsiteX8" fmla="*/ 163522 w 816505"/>
              <a:gd name="connsiteY8" fmla="*/ 511720 h 573567"/>
              <a:gd name="connsiteX9" fmla="*/ 219620 w 816505"/>
              <a:gd name="connsiteY9" fmla="*/ 573428 h 573567"/>
              <a:gd name="connsiteX10" fmla="*/ 298158 w 816505"/>
              <a:gd name="connsiteY10" fmla="*/ 528549 h 573567"/>
              <a:gd name="connsiteX11" fmla="*/ 410354 w 816505"/>
              <a:gd name="connsiteY11" fmla="*/ 528549 h 573567"/>
              <a:gd name="connsiteX12" fmla="*/ 516941 w 816505"/>
              <a:gd name="connsiteY12" fmla="*/ 522939 h 573567"/>
              <a:gd name="connsiteX13" fmla="*/ 595478 w 816505"/>
              <a:gd name="connsiteY13" fmla="*/ 466841 h 573567"/>
              <a:gd name="connsiteX14" fmla="*/ 724504 w 816505"/>
              <a:gd name="connsiteY14" fmla="*/ 450012 h 573567"/>
              <a:gd name="connsiteX15" fmla="*/ 797431 w 816505"/>
              <a:gd name="connsiteY15" fmla="*/ 421963 h 573567"/>
              <a:gd name="connsiteX16" fmla="*/ 814261 w 816505"/>
              <a:gd name="connsiteY16" fmla="*/ 354645 h 573567"/>
              <a:gd name="connsiteX17" fmla="*/ 758163 w 816505"/>
              <a:gd name="connsiteY17" fmla="*/ 304156 h 573567"/>
              <a:gd name="connsiteX18" fmla="*/ 606698 w 816505"/>
              <a:gd name="connsiteY18" fmla="*/ 242448 h 573567"/>
              <a:gd name="connsiteX19" fmla="*/ 516941 w 816505"/>
              <a:gd name="connsiteY19" fmla="*/ 191960 h 573567"/>
              <a:gd name="connsiteX20" fmla="*/ 483282 w 816505"/>
              <a:gd name="connsiteY20" fmla="*/ 107813 h 573567"/>
              <a:gd name="connsiteX21" fmla="*/ 449623 w 816505"/>
              <a:gd name="connsiteY21" fmla="*/ 46105 h 573567"/>
              <a:gd name="connsiteX22" fmla="*/ 371085 w 816505"/>
              <a:gd name="connsiteY22" fmla="*/ 1226 h 573567"/>
              <a:gd name="connsiteX23" fmla="*/ 326207 w 816505"/>
              <a:gd name="connsiteY23" fmla="*/ 18056 h 573567"/>
              <a:gd name="connsiteX24" fmla="*/ 286938 w 816505"/>
              <a:gd name="connsiteY24" fmla="*/ 102203 h 57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16505" h="573567">
                <a:moveTo>
                  <a:pt x="286938" y="102203"/>
                </a:moveTo>
                <a:cubicBezTo>
                  <a:pt x="262629" y="113423"/>
                  <a:pt x="180352" y="85374"/>
                  <a:pt x="180352" y="85374"/>
                </a:cubicBezTo>
                <a:cubicBezTo>
                  <a:pt x="143888" y="79764"/>
                  <a:pt x="95269" y="66674"/>
                  <a:pt x="68155" y="68544"/>
                </a:cubicBezTo>
                <a:cubicBezTo>
                  <a:pt x="41041" y="70414"/>
                  <a:pt x="28887" y="83503"/>
                  <a:pt x="17667" y="96593"/>
                </a:cubicBezTo>
                <a:cubicBezTo>
                  <a:pt x="6447" y="109683"/>
                  <a:pt x="-2903" y="116228"/>
                  <a:pt x="837" y="147082"/>
                </a:cubicBezTo>
                <a:cubicBezTo>
                  <a:pt x="4577" y="177936"/>
                  <a:pt x="26081" y="241513"/>
                  <a:pt x="40106" y="281717"/>
                </a:cubicBezTo>
                <a:cubicBezTo>
                  <a:pt x="54131" y="321921"/>
                  <a:pt x="74700" y="358385"/>
                  <a:pt x="84985" y="388304"/>
                </a:cubicBezTo>
                <a:cubicBezTo>
                  <a:pt x="95270" y="418223"/>
                  <a:pt x="88725" y="440662"/>
                  <a:pt x="101814" y="461231"/>
                </a:cubicBezTo>
                <a:cubicBezTo>
                  <a:pt x="114903" y="481800"/>
                  <a:pt x="143888" y="493021"/>
                  <a:pt x="163522" y="511720"/>
                </a:cubicBezTo>
                <a:cubicBezTo>
                  <a:pt x="183156" y="530419"/>
                  <a:pt x="197181" y="570623"/>
                  <a:pt x="219620" y="573428"/>
                </a:cubicBezTo>
                <a:cubicBezTo>
                  <a:pt x="242059" y="576233"/>
                  <a:pt x="266369" y="536029"/>
                  <a:pt x="298158" y="528549"/>
                </a:cubicBezTo>
                <a:cubicBezTo>
                  <a:pt x="329947" y="521069"/>
                  <a:pt x="373890" y="529484"/>
                  <a:pt x="410354" y="528549"/>
                </a:cubicBezTo>
                <a:cubicBezTo>
                  <a:pt x="446818" y="527614"/>
                  <a:pt x="486087" y="533224"/>
                  <a:pt x="516941" y="522939"/>
                </a:cubicBezTo>
                <a:cubicBezTo>
                  <a:pt x="547795" y="512654"/>
                  <a:pt x="560884" y="478995"/>
                  <a:pt x="595478" y="466841"/>
                </a:cubicBezTo>
                <a:cubicBezTo>
                  <a:pt x="630072" y="454687"/>
                  <a:pt x="690845" y="457492"/>
                  <a:pt x="724504" y="450012"/>
                </a:cubicBezTo>
                <a:cubicBezTo>
                  <a:pt x="758163" y="442532"/>
                  <a:pt x="782472" y="437857"/>
                  <a:pt x="797431" y="421963"/>
                </a:cubicBezTo>
                <a:cubicBezTo>
                  <a:pt x="812390" y="406069"/>
                  <a:pt x="820806" y="374280"/>
                  <a:pt x="814261" y="354645"/>
                </a:cubicBezTo>
                <a:cubicBezTo>
                  <a:pt x="807716" y="335011"/>
                  <a:pt x="792757" y="322855"/>
                  <a:pt x="758163" y="304156"/>
                </a:cubicBezTo>
                <a:cubicBezTo>
                  <a:pt x="723569" y="285457"/>
                  <a:pt x="646902" y="261147"/>
                  <a:pt x="606698" y="242448"/>
                </a:cubicBezTo>
                <a:cubicBezTo>
                  <a:pt x="566494" y="223749"/>
                  <a:pt x="537510" y="214399"/>
                  <a:pt x="516941" y="191960"/>
                </a:cubicBezTo>
                <a:cubicBezTo>
                  <a:pt x="496372" y="169521"/>
                  <a:pt x="494502" y="132122"/>
                  <a:pt x="483282" y="107813"/>
                </a:cubicBezTo>
                <a:cubicBezTo>
                  <a:pt x="472062" y="83504"/>
                  <a:pt x="468322" y="63869"/>
                  <a:pt x="449623" y="46105"/>
                </a:cubicBezTo>
                <a:cubicBezTo>
                  <a:pt x="430924" y="28341"/>
                  <a:pt x="391654" y="5901"/>
                  <a:pt x="371085" y="1226"/>
                </a:cubicBezTo>
                <a:cubicBezTo>
                  <a:pt x="350516" y="-3449"/>
                  <a:pt x="339297" y="5901"/>
                  <a:pt x="326207" y="18056"/>
                </a:cubicBezTo>
                <a:cubicBezTo>
                  <a:pt x="313118" y="30211"/>
                  <a:pt x="311247" y="90983"/>
                  <a:pt x="286938" y="102203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92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05095" y="1647976"/>
            <a:ext cx="73564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Гетманщина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6207" y="2782104"/>
            <a:ext cx="2482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Во главе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Гетманщины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стоял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выборный гетман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4760" y="2676195"/>
            <a:ext cx="244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При гетмане был сформирован совет –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старшинская рада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83574" y="2782104"/>
            <a:ext cx="244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Рада занималась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назначением на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уряды 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07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18292"/>
            <a:ext cx="3668233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Территория Гетманщины делилась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на 10 </a:t>
            </a:r>
            <a:r>
              <a:rPr lang="ru-RU" sz="1400" dirty="0">
                <a:solidFill>
                  <a:prstClr val="white"/>
                </a:solidFill>
              </a:rPr>
              <a:t>полков, возглавляли которые полковники и полковая старшина.</a:t>
            </a:r>
          </a:p>
        </p:txBody>
      </p:sp>
    </p:spTree>
    <p:extLst>
      <p:ext uri="{BB962C8B-B14F-4D97-AF65-F5344CB8AC3E}">
        <p14:creationId xmlns:p14="http://schemas.microsoft.com/office/powerpoint/2010/main" val="264463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8491" y="1845655"/>
            <a:ext cx="2924560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Крупные украинские города имели самоуправление.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8491" y="2752966"/>
            <a:ext cx="2297239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Во </a:t>
            </a:r>
            <a:r>
              <a:rPr lang="ru-RU" sz="1400" dirty="0">
                <a:solidFill>
                  <a:prstClr val="white"/>
                </a:solidFill>
              </a:rPr>
              <a:t>всех городах Украины находились московские военные гарнизоны.</a:t>
            </a:r>
          </a:p>
        </p:txBody>
      </p:sp>
      <p:pic>
        <p:nvPicPr>
          <p:cNvPr id="1028" name="Picture 4" descr="Картинки по запросу киев 17 век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" t="3931" r="6207" b="22960"/>
          <a:stretch/>
        </p:blipFill>
        <p:spPr bwMode="auto">
          <a:xfrm>
            <a:off x="3901542" y="769110"/>
            <a:ext cx="5242458" cy="360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07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2" t="8070" b="48513"/>
          <a:stretch/>
        </p:blipFill>
        <p:spPr>
          <a:xfrm>
            <a:off x="0" y="0"/>
            <a:ext cx="9157392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1320686" y="2846830"/>
            <a:ext cx="715198" cy="769976"/>
          </a:xfrm>
          <a:custGeom>
            <a:avLst/>
            <a:gdLst>
              <a:gd name="connsiteX0" fmla="*/ 194215 w 715198"/>
              <a:gd name="connsiteY0" fmla="*/ 769827 h 769976"/>
              <a:gd name="connsiteX1" fmla="*/ 139624 w 715198"/>
              <a:gd name="connsiteY1" fmla="*/ 674292 h 769976"/>
              <a:gd name="connsiteX2" fmla="*/ 57738 w 715198"/>
              <a:gd name="connsiteY2" fmla="*/ 599230 h 769976"/>
              <a:gd name="connsiteX3" fmla="*/ 50914 w 715198"/>
              <a:gd name="connsiteY3" fmla="*/ 462752 h 769976"/>
              <a:gd name="connsiteX4" fmla="*/ 64562 w 715198"/>
              <a:gd name="connsiteY4" fmla="*/ 374042 h 769976"/>
              <a:gd name="connsiteX5" fmla="*/ 71386 w 715198"/>
              <a:gd name="connsiteY5" fmla="*/ 305803 h 769976"/>
              <a:gd name="connsiteX6" fmla="*/ 3147 w 715198"/>
              <a:gd name="connsiteY6" fmla="*/ 244388 h 769976"/>
              <a:gd name="connsiteX7" fmla="*/ 16795 w 715198"/>
              <a:gd name="connsiteY7" fmla="*/ 176149 h 769976"/>
              <a:gd name="connsiteX8" fmla="*/ 64562 w 715198"/>
              <a:gd name="connsiteY8" fmla="*/ 135206 h 769976"/>
              <a:gd name="connsiteX9" fmla="*/ 91857 w 715198"/>
              <a:gd name="connsiteY9" fmla="*/ 46495 h 769976"/>
              <a:gd name="connsiteX10" fmla="*/ 160096 w 715198"/>
              <a:gd name="connsiteY10" fmla="*/ 53319 h 769976"/>
              <a:gd name="connsiteX11" fmla="*/ 282926 w 715198"/>
              <a:gd name="connsiteY11" fmla="*/ 53319 h 769976"/>
              <a:gd name="connsiteX12" fmla="*/ 378460 w 715198"/>
              <a:gd name="connsiteY12" fmla="*/ 53319 h 769976"/>
              <a:gd name="connsiteX13" fmla="*/ 528586 w 715198"/>
              <a:gd name="connsiteY13" fmla="*/ 5552 h 769976"/>
              <a:gd name="connsiteX14" fmla="*/ 651415 w 715198"/>
              <a:gd name="connsiteY14" fmla="*/ 5552 h 769976"/>
              <a:gd name="connsiteX15" fmla="*/ 692359 w 715198"/>
              <a:gd name="connsiteY15" fmla="*/ 46495 h 769976"/>
              <a:gd name="connsiteX16" fmla="*/ 712830 w 715198"/>
              <a:gd name="connsiteY16" fmla="*/ 121558 h 769976"/>
              <a:gd name="connsiteX17" fmla="*/ 637768 w 715198"/>
              <a:gd name="connsiteY17" fmla="*/ 169325 h 769976"/>
              <a:gd name="connsiteX18" fmla="*/ 562705 w 715198"/>
              <a:gd name="connsiteY18" fmla="*/ 223916 h 769976"/>
              <a:gd name="connsiteX19" fmla="*/ 480818 w 715198"/>
              <a:gd name="connsiteY19" fmla="*/ 271683 h 769976"/>
              <a:gd name="connsiteX20" fmla="*/ 412580 w 715198"/>
              <a:gd name="connsiteY20" fmla="*/ 278507 h 769976"/>
              <a:gd name="connsiteX21" fmla="*/ 344341 w 715198"/>
              <a:gd name="connsiteY21" fmla="*/ 312627 h 769976"/>
              <a:gd name="connsiteX22" fmla="*/ 269278 w 715198"/>
              <a:gd name="connsiteY22" fmla="*/ 367218 h 769976"/>
              <a:gd name="connsiteX23" fmla="*/ 282926 w 715198"/>
              <a:gd name="connsiteY23" fmla="*/ 421809 h 769976"/>
              <a:gd name="connsiteX24" fmla="*/ 221511 w 715198"/>
              <a:gd name="connsiteY24" fmla="*/ 374042 h 769976"/>
              <a:gd name="connsiteX25" fmla="*/ 187392 w 715198"/>
              <a:gd name="connsiteY25" fmla="*/ 435457 h 769976"/>
              <a:gd name="connsiteX26" fmla="*/ 166920 w 715198"/>
              <a:gd name="connsiteY26" fmla="*/ 510519 h 769976"/>
              <a:gd name="connsiteX27" fmla="*/ 214687 w 715198"/>
              <a:gd name="connsiteY27" fmla="*/ 578758 h 769976"/>
              <a:gd name="connsiteX28" fmla="*/ 248807 w 715198"/>
              <a:gd name="connsiteY28" fmla="*/ 599230 h 769976"/>
              <a:gd name="connsiteX29" fmla="*/ 276102 w 715198"/>
              <a:gd name="connsiteY29" fmla="*/ 694764 h 769976"/>
              <a:gd name="connsiteX30" fmla="*/ 194215 w 715198"/>
              <a:gd name="connsiteY30" fmla="*/ 769827 h 769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15198" h="769976">
                <a:moveTo>
                  <a:pt x="194215" y="769827"/>
                </a:moveTo>
                <a:cubicBezTo>
                  <a:pt x="171469" y="766415"/>
                  <a:pt x="162370" y="702725"/>
                  <a:pt x="139624" y="674292"/>
                </a:cubicBezTo>
                <a:cubicBezTo>
                  <a:pt x="116878" y="645859"/>
                  <a:pt x="72523" y="634487"/>
                  <a:pt x="57738" y="599230"/>
                </a:cubicBezTo>
                <a:cubicBezTo>
                  <a:pt x="42953" y="563973"/>
                  <a:pt x="49777" y="500283"/>
                  <a:pt x="50914" y="462752"/>
                </a:cubicBezTo>
                <a:cubicBezTo>
                  <a:pt x="52051" y="425221"/>
                  <a:pt x="61150" y="400200"/>
                  <a:pt x="64562" y="374042"/>
                </a:cubicBezTo>
                <a:cubicBezTo>
                  <a:pt x="67974" y="347884"/>
                  <a:pt x="81622" y="327412"/>
                  <a:pt x="71386" y="305803"/>
                </a:cubicBezTo>
                <a:cubicBezTo>
                  <a:pt x="61150" y="284194"/>
                  <a:pt x="12245" y="265997"/>
                  <a:pt x="3147" y="244388"/>
                </a:cubicBezTo>
                <a:cubicBezTo>
                  <a:pt x="-5951" y="222779"/>
                  <a:pt x="6559" y="194346"/>
                  <a:pt x="16795" y="176149"/>
                </a:cubicBezTo>
                <a:cubicBezTo>
                  <a:pt x="27031" y="157952"/>
                  <a:pt x="52052" y="156815"/>
                  <a:pt x="64562" y="135206"/>
                </a:cubicBezTo>
                <a:cubicBezTo>
                  <a:pt x="77072" y="113597"/>
                  <a:pt x="75935" y="60143"/>
                  <a:pt x="91857" y="46495"/>
                </a:cubicBezTo>
                <a:cubicBezTo>
                  <a:pt x="107779" y="32847"/>
                  <a:pt x="128251" y="52182"/>
                  <a:pt x="160096" y="53319"/>
                </a:cubicBezTo>
                <a:cubicBezTo>
                  <a:pt x="191941" y="54456"/>
                  <a:pt x="282926" y="53319"/>
                  <a:pt x="282926" y="53319"/>
                </a:cubicBezTo>
                <a:cubicBezTo>
                  <a:pt x="319320" y="53319"/>
                  <a:pt x="337517" y="61280"/>
                  <a:pt x="378460" y="53319"/>
                </a:cubicBezTo>
                <a:cubicBezTo>
                  <a:pt x="419403" y="45358"/>
                  <a:pt x="483094" y="13513"/>
                  <a:pt x="528586" y="5552"/>
                </a:cubicBezTo>
                <a:cubicBezTo>
                  <a:pt x="574078" y="-2409"/>
                  <a:pt x="624119" y="-1272"/>
                  <a:pt x="651415" y="5552"/>
                </a:cubicBezTo>
                <a:cubicBezTo>
                  <a:pt x="678711" y="12376"/>
                  <a:pt x="682123" y="27161"/>
                  <a:pt x="692359" y="46495"/>
                </a:cubicBezTo>
                <a:cubicBezTo>
                  <a:pt x="702595" y="65829"/>
                  <a:pt x="721928" y="101086"/>
                  <a:pt x="712830" y="121558"/>
                </a:cubicBezTo>
                <a:cubicBezTo>
                  <a:pt x="703732" y="142030"/>
                  <a:pt x="662789" y="152265"/>
                  <a:pt x="637768" y="169325"/>
                </a:cubicBezTo>
                <a:cubicBezTo>
                  <a:pt x="612747" y="186385"/>
                  <a:pt x="588863" y="206856"/>
                  <a:pt x="562705" y="223916"/>
                </a:cubicBezTo>
                <a:cubicBezTo>
                  <a:pt x="536547" y="240976"/>
                  <a:pt x="505839" y="262585"/>
                  <a:pt x="480818" y="271683"/>
                </a:cubicBezTo>
                <a:cubicBezTo>
                  <a:pt x="455797" y="280781"/>
                  <a:pt x="435326" y="271683"/>
                  <a:pt x="412580" y="278507"/>
                </a:cubicBezTo>
                <a:cubicBezTo>
                  <a:pt x="389834" y="285331"/>
                  <a:pt x="368225" y="297842"/>
                  <a:pt x="344341" y="312627"/>
                </a:cubicBezTo>
                <a:cubicBezTo>
                  <a:pt x="320457" y="327412"/>
                  <a:pt x="279514" y="349021"/>
                  <a:pt x="269278" y="367218"/>
                </a:cubicBezTo>
                <a:cubicBezTo>
                  <a:pt x="259042" y="385415"/>
                  <a:pt x="290887" y="420672"/>
                  <a:pt x="282926" y="421809"/>
                </a:cubicBezTo>
                <a:cubicBezTo>
                  <a:pt x="274965" y="422946"/>
                  <a:pt x="237433" y="371767"/>
                  <a:pt x="221511" y="374042"/>
                </a:cubicBezTo>
                <a:cubicBezTo>
                  <a:pt x="205589" y="376317"/>
                  <a:pt x="196490" y="412711"/>
                  <a:pt x="187392" y="435457"/>
                </a:cubicBezTo>
                <a:cubicBezTo>
                  <a:pt x="178294" y="458203"/>
                  <a:pt x="162371" y="486636"/>
                  <a:pt x="166920" y="510519"/>
                </a:cubicBezTo>
                <a:cubicBezTo>
                  <a:pt x="171469" y="534402"/>
                  <a:pt x="201039" y="563973"/>
                  <a:pt x="214687" y="578758"/>
                </a:cubicBezTo>
                <a:cubicBezTo>
                  <a:pt x="228335" y="593543"/>
                  <a:pt x="238571" y="579896"/>
                  <a:pt x="248807" y="599230"/>
                </a:cubicBezTo>
                <a:cubicBezTo>
                  <a:pt x="259043" y="618564"/>
                  <a:pt x="282926" y="672018"/>
                  <a:pt x="276102" y="694764"/>
                </a:cubicBezTo>
                <a:cubicBezTo>
                  <a:pt x="269278" y="717510"/>
                  <a:pt x="216961" y="773239"/>
                  <a:pt x="194215" y="769827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402238" y="1810180"/>
            <a:ext cx="1437294" cy="598053"/>
          </a:xfrm>
          <a:prstGeom prst="wedgeRectCallout">
            <a:avLst>
              <a:gd name="adj1" fmla="val 25076"/>
              <a:gd name="adj2" fmla="val 14078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Поволжье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839532" y="2850047"/>
            <a:ext cx="159488" cy="148855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839532" y="2656536"/>
            <a:ext cx="694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ea typeface="Roboto" panose="02000000000000000000" pitchFamily="2" charset="0"/>
                <a:cs typeface="Roboto" panose="02000000000000000000" pitchFamily="2" charset="0"/>
              </a:rPr>
              <a:t>Уфа</a:t>
            </a:r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648245" y="2998902"/>
            <a:ext cx="159488" cy="148855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559719" y="3125971"/>
            <a:ext cx="878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ea typeface="Roboto" panose="02000000000000000000" pitchFamily="2" charset="0"/>
                <a:cs typeface="Roboto" panose="02000000000000000000" pitchFamily="2" charset="0"/>
              </a:rPr>
              <a:t>Самара</a:t>
            </a:r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25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6"/>
            <a:ext cx="585063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Народы Поволжья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599" y="1252392"/>
            <a:ext cx="332879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Башкиры.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8776" y="112089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800" y="18601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3599" y="1991624"/>
            <a:ext cx="332879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Удмурты.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6800" y="259935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3599" y="2730856"/>
            <a:ext cx="35204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Чуваши.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56800" y="333858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53599" y="3470088"/>
            <a:ext cx="332879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Марийцы.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56800" y="407782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5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53599" y="4209320"/>
            <a:ext cx="332879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Татары.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6" b="28821"/>
          <a:stretch/>
        </p:blipFill>
        <p:spPr>
          <a:xfrm>
            <a:off x="5713546" y="576818"/>
            <a:ext cx="2490926" cy="43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8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21447" y="386415"/>
            <a:ext cx="190116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Поволжье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5445" y="2586270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05141" y="2925233"/>
            <a:ext cx="1410304" cy="1125514"/>
          </a:xfrm>
          <a:prstGeom prst="bentConnector3">
            <a:avLst>
              <a:gd name="adj1" fmla="val 116209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05141" y="3711784"/>
            <a:ext cx="3665523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8076" y="2663623"/>
            <a:ext cx="4285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Местные крестьяне находились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под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двойным гнётом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0946" y="3896856"/>
            <a:ext cx="2913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Русские феодалы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3336" y="3711784"/>
            <a:ext cx="3663093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97571" y="3896855"/>
            <a:ext cx="3614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Татарская знать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оединительная линия уступом 21"/>
          <p:cNvCxnSpPr>
            <a:stCxn id="29" idx="3"/>
            <a:endCxn id="19" idx="3"/>
          </p:cNvCxnSpPr>
          <p:nvPr/>
        </p:nvCxnSpPr>
        <p:spPr>
          <a:xfrm>
            <a:off x="7126313" y="2925233"/>
            <a:ext cx="1410116" cy="1125514"/>
          </a:xfrm>
          <a:prstGeom prst="bentConnector3">
            <a:avLst>
              <a:gd name="adj1" fmla="val 11621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15349" y="1460756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60308" y="1538109"/>
            <a:ext cx="4421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Московская власть нашла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опору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татарской знати, которая переходила на службу к государю</a:t>
            </a:r>
          </a:p>
        </p:txBody>
      </p:sp>
      <p:cxnSp>
        <p:nvCxnSpPr>
          <p:cNvPr id="24" name="Соединительная линия уступом 23"/>
          <p:cNvCxnSpPr>
            <a:stCxn id="21" idx="1"/>
            <a:endCxn id="29" idx="1"/>
          </p:cNvCxnSpPr>
          <p:nvPr/>
        </p:nvCxnSpPr>
        <p:spPr>
          <a:xfrm rot="10800000" flipH="1" flipV="1">
            <a:off x="2015349" y="1799719"/>
            <a:ext cx="96" cy="1125514"/>
          </a:xfrm>
          <a:prstGeom prst="bentConnector3">
            <a:avLst>
              <a:gd name="adj1" fmla="val -238125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>
            <a:stCxn id="21" idx="3"/>
            <a:endCxn id="29" idx="3"/>
          </p:cNvCxnSpPr>
          <p:nvPr/>
        </p:nvCxnSpPr>
        <p:spPr>
          <a:xfrm>
            <a:off x="7126217" y="1799719"/>
            <a:ext cx="96" cy="1125514"/>
          </a:xfrm>
          <a:prstGeom prst="bentConnector3">
            <a:avLst>
              <a:gd name="adj1" fmla="val 238225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16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4" grpId="0"/>
      <p:bldP spid="15" grpId="0"/>
      <p:bldP spid="19" grpId="0" animBg="1"/>
      <p:bldP spid="20" grpId="0"/>
      <p:bldP spid="21" grpId="0" animBg="1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8491" y="1481970"/>
            <a:ext cx="2462527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Царское правительство проводило христианизацию Поволжья.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8491" y="2877658"/>
            <a:ext cx="2297239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 err="1">
                <a:solidFill>
                  <a:prstClr val="white"/>
                </a:solidFill>
              </a:rPr>
              <a:t>Новокрещёны</a:t>
            </a:r>
            <a:r>
              <a:rPr lang="ru-RU" sz="1400" dirty="0">
                <a:solidFill>
                  <a:prstClr val="white"/>
                </a:solidFill>
              </a:rPr>
              <a:t> имели ряд привилегий по сравнению с мусульманами.</a:t>
            </a:r>
          </a:p>
        </p:txBody>
      </p:sp>
      <p:pic>
        <p:nvPicPr>
          <p:cNvPr id="1026" name="Picture 2" descr="Картинки по запросу христианизация поволжь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027" y="708817"/>
            <a:ext cx="5288973" cy="372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39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6"/>
            <a:ext cx="437271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Причины волнений </a:t>
            </a:r>
          </a:p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Поволжье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3208" y="1613631"/>
            <a:ext cx="33287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Принудительная христианизация.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62063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6" y="276427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3208" y="2760771"/>
            <a:ext cx="295076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Обложение населения налогами.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6800" y="390791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43208" y="3907912"/>
            <a:ext cx="33287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Конфискация земли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местных.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0" t="405" r="12739" b="31717"/>
          <a:stretch/>
        </p:blipFill>
        <p:spPr>
          <a:xfrm>
            <a:off x="5603957" y="645501"/>
            <a:ext cx="2130060" cy="42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7859" y="2223449"/>
            <a:ext cx="3052149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Язык </a:t>
            </a:r>
            <a:r>
              <a:rPr lang="ru-RU" sz="1400" dirty="0" err="1" smtClean="0">
                <a:solidFill>
                  <a:prstClr val="white"/>
                </a:solidFill>
              </a:rPr>
              <a:t>кереков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никогда не имел письменности. На нём общались только в семье.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7" b="7632"/>
          <a:stretch/>
        </p:blipFill>
        <p:spPr>
          <a:xfrm>
            <a:off x="3865418" y="907289"/>
            <a:ext cx="5278582" cy="332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0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2" t="8070" b="48513"/>
          <a:stretch/>
        </p:blipFill>
        <p:spPr>
          <a:xfrm>
            <a:off x="0" y="0"/>
            <a:ext cx="9157392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олилиния 3"/>
          <p:cNvSpPr/>
          <p:nvPr/>
        </p:nvSpPr>
        <p:spPr>
          <a:xfrm>
            <a:off x="991789" y="3192593"/>
            <a:ext cx="619562" cy="697564"/>
          </a:xfrm>
          <a:custGeom>
            <a:avLst/>
            <a:gdLst>
              <a:gd name="connsiteX0" fmla="*/ 113680 w 619562"/>
              <a:gd name="connsiteY0" fmla="*/ 89694 h 697564"/>
              <a:gd name="connsiteX1" fmla="*/ 161447 w 619562"/>
              <a:gd name="connsiteY1" fmla="*/ 35103 h 697564"/>
              <a:gd name="connsiteX2" fmla="*/ 256981 w 619562"/>
              <a:gd name="connsiteY2" fmla="*/ 983 h 697564"/>
              <a:gd name="connsiteX3" fmla="*/ 400283 w 619562"/>
              <a:gd name="connsiteY3" fmla="*/ 14631 h 697564"/>
              <a:gd name="connsiteX4" fmla="*/ 509465 w 619562"/>
              <a:gd name="connsiteY4" fmla="*/ 69222 h 697564"/>
              <a:gd name="connsiteX5" fmla="*/ 509465 w 619562"/>
              <a:gd name="connsiteY5" fmla="*/ 116989 h 697564"/>
              <a:gd name="connsiteX6" fmla="*/ 516289 w 619562"/>
              <a:gd name="connsiteY6" fmla="*/ 178404 h 697564"/>
              <a:gd name="connsiteX7" fmla="*/ 591351 w 619562"/>
              <a:gd name="connsiteY7" fmla="*/ 226171 h 697564"/>
              <a:gd name="connsiteX8" fmla="*/ 604999 w 619562"/>
              <a:gd name="connsiteY8" fmla="*/ 287586 h 697564"/>
              <a:gd name="connsiteX9" fmla="*/ 618647 w 619562"/>
              <a:gd name="connsiteY9" fmla="*/ 342177 h 697564"/>
              <a:gd name="connsiteX10" fmla="*/ 577704 w 619562"/>
              <a:gd name="connsiteY10" fmla="*/ 362649 h 697564"/>
              <a:gd name="connsiteX11" fmla="*/ 536760 w 619562"/>
              <a:gd name="connsiteY11" fmla="*/ 403592 h 697564"/>
              <a:gd name="connsiteX12" fmla="*/ 516289 w 619562"/>
              <a:gd name="connsiteY12" fmla="*/ 451359 h 697564"/>
              <a:gd name="connsiteX13" fmla="*/ 550408 w 619562"/>
              <a:gd name="connsiteY13" fmla="*/ 526422 h 697564"/>
              <a:gd name="connsiteX14" fmla="*/ 564056 w 619562"/>
              <a:gd name="connsiteY14" fmla="*/ 615132 h 697564"/>
              <a:gd name="connsiteX15" fmla="*/ 591351 w 619562"/>
              <a:gd name="connsiteY15" fmla="*/ 662900 h 697564"/>
              <a:gd name="connsiteX16" fmla="*/ 550408 w 619562"/>
              <a:gd name="connsiteY16" fmla="*/ 697019 h 697564"/>
              <a:gd name="connsiteX17" fmla="*/ 448050 w 619562"/>
              <a:gd name="connsiteY17" fmla="*/ 635604 h 697564"/>
              <a:gd name="connsiteX18" fmla="*/ 379811 w 619562"/>
              <a:gd name="connsiteY18" fmla="*/ 601485 h 697564"/>
              <a:gd name="connsiteX19" fmla="*/ 256981 w 619562"/>
              <a:gd name="connsiteY19" fmla="*/ 567365 h 697564"/>
              <a:gd name="connsiteX20" fmla="*/ 134151 w 619562"/>
              <a:gd name="connsiteY20" fmla="*/ 533246 h 697564"/>
              <a:gd name="connsiteX21" fmla="*/ 4498 w 619562"/>
              <a:gd name="connsiteY21" fmla="*/ 437711 h 697564"/>
              <a:gd name="connsiteX22" fmla="*/ 31793 w 619562"/>
              <a:gd name="connsiteY22" fmla="*/ 403592 h 697564"/>
              <a:gd name="connsiteX23" fmla="*/ 52265 w 619562"/>
              <a:gd name="connsiteY23" fmla="*/ 335353 h 697564"/>
              <a:gd name="connsiteX24" fmla="*/ 45441 w 619562"/>
              <a:gd name="connsiteY24" fmla="*/ 294410 h 697564"/>
              <a:gd name="connsiteX25" fmla="*/ 65912 w 619562"/>
              <a:gd name="connsiteY25" fmla="*/ 239819 h 697564"/>
              <a:gd name="connsiteX26" fmla="*/ 106856 w 619562"/>
              <a:gd name="connsiteY26" fmla="*/ 239819 h 697564"/>
              <a:gd name="connsiteX27" fmla="*/ 113680 w 619562"/>
              <a:gd name="connsiteY27" fmla="*/ 164756 h 697564"/>
              <a:gd name="connsiteX28" fmla="*/ 113680 w 619562"/>
              <a:gd name="connsiteY28" fmla="*/ 89694 h 697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19562" h="697564">
                <a:moveTo>
                  <a:pt x="113680" y="89694"/>
                </a:moveTo>
                <a:cubicBezTo>
                  <a:pt x="121641" y="68085"/>
                  <a:pt x="137564" y="49888"/>
                  <a:pt x="161447" y="35103"/>
                </a:cubicBezTo>
                <a:cubicBezTo>
                  <a:pt x="185330" y="20318"/>
                  <a:pt x="217175" y="4395"/>
                  <a:pt x="256981" y="983"/>
                </a:cubicBezTo>
                <a:cubicBezTo>
                  <a:pt x="296787" y="-2429"/>
                  <a:pt x="358202" y="3258"/>
                  <a:pt x="400283" y="14631"/>
                </a:cubicBezTo>
                <a:cubicBezTo>
                  <a:pt x="442364" y="26004"/>
                  <a:pt x="491268" y="52162"/>
                  <a:pt x="509465" y="69222"/>
                </a:cubicBezTo>
                <a:cubicBezTo>
                  <a:pt x="527662" y="86282"/>
                  <a:pt x="508328" y="98792"/>
                  <a:pt x="509465" y="116989"/>
                </a:cubicBezTo>
                <a:cubicBezTo>
                  <a:pt x="510602" y="135186"/>
                  <a:pt x="502641" y="160207"/>
                  <a:pt x="516289" y="178404"/>
                </a:cubicBezTo>
                <a:cubicBezTo>
                  <a:pt x="529937" y="196601"/>
                  <a:pt x="576566" y="207974"/>
                  <a:pt x="591351" y="226171"/>
                </a:cubicBezTo>
                <a:cubicBezTo>
                  <a:pt x="606136" y="244368"/>
                  <a:pt x="600450" y="268252"/>
                  <a:pt x="604999" y="287586"/>
                </a:cubicBezTo>
                <a:cubicBezTo>
                  <a:pt x="609548" y="306920"/>
                  <a:pt x="623196" y="329666"/>
                  <a:pt x="618647" y="342177"/>
                </a:cubicBezTo>
                <a:cubicBezTo>
                  <a:pt x="614098" y="354688"/>
                  <a:pt x="591352" y="352413"/>
                  <a:pt x="577704" y="362649"/>
                </a:cubicBezTo>
                <a:cubicBezTo>
                  <a:pt x="564056" y="372885"/>
                  <a:pt x="546996" y="388807"/>
                  <a:pt x="536760" y="403592"/>
                </a:cubicBezTo>
                <a:cubicBezTo>
                  <a:pt x="526524" y="418377"/>
                  <a:pt x="514014" y="430887"/>
                  <a:pt x="516289" y="451359"/>
                </a:cubicBezTo>
                <a:cubicBezTo>
                  <a:pt x="518564" y="471831"/>
                  <a:pt x="542447" y="499126"/>
                  <a:pt x="550408" y="526422"/>
                </a:cubicBezTo>
                <a:cubicBezTo>
                  <a:pt x="558369" y="553718"/>
                  <a:pt x="557232" y="592386"/>
                  <a:pt x="564056" y="615132"/>
                </a:cubicBezTo>
                <a:cubicBezTo>
                  <a:pt x="570880" y="637878"/>
                  <a:pt x="593626" y="649252"/>
                  <a:pt x="591351" y="662900"/>
                </a:cubicBezTo>
                <a:cubicBezTo>
                  <a:pt x="589076" y="676548"/>
                  <a:pt x="574291" y="701568"/>
                  <a:pt x="550408" y="697019"/>
                </a:cubicBezTo>
                <a:cubicBezTo>
                  <a:pt x="526525" y="692470"/>
                  <a:pt x="476483" y="651526"/>
                  <a:pt x="448050" y="635604"/>
                </a:cubicBezTo>
                <a:cubicBezTo>
                  <a:pt x="419617" y="619682"/>
                  <a:pt x="411656" y="612858"/>
                  <a:pt x="379811" y="601485"/>
                </a:cubicBezTo>
                <a:cubicBezTo>
                  <a:pt x="347966" y="590112"/>
                  <a:pt x="256981" y="567365"/>
                  <a:pt x="256981" y="567365"/>
                </a:cubicBezTo>
                <a:cubicBezTo>
                  <a:pt x="216038" y="555992"/>
                  <a:pt x="176232" y="554855"/>
                  <a:pt x="134151" y="533246"/>
                </a:cubicBezTo>
                <a:cubicBezTo>
                  <a:pt x="92070" y="511637"/>
                  <a:pt x="21558" y="459320"/>
                  <a:pt x="4498" y="437711"/>
                </a:cubicBezTo>
                <a:cubicBezTo>
                  <a:pt x="-12562" y="416102"/>
                  <a:pt x="23832" y="420652"/>
                  <a:pt x="31793" y="403592"/>
                </a:cubicBezTo>
                <a:cubicBezTo>
                  <a:pt x="39754" y="386532"/>
                  <a:pt x="49990" y="353550"/>
                  <a:pt x="52265" y="335353"/>
                </a:cubicBezTo>
                <a:cubicBezTo>
                  <a:pt x="54540" y="317156"/>
                  <a:pt x="43166" y="310332"/>
                  <a:pt x="45441" y="294410"/>
                </a:cubicBezTo>
                <a:cubicBezTo>
                  <a:pt x="47716" y="278488"/>
                  <a:pt x="55676" y="248918"/>
                  <a:pt x="65912" y="239819"/>
                </a:cubicBezTo>
                <a:cubicBezTo>
                  <a:pt x="76148" y="230720"/>
                  <a:pt x="98895" y="252330"/>
                  <a:pt x="106856" y="239819"/>
                </a:cubicBezTo>
                <a:cubicBezTo>
                  <a:pt x="114817" y="227309"/>
                  <a:pt x="107994" y="186365"/>
                  <a:pt x="113680" y="164756"/>
                </a:cubicBezTo>
                <a:cubicBezTo>
                  <a:pt x="119366" y="143147"/>
                  <a:pt x="105719" y="111303"/>
                  <a:pt x="113680" y="89694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478" y="425300"/>
            <a:ext cx="2378716" cy="361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ая выноска 10"/>
          <p:cNvSpPr/>
          <p:nvPr/>
        </p:nvSpPr>
        <p:spPr>
          <a:xfrm>
            <a:off x="1611351" y="2191602"/>
            <a:ext cx="1437294" cy="598053"/>
          </a:xfrm>
          <a:prstGeom prst="wedgeRectCallout">
            <a:avLst>
              <a:gd name="adj1" fmla="val -65915"/>
              <a:gd name="adj2" fmla="val 13901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Северный Кавказ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04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8491" y="2216268"/>
            <a:ext cx="2680011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Ногайцы </a:t>
            </a:r>
            <a:r>
              <a:rPr lang="ru-RU" sz="1400" dirty="0">
                <a:solidFill>
                  <a:prstClr val="white"/>
                </a:solidFill>
              </a:rPr>
              <a:t>и </a:t>
            </a:r>
            <a:r>
              <a:rPr lang="ru-RU" sz="1400" dirty="0" smtClean="0">
                <a:solidFill>
                  <a:prstClr val="white"/>
                </a:solidFill>
              </a:rPr>
              <a:t>кумыки </a:t>
            </a:r>
            <a:r>
              <a:rPr lang="ru-RU" sz="1400" dirty="0">
                <a:solidFill>
                  <a:prstClr val="white"/>
                </a:solidFill>
              </a:rPr>
              <a:t>выступили против продвижения России на Кавказ.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1" b="22147"/>
          <a:stretch/>
        </p:blipFill>
        <p:spPr>
          <a:xfrm>
            <a:off x="3870251" y="752924"/>
            <a:ext cx="5273749" cy="363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3000" r="-1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18292"/>
            <a:ext cx="3678865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Кабардинцы </a:t>
            </a:r>
            <a:r>
              <a:rPr lang="ru-RU" sz="1400" dirty="0">
                <a:solidFill>
                  <a:prstClr val="white"/>
                </a:solidFill>
              </a:rPr>
              <a:t>и </a:t>
            </a:r>
            <a:r>
              <a:rPr lang="ru-RU" sz="1400" dirty="0" smtClean="0">
                <a:solidFill>
                  <a:prstClr val="white"/>
                </a:solidFill>
              </a:rPr>
              <a:t>кахетинцы </a:t>
            </a:r>
            <a:r>
              <a:rPr lang="ru-RU" sz="1400" dirty="0">
                <a:solidFill>
                  <a:prstClr val="white"/>
                </a:solidFill>
              </a:rPr>
              <a:t>пытались использовать Москву для борьбы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с </a:t>
            </a:r>
            <a:r>
              <a:rPr lang="ru-RU" sz="1400" dirty="0">
                <a:solidFill>
                  <a:prstClr val="white"/>
                </a:solidFill>
              </a:rPr>
              <a:t>теми, кто представлял опасность.</a:t>
            </a:r>
          </a:p>
        </p:txBody>
      </p:sp>
    </p:spTree>
    <p:extLst>
      <p:ext uri="{BB962C8B-B14F-4D97-AF65-F5344CB8AC3E}">
        <p14:creationId xmlns:p14="http://schemas.microsoft.com/office/powerpoint/2010/main" val="410653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898495" y="386415"/>
            <a:ext cx="334707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Северный Кавказ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5445" y="2586270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05141" y="2925233"/>
            <a:ext cx="1410304" cy="1125514"/>
          </a:xfrm>
          <a:prstGeom prst="bentConnector3">
            <a:avLst>
              <a:gd name="adj1" fmla="val 116209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05141" y="3711784"/>
            <a:ext cx="3665523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8076" y="2663623"/>
            <a:ext cx="4285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Это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могло ослабить позиции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Османской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империи в Кавказском регионе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0946" y="3789137"/>
            <a:ext cx="2913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1639 году правитель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Кахетии присягнул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Михаилу Фёдоровичу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73336" y="3711784"/>
            <a:ext cx="3663093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97571" y="3789137"/>
            <a:ext cx="3614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1650 году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имеретинский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царь принял российское подданство</a:t>
            </a:r>
          </a:p>
        </p:txBody>
      </p:sp>
      <p:cxnSp>
        <p:nvCxnSpPr>
          <p:cNvPr id="22" name="Соединительная линия уступом 21"/>
          <p:cNvCxnSpPr>
            <a:stCxn id="29" idx="3"/>
            <a:endCxn id="19" idx="3"/>
          </p:cNvCxnSpPr>
          <p:nvPr/>
        </p:nvCxnSpPr>
        <p:spPr>
          <a:xfrm>
            <a:off x="7126313" y="2925233"/>
            <a:ext cx="1410116" cy="1125514"/>
          </a:xfrm>
          <a:prstGeom prst="bentConnector3">
            <a:avLst>
              <a:gd name="adj1" fmla="val 11621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15349" y="1460756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60308" y="1538109"/>
            <a:ext cx="4421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Для России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упрочение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связей с кавказскими народами было одной из важнейших задач</a:t>
            </a:r>
          </a:p>
        </p:txBody>
      </p:sp>
      <p:cxnSp>
        <p:nvCxnSpPr>
          <p:cNvPr id="24" name="Соединительная линия уступом 23"/>
          <p:cNvCxnSpPr>
            <a:stCxn id="21" idx="1"/>
            <a:endCxn id="29" idx="1"/>
          </p:cNvCxnSpPr>
          <p:nvPr/>
        </p:nvCxnSpPr>
        <p:spPr>
          <a:xfrm rot="10800000" flipH="1" flipV="1">
            <a:off x="2015349" y="1799719"/>
            <a:ext cx="96" cy="1125514"/>
          </a:xfrm>
          <a:prstGeom prst="bentConnector3">
            <a:avLst>
              <a:gd name="adj1" fmla="val -238125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>
            <a:stCxn id="21" idx="3"/>
            <a:endCxn id="29" idx="3"/>
          </p:cNvCxnSpPr>
          <p:nvPr/>
        </p:nvCxnSpPr>
        <p:spPr>
          <a:xfrm>
            <a:off x="7126217" y="1799719"/>
            <a:ext cx="96" cy="1125514"/>
          </a:xfrm>
          <a:prstGeom prst="bentConnector3">
            <a:avLst>
              <a:gd name="adj1" fmla="val 238225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86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4" grpId="0"/>
      <p:bldP spid="15" grpId="0"/>
      <p:bldP spid="19" grpId="0" animBg="1"/>
      <p:bldP spid="20" grpId="0"/>
      <p:bldP spid="21" grpId="0" animBg="1"/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В </a:t>
            </a:r>
            <a:r>
              <a:rPr lang="en-US" sz="1800" dirty="0" smtClean="0">
                <a:solidFill>
                  <a:prstClr val="white"/>
                </a:solidFill>
              </a:rPr>
              <a:t>XVII</a:t>
            </a:r>
            <a:r>
              <a:rPr lang="ru-RU" sz="1800" dirty="0" smtClean="0">
                <a:solidFill>
                  <a:prstClr val="white"/>
                </a:solidFill>
              </a:rPr>
              <a:t> </a:t>
            </a:r>
            <a:r>
              <a:rPr lang="ru-RU" sz="1800" dirty="0">
                <a:solidFill>
                  <a:prstClr val="white"/>
                </a:solidFill>
              </a:rPr>
              <a:t>веке был сделан первый шаг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к </a:t>
            </a:r>
            <a:r>
              <a:rPr lang="ru-RU" sz="1800" dirty="0">
                <a:solidFill>
                  <a:prstClr val="white"/>
                </a:solidFill>
              </a:rPr>
              <a:t>укреплению связей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с </a:t>
            </a:r>
            <a:r>
              <a:rPr lang="ru-RU" sz="1800" dirty="0">
                <a:solidFill>
                  <a:prstClr val="white"/>
                </a:solidFill>
              </a:rPr>
              <a:t>кавказскими народами.</a:t>
            </a:r>
          </a:p>
        </p:txBody>
      </p:sp>
    </p:spTree>
    <p:extLst>
      <p:ext uri="{BB962C8B-B14F-4D97-AF65-F5344CB8AC3E}">
        <p14:creationId xmlns:p14="http://schemas.microsoft.com/office/powerpoint/2010/main" val="40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8491" y="2216268"/>
            <a:ext cx="2680011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К концу </a:t>
            </a:r>
            <a:r>
              <a:rPr lang="en-US" sz="1400" dirty="0" smtClean="0">
                <a:solidFill>
                  <a:prstClr val="white"/>
                </a:solidFill>
              </a:rPr>
              <a:t>XVII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века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Сибири проживало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около 200 </a:t>
            </a:r>
            <a:r>
              <a:rPr lang="ru-RU" sz="1400" dirty="0">
                <a:solidFill>
                  <a:prstClr val="white"/>
                </a:solidFill>
              </a:rPr>
              <a:t>тысяч человек.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502" y="809563"/>
            <a:ext cx="5975498" cy="356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8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2" t="8070" b="48513"/>
          <a:stretch/>
        </p:blipFill>
        <p:spPr>
          <a:xfrm>
            <a:off x="0" y="0"/>
            <a:ext cx="9157392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олилиния 5"/>
          <p:cNvSpPr/>
          <p:nvPr/>
        </p:nvSpPr>
        <p:spPr>
          <a:xfrm>
            <a:off x="1808229" y="1322469"/>
            <a:ext cx="1114898" cy="562205"/>
          </a:xfrm>
          <a:custGeom>
            <a:avLst/>
            <a:gdLst>
              <a:gd name="connsiteX0" fmla="*/ 99 w 1114898"/>
              <a:gd name="connsiteY0" fmla="*/ 308438 h 562205"/>
              <a:gd name="connsiteX1" fmla="*/ 54690 w 1114898"/>
              <a:gd name="connsiteY1" fmla="*/ 376677 h 562205"/>
              <a:gd name="connsiteX2" fmla="*/ 157049 w 1114898"/>
              <a:gd name="connsiteY2" fmla="*/ 410797 h 562205"/>
              <a:gd name="connsiteX3" fmla="*/ 313998 w 1114898"/>
              <a:gd name="connsiteY3" fmla="*/ 403973 h 562205"/>
              <a:gd name="connsiteX4" fmla="*/ 409532 w 1114898"/>
              <a:gd name="connsiteY4" fmla="*/ 417621 h 562205"/>
              <a:gd name="connsiteX5" fmla="*/ 539186 w 1114898"/>
              <a:gd name="connsiteY5" fmla="*/ 472212 h 562205"/>
              <a:gd name="connsiteX6" fmla="*/ 621072 w 1114898"/>
              <a:gd name="connsiteY6" fmla="*/ 513155 h 562205"/>
              <a:gd name="connsiteX7" fmla="*/ 716607 w 1114898"/>
              <a:gd name="connsiteY7" fmla="*/ 560922 h 562205"/>
              <a:gd name="connsiteX8" fmla="*/ 798493 w 1114898"/>
              <a:gd name="connsiteY8" fmla="*/ 547274 h 562205"/>
              <a:gd name="connsiteX9" fmla="*/ 846261 w 1114898"/>
              <a:gd name="connsiteY9" fmla="*/ 533627 h 562205"/>
              <a:gd name="connsiteX10" fmla="*/ 887204 w 1114898"/>
              <a:gd name="connsiteY10" fmla="*/ 492683 h 562205"/>
              <a:gd name="connsiteX11" fmla="*/ 934971 w 1114898"/>
              <a:gd name="connsiteY11" fmla="*/ 479035 h 562205"/>
              <a:gd name="connsiteX12" fmla="*/ 989562 w 1114898"/>
              <a:gd name="connsiteY12" fmla="*/ 506331 h 562205"/>
              <a:gd name="connsiteX13" fmla="*/ 1037329 w 1114898"/>
              <a:gd name="connsiteY13" fmla="*/ 438092 h 562205"/>
              <a:gd name="connsiteX14" fmla="*/ 1098744 w 1114898"/>
              <a:gd name="connsiteY14" fmla="*/ 356206 h 562205"/>
              <a:gd name="connsiteX15" fmla="*/ 1112392 w 1114898"/>
              <a:gd name="connsiteY15" fmla="*/ 294791 h 562205"/>
              <a:gd name="connsiteX16" fmla="*/ 1057801 w 1114898"/>
              <a:gd name="connsiteY16" fmla="*/ 260671 h 562205"/>
              <a:gd name="connsiteX17" fmla="*/ 1071449 w 1114898"/>
              <a:gd name="connsiteY17" fmla="*/ 110546 h 562205"/>
              <a:gd name="connsiteX18" fmla="*/ 1050977 w 1114898"/>
              <a:gd name="connsiteY18" fmla="*/ 21835 h 562205"/>
              <a:gd name="connsiteX19" fmla="*/ 1023681 w 1114898"/>
              <a:gd name="connsiteY19" fmla="*/ 1364 h 562205"/>
              <a:gd name="connsiteX20" fmla="*/ 948619 w 1114898"/>
              <a:gd name="connsiteY20" fmla="*/ 49131 h 562205"/>
              <a:gd name="connsiteX21" fmla="*/ 900852 w 1114898"/>
              <a:gd name="connsiteY21" fmla="*/ 110546 h 562205"/>
              <a:gd name="connsiteX22" fmla="*/ 846261 w 1114898"/>
              <a:gd name="connsiteY22" fmla="*/ 144665 h 562205"/>
              <a:gd name="connsiteX23" fmla="*/ 818965 w 1114898"/>
              <a:gd name="connsiteY23" fmla="*/ 199256 h 562205"/>
              <a:gd name="connsiteX24" fmla="*/ 846261 w 1114898"/>
              <a:gd name="connsiteY24" fmla="*/ 247024 h 562205"/>
              <a:gd name="connsiteX25" fmla="*/ 880380 w 1114898"/>
              <a:gd name="connsiteY25" fmla="*/ 253847 h 562205"/>
              <a:gd name="connsiteX26" fmla="*/ 839437 w 1114898"/>
              <a:gd name="connsiteY26" fmla="*/ 322086 h 562205"/>
              <a:gd name="connsiteX27" fmla="*/ 723431 w 1114898"/>
              <a:gd name="connsiteY27" fmla="*/ 247024 h 562205"/>
              <a:gd name="connsiteX28" fmla="*/ 586953 w 1114898"/>
              <a:gd name="connsiteY28" fmla="*/ 185609 h 562205"/>
              <a:gd name="connsiteX29" fmla="*/ 443652 w 1114898"/>
              <a:gd name="connsiteY29" fmla="*/ 165137 h 562205"/>
              <a:gd name="connsiteX30" fmla="*/ 409532 w 1114898"/>
              <a:gd name="connsiteY30" fmla="*/ 165137 h 562205"/>
              <a:gd name="connsiteX31" fmla="*/ 416356 w 1114898"/>
              <a:gd name="connsiteY31" fmla="*/ 199256 h 562205"/>
              <a:gd name="connsiteX32" fmla="*/ 436828 w 1114898"/>
              <a:gd name="connsiteY32" fmla="*/ 247024 h 562205"/>
              <a:gd name="connsiteX33" fmla="*/ 402708 w 1114898"/>
              <a:gd name="connsiteY33" fmla="*/ 287967 h 562205"/>
              <a:gd name="connsiteX34" fmla="*/ 368589 w 1114898"/>
              <a:gd name="connsiteY34" fmla="*/ 315262 h 562205"/>
              <a:gd name="connsiteX35" fmla="*/ 361765 w 1114898"/>
              <a:gd name="connsiteY35" fmla="*/ 294791 h 562205"/>
              <a:gd name="connsiteX36" fmla="*/ 334470 w 1114898"/>
              <a:gd name="connsiteY36" fmla="*/ 260671 h 562205"/>
              <a:gd name="connsiteX37" fmla="*/ 279878 w 1114898"/>
              <a:gd name="connsiteY37" fmla="*/ 281143 h 562205"/>
              <a:gd name="connsiteX38" fmla="*/ 225287 w 1114898"/>
              <a:gd name="connsiteY38" fmla="*/ 294791 h 562205"/>
              <a:gd name="connsiteX39" fmla="*/ 191168 w 1114898"/>
              <a:gd name="connsiteY39" fmla="*/ 294791 h 562205"/>
              <a:gd name="connsiteX40" fmla="*/ 129753 w 1114898"/>
              <a:gd name="connsiteY40" fmla="*/ 308438 h 562205"/>
              <a:gd name="connsiteX41" fmla="*/ 122929 w 1114898"/>
              <a:gd name="connsiteY41" fmla="*/ 322086 h 562205"/>
              <a:gd name="connsiteX42" fmla="*/ 68338 w 1114898"/>
              <a:gd name="connsiteY42" fmla="*/ 315262 h 562205"/>
              <a:gd name="connsiteX43" fmla="*/ 61514 w 1114898"/>
              <a:gd name="connsiteY43" fmla="*/ 281143 h 562205"/>
              <a:gd name="connsiteX44" fmla="*/ 41043 w 1114898"/>
              <a:gd name="connsiteY44" fmla="*/ 267495 h 562205"/>
              <a:gd name="connsiteX45" fmla="*/ 99 w 1114898"/>
              <a:gd name="connsiteY45" fmla="*/ 308438 h 562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14898" h="562205">
                <a:moveTo>
                  <a:pt x="99" y="308438"/>
                </a:moveTo>
                <a:cubicBezTo>
                  <a:pt x="2374" y="326635"/>
                  <a:pt x="28532" y="359617"/>
                  <a:pt x="54690" y="376677"/>
                </a:cubicBezTo>
                <a:cubicBezTo>
                  <a:pt x="80848" y="393737"/>
                  <a:pt x="113831" y="406248"/>
                  <a:pt x="157049" y="410797"/>
                </a:cubicBezTo>
                <a:cubicBezTo>
                  <a:pt x="200267" y="415346"/>
                  <a:pt x="271918" y="402836"/>
                  <a:pt x="313998" y="403973"/>
                </a:cubicBezTo>
                <a:cubicBezTo>
                  <a:pt x="356078" y="405110"/>
                  <a:pt x="372001" y="406248"/>
                  <a:pt x="409532" y="417621"/>
                </a:cubicBezTo>
                <a:cubicBezTo>
                  <a:pt x="447063" y="428994"/>
                  <a:pt x="503929" y="456290"/>
                  <a:pt x="539186" y="472212"/>
                </a:cubicBezTo>
                <a:cubicBezTo>
                  <a:pt x="574443" y="488134"/>
                  <a:pt x="621072" y="513155"/>
                  <a:pt x="621072" y="513155"/>
                </a:cubicBezTo>
                <a:cubicBezTo>
                  <a:pt x="650642" y="527940"/>
                  <a:pt x="687037" y="555235"/>
                  <a:pt x="716607" y="560922"/>
                </a:cubicBezTo>
                <a:cubicBezTo>
                  <a:pt x="746177" y="566609"/>
                  <a:pt x="776884" y="551823"/>
                  <a:pt x="798493" y="547274"/>
                </a:cubicBezTo>
                <a:cubicBezTo>
                  <a:pt x="820102" y="542725"/>
                  <a:pt x="831476" y="542725"/>
                  <a:pt x="846261" y="533627"/>
                </a:cubicBezTo>
                <a:cubicBezTo>
                  <a:pt x="861046" y="524529"/>
                  <a:pt x="872419" y="501782"/>
                  <a:pt x="887204" y="492683"/>
                </a:cubicBezTo>
                <a:cubicBezTo>
                  <a:pt x="901989" y="483584"/>
                  <a:pt x="917911" y="476760"/>
                  <a:pt x="934971" y="479035"/>
                </a:cubicBezTo>
                <a:cubicBezTo>
                  <a:pt x="952031" y="481310"/>
                  <a:pt x="972502" y="513155"/>
                  <a:pt x="989562" y="506331"/>
                </a:cubicBezTo>
                <a:cubicBezTo>
                  <a:pt x="1006622" y="499507"/>
                  <a:pt x="1019132" y="463113"/>
                  <a:pt x="1037329" y="438092"/>
                </a:cubicBezTo>
                <a:cubicBezTo>
                  <a:pt x="1055526" y="413071"/>
                  <a:pt x="1086234" y="380090"/>
                  <a:pt x="1098744" y="356206"/>
                </a:cubicBezTo>
                <a:cubicBezTo>
                  <a:pt x="1111255" y="332323"/>
                  <a:pt x="1119216" y="310713"/>
                  <a:pt x="1112392" y="294791"/>
                </a:cubicBezTo>
                <a:cubicBezTo>
                  <a:pt x="1105568" y="278869"/>
                  <a:pt x="1064625" y="291378"/>
                  <a:pt x="1057801" y="260671"/>
                </a:cubicBezTo>
                <a:cubicBezTo>
                  <a:pt x="1050977" y="229964"/>
                  <a:pt x="1072586" y="150352"/>
                  <a:pt x="1071449" y="110546"/>
                </a:cubicBezTo>
                <a:cubicBezTo>
                  <a:pt x="1070312" y="70740"/>
                  <a:pt x="1058938" y="40032"/>
                  <a:pt x="1050977" y="21835"/>
                </a:cubicBezTo>
                <a:cubicBezTo>
                  <a:pt x="1043016" y="3638"/>
                  <a:pt x="1040741" y="-3185"/>
                  <a:pt x="1023681" y="1364"/>
                </a:cubicBezTo>
                <a:cubicBezTo>
                  <a:pt x="1006621" y="5913"/>
                  <a:pt x="969091" y="30934"/>
                  <a:pt x="948619" y="49131"/>
                </a:cubicBezTo>
                <a:cubicBezTo>
                  <a:pt x="928148" y="67328"/>
                  <a:pt x="917912" y="94624"/>
                  <a:pt x="900852" y="110546"/>
                </a:cubicBezTo>
                <a:cubicBezTo>
                  <a:pt x="883792" y="126468"/>
                  <a:pt x="859909" y="129880"/>
                  <a:pt x="846261" y="144665"/>
                </a:cubicBezTo>
                <a:cubicBezTo>
                  <a:pt x="832613" y="159450"/>
                  <a:pt x="818965" y="182196"/>
                  <a:pt x="818965" y="199256"/>
                </a:cubicBezTo>
                <a:cubicBezTo>
                  <a:pt x="818965" y="216316"/>
                  <a:pt x="836025" y="237925"/>
                  <a:pt x="846261" y="247024"/>
                </a:cubicBezTo>
                <a:cubicBezTo>
                  <a:pt x="856497" y="256123"/>
                  <a:pt x="881517" y="241337"/>
                  <a:pt x="880380" y="253847"/>
                </a:cubicBezTo>
                <a:cubicBezTo>
                  <a:pt x="879243" y="266357"/>
                  <a:pt x="865595" y="323223"/>
                  <a:pt x="839437" y="322086"/>
                </a:cubicBezTo>
                <a:cubicBezTo>
                  <a:pt x="813279" y="320949"/>
                  <a:pt x="765512" y="269770"/>
                  <a:pt x="723431" y="247024"/>
                </a:cubicBezTo>
                <a:cubicBezTo>
                  <a:pt x="681350" y="224278"/>
                  <a:pt x="633583" y="199257"/>
                  <a:pt x="586953" y="185609"/>
                </a:cubicBezTo>
                <a:cubicBezTo>
                  <a:pt x="540323" y="171961"/>
                  <a:pt x="473222" y="168549"/>
                  <a:pt x="443652" y="165137"/>
                </a:cubicBezTo>
                <a:cubicBezTo>
                  <a:pt x="414082" y="161725"/>
                  <a:pt x="414081" y="159450"/>
                  <a:pt x="409532" y="165137"/>
                </a:cubicBezTo>
                <a:cubicBezTo>
                  <a:pt x="404983" y="170824"/>
                  <a:pt x="411807" y="185608"/>
                  <a:pt x="416356" y="199256"/>
                </a:cubicBezTo>
                <a:cubicBezTo>
                  <a:pt x="420905" y="212904"/>
                  <a:pt x="439103" y="232239"/>
                  <a:pt x="436828" y="247024"/>
                </a:cubicBezTo>
                <a:cubicBezTo>
                  <a:pt x="434553" y="261809"/>
                  <a:pt x="414081" y="276594"/>
                  <a:pt x="402708" y="287967"/>
                </a:cubicBezTo>
                <a:cubicBezTo>
                  <a:pt x="391335" y="299340"/>
                  <a:pt x="375413" y="314125"/>
                  <a:pt x="368589" y="315262"/>
                </a:cubicBezTo>
                <a:cubicBezTo>
                  <a:pt x="361765" y="316399"/>
                  <a:pt x="367452" y="303889"/>
                  <a:pt x="361765" y="294791"/>
                </a:cubicBezTo>
                <a:cubicBezTo>
                  <a:pt x="356079" y="285692"/>
                  <a:pt x="348118" y="262946"/>
                  <a:pt x="334470" y="260671"/>
                </a:cubicBezTo>
                <a:cubicBezTo>
                  <a:pt x="320822" y="258396"/>
                  <a:pt x="298075" y="275456"/>
                  <a:pt x="279878" y="281143"/>
                </a:cubicBezTo>
                <a:cubicBezTo>
                  <a:pt x="261681" y="286830"/>
                  <a:pt x="240072" y="292516"/>
                  <a:pt x="225287" y="294791"/>
                </a:cubicBezTo>
                <a:cubicBezTo>
                  <a:pt x="210502" y="297066"/>
                  <a:pt x="207090" y="292516"/>
                  <a:pt x="191168" y="294791"/>
                </a:cubicBezTo>
                <a:cubicBezTo>
                  <a:pt x="175246" y="297066"/>
                  <a:pt x="141126" y="303889"/>
                  <a:pt x="129753" y="308438"/>
                </a:cubicBezTo>
                <a:cubicBezTo>
                  <a:pt x="118380" y="312987"/>
                  <a:pt x="133165" y="320949"/>
                  <a:pt x="122929" y="322086"/>
                </a:cubicBezTo>
                <a:cubicBezTo>
                  <a:pt x="112693" y="323223"/>
                  <a:pt x="78574" y="322086"/>
                  <a:pt x="68338" y="315262"/>
                </a:cubicBezTo>
                <a:cubicBezTo>
                  <a:pt x="58102" y="308438"/>
                  <a:pt x="66063" y="289104"/>
                  <a:pt x="61514" y="281143"/>
                </a:cubicBezTo>
                <a:cubicBezTo>
                  <a:pt x="56965" y="273182"/>
                  <a:pt x="46729" y="266358"/>
                  <a:pt x="41043" y="267495"/>
                </a:cubicBezTo>
                <a:cubicBezTo>
                  <a:pt x="35357" y="268632"/>
                  <a:pt x="-2176" y="290241"/>
                  <a:pt x="99" y="308438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3141402" y="1457956"/>
            <a:ext cx="1437294" cy="598053"/>
          </a:xfrm>
          <a:prstGeom prst="wedgeRectCallout">
            <a:avLst>
              <a:gd name="adj1" fmla="val -74792"/>
              <a:gd name="adj2" fmla="val -1210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Ненцы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95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22199"/>
            <a:ext cx="2977116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Основным </a:t>
            </a:r>
            <a:r>
              <a:rPr lang="ru-RU" sz="1400" dirty="0">
                <a:solidFill>
                  <a:prstClr val="white"/>
                </a:solidFill>
              </a:rPr>
              <a:t>занятием </a:t>
            </a:r>
            <a:r>
              <a:rPr lang="ru-RU" sz="1400" dirty="0" smtClean="0">
                <a:solidFill>
                  <a:prstClr val="white"/>
                </a:solidFill>
              </a:rPr>
              <a:t>ненцев было </a:t>
            </a:r>
            <a:r>
              <a:rPr lang="ru-RU" sz="1400" dirty="0">
                <a:solidFill>
                  <a:prstClr val="white"/>
                </a:solidFill>
              </a:rPr>
              <a:t>оленеводство.</a:t>
            </a:r>
          </a:p>
        </p:txBody>
      </p:sp>
    </p:spTree>
    <p:extLst>
      <p:ext uri="{BB962C8B-B14F-4D97-AF65-F5344CB8AC3E}">
        <p14:creationId xmlns:p14="http://schemas.microsoft.com/office/powerpoint/2010/main" val="264023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upload.wikimedia.org/wikipedia/commons/9/9f/058_Description_of_all_the_Russian_state-dwelling_peopl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72"/>
          <a:stretch/>
        </p:blipFill>
        <p:spPr bwMode="auto">
          <a:xfrm>
            <a:off x="4595751" y="0"/>
            <a:ext cx="4548251" cy="515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6146" name="Picture 2" descr="https://upload.wikimedia.org/wikipedia/commons/1/14/057_Description_of_all_the_Russian_state-dwelling_people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80"/>
          <a:stretch/>
        </p:blipFill>
        <p:spPr bwMode="auto">
          <a:xfrm>
            <a:off x="0" y="0"/>
            <a:ext cx="4595751" cy="515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3728924"/>
            <a:ext cx="3349256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Оленье мясо </a:t>
            </a:r>
            <a:r>
              <a:rPr lang="ru-RU" sz="1400" dirty="0" smtClean="0">
                <a:solidFill>
                  <a:prstClr val="white"/>
                </a:solidFill>
              </a:rPr>
              <a:t>ненцы </a:t>
            </a:r>
            <a:r>
              <a:rPr lang="ru-RU" sz="1400" dirty="0">
                <a:solidFill>
                  <a:prstClr val="white"/>
                </a:solidFill>
              </a:rPr>
              <a:t>употребляли в пищу, из их шкур шили одежду и изготавливали </a:t>
            </a:r>
            <a:r>
              <a:rPr lang="ru-RU" sz="1400" dirty="0" smtClean="0">
                <a:solidFill>
                  <a:prstClr val="white"/>
                </a:solidFill>
              </a:rPr>
              <a:t>чумы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41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88329" y="1767730"/>
            <a:ext cx="5080658" cy="1649601"/>
            <a:chOff x="3588329" y="2602486"/>
            <a:chExt cx="5080658" cy="1649601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8330" y="2602486"/>
              <a:ext cx="5080657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prstClr val="white"/>
                  </a:solidFill>
                  <a:latin typeface="Merriweather"/>
                </a:rPr>
                <a:t>Чум —</a:t>
              </a:r>
              <a:endParaRPr lang="ru-RU" sz="4200" dirty="0">
                <a:solidFill>
                  <a:prstClr val="white"/>
                </a:solidFill>
                <a:latin typeface="Merriweather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8329" y="3304712"/>
              <a:ext cx="4726331" cy="9473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это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конусообразный шатёр </a:t>
              </a:r>
              <a:endParaRPr lang="ru-RU" sz="1800" dirty="0" smtClean="0">
                <a:solidFill>
                  <a:prstClr val="white"/>
                </a:solidFill>
                <a:latin typeface="Merriweather"/>
              </a:endParaRPr>
            </a:p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у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сибирских кочевых племён, покрытый шкурами.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1" y="1683516"/>
            <a:ext cx="1864674" cy="20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2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05095" y="1647976"/>
            <a:ext cx="73564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Фольклор </a:t>
            </a:r>
            <a:r>
              <a:rPr lang="ru-RU" sz="2800" dirty="0" err="1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кереков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6207" y="2676195"/>
            <a:ext cx="24826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сказках дети часто оказывались умнее своих родителей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29205" y="2674382"/>
            <a:ext cx="244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Мать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или отец могли обратиться к ребёнку </a:t>
            </a:r>
            <a:endParaRPr lang="ru-RU" sz="1400" dirty="0" smtClean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за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советом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83574" y="2782104"/>
            <a:ext cx="244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err="1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Кереки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верили </a:t>
            </a:r>
            <a:endParaRPr lang="ru-RU" sz="1400" dirty="0" smtClean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перерождение души</a:t>
            </a:r>
          </a:p>
        </p:txBody>
      </p:sp>
    </p:spTree>
    <p:extLst>
      <p:ext uri="{BB962C8B-B14F-4D97-AF65-F5344CB8AC3E}">
        <p14:creationId xmlns:p14="http://schemas.microsoft.com/office/powerpoint/2010/main" val="179284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0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41575"/>
            <a:ext cx="2690037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Ненцы </a:t>
            </a:r>
            <a:r>
              <a:rPr lang="ru-RU" sz="1400" dirty="0">
                <a:solidFill>
                  <a:prstClr val="white"/>
                </a:solidFill>
              </a:rPr>
              <a:t>занимались рыболовством и охотой.</a:t>
            </a:r>
          </a:p>
        </p:txBody>
      </p:sp>
    </p:spTree>
    <p:extLst>
      <p:ext uri="{BB962C8B-B14F-4D97-AF65-F5344CB8AC3E}">
        <p14:creationId xmlns:p14="http://schemas.microsoft.com/office/powerpoint/2010/main" val="348173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9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Ненцы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8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88329" y="1767730"/>
            <a:ext cx="5080658" cy="1649601"/>
            <a:chOff x="3588329" y="2602486"/>
            <a:chExt cx="5080658" cy="1649601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8330" y="2602486"/>
              <a:ext cx="5080657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prstClr val="white"/>
                  </a:solidFill>
                  <a:latin typeface="Merriweather"/>
                </a:rPr>
                <a:t>Шаман —</a:t>
              </a:r>
              <a:endParaRPr lang="ru-RU" sz="4200" dirty="0">
                <a:solidFill>
                  <a:prstClr val="white"/>
                </a:solidFill>
                <a:latin typeface="Merriweather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8329" y="3304712"/>
              <a:ext cx="4726331" cy="9473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это служитель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языческого религиозного культа </a:t>
              </a:r>
              <a:endParaRPr lang="ru-RU" sz="1800" dirty="0" smtClean="0">
                <a:solidFill>
                  <a:prstClr val="white"/>
                </a:solidFill>
                <a:latin typeface="Merriweather"/>
              </a:endParaRPr>
            </a:p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у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народов Сибири.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7" t="22768" r="28149" b="23503"/>
          <a:stretch/>
        </p:blipFill>
        <p:spPr>
          <a:xfrm>
            <a:off x="606056" y="1254640"/>
            <a:ext cx="1733108" cy="267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2" t="8070" b="48513"/>
          <a:stretch/>
        </p:blipFill>
        <p:spPr>
          <a:xfrm>
            <a:off x="0" y="0"/>
            <a:ext cx="9157392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3085779" y="613468"/>
            <a:ext cx="3554951" cy="2286381"/>
          </a:xfrm>
          <a:custGeom>
            <a:avLst/>
            <a:gdLst>
              <a:gd name="connsiteX0" fmla="*/ 76521 w 3554951"/>
              <a:gd name="connsiteY0" fmla="*/ 720032 h 2286381"/>
              <a:gd name="connsiteX1" fmla="*/ 190821 w 3554951"/>
              <a:gd name="connsiteY1" fmla="*/ 1024832 h 2286381"/>
              <a:gd name="connsiteX2" fmla="*/ 371796 w 3554951"/>
              <a:gd name="connsiteY2" fmla="*/ 1234382 h 2286381"/>
              <a:gd name="connsiteX3" fmla="*/ 524196 w 3554951"/>
              <a:gd name="connsiteY3" fmla="*/ 1434407 h 2286381"/>
              <a:gd name="connsiteX4" fmla="*/ 686121 w 3554951"/>
              <a:gd name="connsiteY4" fmla="*/ 1624907 h 2286381"/>
              <a:gd name="connsiteX5" fmla="*/ 914721 w 3554951"/>
              <a:gd name="connsiteY5" fmla="*/ 1672532 h 2286381"/>
              <a:gd name="connsiteX6" fmla="*/ 1057596 w 3554951"/>
              <a:gd name="connsiteY6" fmla="*/ 1691582 h 2286381"/>
              <a:gd name="connsiteX7" fmla="*/ 1381446 w 3554951"/>
              <a:gd name="connsiteY7" fmla="*/ 1701107 h 2286381"/>
              <a:gd name="connsiteX8" fmla="*/ 1571946 w 3554951"/>
              <a:gd name="connsiteY8" fmla="*/ 1767782 h 2286381"/>
              <a:gd name="connsiteX9" fmla="*/ 1743396 w 3554951"/>
              <a:gd name="connsiteY9" fmla="*/ 1891607 h 2286381"/>
              <a:gd name="connsiteX10" fmla="*/ 2048196 w 3554951"/>
              <a:gd name="connsiteY10" fmla="*/ 1948757 h 2286381"/>
              <a:gd name="connsiteX11" fmla="*/ 2267271 w 3554951"/>
              <a:gd name="connsiteY11" fmla="*/ 1977332 h 2286381"/>
              <a:gd name="connsiteX12" fmla="*/ 2419671 w 3554951"/>
              <a:gd name="connsiteY12" fmla="*/ 2091632 h 2286381"/>
              <a:gd name="connsiteX13" fmla="*/ 2676846 w 3554951"/>
              <a:gd name="connsiteY13" fmla="*/ 2215457 h 2286381"/>
              <a:gd name="connsiteX14" fmla="*/ 3057846 w 3554951"/>
              <a:gd name="connsiteY14" fmla="*/ 2282132 h 2286381"/>
              <a:gd name="connsiteX15" fmla="*/ 3162621 w 3554951"/>
              <a:gd name="connsiteY15" fmla="*/ 2272607 h 2286381"/>
              <a:gd name="connsiteX16" fmla="*/ 3200721 w 3554951"/>
              <a:gd name="connsiteY16" fmla="*/ 2215457 h 2286381"/>
              <a:gd name="connsiteX17" fmla="*/ 3276921 w 3554951"/>
              <a:gd name="connsiteY17" fmla="*/ 2139257 h 2286381"/>
              <a:gd name="connsiteX18" fmla="*/ 3419796 w 3554951"/>
              <a:gd name="connsiteY18" fmla="*/ 1977332 h 2286381"/>
              <a:gd name="connsiteX19" fmla="*/ 3534096 w 3554951"/>
              <a:gd name="connsiteY19" fmla="*/ 1882082 h 2286381"/>
              <a:gd name="connsiteX20" fmla="*/ 3495996 w 3554951"/>
              <a:gd name="connsiteY20" fmla="*/ 1786832 h 2286381"/>
              <a:gd name="connsiteX21" fmla="*/ 2972121 w 3554951"/>
              <a:gd name="connsiteY21" fmla="*/ 1653482 h 2286381"/>
              <a:gd name="connsiteX22" fmla="*/ 2553021 w 3554951"/>
              <a:gd name="connsiteY22" fmla="*/ 1643957 h 2286381"/>
              <a:gd name="connsiteX23" fmla="*/ 2105346 w 3554951"/>
              <a:gd name="connsiteY23" fmla="*/ 1529657 h 2286381"/>
              <a:gd name="connsiteX24" fmla="*/ 1905321 w 3554951"/>
              <a:gd name="connsiteY24" fmla="*/ 1339157 h 2286381"/>
              <a:gd name="connsiteX25" fmla="*/ 1886271 w 3554951"/>
              <a:gd name="connsiteY25" fmla="*/ 1034357 h 2286381"/>
              <a:gd name="connsiteX26" fmla="*/ 1933896 w 3554951"/>
              <a:gd name="connsiteY26" fmla="*/ 824807 h 2286381"/>
              <a:gd name="connsiteX27" fmla="*/ 2000571 w 3554951"/>
              <a:gd name="connsiteY27" fmla="*/ 586682 h 2286381"/>
              <a:gd name="connsiteX28" fmla="*/ 2105346 w 3554951"/>
              <a:gd name="connsiteY28" fmla="*/ 462857 h 2286381"/>
              <a:gd name="connsiteX29" fmla="*/ 1952946 w 3554951"/>
              <a:gd name="connsiteY29" fmla="*/ 481907 h 2286381"/>
              <a:gd name="connsiteX30" fmla="*/ 1857696 w 3554951"/>
              <a:gd name="connsiteY30" fmla="*/ 462857 h 2286381"/>
              <a:gd name="connsiteX31" fmla="*/ 1705296 w 3554951"/>
              <a:gd name="connsiteY31" fmla="*/ 481907 h 2286381"/>
              <a:gd name="connsiteX32" fmla="*/ 1590996 w 3554951"/>
              <a:gd name="connsiteY32" fmla="*/ 500957 h 2286381"/>
              <a:gd name="connsiteX33" fmla="*/ 1667196 w 3554951"/>
              <a:gd name="connsiteY33" fmla="*/ 443807 h 2286381"/>
              <a:gd name="connsiteX34" fmla="*/ 1857696 w 3554951"/>
              <a:gd name="connsiteY34" fmla="*/ 319982 h 2286381"/>
              <a:gd name="connsiteX35" fmla="*/ 1981521 w 3554951"/>
              <a:gd name="connsiteY35" fmla="*/ 262832 h 2286381"/>
              <a:gd name="connsiteX36" fmla="*/ 1933896 w 3554951"/>
              <a:gd name="connsiteY36" fmla="*/ 139007 h 2286381"/>
              <a:gd name="connsiteX37" fmla="*/ 1762446 w 3554951"/>
              <a:gd name="connsiteY37" fmla="*/ 100907 h 2286381"/>
              <a:gd name="connsiteX38" fmla="*/ 1629096 w 3554951"/>
              <a:gd name="connsiteY38" fmla="*/ 91382 h 2286381"/>
              <a:gd name="connsiteX39" fmla="*/ 1543371 w 3554951"/>
              <a:gd name="connsiteY39" fmla="*/ 5657 h 2286381"/>
              <a:gd name="connsiteX40" fmla="*/ 1448121 w 3554951"/>
              <a:gd name="connsiteY40" fmla="*/ 15182 h 2286381"/>
              <a:gd name="connsiteX41" fmla="*/ 1343346 w 3554951"/>
              <a:gd name="connsiteY41" fmla="*/ 72332 h 2286381"/>
              <a:gd name="connsiteX42" fmla="*/ 1305246 w 3554951"/>
              <a:gd name="connsiteY42" fmla="*/ 119957 h 2286381"/>
              <a:gd name="connsiteX43" fmla="*/ 1171896 w 3554951"/>
              <a:gd name="connsiteY43" fmla="*/ 177107 h 2286381"/>
              <a:gd name="connsiteX44" fmla="*/ 1009971 w 3554951"/>
              <a:gd name="connsiteY44" fmla="*/ 186632 h 2286381"/>
              <a:gd name="connsiteX45" fmla="*/ 800421 w 3554951"/>
              <a:gd name="connsiteY45" fmla="*/ 234257 h 2286381"/>
              <a:gd name="connsiteX46" fmla="*/ 638496 w 3554951"/>
              <a:gd name="connsiteY46" fmla="*/ 272357 h 2286381"/>
              <a:gd name="connsiteX47" fmla="*/ 552771 w 3554951"/>
              <a:gd name="connsiteY47" fmla="*/ 367607 h 2286381"/>
              <a:gd name="connsiteX48" fmla="*/ 543246 w 3554951"/>
              <a:gd name="connsiteY48" fmla="*/ 424757 h 2286381"/>
              <a:gd name="connsiteX49" fmla="*/ 371796 w 3554951"/>
              <a:gd name="connsiteY49" fmla="*/ 443807 h 2286381"/>
              <a:gd name="connsiteX50" fmla="*/ 228921 w 3554951"/>
              <a:gd name="connsiteY50" fmla="*/ 472382 h 2286381"/>
              <a:gd name="connsiteX51" fmla="*/ 257496 w 3554951"/>
              <a:gd name="connsiteY51" fmla="*/ 577157 h 2286381"/>
              <a:gd name="connsiteX52" fmla="*/ 371796 w 3554951"/>
              <a:gd name="connsiteY52" fmla="*/ 643832 h 2286381"/>
              <a:gd name="connsiteX53" fmla="*/ 371796 w 3554951"/>
              <a:gd name="connsiteY53" fmla="*/ 786707 h 2286381"/>
              <a:gd name="connsiteX54" fmla="*/ 343221 w 3554951"/>
              <a:gd name="connsiteY54" fmla="*/ 815282 h 2286381"/>
              <a:gd name="connsiteX55" fmla="*/ 295596 w 3554951"/>
              <a:gd name="connsiteY55" fmla="*/ 720032 h 2286381"/>
              <a:gd name="connsiteX56" fmla="*/ 324171 w 3554951"/>
              <a:gd name="connsiteY56" fmla="*/ 672407 h 2286381"/>
              <a:gd name="connsiteX57" fmla="*/ 219396 w 3554951"/>
              <a:gd name="connsiteY57" fmla="*/ 653357 h 2286381"/>
              <a:gd name="connsiteX58" fmla="*/ 86046 w 3554951"/>
              <a:gd name="connsiteY58" fmla="*/ 624782 h 2286381"/>
              <a:gd name="connsiteX59" fmla="*/ 86046 w 3554951"/>
              <a:gd name="connsiteY59" fmla="*/ 624782 h 2286381"/>
              <a:gd name="connsiteX60" fmla="*/ 321 w 3554951"/>
              <a:gd name="connsiteY60" fmla="*/ 681932 h 2286381"/>
              <a:gd name="connsiteX61" fmla="*/ 76521 w 3554951"/>
              <a:gd name="connsiteY61" fmla="*/ 720032 h 228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554951" h="2286381">
                <a:moveTo>
                  <a:pt x="76521" y="720032"/>
                </a:moveTo>
                <a:cubicBezTo>
                  <a:pt x="108271" y="777182"/>
                  <a:pt x="141609" y="939107"/>
                  <a:pt x="190821" y="1024832"/>
                </a:cubicBezTo>
                <a:cubicBezTo>
                  <a:pt x="240033" y="1110557"/>
                  <a:pt x="316234" y="1166120"/>
                  <a:pt x="371796" y="1234382"/>
                </a:cubicBezTo>
                <a:cubicBezTo>
                  <a:pt x="427358" y="1302644"/>
                  <a:pt x="471808" y="1369319"/>
                  <a:pt x="524196" y="1434407"/>
                </a:cubicBezTo>
                <a:cubicBezTo>
                  <a:pt x="576584" y="1499495"/>
                  <a:pt x="621034" y="1585220"/>
                  <a:pt x="686121" y="1624907"/>
                </a:cubicBezTo>
                <a:cubicBezTo>
                  <a:pt x="751208" y="1664594"/>
                  <a:pt x="852808" y="1661419"/>
                  <a:pt x="914721" y="1672532"/>
                </a:cubicBezTo>
                <a:cubicBezTo>
                  <a:pt x="976634" y="1683645"/>
                  <a:pt x="979809" y="1686820"/>
                  <a:pt x="1057596" y="1691582"/>
                </a:cubicBezTo>
                <a:cubicBezTo>
                  <a:pt x="1135383" y="1696344"/>
                  <a:pt x="1295721" y="1688407"/>
                  <a:pt x="1381446" y="1701107"/>
                </a:cubicBezTo>
                <a:cubicBezTo>
                  <a:pt x="1467171" y="1713807"/>
                  <a:pt x="1511621" y="1736032"/>
                  <a:pt x="1571946" y="1767782"/>
                </a:cubicBezTo>
                <a:cubicBezTo>
                  <a:pt x="1632271" y="1799532"/>
                  <a:pt x="1664021" y="1861445"/>
                  <a:pt x="1743396" y="1891607"/>
                </a:cubicBezTo>
                <a:cubicBezTo>
                  <a:pt x="1822771" y="1921770"/>
                  <a:pt x="1960884" y="1934470"/>
                  <a:pt x="2048196" y="1948757"/>
                </a:cubicBezTo>
                <a:cubicBezTo>
                  <a:pt x="2135509" y="1963045"/>
                  <a:pt x="2205359" y="1953520"/>
                  <a:pt x="2267271" y="1977332"/>
                </a:cubicBezTo>
                <a:cubicBezTo>
                  <a:pt x="2329183" y="2001144"/>
                  <a:pt x="2351409" y="2051945"/>
                  <a:pt x="2419671" y="2091632"/>
                </a:cubicBezTo>
                <a:cubicBezTo>
                  <a:pt x="2487933" y="2131319"/>
                  <a:pt x="2570484" y="2183707"/>
                  <a:pt x="2676846" y="2215457"/>
                </a:cubicBezTo>
                <a:cubicBezTo>
                  <a:pt x="2783209" y="2247207"/>
                  <a:pt x="2976884" y="2272607"/>
                  <a:pt x="3057846" y="2282132"/>
                </a:cubicBezTo>
                <a:cubicBezTo>
                  <a:pt x="3138808" y="2291657"/>
                  <a:pt x="3138809" y="2283720"/>
                  <a:pt x="3162621" y="2272607"/>
                </a:cubicBezTo>
                <a:cubicBezTo>
                  <a:pt x="3186434" y="2261495"/>
                  <a:pt x="3181671" y="2237682"/>
                  <a:pt x="3200721" y="2215457"/>
                </a:cubicBezTo>
                <a:cubicBezTo>
                  <a:pt x="3219771" y="2193232"/>
                  <a:pt x="3240409" y="2178944"/>
                  <a:pt x="3276921" y="2139257"/>
                </a:cubicBezTo>
                <a:cubicBezTo>
                  <a:pt x="3313433" y="2099570"/>
                  <a:pt x="3376934" y="2020194"/>
                  <a:pt x="3419796" y="1977332"/>
                </a:cubicBezTo>
                <a:cubicBezTo>
                  <a:pt x="3462658" y="1934470"/>
                  <a:pt x="3521396" y="1913832"/>
                  <a:pt x="3534096" y="1882082"/>
                </a:cubicBezTo>
                <a:cubicBezTo>
                  <a:pt x="3546796" y="1850332"/>
                  <a:pt x="3589658" y="1824932"/>
                  <a:pt x="3495996" y="1786832"/>
                </a:cubicBezTo>
                <a:cubicBezTo>
                  <a:pt x="3402334" y="1748732"/>
                  <a:pt x="3129284" y="1677295"/>
                  <a:pt x="2972121" y="1653482"/>
                </a:cubicBezTo>
                <a:cubicBezTo>
                  <a:pt x="2814959" y="1629670"/>
                  <a:pt x="2697483" y="1664594"/>
                  <a:pt x="2553021" y="1643957"/>
                </a:cubicBezTo>
                <a:cubicBezTo>
                  <a:pt x="2408559" y="1623320"/>
                  <a:pt x="2213296" y="1580457"/>
                  <a:pt x="2105346" y="1529657"/>
                </a:cubicBezTo>
                <a:cubicBezTo>
                  <a:pt x="1997396" y="1478857"/>
                  <a:pt x="1941833" y="1421707"/>
                  <a:pt x="1905321" y="1339157"/>
                </a:cubicBezTo>
                <a:cubicBezTo>
                  <a:pt x="1868809" y="1256607"/>
                  <a:pt x="1881509" y="1120082"/>
                  <a:pt x="1886271" y="1034357"/>
                </a:cubicBezTo>
                <a:cubicBezTo>
                  <a:pt x="1891033" y="948632"/>
                  <a:pt x="1914846" y="899419"/>
                  <a:pt x="1933896" y="824807"/>
                </a:cubicBezTo>
                <a:cubicBezTo>
                  <a:pt x="1952946" y="750195"/>
                  <a:pt x="1971996" y="647007"/>
                  <a:pt x="2000571" y="586682"/>
                </a:cubicBezTo>
                <a:cubicBezTo>
                  <a:pt x="2029146" y="526357"/>
                  <a:pt x="2113283" y="480319"/>
                  <a:pt x="2105346" y="462857"/>
                </a:cubicBezTo>
                <a:cubicBezTo>
                  <a:pt x="2097409" y="445395"/>
                  <a:pt x="1994221" y="481907"/>
                  <a:pt x="1952946" y="481907"/>
                </a:cubicBezTo>
                <a:cubicBezTo>
                  <a:pt x="1911671" y="481907"/>
                  <a:pt x="1898971" y="462857"/>
                  <a:pt x="1857696" y="462857"/>
                </a:cubicBezTo>
                <a:cubicBezTo>
                  <a:pt x="1816421" y="462857"/>
                  <a:pt x="1749746" y="475557"/>
                  <a:pt x="1705296" y="481907"/>
                </a:cubicBezTo>
                <a:cubicBezTo>
                  <a:pt x="1660846" y="488257"/>
                  <a:pt x="1597346" y="507307"/>
                  <a:pt x="1590996" y="500957"/>
                </a:cubicBezTo>
                <a:cubicBezTo>
                  <a:pt x="1584646" y="494607"/>
                  <a:pt x="1622746" y="473969"/>
                  <a:pt x="1667196" y="443807"/>
                </a:cubicBezTo>
                <a:cubicBezTo>
                  <a:pt x="1711646" y="413645"/>
                  <a:pt x="1805309" y="350144"/>
                  <a:pt x="1857696" y="319982"/>
                </a:cubicBezTo>
                <a:cubicBezTo>
                  <a:pt x="1910083" y="289820"/>
                  <a:pt x="1968821" y="292994"/>
                  <a:pt x="1981521" y="262832"/>
                </a:cubicBezTo>
                <a:cubicBezTo>
                  <a:pt x="1994221" y="232669"/>
                  <a:pt x="1970409" y="165995"/>
                  <a:pt x="1933896" y="139007"/>
                </a:cubicBezTo>
                <a:cubicBezTo>
                  <a:pt x="1897383" y="112019"/>
                  <a:pt x="1813246" y="108845"/>
                  <a:pt x="1762446" y="100907"/>
                </a:cubicBezTo>
                <a:cubicBezTo>
                  <a:pt x="1711646" y="92969"/>
                  <a:pt x="1665609" y="107257"/>
                  <a:pt x="1629096" y="91382"/>
                </a:cubicBezTo>
                <a:cubicBezTo>
                  <a:pt x="1592584" y="75507"/>
                  <a:pt x="1573534" y="18357"/>
                  <a:pt x="1543371" y="5657"/>
                </a:cubicBezTo>
                <a:cubicBezTo>
                  <a:pt x="1513209" y="-7043"/>
                  <a:pt x="1481458" y="4070"/>
                  <a:pt x="1448121" y="15182"/>
                </a:cubicBezTo>
                <a:cubicBezTo>
                  <a:pt x="1414784" y="26294"/>
                  <a:pt x="1367158" y="54870"/>
                  <a:pt x="1343346" y="72332"/>
                </a:cubicBezTo>
                <a:cubicBezTo>
                  <a:pt x="1319534" y="89794"/>
                  <a:pt x="1333821" y="102495"/>
                  <a:pt x="1305246" y="119957"/>
                </a:cubicBezTo>
                <a:cubicBezTo>
                  <a:pt x="1276671" y="137419"/>
                  <a:pt x="1221108" y="165995"/>
                  <a:pt x="1171896" y="177107"/>
                </a:cubicBezTo>
                <a:cubicBezTo>
                  <a:pt x="1122684" y="188219"/>
                  <a:pt x="1071884" y="177107"/>
                  <a:pt x="1009971" y="186632"/>
                </a:cubicBezTo>
                <a:cubicBezTo>
                  <a:pt x="948059" y="196157"/>
                  <a:pt x="800421" y="234257"/>
                  <a:pt x="800421" y="234257"/>
                </a:cubicBezTo>
                <a:cubicBezTo>
                  <a:pt x="738509" y="248544"/>
                  <a:pt x="679771" y="250132"/>
                  <a:pt x="638496" y="272357"/>
                </a:cubicBezTo>
                <a:cubicBezTo>
                  <a:pt x="597221" y="294582"/>
                  <a:pt x="568646" y="342207"/>
                  <a:pt x="552771" y="367607"/>
                </a:cubicBezTo>
                <a:cubicBezTo>
                  <a:pt x="536896" y="393007"/>
                  <a:pt x="573409" y="412057"/>
                  <a:pt x="543246" y="424757"/>
                </a:cubicBezTo>
                <a:cubicBezTo>
                  <a:pt x="513084" y="437457"/>
                  <a:pt x="424183" y="435870"/>
                  <a:pt x="371796" y="443807"/>
                </a:cubicBezTo>
                <a:cubicBezTo>
                  <a:pt x="319409" y="451744"/>
                  <a:pt x="247971" y="450157"/>
                  <a:pt x="228921" y="472382"/>
                </a:cubicBezTo>
                <a:cubicBezTo>
                  <a:pt x="209871" y="494607"/>
                  <a:pt x="233684" y="548582"/>
                  <a:pt x="257496" y="577157"/>
                </a:cubicBezTo>
                <a:cubicBezTo>
                  <a:pt x="281308" y="605732"/>
                  <a:pt x="352746" y="608907"/>
                  <a:pt x="371796" y="643832"/>
                </a:cubicBezTo>
                <a:cubicBezTo>
                  <a:pt x="390846" y="678757"/>
                  <a:pt x="376558" y="758132"/>
                  <a:pt x="371796" y="786707"/>
                </a:cubicBezTo>
                <a:cubicBezTo>
                  <a:pt x="367034" y="815282"/>
                  <a:pt x="355921" y="826394"/>
                  <a:pt x="343221" y="815282"/>
                </a:cubicBezTo>
                <a:cubicBezTo>
                  <a:pt x="330521" y="804170"/>
                  <a:pt x="298771" y="743845"/>
                  <a:pt x="295596" y="720032"/>
                </a:cubicBezTo>
                <a:cubicBezTo>
                  <a:pt x="292421" y="696219"/>
                  <a:pt x="336871" y="683519"/>
                  <a:pt x="324171" y="672407"/>
                </a:cubicBezTo>
                <a:cubicBezTo>
                  <a:pt x="311471" y="661295"/>
                  <a:pt x="259083" y="661294"/>
                  <a:pt x="219396" y="653357"/>
                </a:cubicBezTo>
                <a:cubicBezTo>
                  <a:pt x="179709" y="645420"/>
                  <a:pt x="86046" y="624782"/>
                  <a:pt x="86046" y="624782"/>
                </a:cubicBezTo>
                <a:lnTo>
                  <a:pt x="86046" y="624782"/>
                </a:lnTo>
                <a:cubicBezTo>
                  <a:pt x="71759" y="634307"/>
                  <a:pt x="5084" y="664469"/>
                  <a:pt x="321" y="681932"/>
                </a:cubicBezTo>
                <a:cubicBezTo>
                  <a:pt x="-4442" y="699395"/>
                  <a:pt x="44771" y="662882"/>
                  <a:pt x="76521" y="720032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3085779" y="2682472"/>
            <a:ext cx="1437294" cy="598053"/>
          </a:xfrm>
          <a:prstGeom prst="wedgeRectCallout">
            <a:avLst>
              <a:gd name="adj1" fmla="val 47808"/>
              <a:gd name="adj2" fmla="val -12518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Эвенки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39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Чум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75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Эвенки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92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Эвенки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41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2" t="8070" b="48513"/>
          <a:stretch/>
        </p:blipFill>
        <p:spPr>
          <a:xfrm>
            <a:off x="0" y="0"/>
            <a:ext cx="9157392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олилиния 3"/>
          <p:cNvSpPr/>
          <p:nvPr/>
        </p:nvSpPr>
        <p:spPr>
          <a:xfrm>
            <a:off x="4060842" y="2718263"/>
            <a:ext cx="1362116" cy="586305"/>
          </a:xfrm>
          <a:custGeom>
            <a:avLst/>
            <a:gdLst>
              <a:gd name="connsiteX0" fmla="*/ 1353996 w 1362116"/>
              <a:gd name="connsiteY0" fmla="*/ 414551 h 586305"/>
              <a:gd name="connsiteX1" fmla="*/ 1155214 w 1362116"/>
              <a:gd name="connsiteY1" fmla="*/ 358892 h 586305"/>
              <a:gd name="connsiteX2" fmla="*/ 900772 w 1362116"/>
              <a:gd name="connsiteY2" fmla="*/ 311184 h 586305"/>
              <a:gd name="connsiteX3" fmla="*/ 686087 w 1362116"/>
              <a:gd name="connsiteY3" fmla="*/ 144207 h 586305"/>
              <a:gd name="connsiteX4" fmla="*/ 542963 w 1362116"/>
              <a:gd name="connsiteY4" fmla="*/ 24937 h 586305"/>
              <a:gd name="connsiteX5" fmla="*/ 415742 w 1362116"/>
              <a:gd name="connsiteY5" fmla="*/ 9034 h 586305"/>
              <a:gd name="connsiteX6" fmla="*/ 280570 w 1362116"/>
              <a:gd name="connsiteY6" fmla="*/ 1083 h 586305"/>
              <a:gd name="connsiteX7" fmla="*/ 201057 w 1362116"/>
              <a:gd name="connsiteY7" fmla="*/ 32888 h 586305"/>
              <a:gd name="connsiteX8" fmla="*/ 97690 w 1362116"/>
              <a:gd name="connsiteY8" fmla="*/ 120353 h 586305"/>
              <a:gd name="connsiteX9" fmla="*/ 2275 w 1362116"/>
              <a:gd name="connsiteY9" fmla="*/ 160109 h 586305"/>
              <a:gd name="connsiteX10" fmla="*/ 34080 w 1362116"/>
              <a:gd name="connsiteY10" fmla="*/ 295281 h 586305"/>
              <a:gd name="connsiteX11" fmla="*/ 81788 w 1362116"/>
              <a:gd name="connsiteY11" fmla="*/ 390697 h 586305"/>
              <a:gd name="connsiteX12" fmla="*/ 177203 w 1362116"/>
              <a:gd name="connsiteY12" fmla="*/ 438405 h 586305"/>
              <a:gd name="connsiteX13" fmla="*/ 232862 w 1362116"/>
              <a:gd name="connsiteY13" fmla="*/ 382746 h 586305"/>
              <a:gd name="connsiteX14" fmla="*/ 320327 w 1362116"/>
              <a:gd name="connsiteY14" fmla="*/ 406600 h 586305"/>
              <a:gd name="connsiteX15" fmla="*/ 415742 w 1362116"/>
              <a:gd name="connsiteY15" fmla="*/ 422502 h 586305"/>
              <a:gd name="connsiteX16" fmla="*/ 415742 w 1362116"/>
              <a:gd name="connsiteY16" fmla="*/ 470210 h 586305"/>
              <a:gd name="connsiteX17" fmla="*/ 463450 w 1362116"/>
              <a:gd name="connsiteY17" fmla="*/ 502015 h 586305"/>
              <a:gd name="connsiteX18" fmla="*/ 566817 w 1362116"/>
              <a:gd name="connsiteY18" fmla="*/ 509967 h 586305"/>
              <a:gd name="connsiteX19" fmla="*/ 630428 w 1362116"/>
              <a:gd name="connsiteY19" fmla="*/ 517918 h 586305"/>
              <a:gd name="connsiteX20" fmla="*/ 765600 w 1362116"/>
              <a:gd name="connsiteY20" fmla="*/ 565626 h 586305"/>
              <a:gd name="connsiteX21" fmla="*/ 829210 w 1362116"/>
              <a:gd name="connsiteY21" fmla="*/ 581528 h 586305"/>
              <a:gd name="connsiteX22" fmla="*/ 916675 w 1362116"/>
              <a:gd name="connsiteY22" fmla="*/ 581528 h 586305"/>
              <a:gd name="connsiteX23" fmla="*/ 1020041 w 1362116"/>
              <a:gd name="connsiteY23" fmla="*/ 525869 h 586305"/>
              <a:gd name="connsiteX24" fmla="*/ 1091603 w 1362116"/>
              <a:gd name="connsiteY24" fmla="*/ 517918 h 586305"/>
              <a:gd name="connsiteX25" fmla="*/ 1234727 w 1362116"/>
              <a:gd name="connsiteY25" fmla="*/ 565626 h 586305"/>
              <a:gd name="connsiteX26" fmla="*/ 1314240 w 1362116"/>
              <a:gd name="connsiteY26" fmla="*/ 502015 h 586305"/>
              <a:gd name="connsiteX27" fmla="*/ 1353996 w 1362116"/>
              <a:gd name="connsiteY27" fmla="*/ 414551 h 586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362116" h="586305">
                <a:moveTo>
                  <a:pt x="1353996" y="414551"/>
                </a:moveTo>
                <a:cubicBezTo>
                  <a:pt x="1327492" y="390697"/>
                  <a:pt x="1230751" y="376120"/>
                  <a:pt x="1155214" y="358892"/>
                </a:cubicBezTo>
                <a:cubicBezTo>
                  <a:pt x="1079677" y="341664"/>
                  <a:pt x="978960" y="346965"/>
                  <a:pt x="900772" y="311184"/>
                </a:cubicBezTo>
                <a:cubicBezTo>
                  <a:pt x="822584" y="275403"/>
                  <a:pt x="745722" y="191915"/>
                  <a:pt x="686087" y="144207"/>
                </a:cubicBezTo>
                <a:cubicBezTo>
                  <a:pt x="626452" y="96499"/>
                  <a:pt x="588020" y="47466"/>
                  <a:pt x="542963" y="24937"/>
                </a:cubicBezTo>
                <a:cubicBezTo>
                  <a:pt x="497906" y="2408"/>
                  <a:pt x="459474" y="13010"/>
                  <a:pt x="415742" y="9034"/>
                </a:cubicBezTo>
                <a:cubicBezTo>
                  <a:pt x="372010" y="5058"/>
                  <a:pt x="316351" y="-2893"/>
                  <a:pt x="280570" y="1083"/>
                </a:cubicBezTo>
                <a:cubicBezTo>
                  <a:pt x="244789" y="5059"/>
                  <a:pt x="231537" y="13010"/>
                  <a:pt x="201057" y="32888"/>
                </a:cubicBezTo>
                <a:cubicBezTo>
                  <a:pt x="170577" y="52766"/>
                  <a:pt x="130820" y="99150"/>
                  <a:pt x="97690" y="120353"/>
                </a:cubicBezTo>
                <a:cubicBezTo>
                  <a:pt x="64560" y="141556"/>
                  <a:pt x="12877" y="130954"/>
                  <a:pt x="2275" y="160109"/>
                </a:cubicBezTo>
                <a:cubicBezTo>
                  <a:pt x="-8327" y="189264"/>
                  <a:pt x="20828" y="256850"/>
                  <a:pt x="34080" y="295281"/>
                </a:cubicBezTo>
                <a:cubicBezTo>
                  <a:pt x="47332" y="333712"/>
                  <a:pt x="57934" y="366843"/>
                  <a:pt x="81788" y="390697"/>
                </a:cubicBezTo>
                <a:cubicBezTo>
                  <a:pt x="105642" y="414551"/>
                  <a:pt x="152024" y="439730"/>
                  <a:pt x="177203" y="438405"/>
                </a:cubicBezTo>
                <a:cubicBezTo>
                  <a:pt x="202382" y="437080"/>
                  <a:pt x="209008" y="388047"/>
                  <a:pt x="232862" y="382746"/>
                </a:cubicBezTo>
                <a:cubicBezTo>
                  <a:pt x="256716" y="377445"/>
                  <a:pt x="289847" y="399974"/>
                  <a:pt x="320327" y="406600"/>
                </a:cubicBezTo>
                <a:cubicBezTo>
                  <a:pt x="350807" y="413226"/>
                  <a:pt x="399840" y="411900"/>
                  <a:pt x="415742" y="422502"/>
                </a:cubicBezTo>
                <a:cubicBezTo>
                  <a:pt x="431644" y="433104"/>
                  <a:pt x="407791" y="456958"/>
                  <a:pt x="415742" y="470210"/>
                </a:cubicBezTo>
                <a:cubicBezTo>
                  <a:pt x="423693" y="483462"/>
                  <a:pt x="438271" y="495389"/>
                  <a:pt x="463450" y="502015"/>
                </a:cubicBezTo>
                <a:cubicBezTo>
                  <a:pt x="488629" y="508641"/>
                  <a:pt x="538987" y="507317"/>
                  <a:pt x="566817" y="509967"/>
                </a:cubicBezTo>
                <a:cubicBezTo>
                  <a:pt x="594647" y="512617"/>
                  <a:pt x="597297" y="508642"/>
                  <a:pt x="630428" y="517918"/>
                </a:cubicBezTo>
                <a:cubicBezTo>
                  <a:pt x="663558" y="527195"/>
                  <a:pt x="732470" y="555024"/>
                  <a:pt x="765600" y="565626"/>
                </a:cubicBezTo>
                <a:cubicBezTo>
                  <a:pt x="798730" y="576228"/>
                  <a:pt x="804031" y="578878"/>
                  <a:pt x="829210" y="581528"/>
                </a:cubicBezTo>
                <a:cubicBezTo>
                  <a:pt x="854389" y="584178"/>
                  <a:pt x="884870" y="590805"/>
                  <a:pt x="916675" y="581528"/>
                </a:cubicBezTo>
                <a:cubicBezTo>
                  <a:pt x="948480" y="572252"/>
                  <a:pt x="990886" y="536471"/>
                  <a:pt x="1020041" y="525869"/>
                </a:cubicBezTo>
                <a:cubicBezTo>
                  <a:pt x="1049196" y="515267"/>
                  <a:pt x="1055822" y="511292"/>
                  <a:pt x="1091603" y="517918"/>
                </a:cubicBezTo>
                <a:cubicBezTo>
                  <a:pt x="1127384" y="524544"/>
                  <a:pt x="1197621" y="568276"/>
                  <a:pt x="1234727" y="565626"/>
                </a:cubicBezTo>
                <a:cubicBezTo>
                  <a:pt x="1271833" y="562976"/>
                  <a:pt x="1293036" y="521893"/>
                  <a:pt x="1314240" y="502015"/>
                </a:cubicBezTo>
                <a:cubicBezTo>
                  <a:pt x="1335444" y="482137"/>
                  <a:pt x="1380500" y="438405"/>
                  <a:pt x="1353996" y="414551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2745537" y="1973697"/>
            <a:ext cx="1437294" cy="598053"/>
          </a:xfrm>
          <a:prstGeom prst="wedgeRectCallout">
            <a:avLst>
              <a:gd name="adj1" fmla="val 61124"/>
              <a:gd name="adj2" fmla="val 10415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Буряты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89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t="-63000" r="-18000" b="-1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Буряты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94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8491" y="1641459"/>
            <a:ext cx="2669379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Буряты с западных берегов Байкала освоили земледелие.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8491" y="2760695"/>
            <a:ext cx="2669379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Продукты, которые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им </a:t>
            </a:r>
            <a:r>
              <a:rPr lang="ru-RU" sz="1400" dirty="0">
                <a:solidFill>
                  <a:prstClr val="white"/>
                </a:solidFill>
              </a:rPr>
              <a:t>удавалось вырастить, обменивались у </a:t>
            </a:r>
            <a:r>
              <a:rPr lang="ru-RU" sz="1400" dirty="0" smtClean="0">
                <a:solidFill>
                  <a:prstClr val="white"/>
                </a:solidFill>
              </a:rPr>
              <a:t>эвенков </a:t>
            </a: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на </a:t>
            </a:r>
            <a:r>
              <a:rPr lang="ru-RU" sz="1400" dirty="0">
                <a:solidFill>
                  <a:prstClr val="white"/>
                </a:solidFill>
              </a:rPr>
              <a:t>пушнину.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86"/>
          <a:stretch/>
        </p:blipFill>
        <p:spPr>
          <a:xfrm>
            <a:off x="3859619" y="723015"/>
            <a:ext cx="5284381" cy="370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6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3000" r="-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52209"/>
            <a:ext cx="4665518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Дети </a:t>
            </a:r>
            <a:r>
              <a:rPr lang="ru-RU" sz="1400" dirty="0">
                <a:solidFill>
                  <a:prstClr val="white"/>
                </a:solidFill>
              </a:rPr>
              <a:t>– это </a:t>
            </a:r>
            <a:r>
              <a:rPr lang="ru-RU" sz="1400" dirty="0" smtClean="0">
                <a:solidFill>
                  <a:prstClr val="white"/>
                </a:solidFill>
              </a:rPr>
              <a:t>вновь </a:t>
            </a:r>
            <a:r>
              <a:rPr lang="ru-RU" sz="1400" dirty="0">
                <a:solidFill>
                  <a:prstClr val="white"/>
                </a:solidFill>
              </a:rPr>
              <a:t>вернувшиеся в семью предки, поэтому и наделены особой мудростью.</a:t>
            </a:r>
          </a:p>
        </p:txBody>
      </p:sp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Кереки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в начале </a:t>
            </a:r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XX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века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91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2" t="8070" b="48513"/>
          <a:stretch/>
        </p:blipFill>
        <p:spPr>
          <a:xfrm>
            <a:off x="0" y="0"/>
            <a:ext cx="9157392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олилиния 4"/>
          <p:cNvSpPr/>
          <p:nvPr/>
        </p:nvSpPr>
        <p:spPr>
          <a:xfrm>
            <a:off x="4914820" y="1055933"/>
            <a:ext cx="2649196" cy="1605438"/>
          </a:xfrm>
          <a:custGeom>
            <a:avLst/>
            <a:gdLst>
              <a:gd name="connsiteX0" fmla="*/ 80 w 2649196"/>
              <a:gd name="connsiteY0" fmla="*/ 29917 h 1605438"/>
              <a:gd name="connsiteX1" fmla="*/ 57230 w 2649196"/>
              <a:gd name="connsiteY1" fmla="*/ 191842 h 1605438"/>
              <a:gd name="connsiteX2" fmla="*/ 200105 w 2649196"/>
              <a:gd name="connsiteY2" fmla="*/ 391867 h 1605438"/>
              <a:gd name="connsiteX3" fmla="*/ 181055 w 2649196"/>
              <a:gd name="connsiteY3" fmla="*/ 620467 h 1605438"/>
              <a:gd name="connsiteX4" fmla="*/ 181055 w 2649196"/>
              <a:gd name="connsiteY4" fmla="*/ 868117 h 1605438"/>
              <a:gd name="connsiteX5" fmla="*/ 200105 w 2649196"/>
              <a:gd name="connsiteY5" fmla="*/ 1115767 h 1605438"/>
              <a:gd name="connsiteX6" fmla="*/ 371555 w 2649196"/>
              <a:gd name="connsiteY6" fmla="*/ 1325317 h 1605438"/>
              <a:gd name="connsiteX7" fmla="*/ 657305 w 2649196"/>
              <a:gd name="connsiteY7" fmla="*/ 1439617 h 1605438"/>
              <a:gd name="connsiteX8" fmla="*/ 809705 w 2649196"/>
              <a:gd name="connsiteY8" fmla="*/ 1582492 h 1605438"/>
              <a:gd name="connsiteX9" fmla="*/ 981155 w 2649196"/>
              <a:gd name="connsiteY9" fmla="*/ 1601542 h 1605438"/>
              <a:gd name="connsiteX10" fmla="*/ 1152605 w 2649196"/>
              <a:gd name="connsiteY10" fmla="*/ 1544392 h 1605438"/>
              <a:gd name="connsiteX11" fmla="*/ 1238330 w 2649196"/>
              <a:gd name="connsiteY11" fmla="*/ 1353892 h 1605438"/>
              <a:gd name="connsiteX12" fmla="*/ 1400255 w 2649196"/>
              <a:gd name="connsiteY12" fmla="*/ 1125292 h 1605438"/>
              <a:gd name="connsiteX13" fmla="*/ 1552655 w 2649196"/>
              <a:gd name="connsiteY13" fmla="*/ 915742 h 1605438"/>
              <a:gd name="connsiteX14" fmla="*/ 1771730 w 2649196"/>
              <a:gd name="connsiteY14" fmla="*/ 782392 h 1605438"/>
              <a:gd name="connsiteX15" fmla="*/ 2086055 w 2649196"/>
              <a:gd name="connsiteY15" fmla="*/ 639517 h 1605438"/>
              <a:gd name="connsiteX16" fmla="*/ 2314655 w 2649196"/>
              <a:gd name="connsiteY16" fmla="*/ 572842 h 1605438"/>
              <a:gd name="connsiteX17" fmla="*/ 2619455 w 2649196"/>
              <a:gd name="connsiteY17" fmla="*/ 449017 h 1605438"/>
              <a:gd name="connsiteX18" fmla="*/ 2628980 w 2649196"/>
              <a:gd name="connsiteY18" fmla="*/ 372817 h 1605438"/>
              <a:gd name="connsiteX19" fmla="*/ 2543255 w 2649196"/>
              <a:gd name="connsiteY19" fmla="*/ 315667 h 1605438"/>
              <a:gd name="connsiteX20" fmla="*/ 2419430 w 2649196"/>
              <a:gd name="connsiteY20" fmla="*/ 315667 h 1605438"/>
              <a:gd name="connsiteX21" fmla="*/ 2257505 w 2649196"/>
              <a:gd name="connsiteY21" fmla="*/ 334717 h 1605438"/>
              <a:gd name="connsiteX22" fmla="*/ 2114630 w 2649196"/>
              <a:gd name="connsiteY22" fmla="*/ 258517 h 1605438"/>
              <a:gd name="connsiteX23" fmla="*/ 1990805 w 2649196"/>
              <a:gd name="connsiteY23" fmla="*/ 163267 h 1605438"/>
              <a:gd name="connsiteX24" fmla="*/ 1743155 w 2649196"/>
              <a:gd name="connsiteY24" fmla="*/ 134692 h 1605438"/>
              <a:gd name="connsiteX25" fmla="*/ 1600280 w 2649196"/>
              <a:gd name="connsiteY25" fmla="*/ 134692 h 1605438"/>
              <a:gd name="connsiteX26" fmla="*/ 1543130 w 2649196"/>
              <a:gd name="connsiteY26" fmla="*/ 172792 h 1605438"/>
              <a:gd name="connsiteX27" fmla="*/ 1495505 w 2649196"/>
              <a:gd name="connsiteY27" fmla="*/ 248992 h 1605438"/>
              <a:gd name="connsiteX28" fmla="*/ 1352630 w 2649196"/>
              <a:gd name="connsiteY28" fmla="*/ 239467 h 1605438"/>
              <a:gd name="connsiteX29" fmla="*/ 1257380 w 2649196"/>
              <a:gd name="connsiteY29" fmla="*/ 268042 h 1605438"/>
              <a:gd name="connsiteX30" fmla="*/ 1133555 w 2649196"/>
              <a:gd name="connsiteY30" fmla="*/ 229942 h 1605438"/>
              <a:gd name="connsiteX31" fmla="*/ 1095455 w 2649196"/>
              <a:gd name="connsiteY31" fmla="*/ 344242 h 1605438"/>
              <a:gd name="connsiteX32" fmla="*/ 943055 w 2649196"/>
              <a:gd name="connsiteY32" fmla="*/ 201367 h 1605438"/>
              <a:gd name="connsiteX33" fmla="*/ 981155 w 2649196"/>
              <a:gd name="connsiteY33" fmla="*/ 134692 h 1605438"/>
              <a:gd name="connsiteX34" fmla="*/ 914480 w 2649196"/>
              <a:gd name="connsiteY34" fmla="*/ 58492 h 1605438"/>
              <a:gd name="connsiteX35" fmla="*/ 752555 w 2649196"/>
              <a:gd name="connsiteY35" fmla="*/ 29917 h 1605438"/>
              <a:gd name="connsiteX36" fmla="*/ 685880 w 2649196"/>
              <a:gd name="connsiteY36" fmla="*/ 29917 h 1605438"/>
              <a:gd name="connsiteX37" fmla="*/ 676355 w 2649196"/>
              <a:gd name="connsiteY37" fmla="*/ 106117 h 1605438"/>
              <a:gd name="connsiteX38" fmla="*/ 438230 w 2649196"/>
              <a:gd name="connsiteY38" fmla="*/ 58492 h 1605438"/>
              <a:gd name="connsiteX39" fmla="*/ 342980 w 2649196"/>
              <a:gd name="connsiteY39" fmla="*/ 10867 h 1605438"/>
              <a:gd name="connsiteX40" fmla="*/ 171530 w 2649196"/>
              <a:gd name="connsiteY40" fmla="*/ 20392 h 1605438"/>
              <a:gd name="connsiteX41" fmla="*/ 47705 w 2649196"/>
              <a:gd name="connsiteY41" fmla="*/ 1342 h 1605438"/>
              <a:gd name="connsiteX42" fmla="*/ 80 w 2649196"/>
              <a:gd name="connsiteY42" fmla="*/ 29917 h 160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649196" h="1605438">
                <a:moveTo>
                  <a:pt x="80" y="29917"/>
                </a:moveTo>
                <a:cubicBezTo>
                  <a:pt x="1668" y="61667"/>
                  <a:pt x="23892" y="131517"/>
                  <a:pt x="57230" y="191842"/>
                </a:cubicBezTo>
                <a:cubicBezTo>
                  <a:pt x="90568" y="252167"/>
                  <a:pt x="179468" y="320430"/>
                  <a:pt x="200105" y="391867"/>
                </a:cubicBezTo>
                <a:cubicBezTo>
                  <a:pt x="220742" y="463304"/>
                  <a:pt x="184230" y="541092"/>
                  <a:pt x="181055" y="620467"/>
                </a:cubicBezTo>
                <a:cubicBezTo>
                  <a:pt x="177880" y="699842"/>
                  <a:pt x="177880" y="785567"/>
                  <a:pt x="181055" y="868117"/>
                </a:cubicBezTo>
                <a:cubicBezTo>
                  <a:pt x="184230" y="950667"/>
                  <a:pt x="168355" y="1039567"/>
                  <a:pt x="200105" y="1115767"/>
                </a:cubicBezTo>
                <a:cubicBezTo>
                  <a:pt x="231855" y="1191967"/>
                  <a:pt x="295355" y="1271342"/>
                  <a:pt x="371555" y="1325317"/>
                </a:cubicBezTo>
                <a:cubicBezTo>
                  <a:pt x="447755" y="1379292"/>
                  <a:pt x="584280" y="1396755"/>
                  <a:pt x="657305" y="1439617"/>
                </a:cubicBezTo>
                <a:cubicBezTo>
                  <a:pt x="730330" y="1482479"/>
                  <a:pt x="755730" y="1555505"/>
                  <a:pt x="809705" y="1582492"/>
                </a:cubicBezTo>
                <a:cubicBezTo>
                  <a:pt x="863680" y="1609479"/>
                  <a:pt x="924005" y="1607892"/>
                  <a:pt x="981155" y="1601542"/>
                </a:cubicBezTo>
                <a:cubicBezTo>
                  <a:pt x="1038305" y="1595192"/>
                  <a:pt x="1109743" y="1585667"/>
                  <a:pt x="1152605" y="1544392"/>
                </a:cubicBezTo>
                <a:cubicBezTo>
                  <a:pt x="1195467" y="1503117"/>
                  <a:pt x="1197055" y="1423742"/>
                  <a:pt x="1238330" y="1353892"/>
                </a:cubicBezTo>
                <a:cubicBezTo>
                  <a:pt x="1279605" y="1284042"/>
                  <a:pt x="1347868" y="1198317"/>
                  <a:pt x="1400255" y="1125292"/>
                </a:cubicBezTo>
                <a:cubicBezTo>
                  <a:pt x="1452642" y="1052267"/>
                  <a:pt x="1490743" y="972892"/>
                  <a:pt x="1552655" y="915742"/>
                </a:cubicBezTo>
                <a:cubicBezTo>
                  <a:pt x="1614567" y="858592"/>
                  <a:pt x="1682830" y="828430"/>
                  <a:pt x="1771730" y="782392"/>
                </a:cubicBezTo>
                <a:cubicBezTo>
                  <a:pt x="1860630" y="736355"/>
                  <a:pt x="1995568" y="674442"/>
                  <a:pt x="2086055" y="639517"/>
                </a:cubicBezTo>
                <a:cubicBezTo>
                  <a:pt x="2176542" y="604592"/>
                  <a:pt x="2225755" y="604592"/>
                  <a:pt x="2314655" y="572842"/>
                </a:cubicBezTo>
                <a:cubicBezTo>
                  <a:pt x="2403555" y="541092"/>
                  <a:pt x="2567067" y="482355"/>
                  <a:pt x="2619455" y="449017"/>
                </a:cubicBezTo>
                <a:cubicBezTo>
                  <a:pt x="2671843" y="415679"/>
                  <a:pt x="2641680" y="395042"/>
                  <a:pt x="2628980" y="372817"/>
                </a:cubicBezTo>
                <a:cubicBezTo>
                  <a:pt x="2616280" y="350592"/>
                  <a:pt x="2578180" y="325192"/>
                  <a:pt x="2543255" y="315667"/>
                </a:cubicBezTo>
                <a:cubicBezTo>
                  <a:pt x="2508330" y="306142"/>
                  <a:pt x="2467055" y="312492"/>
                  <a:pt x="2419430" y="315667"/>
                </a:cubicBezTo>
                <a:cubicBezTo>
                  <a:pt x="2371805" y="318842"/>
                  <a:pt x="2308305" y="344242"/>
                  <a:pt x="2257505" y="334717"/>
                </a:cubicBezTo>
                <a:cubicBezTo>
                  <a:pt x="2206705" y="325192"/>
                  <a:pt x="2159080" y="287092"/>
                  <a:pt x="2114630" y="258517"/>
                </a:cubicBezTo>
                <a:cubicBezTo>
                  <a:pt x="2070180" y="229942"/>
                  <a:pt x="2052717" y="183904"/>
                  <a:pt x="1990805" y="163267"/>
                </a:cubicBezTo>
                <a:cubicBezTo>
                  <a:pt x="1928893" y="142630"/>
                  <a:pt x="1808242" y="139454"/>
                  <a:pt x="1743155" y="134692"/>
                </a:cubicBezTo>
                <a:cubicBezTo>
                  <a:pt x="1678068" y="129930"/>
                  <a:pt x="1633618" y="128342"/>
                  <a:pt x="1600280" y="134692"/>
                </a:cubicBezTo>
                <a:cubicBezTo>
                  <a:pt x="1566943" y="141042"/>
                  <a:pt x="1560592" y="153742"/>
                  <a:pt x="1543130" y="172792"/>
                </a:cubicBezTo>
                <a:cubicBezTo>
                  <a:pt x="1525668" y="191842"/>
                  <a:pt x="1527255" y="237880"/>
                  <a:pt x="1495505" y="248992"/>
                </a:cubicBezTo>
                <a:cubicBezTo>
                  <a:pt x="1463755" y="260104"/>
                  <a:pt x="1392317" y="236292"/>
                  <a:pt x="1352630" y="239467"/>
                </a:cubicBezTo>
                <a:cubicBezTo>
                  <a:pt x="1312943" y="242642"/>
                  <a:pt x="1293892" y="269629"/>
                  <a:pt x="1257380" y="268042"/>
                </a:cubicBezTo>
                <a:cubicBezTo>
                  <a:pt x="1220868" y="266455"/>
                  <a:pt x="1160542" y="217242"/>
                  <a:pt x="1133555" y="229942"/>
                </a:cubicBezTo>
                <a:cubicBezTo>
                  <a:pt x="1106568" y="242642"/>
                  <a:pt x="1127205" y="349004"/>
                  <a:pt x="1095455" y="344242"/>
                </a:cubicBezTo>
                <a:cubicBezTo>
                  <a:pt x="1063705" y="339480"/>
                  <a:pt x="962105" y="236292"/>
                  <a:pt x="943055" y="201367"/>
                </a:cubicBezTo>
                <a:cubicBezTo>
                  <a:pt x="924005" y="166442"/>
                  <a:pt x="985917" y="158504"/>
                  <a:pt x="981155" y="134692"/>
                </a:cubicBezTo>
                <a:cubicBezTo>
                  <a:pt x="976393" y="110880"/>
                  <a:pt x="952580" y="75954"/>
                  <a:pt x="914480" y="58492"/>
                </a:cubicBezTo>
                <a:cubicBezTo>
                  <a:pt x="876380" y="41030"/>
                  <a:pt x="790655" y="34680"/>
                  <a:pt x="752555" y="29917"/>
                </a:cubicBezTo>
                <a:cubicBezTo>
                  <a:pt x="714455" y="25154"/>
                  <a:pt x="698580" y="17217"/>
                  <a:pt x="685880" y="29917"/>
                </a:cubicBezTo>
                <a:cubicBezTo>
                  <a:pt x="673180" y="42617"/>
                  <a:pt x="717630" y="101355"/>
                  <a:pt x="676355" y="106117"/>
                </a:cubicBezTo>
                <a:cubicBezTo>
                  <a:pt x="635080" y="110879"/>
                  <a:pt x="493792" y="74367"/>
                  <a:pt x="438230" y="58492"/>
                </a:cubicBezTo>
                <a:cubicBezTo>
                  <a:pt x="382668" y="42617"/>
                  <a:pt x="387430" y="17217"/>
                  <a:pt x="342980" y="10867"/>
                </a:cubicBezTo>
                <a:cubicBezTo>
                  <a:pt x="298530" y="4517"/>
                  <a:pt x="220742" y="21979"/>
                  <a:pt x="171530" y="20392"/>
                </a:cubicBezTo>
                <a:cubicBezTo>
                  <a:pt x="122318" y="18805"/>
                  <a:pt x="74693" y="4517"/>
                  <a:pt x="47705" y="1342"/>
                </a:cubicBezTo>
                <a:cubicBezTo>
                  <a:pt x="20717" y="-1833"/>
                  <a:pt x="-1508" y="-1833"/>
                  <a:pt x="80" y="29917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3477526" y="1345047"/>
            <a:ext cx="1437294" cy="598053"/>
          </a:xfrm>
          <a:prstGeom prst="wedgeRectCallout">
            <a:avLst>
              <a:gd name="adj1" fmla="val 75041"/>
              <a:gd name="adj2" fmla="val 4045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Якуты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5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Якуты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7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r="-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Якуты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03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8491" y="1758422"/>
            <a:ext cx="2669379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Интересными были якутские жилища.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8491" y="2877658"/>
            <a:ext cx="2669379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Под одной крышей находились жилая </a:t>
            </a:r>
            <a:r>
              <a:rPr lang="ru-RU" sz="1400" dirty="0" smtClean="0">
                <a:solidFill>
                  <a:prstClr val="white"/>
                </a:solidFill>
              </a:rPr>
              <a:t>юрта </a:t>
            </a:r>
            <a:r>
              <a:rPr lang="ru-RU" sz="1400" dirty="0">
                <a:solidFill>
                  <a:prstClr val="white"/>
                </a:solidFill>
              </a:rPr>
              <a:t>и хлев для скота – </a:t>
            </a:r>
            <a:r>
              <a:rPr lang="ru-RU" sz="1400" dirty="0" err="1" smtClean="0">
                <a:solidFill>
                  <a:prstClr val="white"/>
                </a:solidFill>
              </a:rPr>
              <a:t>хотон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6" r="8889"/>
          <a:stretch/>
        </p:blipFill>
        <p:spPr>
          <a:xfrm>
            <a:off x="3870251" y="931660"/>
            <a:ext cx="5273749" cy="329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4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88329" y="1927223"/>
            <a:ext cx="5080658" cy="1333809"/>
            <a:chOff x="3588329" y="2602486"/>
            <a:chExt cx="5080658" cy="1333809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8330" y="2602486"/>
              <a:ext cx="5080657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prstClr val="white"/>
                  </a:solidFill>
                  <a:latin typeface="Merriweather"/>
                </a:rPr>
                <a:t>Юрта —</a:t>
              </a:r>
              <a:endParaRPr lang="ru-RU" sz="4200" dirty="0">
                <a:solidFill>
                  <a:prstClr val="white"/>
                </a:solidFill>
                <a:latin typeface="Merriweather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8329" y="3304712"/>
              <a:ext cx="4726331" cy="6315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это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переносное каркасное жилище </a:t>
              </a:r>
              <a:endParaRPr lang="ru-RU" sz="1800" dirty="0" smtClean="0">
                <a:solidFill>
                  <a:prstClr val="white"/>
                </a:solidFill>
                <a:latin typeface="Merriweather"/>
              </a:endParaRPr>
            </a:p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с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войлочным покрытием.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03" y="1621959"/>
            <a:ext cx="2349831" cy="201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3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Якутская юрта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94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На крайнем северо-востоке Сибири жили </a:t>
            </a:r>
            <a:r>
              <a:rPr lang="ru-RU" sz="1800" dirty="0" smtClean="0">
                <a:solidFill>
                  <a:prstClr val="white"/>
                </a:solidFill>
              </a:rPr>
              <a:t>юкагиры</a:t>
            </a:r>
            <a:r>
              <a:rPr lang="ru-RU" sz="1800" dirty="0">
                <a:solidFill>
                  <a:prstClr val="white"/>
                </a:solidFill>
              </a:rPr>
              <a:t>, чукчи, </a:t>
            </a:r>
            <a:r>
              <a:rPr lang="ru-RU" sz="1800" dirty="0" smtClean="0">
                <a:solidFill>
                  <a:prstClr val="white"/>
                </a:solidFill>
              </a:rPr>
              <a:t>коряки</a:t>
            </a:r>
            <a:r>
              <a:rPr lang="ru-RU" sz="1800" dirty="0">
                <a:solidFill>
                  <a:prstClr val="white"/>
                </a:solidFill>
              </a:rPr>
              <a:t>, </a:t>
            </a:r>
            <a:r>
              <a:rPr lang="ru-RU" sz="1800" dirty="0" smtClean="0">
                <a:solidFill>
                  <a:prstClr val="white"/>
                </a:solidFill>
              </a:rPr>
              <a:t>камчадалы </a:t>
            </a: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и </a:t>
            </a:r>
            <a:r>
              <a:rPr lang="ru-RU" sz="1800" dirty="0" err="1" smtClean="0">
                <a:solidFill>
                  <a:prstClr val="white"/>
                </a:solidFill>
              </a:rPr>
              <a:t>курилы</a:t>
            </a:r>
            <a:r>
              <a:rPr lang="ru-RU" sz="18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223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Файл:Камчадал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3872" r="3722" b="31097"/>
          <a:stretch/>
        </p:blipFill>
        <p:spPr bwMode="auto">
          <a:xfrm>
            <a:off x="4572000" y="-53163"/>
            <a:ext cx="4572000" cy="5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Файл:Камчадал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t="6264" r="6698" b="33823"/>
          <a:stretch/>
        </p:blipFill>
        <p:spPr bwMode="auto">
          <a:xfrm>
            <a:off x="0" y="-53163"/>
            <a:ext cx="4572000" cy="524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3941576"/>
            <a:ext cx="3115340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До прихода </a:t>
            </a:r>
            <a:r>
              <a:rPr lang="ru-RU" sz="1400" dirty="0" smtClean="0">
                <a:solidFill>
                  <a:prstClr val="white"/>
                </a:solidFill>
              </a:rPr>
              <a:t>русских северные </a:t>
            </a:r>
            <a:r>
              <a:rPr lang="ru-RU" sz="1400" dirty="0">
                <a:solidFill>
                  <a:prstClr val="white"/>
                </a:solidFill>
              </a:rPr>
              <a:t>народы не знали железа.</a:t>
            </a:r>
          </a:p>
        </p:txBody>
      </p:sp>
      <p:sp>
        <p:nvSpPr>
          <p:cNvPr id="8" name="Овал 7"/>
          <p:cNvSpPr/>
          <p:nvPr/>
        </p:nvSpPr>
        <p:spPr>
          <a:xfrm>
            <a:off x="3671998" y="41186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Камчадалы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73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Чукчи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" y="3941576"/>
            <a:ext cx="328546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Основным занятием чукчей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и юкагиров </a:t>
            </a:r>
            <a:r>
              <a:rPr lang="ru-RU" sz="1400" dirty="0">
                <a:solidFill>
                  <a:prstClr val="white"/>
                </a:solidFill>
              </a:rPr>
              <a:t>было оленеводство.</a:t>
            </a:r>
          </a:p>
        </p:txBody>
      </p:sp>
    </p:spTree>
    <p:extLst>
      <p:ext uri="{BB962C8B-B14F-4D97-AF65-F5344CB8AC3E}">
        <p14:creationId xmlns:p14="http://schemas.microsoft.com/office/powerpoint/2010/main" val="3677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Камчадал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28670"/>
            <a:ext cx="3040913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Камчадалы </a:t>
            </a:r>
            <a:r>
              <a:rPr lang="ru-RU" sz="1400" dirty="0">
                <a:solidFill>
                  <a:prstClr val="white"/>
                </a:solidFill>
              </a:rPr>
              <a:t>и </a:t>
            </a:r>
            <a:r>
              <a:rPr lang="ru-RU" sz="1400" dirty="0" err="1" smtClean="0">
                <a:solidFill>
                  <a:prstClr val="white"/>
                </a:solidFill>
              </a:rPr>
              <a:t>курилы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ловили рыбу и собирали травы.</a:t>
            </a:r>
          </a:p>
        </p:txBody>
      </p:sp>
    </p:spTree>
    <p:extLst>
      <p:ext uri="{BB962C8B-B14F-4D97-AF65-F5344CB8AC3E}">
        <p14:creationId xmlns:p14="http://schemas.microsoft.com/office/powerpoint/2010/main" val="330063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4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928" y="1572858"/>
            <a:ext cx="4209136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Русский народ.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58775" y="144135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66398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928" y="2795481"/>
            <a:ext cx="4209136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Украинцы.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58775" y="388660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5928" y="3893337"/>
            <a:ext cx="420913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Народы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Поволжья, Кавказа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Сибири.</a:t>
            </a:r>
          </a:p>
        </p:txBody>
      </p:sp>
    </p:spTree>
    <p:extLst>
      <p:ext uri="{BB962C8B-B14F-4D97-AF65-F5344CB8AC3E}">
        <p14:creationId xmlns:p14="http://schemas.microsoft.com/office/powerpoint/2010/main" val="177296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9" grpId="0" animBg="1"/>
      <p:bldP spid="1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2" t="8070" b="48513"/>
          <a:stretch/>
        </p:blipFill>
        <p:spPr>
          <a:xfrm>
            <a:off x="0" y="0"/>
            <a:ext cx="9157392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олилиния 3"/>
          <p:cNvSpPr/>
          <p:nvPr/>
        </p:nvSpPr>
        <p:spPr>
          <a:xfrm>
            <a:off x="4545409" y="2499948"/>
            <a:ext cx="1432197" cy="360861"/>
          </a:xfrm>
          <a:custGeom>
            <a:avLst/>
            <a:gdLst>
              <a:gd name="connsiteX0" fmla="*/ 1321381 w 1432197"/>
              <a:gd name="connsiteY0" fmla="*/ 89633 h 360861"/>
              <a:gd name="connsiteX1" fmla="*/ 1138501 w 1432197"/>
              <a:gd name="connsiteY1" fmla="*/ 9166 h 360861"/>
              <a:gd name="connsiteX2" fmla="*/ 750796 w 1432197"/>
              <a:gd name="connsiteY2" fmla="*/ 9166 h 360861"/>
              <a:gd name="connsiteX3" fmla="*/ 538655 w 1432197"/>
              <a:gd name="connsiteY3" fmla="*/ 75002 h 360861"/>
              <a:gd name="connsiteX4" fmla="*/ 231417 w 1432197"/>
              <a:gd name="connsiteY4" fmla="*/ 111578 h 360861"/>
              <a:gd name="connsiteX5" fmla="*/ 4645 w 1432197"/>
              <a:gd name="connsiteY5" fmla="*/ 118894 h 360861"/>
              <a:gd name="connsiteX6" fmla="*/ 107058 w 1432197"/>
              <a:gd name="connsiteY6" fmla="*/ 301774 h 360861"/>
              <a:gd name="connsiteX7" fmla="*/ 436242 w 1432197"/>
              <a:gd name="connsiteY7" fmla="*/ 360295 h 360861"/>
              <a:gd name="connsiteX8" fmla="*/ 699589 w 1432197"/>
              <a:gd name="connsiteY8" fmla="*/ 331034 h 360861"/>
              <a:gd name="connsiteX9" fmla="*/ 1028773 w 1432197"/>
              <a:gd name="connsiteY9" fmla="*/ 323719 h 360861"/>
              <a:gd name="connsiteX10" fmla="*/ 1204338 w 1432197"/>
              <a:gd name="connsiteY10" fmla="*/ 316404 h 360861"/>
              <a:gd name="connsiteX11" fmla="*/ 1387218 w 1432197"/>
              <a:gd name="connsiteY11" fmla="*/ 323719 h 360861"/>
              <a:gd name="connsiteX12" fmla="*/ 1431109 w 1432197"/>
              <a:gd name="connsiteY12" fmla="*/ 235937 h 360861"/>
              <a:gd name="connsiteX13" fmla="*/ 1321381 w 1432197"/>
              <a:gd name="connsiteY13" fmla="*/ 89633 h 36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32197" h="360861">
                <a:moveTo>
                  <a:pt x="1321381" y="89633"/>
                </a:moveTo>
                <a:cubicBezTo>
                  <a:pt x="1272613" y="51838"/>
                  <a:pt x="1233598" y="22577"/>
                  <a:pt x="1138501" y="9166"/>
                </a:cubicBezTo>
                <a:cubicBezTo>
                  <a:pt x="1043403" y="-4245"/>
                  <a:pt x="850770" y="-1807"/>
                  <a:pt x="750796" y="9166"/>
                </a:cubicBezTo>
                <a:cubicBezTo>
                  <a:pt x="650822" y="20139"/>
                  <a:pt x="625218" y="57933"/>
                  <a:pt x="538655" y="75002"/>
                </a:cubicBezTo>
                <a:cubicBezTo>
                  <a:pt x="452092" y="92071"/>
                  <a:pt x="320419" y="104263"/>
                  <a:pt x="231417" y="111578"/>
                </a:cubicBezTo>
                <a:cubicBezTo>
                  <a:pt x="142415" y="118893"/>
                  <a:pt x="25372" y="87195"/>
                  <a:pt x="4645" y="118894"/>
                </a:cubicBezTo>
                <a:cubicBezTo>
                  <a:pt x="-16082" y="150593"/>
                  <a:pt x="35125" y="261541"/>
                  <a:pt x="107058" y="301774"/>
                </a:cubicBezTo>
                <a:cubicBezTo>
                  <a:pt x="178991" y="342008"/>
                  <a:pt x="337487" y="355418"/>
                  <a:pt x="436242" y="360295"/>
                </a:cubicBezTo>
                <a:cubicBezTo>
                  <a:pt x="534997" y="365172"/>
                  <a:pt x="600834" y="337130"/>
                  <a:pt x="699589" y="331034"/>
                </a:cubicBezTo>
                <a:cubicBezTo>
                  <a:pt x="798344" y="324938"/>
                  <a:pt x="944648" y="326157"/>
                  <a:pt x="1028773" y="323719"/>
                </a:cubicBezTo>
                <a:cubicBezTo>
                  <a:pt x="1112898" y="321281"/>
                  <a:pt x="1144597" y="316404"/>
                  <a:pt x="1204338" y="316404"/>
                </a:cubicBezTo>
                <a:cubicBezTo>
                  <a:pt x="1264079" y="316404"/>
                  <a:pt x="1349423" y="337130"/>
                  <a:pt x="1387218" y="323719"/>
                </a:cubicBezTo>
                <a:cubicBezTo>
                  <a:pt x="1425013" y="310308"/>
                  <a:pt x="1435986" y="274951"/>
                  <a:pt x="1431109" y="235937"/>
                </a:cubicBezTo>
                <a:cubicBezTo>
                  <a:pt x="1426232" y="196923"/>
                  <a:pt x="1370149" y="127428"/>
                  <a:pt x="1321381" y="89633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2827651" y="2200921"/>
            <a:ext cx="1437294" cy="598053"/>
          </a:xfrm>
          <a:prstGeom prst="wedgeRectCallout">
            <a:avLst>
              <a:gd name="adj1" fmla="val 75041"/>
              <a:gd name="adj2" fmla="val 4045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err="1" smtClean="0">
                <a:solidFill>
                  <a:srgbClr val="4E361E"/>
                </a:solidFill>
              </a:rPr>
              <a:t>Дауры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14000" r="-3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Дауры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</a:t>
            </a:r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XIX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веке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28670"/>
            <a:ext cx="2764465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Основным занятием </a:t>
            </a:r>
            <a:r>
              <a:rPr lang="ru-RU" sz="1400" dirty="0" err="1" smtClean="0">
                <a:solidFill>
                  <a:prstClr val="white"/>
                </a:solidFill>
              </a:rPr>
              <a:t>дауров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было земледелие.</a:t>
            </a:r>
          </a:p>
        </p:txBody>
      </p:sp>
    </p:spTree>
    <p:extLst>
      <p:ext uri="{BB962C8B-B14F-4D97-AF65-F5344CB8AC3E}">
        <p14:creationId xmlns:p14="http://schemas.microsoft.com/office/powerpoint/2010/main" val="287369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72176"/>
            <a:ext cx="409626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Народы России </a:t>
            </a:r>
            <a:endParaRPr lang="ru-RU" sz="2800" dirty="0" smtClean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XVII веке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3" y="1718614"/>
            <a:ext cx="474711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Продолжалось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развитие России как многонационального государства.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7256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3" y="280874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8975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3" y="2661798"/>
            <a:ext cx="505546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подданство к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русскому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царю перешли народы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Украины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Сибири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Дальнего Востока.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3" y="3752050"/>
            <a:ext cx="5502027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Народы России говорили на разных языках, имели разный уровень культуры, исповедовали разные религии.</a:t>
            </a:r>
          </a:p>
        </p:txBody>
      </p:sp>
    </p:spTree>
    <p:extLst>
      <p:ext uri="{BB962C8B-B14F-4D97-AF65-F5344CB8AC3E}">
        <p14:creationId xmlns:p14="http://schemas.microsoft.com/office/powerpoint/2010/main" val="32109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К концу </a:t>
            </a:r>
            <a:r>
              <a:rPr lang="en-US" sz="1800" dirty="0" smtClean="0">
                <a:solidFill>
                  <a:prstClr val="white"/>
                </a:solidFill>
              </a:rPr>
              <a:t>XVII</a:t>
            </a:r>
            <a:r>
              <a:rPr lang="ru-RU" sz="1800" dirty="0" smtClean="0">
                <a:solidFill>
                  <a:prstClr val="white"/>
                </a:solidFill>
              </a:rPr>
              <a:t> </a:t>
            </a:r>
            <a:r>
              <a:rPr lang="ru-RU" sz="1800" dirty="0">
                <a:solidFill>
                  <a:prstClr val="white"/>
                </a:solidFill>
              </a:rPr>
              <a:t>века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в </a:t>
            </a:r>
            <a:r>
              <a:rPr lang="ru-RU" sz="1800" dirty="0">
                <a:solidFill>
                  <a:prstClr val="white"/>
                </a:solidFill>
              </a:rPr>
              <a:t>России проживало около </a:t>
            </a:r>
            <a:r>
              <a:rPr lang="ru-RU" sz="1800" dirty="0" smtClean="0">
                <a:solidFill>
                  <a:prstClr val="white"/>
                </a:solidFill>
              </a:rPr>
              <a:t>10 </a:t>
            </a:r>
            <a:r>
              <a:rPr lang="ru-RU" sz="1800" dirty="0">
                <a:solidFill>
                  <a:prstClr val="white"/>
                </a:solidFill>
              </a:rPr>
              <a:t>миллионов человек, большинство из которых были русскими.</a:t>
            </a:r>
          </a:p>
        </p:txBody>
      </p:sp>
    </p:spTree>
    <p:extLst>
      <p:ext uri="{BB962C8B-B14F-4D97-AF65-F5344CB8AC3E}">
        <p14:creationId xmlns:p14="http://schemas.microsoft.com/office/powerpoint/2010/main" val="268124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832768" y="386415"/>
            <a:ext cx="347851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Население России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5445" y="2586270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05141" y="2925233"/>
            <a:ext cx="1410304" cy="1125514"/>
          </a:xfrm>
          <a:prstGeom prst="bentConnector3">
            <a:avLst>
              <a:gd name="adj1" fmla="val 116209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05141" y="3711784"/>
            <a:ext cx="3665523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8076" y="2663623"/>
            <a:ext cx="4285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Власти всячески способствовали этому процессу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0946" y="3896856"/>
            <a:ext cx="2913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Дворянам жаловали земли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73336" y="3711784"/>
            <a:ext cx="3663093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07962" y="3789137"/>
            <a:ext cx="3614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Крестьяне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не испытывали такого гнёта, как в европейской части государства</a:t>
            </a:r>
          </a:p>
        </p:txBody>
      </p:sp>
      <p:cxnSp>
        <p:nvCxnSpPr>
          <p:cNvPr id="22" name="Соединительная линия уступом 21"/>
          <p:cNvCxnSpPr>
            <a:stCxn id="29" idx="3"/>
            <a:endCxn id="19" idx="3"/>
          </p:cNvCxnSpPr>
          <p:nvPr/>
        </p:nvCxnSpPr>
        <p:spPr>
          <a:xfrm>
            <a:off x="7126313" y="2925233"/>
            <a:ext cx="1410116" cy="1125514"/>
          </a:xfrm>
          <a:prstGeom prst="bentConnector3">
            <a:avLst>
              <a:gd name="adj1" fmla="val 11621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15349" y="1460756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60308" y="1538109"/>
            <a:ext cx="4421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После присоединения территории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Поволжья </a:t>
            </a:r>
          </a:p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там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стала расти численность русского населения</a:t>
            </a:r>
          </a:p>
        </p:txBody>
      </p:sp>
      <p:cxnSp>
        <p:nvCxnSpPr>
          <p:cNvPr id="24" name="Соединительная линия уступом 23"/>
          <p:cNvCxnSpPr>
            <a:stCxn id="21" idx="1"/>
            <a:endCxn id="29" idx="1"/>
          </p:cNvCxnSpPr>
          <p:nvPr/>
        </p:nvCxnSpPr>
        <p:spPr>
          <a:xfrm rot="10800000" flipH="1" flipV="1">
            <a:off x="2015349" y="1799719"/>
            <a:ext cx="96" cy="1125514"/>
          </a:xfrm>
          <a:prstGeom prst="bentConnector3">
            <a:avLst>
              <a:gd name="adj1" fmla="val -238125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>
            <a:stCxn id="21" idx="3"/>
            <a:endCxn id="29" idx="3"/>
          </p:cNvCxnSpPr>
          <p:nvPr/>
        </p:nvCxnSpPr>
        <p:spPr>
          <a:xfrm>
            <a:off x="7126217" y="1799719"/>
            <a:ext cx="96" cy="1125514"/>
          </a:xfrm>
          <a:prstGeom prst="bentConnector3">
            <a:avLst>
              <a:gd name="adj1" fmla="val 238225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70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4" grpId="0"/>
      <p:bldP spid="15" grpId="0"/>
      <p:bldP spid="19" grpId="0" animBg="1"/>
      <p:bldP spid="20" grpId="0"/>
      <p:bldP spid="21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2" t="8070" b="48513"/>
          <a:stretch/>
        </p:blipFill>
        <p:spPr>
          <a:xfrm>
            <a:off x="0" y="0"/>
            <a:ext cx="9157392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олилиния 3"/>
          <p:cNvSpPr/>
          <p:nvPr/>
        </p:nvSpPr>
        <p:spPr>
          <a:xfrm>
            <a:off x="2829315" y="585937"/>
            <a:ext cx="2237208" cy="2710518"/>
          </a:xfrm>
          <a:custGeom>
            <a:avLst/>
            <a:gdLst>
              <a:gd name="connsiteX0" fmla="*/ 583736 w 2237208"/>
              <a:gd name="connsiteY0" fmla="*/ 700603 h 2710518"/>
              <a:gd name="connsiteX1" fmla="*/ 615634 w 2237208"/>
              <a:gd name="connsiteY1" fmla="*/ 977049 h 2710518"/>
              <a:gd name="connsiteX2" fmla="*/ 615634 w 2237208"/>
              <a:gd name="connsiteY2" fmla="*/ 881356 h 2710518"/>
              <a:gd name="connsiteX3" fmla="*/ 562471 w 2237208"/>
              <a:gd name="connsiteY3" fmla="*/ 1030212 h 2710518"/>
              <a:gd name="connsiteX4" fmla="*/ 488043 w 2237208"/>
              <a:gd name="connsiteY4" fmla="*/ 1232230 h 2710518"/>
              <a:gd name="connsiteX5" fmla="*/ 381718 w 2237208"/>
              <a:gd name="connsiteY5" fmla="*/ 1466147 h 2710518"/>
              <a:gd name="connsiteX6" fmla="*/ 317922 w 2237208"/>
              <a:gd name="connsiteY6" fmla="*/ 1668165 h 2710518"/>
              <a:gd name="connsiteX7" fmla="*/ 232862 w 2237208"/>
              <a:gd name="connsiteY7" fmla="*/ 1838286 h 2710518"/>
              <a:gd name="connsiteX8" fmla="*/ 105271 w 2237208"/>
              <a:gd name="connsiteY8" fmla="*/ 2072203 h 2710518"/>
              <a:gd name="connsiteX9" fmla="*/ 9578 w 2237208"/>
              <a:gd name="connsiteY9" fmla="*/ 2231691 h 2710518"/>
              <a:gd name="connsiteX10" fmla="*/ 20211 w 2237208"/>
              <a:gd name="connsiteY10" fmla="*/ 2348649 h 2710518"/>
              <a:gd name="connsiteX11" fmla="*/ 158434 w 2237208"/>
              <a:gd name="connsiteY11" fmla="*/ 2412444 h 2710518"/>
              <a:gd name="connsiteX12" fmla="*/ 286025 w 2237208"/>
              <a:gd name="connsiteY12" fmla="*/ 2316751 h 2710518"/>
              <a:gd name="connsiteX13" fmla="*/ 349820 w 2237208"/>
              <a:gd name="connsiteY13" fmla="*/ 2412444 h 2710518"/>
              <a:gd name="connsiteX14" fmla="*/ 424248 w 2237208"/>
              <a:gd name="connsiteY14" fmla="*/ 2518770 h 2710518"/>
              <a:gd name="connsiteX15" fmla="*/ 445513 w 2237208"/>
              <a:gd name="connsiteY15" fmla="*/ 2593198 h 2710518"/>
              <a:gd name="connsiteX16" fmla="*/ 530573 w 2237208"/>
              <a:gd name="connsiteY16" fmla="*/ 2614463 h 2710518"/>
              <a:gd name="connsiteX17" fmla="*/ 615634 w 2237208"/>
              <a:gd name="connsiteY17" fmla="*/ 2603830 h 2710518"/>
              <a:gd name="connsiteX18" fmla="*/ 626266 w 2237208"/>
              <a:gd name="connsiteY18" fmla="*/ 2571933 h 2710518"/>
              <a:gd name="connsiteX19" fmla="*/ 732592 w 2237208"/>
              <a:gd name="connsiteY19" fmla="*/ 2667626 h 2710518"/>
              <a:gd name="connsiteX20" fmla="*/ 849550 w 2237208"/>
              <a:gd name="connsiteY20" fmla="*/ 2710156 h 2710518"/>
              <a:gd name="connsiteX21" fmla="*/ 1040936 w 2237208"/>
              <a:gd name="connsiteY21" fmla="*/ 2646361 h 2710518"/>
              <a:gd name="connsiteX22" fmla="*/ 1136629 w 2237208"/>
              <a:gd name="connsiteY22" fmla="*/ 2614463 h 2710518"/>
              <a:gd name="connsiteX23" fmla="*/ 1328015 w 2237208"/>
              <a:gd name="connsiteY23" fmla="*/ 2656993 h 2710518"/>
              <a:gd name="connsiteX24" fmla="*/ 1423708 w 2237208"/>
              <a:gd name="connsiteY24" fmla="*/ 2635728 h 2710518"/>
              <a:gd name="connsiteX25" fmla="*/ 1455606 w 2237208"/>
              <a:gd name="connsiteY25" fmla="*/ 2529403 h 2710518"/>
              <a:gd name="connsiteX26" fmla="*/ 1551299 w 2237208"/>
              <a:gd name="connsiteY26" fmla="*/ 2529403 h 2710518"/>
              <a:gd name="connsiteX27" fmla="*/ 1710787 w 2237208"/>
              <a:gd name="connsiteY27" fmla="*/ 2433710 h 2710518"/>
              <a:gd name="connsiteX28" fmla="*/ 1753318 w 2237208"/>
              <a:gd name="connsiteY28" fmla="*/ 2104100 h 2710518"/>
              <a:gd name="connsiteX29" fmla="*/ 1678890 w 2237208"/>
              <a:gd name="connsiteY29" fmla="*/ 1774491 h 2710518"/>
              <a:gd name="connsiteX30" fmla="*/ 1625727 w 2237208"/>
              <a:gd name="connsiteY30" fmla="*/ 1349189 h 2710518"/>
              <a:gd name="connsiteX31" fmla="*/ 1742685 w 2237208"/>
              <a:gd name="connsiteY31" fmla="*/ 966416 h 2710518"/>
              <a:gd name="connsiteX32" fmla="*/ 1774583 w 2237208"/>
              <a:gd name="connsiteY32" fmla="*/ 615542 h 2710518"/>
              <a:gd name="connsiteX33" fmla="*/ 1827745 w 2237208"/>
              <a:gd name="connsiteY33" fmla="*/ 519849 h 2710518"/>
              <a:gd name="connsiteX34" fmla="*/ 2072294 w 2237208"/>
              <a:gd name="connsiteY34" fmla="*/ 360361 h 2710518"/>
              <a:gd name="connsiteX35" fmla="*/ 2221150 w 2237208"/>
              <a:gd name="connsiteY35" fmla="*/ 264668 h 2710518"/>
              <a:gd name="connsiteX36" fmla="*/ 2221150 w 2237208"/>
              <a:gd name="connsiteY36" fmla="*/ 179607 h 2710518"/>
              <a:gd name="connsiteX37" fmla="*/ 2114825 w 2237208"/>
              <a:gd name="connsiteY37" fmla="*/ 126444 h 2710518"/>
              <a:gd name="connsiteX38" fmla="*/ 1976601 w 2237208"/>
              <a:gd name="connsiteY38" fmla="*/ 115812 h 2710518"/>
              <a:gd name="connsiteX39" fmla="*/ 1880908 w 2237208"/>
              <a:gd name="connsiteY39" fmla="*/ 105179 h 2710518"/>
              <a:gd name="connsiteX40" fmla="*/ 1785215 w 2237208"/>
              <a:gd name="connsiteY40" fmla="*/ 9486 h 2710518"/>
              <a:gd name="connsiteX41" fmla="*/ 1678890 w 2237208"/>
              <a:gd name="connsiteY41" fmla="*/ 9486 h 2710518"/>
              <a:gd name="connsiteX42" fmla="*/ 1593829 w 2237208"/>
              <a:gd name="connsiteY42" fmla="*/ 62649 h 2710518"/>
              <a:gd name="connsiteX43" fmla="*/ 1583197 w 2237208"/>
              <a:gd name="connsiteY43" fmla="*/ 137077 h 2710518"/>
              <a:gd name="connsiteX44" fmla="*/ 1423708 w 2237208"/>
              <a:gd name="connsiteY44" fmla="*/ 179607 h 2710518"/>
              <a:gd name="connsiteX45" fmla="*/ 1211057 w 2237208"/>
              <a:gd name="connsiteY45" fmla="*/ 211505 h 2710518"/>
              <a:gd name="connsiteX46" fmla="*/ 1115364 w 2237208"/>
              <a:gd name="connsiteY46" fmla="*/ 211505 h 2710518"/>
              <a:gd name="connsiteX47" fmla="*/ 955876 w 2237208"/>
              <a:gd name="connsiteY47" fmla="*/ 275300 h 2710518"/>
              <a:gd name="connsiteX48" fmla="*/ 807020 w 2237208"/>
              <a:gd name="connsiteY48" fmla="*/ 360361 h 2710518"/>
              <a:gd name="connsiteX49" fmla="*/ 796387 w 2237208"/>
              <a:gd name="connsiteY49" fmla="*/ 466686 h 2710518"/>
              <a:gd name="connsiteX50" fmla="*/ 615634 w 2237208"/>
              <a:gd name="connsiteY50" fmla="*/ 466686 h 2710518"/>
              <a:gd name="connsiteX51" fmla="*/ 541206 w 2237208"/>
              <a:gd name="connsiteY51" fmla="*/ 466686 h 2710518"/>
              <a:gd name="connsiteX52" fmla="*/ 519941 w 2237208"/>
              <a:gd name="connsiteY52" fmla="*/ 573012 h 2710518"/>
              <a:gd name="connsiteX53" fmla="*/ 583736 w 2237208"/>
              <a:gd name="connsiteY53" fmla="*/ 700603 h 2710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237208" h="2710518">
                <a:moveTo>
                  <a:pt x="583736" y="700603"/>
                </a:moveTo>
                <a:cubicBezTo>
                  <a:pt x="599685" y="767942"/>
                  <a:pt x="615634" y="977049"/>
                  <a:pt x="615634" y="977049"/>
                </a:cubicBezTo>
                <a:cubicBezTo>
                  <a:pt x="620950" y="1007174"/>
                  <a:pt x="624494" y="872496"/>
                  <a:pt x="615634" y="881356"/>
                </a:cubicBezTo>
                <a:cubicBezTo>
                  <a:pt x="606774" y="890216"/>
                  <a:pt x="583736" y="971733"/>
                  <a:pt x="562471" y="1030212"/>
                </a:cubicBezTo>
                <a:cubicBezTo>
                  <a:pt x="541206" y="1088691"/>
                  <a:pt x="518168" y="1159574"/>
                  <a:pt x="488043" y="1232230"/>
                </a:cubicBezTo>
                <a:cubicBezTo>
                  <a:pt x="457918" y="1304886"/>
                  <a:pt x="410071" y="1393491"/>
                  <a:pt x="381718" y="1466147"/>
                </a:cubicBezTo>
                <a:cubicBezTo>
                  <a:pt x="353365" y="1538803"/>
                  <a:pt x="342731" y="1606142"/>
                  <a:pt x="317922" y="1668165"/>
                </a:cubicBezTo>
                <a:cubicBezTo>
                  <a:pt x="293113" y="1730188"/>
                  <a:pt x="268304" y="1770946"/>
                  <a:pt x="232862" y="1838286"/>
                </a:cubicBezTo>
                <a:cubicBezTo>
                  <a:pt x="197420" y="1905626"/>
                  <a:pt x="142485" y="2006635"/>
                  <a:pt x="105271" y="2072203"/>
                </a:cubicBezTo>
                <a:cubicBezTo>
                  <a:pt x="68057" y="2137771"/>
                  <a:pt x="23755" y="2185617"/>
                  <a:pt x="9578" y="2231691"/>
                </a:cubicBezTo>
                <a:cubicBezTo>
                  <a:pt x="-4599" y="2277765"/>
                  <a:pt x="-4598" y="2318524"/>
                  <a:pt x="20211" y="2348649"/>
                </a:cubicBezTo>
                <a:cubicBezTo>
                  <a:pt x="45020" y="2378774"/>
                  <a:pt x="114132" y="2417760"/>
                  <a:pt x="158434" y="2412444"/>
                </a:cubicBezTo>
                <a:cubicBezTo>
                  <a:pt x="202736" y="2407128"/>
                  <a:pt x="254127" y="2316751"/>
                  <a:pt x="286025" y="2316751"/>
                </a:cubicBezTo>
                <a:cubicBezTo>
                  <a:pt x="317923" y="2316751"/>
                  <a:pt x="326783" y="2378774"/>
                  <a:pt x="349820" y="2412444"/>
                </a:cubicBezTo>
                <a:cubicBezTo>
                  <a:pt x="372857" y="2446114"/>
                  <a:pt x="408299" y="2488644"/>
                  <a:pt x="424248" y="2518770"/>
                </a:cubicBezTo>
                <a:cubicBezTo>
                  <a:pt x="440197" y="2548896"/>
                  <a:pt x="427792" y="2577249"/>
                  <a:pt x="445513" y="2593198"/>
                </a:cubicBezTo>
                <a:cubicBezTo>
                  <a:pt x="463234" y="2609147"/>
                  <a:pt x="502220" y="2612691"/>
                  <a:pt x="530573" y="2614463"/>
                </a:cubicBezTo>
                <a:cubicBezTo>
                  <a:pt x="558926" y="2616235"/>
                  <a:pt x="599685" y="2610918"/>
                  <a:pt x="615634" y="2603830"/>
                </a:cubicBezTo>
                <a:cubicBezTo>
                  <a:pt x="631583" y="2596742"/>
                  <a:pt x="606773" y="2561300"/>
                  <a:pt x="626266" y="2571933"/>
                </a:cubicBezTo>
                <a:cubicBezTo>
                  <a:pt x="645759" y="2582566"/>
                  <a:pt x="695378" y="2644589"/>
                  <a:pt x="732592" y="2667626"/>
                </a:cubicBezTo>
                <a:cubicBezTo>
                  <a:pt x="769806" y="2690663"/>
                  <a:pt x="798159" y="2713700"/>
                  <a:pt x="849550" y="2710156"/>
                </a:cubicBezTo>
                <a:cubicBezTo>
                  <a:pt x="900941" y="2706612"/>
                  <a:pt x="1040936" y="2646361"/>
                  <a:pt x="1040936" y="2646361"/>
                </a:cubicBezTo>
                <a:cubicBezTo>
                  <a:pt x="1088782" y="2630412"/>
                  <a:pt x="1088783" y="2612691"/>
                  <a:pt x="1136629" y="2614463"/>
                </a:cubicBezTo>
                <a:cubicBezTo>
                  <a:pt x="1184475" y="2616235"/>
                  <a:pt x="1280169" y="2653449"/>
                  <a:pt x="1328015" y="2656993"/>
                </a:cubicBezTo>
                <a:cubicBezTo>
                  <a:pt x="1375861" y="2660537"/>
                  <a:pt x="1402443" y="2656993"/>
                  <a:pt x="1423708" y="2635728"/>
                </a:cubicBezTo>
                <a:cubicBezTo>
                  <a:pt x="1444973" y="2614463"/>
                  <a:pt x="1434341" y="2547124"/>
                  <a:pt x="1455606" y="2529403"/>
                </a:cubicBezTo>
                <a:cubicBezTo>
                  <a:pt x="1476871" y="2511682"/>
                  <a:pt x="1508769" y="2545352"/>
                  <a:pt x="1551299" y="2529403"/>
                </a:cubicBezTo>
                <a:cubicBezTo>
                  <a:pt x="1593829" y="2513454"/>
                  <a:pt x="1677117" y="2504594"/>
                  <a:pt x="1710787" y="2433710"/>
                </a:cubicBezTo>
                <a:cubicBezTo>
                  <a:pt x="1744457" y="2362826"/>
                  <a:pt x="1758634" y="2213970"/>
                  <a:pt x="1753318" y="2104100"/>
                </a:cubicBezTo>
                <a:cubicBezTo>
                  <a:pt x="1748002" y="1994230"/>
                  <a:pt x="1700155" y="1900309"/>
                  <a:pt x="1678890" y="1774491"/>
                </a:cubicBezTo>
                <a:cubicBezTo>
                  <a:pt x="1657625" y="1648673"/>
                  <a:pt x="1615095" y="1483868"/>
                  <a:pt x="1625727" y="1349189"/>
                </a:cubicBezTo>
                <a:cubicBezTo>
                  <a:pt x="1636359" y="1214510"/>
                  <a:pt x="1717876" y="1088691"/>
                  <a:pt x="1742685" y="966416"/>
                </a:cubicBezTo>
                <a:cubicBezTo>
                  <a:pt x="1767494" y="844141"/>
                  <a:pt x="1760406" y="689970"/>
                  <a:pt x="1774583" y="615542"/>
                </a:cubicBezTo>
                <a:cubicBezTo>
                  <a:pt x="1788760" y="541114"/>
                  <a:pt x="1778127" y="562379"/>
                  <a:pt x="1827745" y="519849"/>
                </a:cubicBezTo>
                <a:cubicBezTo>
                  <a:pt x="1877363" y="477319"/>
                  <a:pt x="2072294" y="360361"/>
                  <a:pt x="2072294" y="360361"/>
                </a:cubicBezTo>
                <a:cubicBezTo>
                  <a:pt x="2137861" y="317831"/>
                  <a:pt x="2196341" y="294794"/>
                  <a:pt x="2221150" y="264668"/>
                </a:cubicBezTo>
                <a:cubicBezTo>
                  <a:pt x="2245959" y="234542"/>
                  <a:pt x="2238871" y="202644"/>
                  <a:pt x="2221150" y="179607"/>
                </a:cubicBezTo>
                <a:cubicBezTo>
                  <a:pt x="2203429" y="156570"/>
                  <a:pt x="2155583" y="137076"/>
                  <a:pt x="2114825" y="126444"/>
                </a:cubicBezTo>
                <a:cubicBezTo>
                  <a:pt x="2074067" y="115812"/>
                  <a:pt x="2015587" y="119356"/>
                  <a:pt x="1976601" y="115812"/>
                </a:cubicBezTo>
                <a:cubicBezTo>
                  <a:pt x="1937615" y="112268"/>
                  <a:pt x="1912806" y="122900"/>
                  <a:pt x="1880908" y="105179"/>
                </a:cubicBezTo>
                <a:cubicBezTo>
                  <a:pt x="1849010" y="87458"/>
                  <a:pt x="1818885" y="25435"/>
                  <a:pt x="1785215" y="9486"/>
                </a:cubicBezTo>
                <a:cubicBezTo>
                  <a:pt x="1751545" y="-6463"/>
                  <a:pt x="1710788" y="626"/>
                  <a:pt x="1678890" y="9486"/>
                </a:cubicBezTo>
                <a:cubicBezTo>
                  <a:pt x="1646992" y="18346"/>
                  <a:pt x="1609778" y="41384"/>
                  <a:pt x="1593829" y="62649"/>
                </a:cubicBezTo>
                <a:cubicBezTo>
                  <a:pt x="1577880" y="83914"/>
                  <a:pt x="1611550" y="117584"/>
                  <a:pt x="1583197" y="137077"/>
                </a:cubicBezTo>
                <a:cubicBezTo>
                  <a:pt x="1554844" y="156570"/>
                  <a:pt x="1485731" y="167202"/>
                  <a:pt x="1423708" y="179607"/>
                </a:cubicBezTo>
                <a:cubicBezTo>
                  <a:pt x="1361685" y="192012"/>
                  <a:pt x="1262448" y="206189"/>
                  <a:pt x="1211057" y="211505"/>
                </a:cubicBezTo>
                <a:cubicBezTo>
                  <a:pt x="1159666" y="216821"/>
                  <a:pt x="1157894" y="200872"/>
                  <a:pt x="1115364" y="211505"/>
                </a:cubicBezTo>
                <a:cubicBezTo>
                  <a:pt x="1072834" y="222137"/>
                  <a:pt x="1007267" y="250491"/>
                  <a:pt x="955876" y="275300"/>
                </a:cubicBezTo>
                <a:cubicBezTo>
                  <a:pt x="904485" y="300109"/>
                  <a:pt x="833601" y="328463"/>
                  <a:pt x="807020" y="360361"/>
                </a:cubicBezTo>
                <a:cubicBezTo>
                  <a:pt x="780439" y="392259"/>
                  <a:pt x="828285" y="448965"/>
                  <a:pt x="796387" y="466686"/>
                </a:cubicBezTo>
                <a:cubicBezTo>
                  <a:pt x="764489" y="484407"/>
                  <a:pt x="615634" y="466686"/>
                  <a:pt x="615634" y="466686"/>
                </a:cubicBezTo>
                <a:cubicBezTo>
                  <a:pt x="573104" y="466686"/>
                  <a:pt x="557155" y="448965"/>
                  <a:pt x="541206" y="466686"/>
                </a:cubicBezTo>
                <a:cubicBezTo>
                  <a:pt x="525257" y="484407"/>
                  <a:pt x="509309" y="539342"/>
                  <a:pt x="519941" y="573012"/>
                </a:cubicBezTo>
                <a:cubicBezTo>
                  <a:pt x="530573" y="606682"/>
                  <a:pt x="567787" y="633264"/>
                  <a:pt x="583736" y="700603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7108784" y="3426857"/>
            <a:ext cx="1437294" cy="598053"/>
          </a:xfrm>
          <a:prstGeom prst="wedgeRectCallout">
            <a:avLst>
              <a:gd name="adj1" fmla="val -103419"/>
              <a:gd name="adj2" fmla="val -8872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Дальний Восток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1603963" y="1572055"/>
            <a:ext cx="1437294" cy="598053"/>
          </a:xfrm>
          <a:prstGeom prst="wedgeRectCallout">
            <a:avLst>
              <a:gd name="adj1" fmla="val 71681"/>
              <a:gd name="adj2" fmla="val 3767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Сибирь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747519" y="1159286"/>
            <a:ext cx="3398475" cy="2633088"/>
          </a:xfrm>
          <a:custGeom>
            <a:avLst/>
            <a:gdLst>
              <a:gd name="connsiteX0" fmla="*/ 3369185 w 3398475"/>
              <a:gd name="connsiteY0" fmla="*/ 669514 h 2633088"/>
              <a:gd name="connsiteX1" fmla="*/ 3232708 w 3398475"/>
              <a:gd name="connsiteY1" fmla="*/ 621747 h 2633088"/>
              <a:gd name="connsiteX2" fmla="*/ 3130350 w 3398475"/>
              <a:gd name="connsiteY2" fmla="*/ 573980 h 2633088"/>
              <a:gd name="connsiteX3" fmla="*/ 2871042 w 3398475"/>
              <a:gd name="connsiteY3" fmla="*/ 417030 h 2633088"/>
              <a:gd name="connsiteX4" fmla="*/ 2686797 w 3398475"/>
              <a:gd name="connsiteY4" fmla="*/ 341968 h 2633088"/>
              <a:gd name="connsiteX5" fmla="*/ 2475257 w 3398475"/>
              <a:gd name="connsiteY5" fmla="*/ 314672 h 2633088"/>
              <a:gd name="connsiteX6" fmla="*/ 2379723 w 3398475"/>
              <a:gd name="connsiteY6" fmla="*/ 307848 h 2633088"/>
              <a:gd name="connsiteX7" fmla="*/ 2359251 w 3398475"/>
              <a:gd name="connsiteY7" fmla="*/ 307848 h 2633088"/>
              <a:gd name="connsiteX8" fmla="*/ 2372899 w 3398475"/>
              <a:gd name="connsiteY8" fmla="*/ 417030 h 2633088"/>
              <a:gd name="connsiteX9" fmla="*/ 2318308 w 3398475"/>
              <a:gd name="connsiteY9" fmla="*/ 437502 h 2633088"/>
              <a:gd name="connsiteX10" fmla="*/ 2243245 w 3398475"/>
              <a:gd name="connsiteY10" fmla="*/ 382911 h 2633088"/>
              <a:gd name="connsiteX11" fmla="*/ 2147711 w 3398475"/>
              <a:gd name="connsiteY11" fmla="*/ 376087 h 2633088"/>
              <a:gd name="connsiteX12" fmla="*/ 1983938 w 3398475"/>
              <a:gd name="connsiteY12" fmla="*/ 348792 h 2633088"/>
              <a:gd name="connsiteX13" fmla="*/ 1881580 w 3398475"/>
              <a:gd name="connsiteY13" fmla="*/ 382911 h 2633088"/>
              <a:gd name="connsiteX14" fmla="*/ 1792869 w 3398475"/>
              <a:gd name="connsiteY14" fmla="*/ 348792 h 2633088"/>
              <a:gd name="connsiteX15" fmla="*/ 1813341 w 3398475"/>
              <a:gd name="connsiteY15" fmla="*/ 273729 h 2633088"/>
              <a:gd name="connsiteX16" fmla="*/ 1765574 w 3398475"/>
              <a:gd name="connsiteY16" fmla="*/ 232786 h 2633088"/>
              <a:gd name="connsiteX17" fmla="*/ 1642744 w 3398475"/>
              <a:gd name="connsiteY17" fmla="*/ 205490 h 2633088"/>
              <a:gd name="connsiteX18" fmla="*/ 1519914 w 3398475"/>
              <a:gd name="connsiteY18" fmla="*/ 205490 h 2633088"/>
              <a:gd name="connsiteX19" fmla="*/ 1390260 w 3398475"/>
              <a:gd name="connsiteY19" fmla="*/ 198666 h 2633088"/>
              <a:gd name="connsiteX20" fmla="*/ 1212839 w 3398475"/>
              <a:gd name="connsiteY20" fmla="*/ 109956 h 2633088"/>
              <a:gd name="connsiteX21" fmla="*/ 1165072 w 3398475"/>
              <a:gd name="connsiteY21" fmla="*/ 69013 h 2633088"/>
              <a:gd name="connsiteX22" fmla="*/ 974003 w 3398475"/>
              <a:gd name="connsiteY22" fmla="*/ 34893 h 2633088"/>
              <a:gd name="connsiteX23" fmla="*/ 864821 w 3398475"/>
              <a:gd name="connsiteY23" fmla="*/ 28069 h 2633088"/>
              <a:gd name="connsiteX24" fmla="*/ 789759 w 3398475"/>
              <a:gd name="connsiteY24" fmla="*/ 774 h 2633088"/>
              <a:gd name="connsiteX25" fmla="*/ 680577 w 3398475"/>
              <a:gd name="connsiteY25" fmla="*/ 62189 h 2633088"/>
              <a:gd name="connsiteX26" fmla="*/ 707872 w 3398475"/>
              <a:gd name="connsiteY26" fmla="*/ 137251 h 2633088"/>
              <a:gd name="connsiteX27" fmla="*/ 721520 w 3398475"/>
              <a:gd name="connsiteY27" fmla="*/ 191842 h 2633088"/>
              <a:gd name="connsiteX28" fmla="*/ 666929 w 3398475"/>
              <a:gd name="connsiteY28" fmla="*/ 266905 h 2633088"/>
              <a:gd name="connsiteX29" fmla="*/ 694224 w 3398475"/>
              <a:gd name="connsiteY29" fmla="*/ 498917 h 2633088"/>
              <a:gd name="connsiteX30" fmla="*/ 612338 w 3398475"/>
              <a:gd name="connsiteY30" fmla="*/ 669514 h 2633088"/>
              <a:gd name="connsiteX31" fmla="*/ 455388 w 3398475"/>
              <a:gd name="connsiteY31" fmla="*/ 819639 h 2633088"/>
              <a:gd name="connsiteX32" fmla="*/ 407621 w 3398475"/>
              <a:gd name="connsiteY32" fmla="*/ 1065299 h 2633088"/>
              <a:gd name="connsiteX33" fmla="*/ 366678 w 3398475"/>
              <a:gd name="connsiteY33" fmla="*/ 1263192 h 2633088"/>
              <a:gd name="connsiteX34" fmla="*/ 312087 w 3398475"/>
              <a:gd name="connsiteY34" fmla="*/ 1495204 h 2633088"/>
              <a:gd name="connsiteX35" fmla="*/ 196081 w 3398475"/>
              <a:gd name="connsiteY35" fmla="*/ 1788630 h 2633088"/>
              <a:gd name="connsiteX36" fmla="*/ 5012 w 3398475"/>
              <a:gd name="connsiteY36" fmla="*/ 1918284 h 2633088"/>
              <a:gd name="connsiteX37" fmla="*/ 66427 w 3398475"/>
              <a:gd name="connsiteY37" fmla="*/ 2102529 h 2633088"/>
              <a:gd name="connsiteX38" fmla="*/ 182433 w 3398475"/>
              <a:gd name="connsiteY38" fmla="*/ 2143472 h 2633088"/>
              <a:gd name="connsiteX39" fmla="*/ 237024 w 3398475"/>
              <a:gd name="connsiteY39" fmla="*/ 2218535 h 2633088"/>
              <a:gd name="connsiteX40" fmla="*/ 271144 w 3398475"/>
              <a:gd name="connsiteY40" fmla="*/ 2273126 h 2633088"/>
              <a:gd name="connsiteX41" fmla="*/ 325735 w 3398475"/>
              <a:gd name="connsiteY41" fmla="*/ 2273126 h 2633088"/>
              <a:gd name="connsiteX42" fmla="*/ 434917 w 3398475"/>
              <a:gd name="connsiteY42" fmla="*/ 2225359 h 2633088"/>
              <a:gd name="connsiteX43" fmla="*/ 455388 w 3398475"/>
              <a:gd name="connsiteY43" fmla="*/ 2266302 h 2633088"/>
              <a:gd name="connsiteX44" fmla="*/ 393974 w 3398475"/>
              <a:gd name="connsiteY44" fmla="*/ 2375484 h 2633088"/>
              <a:gd name="connsiteX45" fmla="*/ 353030 w 3398475"/>
              <a:gd name="connsiteY45" fmla="*/ 2464195 h 2633088"/>
              <a:gd name="connsiteX46" fmla="*/ 284791 w 3398475"/>
              <a:gd name="connsiteY46" fmla="*/ 2464195 h 2633088"/>
              <a:gd name="connsiteX47" fmla="*/ 264320 w 3398475"/>
              <a:gd name="connsiteY47" fmla="*/ 2518786 h 2633088"/>
              <a:gd name="connsiteX48" fmla="*/ 277968 w 3398475"/>
              <a:gd name="connsiteY48" fmla="*/ 2627968 h 2633088"/>
              <a:gd name="connsiteX49" fmla="*/ 400797 w 3398475"/>
              <a:gd name="connsiteY49" fmla="*/ 2607496 h 2633088"/>
              <a:gd name="connsiteX50" fmla="*/ 489508 w 3398475"/>
              <a:gd name="connsiteY50" fmla="*/ 2539257 h 2633088"/>
              <a:gd name="connsiteX51" fmla="*/ 591866 w 3398475"/>
              <a:gd name="connsiteY51" fmla="*/ 2402780 h 2633088"/>
              <a:gd name="connsiteX52" fmla="*/ 701048 w 3398475"/>
              <a:gd name="connsiteY52" fmla="*/ 2252654 h 2633088"/>
              <a:gd name="connsiteX53" fmla="*/ 748815 w 3398475"/>
              <a:gd name="connsiteY53" fmla="*/ 2034290 h 2633088"/>
              <a:gd name="connsiteX54" fmla="*/ 817054 w 3398475"/>
              <a:gd name="connsiteY54" fmla="*/ 1904636 h 2633088"/>
              <a:gd name="connsiteX55" fmla="*/ 735168 w 3398475"/>
              <a:gd name="connsiteY55" fmla="*/ 1781807 h 2633088"/>
              <a:gd name="connsiteX56" fmla="*/ 687400 w 3398475"/>
              <a:gd name="connsiteY56" fmla="*/ 1768159 h 2633088"/>
              <a:gd name="connsiteX57" fmla="*/ 598690 w 3398475"/>
              <a:gd name="connsiteY57" fmla="*/ 1774983 h 2633088"/>
              <a:gd name="connsiteX58" fmla="*/ 523627 w 3398475"/>
              <a:gd name="connsiteY58" fmla="*/ 1727215 h 2633088"/>
              <a:gd name="connsiteX59" fmla="*/ 482684 w 3398475"/>
              <a:gd name="connsiteY59" fmla="*/ 1706744 h 2633088"/>
              <a:gd name="connsiteX60" fmla="*/ 550923 w 3398475"/>
              <a:gd name="connsiteY60" fmla="*/ 1638505 h 2633088"/>
              <a:gd name="connsiteX61" fmla="*/ 646457 w 3398475"/>
              <a:gd name="connsiteY61" fmla="*/ 1556618 h 2633088"/>
              <a:gd name="connsiteX62" fmla="*/ 782935 w 3398475"/>
              <a:gd name="connsiteY62" fmla="*/ 1413317 h 2633088"/>
              <a:gd name="connsiteX63" fmla="*/ 864821 w 3398475"/>
              <a:gd name="connsiteY63" fmla="*/ 1345078 h 2633088"/>
              <a:gd name="connsiteX64" fmla="*/ 967180 w 3398475"/>
              <a:gd name="connsiteY64" fmla="*/ 1324607 h 2633088"/>
              <a:gd name="connsiteX65" fmla="*/ 1130953 w 3398475"/>
              <a:gd name="connsiteY65" fmla="*/ 1324607 h 2633088"/>
              <a:gd name="connsiteX66" fmla="*/ 1260606 w 3398475"/>
              <a:gd name="connsiteY66" fmla="*/ 1304135 h 2633088"/>
              <a:gd name="connsiteX67" fmla="*/ 1383436 w 3398475"/>
              <a:gd name="connsiteY67" fmla="*/ 1338254 h 2633088"/>
              <a:gd name="connsiteX68" fmla="*/ 1526738 w 3398475"/>
              <a:gd name="connsiteY68" fmla="*/ 1345078 h 2633088"/>
              <a:gd name="connsiteX69" fmla="*/ 1506266 w 3398475"/>
              <a:gd name="connsiteY69" fmla="*/ 1310959 h 2633088"/>
              <a:gd name="connsiteX70" fmla="*/ 1567681 w 3398475"/>
              <a:gd name="connsiteY70" fmla="*/ 1222248 h 2633088"/>
              <a:gd name="connsiteX71" fmla="*/ 1642744 w 3398475"/>
              <a:gd name="connsiteY71" fmla="*/ 1119890 h 2633088"/>
              <a:gd name="connsiteX72" fmla="*/ 1779221 w 3398475"/>
              <a:gd name="connsiteY72" fmla="*/ 1106242 h 2633088"/>
              <a:gd name="connsiteX73" fmla="*/ 1820165 w 3398475"/>
              <a:gd name="connsiteY73" fmla="*/ 1188129 h 2633088"/>
              <a:gd name="connsiteX74" fmla="*/ 1895227 w 3398475"/>
              <a:gd name="connsiteY74" fmla="*/ 1174481 h 2633088"/>
              <a:gd name="connsiteX75" fmla="*/ 2018057 w 3398475"/>
              <a:gd name="connsiteY75" fmla="*/ 1038004 h 2633088"/>
              <a:gd name="connsiteX76" fmla="*/ 2038529 w 3398475"/>
              <a:gd name="connsiteY76" fmla="*/ 1038004 h 2633088"/>
              <a:gd name="connsiteX77" fmla="*/ 2018057 w 3398475"/>
              <a:gd name="connsiteY77" fmla="*/ 1133538 h 2633088"/>
              <a:gd name="connsiteX78" fmla="*/ 1983938 w 3398475"/>
              <a:gd name="connsiteY78" fmla="*/ 1208601 h 2633088"/>
              <a:gd name="connsiteX79" fmla="*/ 1874756 w 3398475"/>
              <a:gd name="connsiteY79" fmla="*/ 1290487 h 2633088"/>
              <a:gd name="connsiteX80" fmla="*/ 1724630 w 3398475"/>
              <a:gd name="connsiteY80" fmla="*/ 1454260 h 2633088"/>
              <a:gd name="connsiteX81" fmla="*/ 1622272 w 3398475"/>
              <a:gd name="connsiteY81" fmla="*/ 1542971 h 2633088"/>
              <a:gd name="connsiteX82" fmla="*/ 1567681 w 3398475"/>
              <a:gd name="connsiteY82" fmla="*/ 1611210 h 2633088"/>
              <a:gd name="connsiteX83" fmla="*/ 1601800 w 3398475"/>
              <a:gd name="connsiteY83" fmla="*/ 1856869 h 2633088"/>
              <a:gd name="connsiteX84" fmla="*/ 1642744 w 3398475"/>
              <a:gd name="connsiteY84" fmla="*/ 2006995 h 2633088"/>
              <a:gd name="connsiteX85" fmla="*/ 1724630 w 3398475"/>
              <a:gd name="connsiteY85" fmla="*/ 1918284 h 2633088"/>
              <a:gd name="connsiteX86" fmla="*/ 1786045 w 3398475"/>
              <a:gd name="connsiteY86" fmla="*/ 1843221 h 2633088"/>
              <a:gd name="connsiteX87" fmla="*/ 1806517 w 3398475"/>
              <a:gd name="connsiteY87" fmla="*/ 1740863 h 2633088"/>
              <a:gd name="connsiteX88" fmla="*/ 1895227 w 3398475"/>
              <a:gd name="connsiteY88" fmla="*/ 1706744 h 2633088"/>
              <a:gd name="connsiteX89" fmla="*/ 1915699 w 3398475"/>
              <a:gd name="connsiteY89" fmla="*/ 1618033 h 2633088"/>
              <a:gd name="connsiteX90" fmla="*/ 1970290 w 3398475"/>
              <a:gd name="connsiteY90" fmla="*/ 1570266 h 2633088"/>
              <a:gd name="connsiteX91" fmla="*/ 1956642 w 3398475"/>
              <a:gd name="connsiteY91" fmla="*/ 1467908 h 2633088"/>
              <a:gd name="connsiteX92" fmla="*/ 1922523 w 3398475"/>
              <a:gd name="connsiteY92" fmla="*/ 1413317 h 2633088"/>
              <a:gd name="connsiteX93" fmla="*/ 1970290 w 3398475"/>
              <a:gd name="connsiteY93" fmla="*/ 1338254 h 2633088"/>
              <a:gd name="connsiteX94" fmla="*/ 2004409 w 3398475"/>
              <a:gd name="connsiteY94" fmla="*/ 1283663 h 2633088"/>
              <a:gd name="connsiteX95" fmla="*/ 2134063 w 3398475"/>
              <a:gd name="connsiteY95" fmla="*/ 1242720 h 2633088"/>
              <a:gd name="connsiteX96" fmla="*/ 2140887 w 3398475"/>
              <a:gd name="connsiteY96" fmla="*/ 1270015 h 2633088"/>
              <a:gd name="connsiteX97" fmla="*/ 2209126 w 3398475"/>
              <a:gd name="connsiteY97" fmla="*/ 1235896 h 2633088"/>
              <a:gd name="connsiteX98" fmla="*/ 2311484 w 3398475"/>
              <a:gd name="connsiteY98" fmla="*/ 1235896 h 2633088"/>
              <a:gd name="connsiteX99" fmla="*/ 2352427 w 3398475"/>
              <a:gd name="connsiteY99" fmla="*/ 1283663 h 2633088"/>
              <a:gd name="connsiteX100" fmla="*/ 2434314 w 3398475"/>
              <a:gd name="connsiteY100" fmla="*/ 1201777 h 2633088"/>
              <a:gd name="connsiteX101" fmla="*/ 2523024 w 3398475"/>
              <a:gd name="connsiteY101" fmla="*/ 1119890 h 2633088"/>
              <a:gd name="connsiteX102" fmla="*/ 2700445 w 3398475"/>
              <a:gd name="connsiteY102" fmla="*/ 1044827 h 2633088"/>
              <a:gd name="connsiteX103" fmla="*/ 2830099 w 3398475"/>
              <a:gd name="connsiteY103" fmla="*/ 1044827 h 2633088"/>
              <a:gd name="connsiteX104" fmla="*/ 2816451 w 3398475"/>
              <a:gd name="connsiteY104" fmla="*/ 928821 h 2633088"/>
              <a:gd name="connsiteX105" fmla="*/ 2727741 w 3398475"/>
              <a:gd name="connsiteY105" fmla="*/ 840111 h 2633088"/>
              <a:gd name="connsiteX106" fmla="*/ 2809627 w 3398475"/>
              <a:gd name="connsiteY106" fmla="*/ 833287 h 2633088"/>
              <a:gd name="connsiteX107" fmla="*/ 2857394 w 3398475"/>
              <a:gd name="connsiteY107" fmla="*/ 812815 h 2633088"/>
              <a:gd name="connsiteX108" fmla="*/ 2898338 w 3398475"/>
              <a:gd name="connsiteY108" fmla="*/ 765048 h 2633088"/>
              <a:gd name="connsiteX109" fmla="*/ 3007520 w 3398475"/>
              <a:gd name="connsiteY109" fmla="*/ 758224 h 2633088"/>
              <a:gd name="connsiteX110" fmla="*/ 3103054 w 3398475"/>
              <a:gd name="connsiteY110" fmla="*/ 785520 h 2633088"/>
              <a:gd name="connsiteX111" fmla="*/ 3225884 w 3398475"/>
              <a:gd name="connsiteY111" fmla="*/ 874230 h 2633088"/>
              <a:gd name="connsiteX112" fmla="*/ 3294123 w 3398475"/>
              <a:gd name="connsiteY112" fmla="*/ 819639 h 2633088"/>
              <a:gd name="connsiteX113" fmla="*/ 3266827 w 3398475"/>
              <a:gd name="connsiteY113" fmla="*/ 758224 h 2633088"/>
              <a:gd name="connsiteX114" fmla="*/ 3355538 w 3398475"/>
              <a:gd name="connsiteY114" fmla="*/ 751401 h 2633088"/>
              <a:gd name="connsiteX115" fmla="*/ 3396481 w 3398475"/>
              <a:gd name="connsiteY115" fmla="*/ 717281 h 2633088"/>
              <a:gd name="connsiteX116" fmla="*/ 3369185 w 3398475"/>
              <a:gd name="connsiteY116" fmla="*/ 669514 h 263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3398475" h="2633088">
                <a:moveTo>
                  <a:pt x="3369185" y="669514"/>
                </a:moveTo>
                <a:cubicBezTo>
                  <a:pt x="3341890" y="653592"/>
                  <a:pt x="3272514" y="637669"/>
                  <a:pt x="3232708" y="621747"/>
                </a:cubicBezTo>
                <a:cubicBezTo>
                  <a:pt x="3192902" y="605825"/>
                  <a:pt x="3190627" y="608099"/>
                  <a:pt x="3130350" y="573980"/>
                </a:cubicBezTo>
                <a:cubicBezTo>
                  <a:pt x="3070073" y="539861"/>
                  <a:pt x="2944968" y="455699"/>
                  <a:pt x="2871042" y="417030"/>
                </a:cubicBezTo>
                <a:cubicBezTo>
                  <a:pt x="2797116" y="378361"/>
                  <a:pt x="2752761" y="359028"/>
                  <a:pt x="2686797" y="341968"/>
                </a:cubicBezTo>
                <a:cubicBezTo>
                  <a:pt x="2620833" y="324908"/>
                  <a:pt x="2526436" y="320359"/>
                  <a:pt x="2475257" y="314672"/>
                </a:cubicBezTo>
                <a:cubicBezTo>
                  <a:pt x="2424078" y="308985"/>
                  <a:pt x="2399057" y="308985"/>
                  <a:pt x="2379723" y="307848"/>
                </a:cubicBezTo>
                <a:cubicBezTo>
                  <a:pt x="2360389" y="306711"/>
                  <a:pt x="2360388" y="289651"/>
                  <a:pt x="2359251" y="307848"/>
                </a:cubicBezTo>
                <a:cubicBezTo>
                  <a:pt x="2358114" y="326045"/>
                  <a:pt x="2379723" y="395421"/>
                  <a:pt x="2372899" y="417030"/>
                </a:cubicBezTo>
                <a:cubicBezTo>
                  <a:pt x="2366075" y="438639"/>
                  <a:pt x="2339917" y="443188"/>
                  <a:pt x="2318308" y="437502"/>
                </a:cubicBezTo>
                <a:cubicBezTo>
                  <a:pt x="2296699" y="431816"/>
                  <a:pt x="2271678" y="393147"/>
                  <a:pt x="2243245" y="382911"/>
                </a:cubicBezTo>
                <a:cubicBezTo>
                  <a:pt x="2214812" y="372675"/>
                  <a:pt x="2190929" y="381773"/>
                  <a:pt x="2147711" y="376087"/>
                </a:cubicBezTo>
                <a:cubicBezTo>
                  <a:pt x="2104493" y="370401"/>
                  <a:pt x="2028293" y="347655"/>
                  <a:pt x="1983938" y="348792"/>
                </a:cubicBezTo>
                <a:cubicBezTo>
                  <a:pt x="1939583" y="349929"/>
                  <a:pt x="1913425" y="382911"/>
                  <a:pt x="1881580" y="382911"/>
                </a:cubicBezTo>
                <a:cubicBezTo>
                  <a:pt x="1849735" y="382911"/>
                  <a:pt x="1804242" y="366989"/>
                  <a:pt x="1792869" y="348792"/>
                </a:cubicBezTo>
                <a:cubicBezTo>
                  <a:pt x="1781496" y="330595"/>
                  <a:pt x="1817890" y="293063"/>
                  <a:pt x="1813341" y="273729"/>
                </a:cubicBezTo>
                <a:cubicBezTo>
                  <a:pt x="1808792" y="254395"/>
                  <a:pt x="1794007" y="244159"/>
                  <a:pt x="1765574" y="232786"/>
                </a:cubicBezTo>
                <a:cubicBezTo>
                  <a:pt x="1737141" y="221413"/>
                  <a:pt x="1683687" y="210039"/>
                  <a:pt x="1642744" y="205490"/>
                </a:cubicBezTo>
                <a:cubicBezTo>
                  <a:pt x="1601801" y="200941"/>
                  <a:pt x="1561995" y="206627"/>
                  <a:pt x="1519914" y="205490"/>
                </a:cubicBezTo>
                <a:cubicBezTo>
                  <a:pt x="1477833" y="204353"/>
                  <a:pt x="1441439" y="214588"/>
                  <a:pt x="1390260" y="198666"/>
                </a:cubicBezTo>
                <a:cubicBezTo>
                  <a:pt x="1339081" y="182744"/>
                  <a:pt x="1250370" y="131565"/>
                  <a:pt x="1212839" y="109956"/>
                </a:cubicBezTo>
                <a:cubicBezTo>
                  <a:pt x="1175308" y="88347"/>
                  <a:pt x="1204878" y="81523"/>
                  <a:pt x="1165072" y="69013"/>
                </a:cubicBezTo>
                <a:cubicBezTo>
                  <a:pt x="1125266" y="56503"/>
                  <a:pt x="1024045" y="41717"/>
                  <a:pt x="974003" y="34893"/>
                </a:cubicBezTo>
                <a:cubicBezTo>
                  <a:pt x="923961" y="28069"/>
                  <a:pt x="895528" y="33755"/>
                  <a:pt x="864821" y="28069"/>
                </a:cubicBezTo>
                <a:cubicBezTo>
                  <a:pt x="834114" y="22383"/>
                  <a:pt x="820466" y="-4913"/>
                  <a:pt x="789759" y="774"/>
                </a:cubicBezTo>
                <a:cubicBezTo>
                  <a:pt x="759052" y="6461"/>
                  <a:pt x="694225" y="39443"/>
                  <a:pt x="680577" y="62189"/>
                </a:cubicBezTo>
                <a:cubicBezTo>
                  <a:pt x="666929" y="84935"/>
                  <a:pt x="701048" y="115642"/>
                  <a:pt x="707872" y="137251"/>
                </a:cubicBezTo>
                <a:cubicBezTo>
                  <a:pt x="714696" y="158860"/>
                  <a:pt x="728344" y="170233"/>
                  <a:pt x="721520" y="191842"/>
                </a:cubicBezTo>
                <a:cubicBezTo>
                  <a:pt x="714696" y="213451"/>
                  <a:pt x="671478" y="215726"/>
                  <a:pt x="666929" y="266905"/>
                </a:cubicBezTo>
                <a:cubicBezTo>
                  <a:pt x="662380" y="318084"/>
                  <a:pt x="703322" y="431816"/>
                  <a:pt x="694224" y="498917"/>
                </a:cubicBezTo>
                <a:cubicBezTo>
                  <a:pt x="685126" y="566018"/>
                  <a:pt x="652144" y="616060"/>
                  <a:pt x="612338" y="669514"/>
                </a:cubicBezTo>
                <a:cubicBezTo>
                  <a:pt x="572532" y="722968"/>
                  <a:pt x="489507" y="753675"/>
                  <a:pt x="455388" y="819639"/>
                </a:cubicBezTo>
                <a:cubicBezTo>
                  <a:pt x="421269" y="885603"/>
                  <a:pt x="422406" y="991374"/>
                  <a:pt x="407621" y="1065299"/>
                </a:cubicBezTo>
                <a:cubicBezTo>
                  <a:pt x="392836" y="1139224"/>
                  <a:pt x="382600" y="1191541"/>
                  <a:pt x="366678" y="1263192"/>
                </a:cubicBezTo>
                <a:cubicBezTo>
                  <a:pt x="350756" y="1334843"/>
                  <a:pt x="340520" y="1407631"/>
                  <a:pt x="312087" y="1495204"/>
                </a:cubicBezTo>
                <a:cubicBezTo>
                  <a:pt x="283654" y="1582777"/>
                  <a:pt x="247260" y="1718117"/>
                  <a:pt x="196081" y="1788630"/>
                </a:cubicBezTo>
                <a:cubicBezTo>
                  <a:pt x="144902" y="1859143"/>
                  <a:pt x="26621" y="1865967"/>
                  <a:pt x="5012" y="1918284"/>
                </a:cubicBezTo>
                <a:cubicBezTo>
                  <a:pt x="-16597" y="1970601"/>
                  <a:pt x="36857" y="2064998"/>
                  <a:pt x="66427" y="2102529"/>
                </a:cubicBezTo>
                <a:cubicBezTo>
                  <a:pt x="95997" y="2140060"/>
                  <a:pt x="154000" y="2124138"/>
                  <a:pt x="182433" y="2143472"/>
                </a:cubicBezTo>
                <a:cubicBezTo>
                  <a:pt x="210866" y="2162806"/>
                  <a:pt x="222239" y="2196926"/>
                  <a:pt x="237024" y="2218535"/>
                </a:cubicBezTo>
                <a:cubicBezTo>
                  <a:pt x="251809" y="2240144"/>
                  <a:pt x="256359" y="2264028"/>
                  <a:pt x="271144" y="2273126"/>
                </a:cubicBezTo>
                <a:cubicBezTo>
                  <a:pt x="285929" y="2282224"/>
                  <a:pt x="298439" y="2281087"/>
                  <a:pt x="325735" y="2273126"/>
                </a:cubicBezTo>
                <a:cubicBezTo>
                  <a:pt x="353031" y="2265165"/>
                  <a:pt x="413308" y="2226496"/>
                  <a:pt x="434917" y="2225359"/>
                </a:cubicBezTo>
                <a:cubicBezTo>
                  <a:pt x="456526" y="2224222"/>
                  <a:pt x="462212" y="2241281"/>
                  <a:pt x="455388" y="2266302"/>
                </a:cubicBezTo>
                <a:cubicBezTo>
                  <a:pt x="448564" y="2291323"/>
                  <a:pt x="411034" y="2342502"/>
                  <a:pt x="393974" y="2375484"/>
                </a:cubicBezTo>
                <a:cubicBezTo>
                  <a:pt x="376914" y="2408466"/>
                  <a:pt x="371227" y="2449410"/>
                  <a:pt x="353030" y="2464195"/>
                </a:cubicBezTo>
                <a:cubicBezTo>
                  <a:pt x="334833" y="2478980"/>
                  <a:pt x="299576" y="2455097"/>
                  <a:pt x="284791" y="2464195"/>
                </a:cubicBezTo>
                <a:cubicBezTo>
                  <a:pt x="270006" y="2473293"/>
                  <a:pt x="265457" y="2491491"/>
                  <a:pt x="264320" y="2518786"/>
                </a:cubicBezTo>
                <a:cubicBezTo>
                  <a:pt x="263183" y="2546081"/>
                  <a:pt x="255222" y="2613183"/>
                  <a:pt x="277968" y="2627968"/>
                </a:cubicBezTo>
                <a:cubicBezTo>
                  <a:pt x="300714" y="2642753"/>
                  <a:pt x="365540" y="2622281"/>
                  <a:pt x="400797" y="2607496"/>
                </a:cubicBezTo>
                <a:cubicBezTo>
                  <a:pt x="436054" y="2592711"/>
                  <a:pt x="457663" y="2573376"/>
                  <a:pt x="489508" y="2539257"/>
                </a:cubicBezTo>
                <a:cubicBezTo>
                  <a:pt x="521353" y="2505138"/>
                  <a:pt x="556609" y="2450547"/>
                  <a:pt x="591866" y="2402780"/>
                </a:cubicBezTo>
                <a:cubicBezTo>
                  <a:pt x="627123" y="2355013"/>
                  <a:pt x="674890" y="2314069"/>
                  <a:pt x="701048" y="2252654"/>
                </a:cubicBezTo>
                <a:cubicBezTo>
                  <a:pt x="727206" y="2191239"/>
                  <a:pt x="729481" y="2092293"/>
                  <a:pt x="748815" y="2034290"/>
                </a:cubicBezTo>
                <a:cubicBezTo>
                  <a:pt x="768149" y="1976287"/>
                  <a:pt x="819328" y="1946717"/>
                  <a:pt x="817054" y="1904636"/>
                </a:cubicBezTo>
                <a:cubicBezTo>
                  <a:pt x="814779" y="1862556"/>
                  <a:pt x="756777" y="1804553"/>
                  <a:pt x="735168" y="1781807"/>
                </a:cubicBezTo>
                <a:cubicBezTo>
                  <a:pt x="713559" y="1759061"/>
                  <a:pt x="710146" y="1769296"/>
                  <a:pt x="687400" y="1768159"/>
                </a:cubicBezTo>
                <a:cubicBezTo>
                  <a:pt x="664654" y="1767022"/>
                  <a:pt x="625985" y="1781807"/>
                  <a:pt x="598690" y="1774983"/>
                </a:cubicBezTo>
                <a:cubicBezTo>
                  <a:pt x="571395" y="1768159"/>
                  <a:pt x="542961" y="1738588"/>
                  <a:pt x="523627" y="1727215"/>
                </a:cubicBezTo>
                <a:cubicBezTo>
                  <a:pt x="504293" y="1715842"/>
                  <a:pt x="478135" y="1721529"/>
                  <a:pt x="482684" y="1706744"/>
                </a:cubicBezTo>
                <a:cubicBezTo>
                  <a:pt x="487233" y="1691959"/>
                  <a:pt x="523628" y="1663526"/>
                  <a:pt x="550923" y="1638505"/>
                </a:cubicBezTo>
                <a:cubicBezTo>
                  <a:pt x="578218" y="1613484"/>
                  <a:pt x="607788" y="1594149"/>
                  <a:pt x="646457" y="1556618"/>
                </a:cubicBezTo>
                <a:cubicBezTo>
                  <a:pt x="685126" y="1519087"/>
                  <a:pt x="746541" y="1448574"/>
                  <a:pt x="782935" y="1413317"/>
                </a:cubicBezTo>
                <a:cubicBezTo>
                  <a:pt x="819329" y="1378060"/>
                  <a:pt x="834113" y="1359863"/>
                  <a:pt x="864821" y="1345078"/>
                </a:cubicBezTo>
                <a:cubicBezTo>
                  <a:pt x="895529" y="1330293"/>
                  <a:pt x="922825" y="1328019"/>
                  <a:pt x="967180" y="1324607"/>
                </a:cubicBezTo>
                <a:cubicBezTo>
                  <a:pt x="1011535" y="1321195"/>
                  <a:pt x="1082049" y="1328019"/>
                  <a:pt x="1130953" y="1324607"/>
                </a:cubicBezTo>
                <a:cubicBezTo>
                  <a:pt x="1179857" y="1321195"/>
                  <a:pt x="1218525" y="1301861"/>
                  <a:pt x="1260606" y="1304135"/>
                </a:cubicBezTo>
                <a:cubicBezTo>
                  <a:pt x="1302686" y="1306410"/>
                  <a:pt x="1339081" y="1331430"/>
                  <a:pt x="1383436" y="1338254"/>
                </a:cubicBezTo>
                <a:cubicBezTo>
                  <a:pt x="1427791" y="1345078"/>
                  <a:pt x="1506266" y="1349627"/>
                  <a:pt x="1526738" y="1345078"/>
                </a:cubicBezTo>
                <a:cubicBezTo>
                  <a:pt x="1547210" y="1340529"/>
                  <a:pt x="1499442" y="1331431"/>
                  <a:pt x="1506266" y="1310959"/>
                </a:cubicBezTo>
                <a:cubicBezTo>
                  <a:pt x="1513090" y="1290487"/>
                  <a:pt x="1544935" y="1254093"/>
                  <a:pt x="1567681" y="1222248"/>
                </a:cubicBezTo>
                <a:cubicBezTo>
                  <a:pt x="1590427" y="1190403"/>
                  <a:pt x="1607487" y="1139224"/>
                  <a:pt x="1642744" y="1119890"/>
                </a:cubicBezTo>
                <a:cubicBezTo>
                  <a:pt x="1678001" y="1100556"/>
                  <a:pt x="1749651" y="1094869"/>
                  <a:pt x="1779221" y="1106242"/>
                </a:cubicBezTo>
                <a:cubicBezTo>
                  <a:pt x="1808791" y="1117615"/>
                  <a:pt x="1800831" y="1176756"/>
                  <a:pt x="1820165" y="1188129"/>
                </a:cubicBezTo>
                <a:cubicBezTo>
                  <a:pt x="1839499" y="1199502"/>
                  <a:pt x="1862245" y="1199502"/>
                  <a:pt x="1895227" y="1174481"/>
                </a:cubicBezTo>
                <a:cubicBezTo>
                  <a:pt x="1928209" y="1149460"/>
                  <a:pt x="1994173" y="1060750"/>
                  <a:pt x="2018057" y="1038004"/>
                </a:cubicBezTo>
                <a:cubicBezTo>
                  <a:pt x="2041941" y="1015258"/>
                  <a:pt x="2038529" y="1022082"/>
                  <a:pt x="2038529" y="1038004"/>
                </a:cubicBezTo>
                <a:cubicBezTo>
                  <a:pt x="2038529" y="1053926"/>
                  <a:pt x="2027155" y="1105105"/>
                  <a:pt x="2018057" y="1133538"/>
                </a:cubicBezTo>
                <a:cubicBezTo>
                  <a:pt x="2008959" y="1161971"/>
                  <a:pt x="2007822" y="1182443"/>
                  <a:pt x="1983938" y="1208601"/>
                </a:cubicBezTo>
                <a:cubicBezTo>
                  <a:pt x="1960054" y="1234759"/>
                  <a:pt x="1917974" y="1249544"/>
                  <a:pt x="1874756" y="1290487"/>
                </a:cubicBezTo>
                <a:cubicBezTo>
                  <a:pt x="1831538" y="1331430"/>
                  <a:pt x="1766711" y="1412179"/>
                  <a:pt x="1724630" y="1454260"/>
                </a:cubicBezTo>
                <a:cubicBezTo>
                  <a:pt x="1682549" y="1496341"/>
                  <a:pt x="1648430" y="1516813"/>
                  <a:pt x="1622272" y="1542971"/>
                </a:cubicBezTo>
                <a:cubicBezTo>
                  <a:pt x="1596114" y="1569129"/>
                  <a:pt x="1571093" y="1558894"/>
                  <a:pt x="1567681" y="1611210"/>
                </a:cubicBezTo>
                <a:cubicBezTo>
                  <a:pt x="1564269" y="1663526"/>
                  <a:pt x="1589289" y="1790905"/>
                  <a:pt x="1601800" y="1856869"/>
                </a:cubicBezTo>
                <a:cubicBezTo>
                  <a:pt x="1614310" y="1922833"/>
                  <a:pt x="1622272" y="1996759"/>
                  <a:pt x="1642744" y="2006995"/>
                </a:cubicBezTo>
                <a:cubicBezTo>
                  <a:pt x="1663216" y="2017231"/>
                  <a:pt x="1700747" y="1945580"/>
                  <a:pt x="1724630" y="1918284"/>
                </a:cubicBezTo>
                <a:cubicBezTo>
                  <a:pt x="1748513" y="1890988"/>
                  <a:pt x="1772397" y="1872791"/>
                  <a:pt x="1786045" y="1843221"/>
                </a:cubicBezTo>
                <a:cubicBezTo>
                  <a:pt x="1799693" y="1813651"/>
                  <a:pt x="1788320" y="1763609"/>
                  <a:pt x="1806517" y="1740863"/>
                </a:cubicBezTo>
                <a:cubicBezTo>
                  <a:pt x="1824714" y="1718117"/>
                  <a:pt x="1877030" y="1727216"/>
                  <a:pt x="1895227" y="1706744"/>
                </a:cubicBezTo>
                <a:cubicBezTo>
                  <a:pt x="1913424" y="1686272"/>
                  <a:pt x="1903189" y="1640779"/>
                  <a:pt x="1915699" y="1618033"/>
                </a:cubicBezTo>
                <a:cubicBezTo>
                  <a:pt x="1928209" y="1595287"/>
                  <a:pt x="1963466" y="1595287"/>
                  <a:pt x="1970290" y="1570266"/>
                </a:cubicBezTo>
                <a:cubicBezTo>
                  <a:pt x="1977114" y="1545245"/>
                  <a:pt x="1964603" y="1494066"/>
                  <a:pt x="1956642" y="1467908"/>
                </a:cubicBezTo>
                <a:cubicBezTo>
                  <a:pt x="1948681" y="1441750"/>
                  <a:pt x="1920248" y="1434926"/>
                  <a:pt x="1922523" y="1413317"/>
                </a:cubicBezTo>
                <a:cubicBezTo>
                  <a:pt x="1924798" y="1391708"/>
                  <a:pt x="1956642" y="1359863"/>
                  <a:pt x="1970290" y="1338254"/>
                </a:cubicBezTo>
                <a:cubicBezTo>
                  <a:pt x="1983938" y="1316645"/>
                  <a:pt x="1977114" y="1299585"/>
                  <a:pt x="2004409" y="1283663"/>
                </a:cubicBezTo>
                <a:cubicBezTo>
                  <a:pt x="2031704" y="1267741"/>
                  <a:pt x="2111317" y="1244995"/>
                  <a:pt x="2134063" y="1242720"/>
                </a:cubicBezTo>
                <a:cubicBezTo>
                  <a:pt x="2156809" y="1240445"/>
                  <a:pt x="2128377" y="1271152"/>
                  <a:pt x="2140887" y="1270015"/>
                </a:cubicBezTo>
                <a:cubicBezTo>
                  <a:pt x="2153397" y="1268878"/>
                  <a:pt x="2180693" y="1241583"/>
                  <a:pt x="2209126" y="1235896"/>
                </a:cubicBezTo>
                <a:cubicBezTo>
                  <a:pt x="2237559" y="1230210"/>
                  <a:pt x="2287601" y="1227935"/>
                  <a:pt x="2311484" y="1235896"/>
                </a:cubicBezTo>
                <a:cubicBezTo>
                  <a:pt x="2335367" y="1243857"/>
                  <a:pt x="2331955" y="1289350"/>
                  <a:pt x="2352427" y="1283663"/>
                </a:cubicBezTo>
                <a:cubicBezTo>
                  <a:pt x="2372899" y="1277977"/>
                  <a:pt x="2405881" y="1229073"/>
                  <a:pt x="2434314" y="1201777"/>
                </a:cubicBezTo>
                <a:cubicBezTo>
                  <a:pt x="2462747" y="1174482"/>
                  <a:pt x="2478669" y="1146048"/>
                  <a:pt x="2523024" y="1119890"/>
                </a:cubicBezTo>
                <a:cubicBezTo>
                  <a:pt x="2567379" y="1093732"/>
                  <a:pt x="2649266" y="1057338"/>
                  <a:pt x="2700445" y="1044827"/>
                </a:cubicBezTo>
                <a:cubicBezTo>
                  <a:pt x="2751624" y="1032316"/>
                  <a:pt x="2810765" y="1064161"/>
                  <a:pt x="2830099" y="1044827"/>
                </a:cubicBezTo>
                <a:cubicBezTo>
                  <a:pt x="2849433" y="1025493"/>
                  <a:pt x="2833511" y="962940"/>
                  <a:pt x="2816451" y="928821"/>
                </a:cubicBezTo>
                <a:cubicBezTo>
                  <a:pt x="2799391" y="894702"/>
                  <a:pt x="2728878" y="856033"/>
                  <a:pt x="2727741" y="840111"/>
                </a:cubicBezTo>
                <a:cubicBezTo>
                  <a:pt x="2726604" y="824189"/>
                  <a:pt x="2788018" y="837836"/>
                  <a:pt x="2809627" y="833287"/>
                </a:cubicBezTo>
                <a:cubicBezTo>
                  <a:pt x="2831236" y="828738"/>
                  <a:pt x="2842609" y="824188"/>
                  <a:pt x="2857394" y="812815"/>
                </a:cubicBezTo>
                <a:cubicBezTo>
                  <a:pt x="2872179" y="801442"/>
                  <a:pt x="2873317" y="774146"/>
                  <a:pt x="2898338" y="765048"/>
                </a:cubicBezTo>
                <a:cubicBezTo>
                  <a:pt x="2923359" y="755950"/>
                  <a:pt x="2973401" y="754812"/>
                  <a:pt x="3007520" y="758224"/>
                </a:cubicBezTo>
                <a:cubicBezTo>
                  <a:pt x="3041639" y="761636"/>
                  <a:pt x="3066660" y="766186"/>
                  <a:pt x="3103054" y="785520"/>
                </a:cubicBezTo>
                <a:cubicBezTo>
                  <a:pt x="3139448" y="804854"/>
                  <a:pt x="3194039" y="868544"/>
                  <a:pt x="3225884" y="874230"/>
                </a:cubicBezTo>
                <a:cubicBezTo>
                  <a:pt x="3257729" y="879916"/>
                  <a:pt x="3287299" y="838973"/>
                  <a:pt x="3294123" y="819639"/>
                </a:cubicBezTo>
                <a:cubicBezTo>
                  <a:pt x="3300947" y="800305"/>
                  <a:pt x="3256591" y="769597"/>
                  <a:pt x="3266827" y="758224"/>
                </a:cubicBezTo>
                <a:cubicBezTo>
                  <a:pt x="3277063" y="746851"/>
                  <a:pt x="3333929" y="758225"/>
                  <a:pt x="3355538" y="751401"/>
                </a:cubicBezTo>
                <a:cubicBezTo>
                  <a:pt x="3377147" y="744577"/>
                  <a:pt x="3390795" y="728654"/>
                  <a:pt x="3396481" y="717281"/>
                </a:cubicBezTo>
                <a:cubicBezTo>
                  <a:pt x="3402167" y="705908"/>
                  <a:pt x="3396480" y="685436"/>
                  <a:pt x="3369185" y="669514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21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7" grpId="0" animBg="1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2044</TotalTime>
  <Words>865</Words>
  <Application>Microsoft Office PowerPoint</Application>
  <PresentationFormat>Экран (16:9)</PresentationFormat>
  <Paragraphs>237</Paragraphs>
  <Slides>62</Slides>
  <Notes>62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62</vt:i4>
      </vt:variant>
    </vt:vector>
  </HeadingPairs>
  <TitlesOfParts>
    <vt:vector size="69" baseType="lpstr">
      <vt:lpstr>Merriweather</vt:lpstr>
      <vt:lpstr>Calibri</vt:lpstr>
      <vt:lpstr>Theano Didot</vt:lpstr>
      <vt:lpstr>Roboto</vt:lpstr>
      <vt:lpstr>Arial</vt:lpstr>
      <vt:lpstr>1_Тема Office</vt:lpstr>
      <vt:lpstr>8_Тема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167</cp:revision>
  <dcterms:created xsi:type="dcterms:W3CDTF">2015-12-14T06:35:07Z</dcterms:created>
  <dcterms:modified xsi:type="dcterms:W3CDTF">2018-03-29T11:22:04Z</dcterms:modified>
</cp:coreProperties>
</file>