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660" r:id="rId1"/>
  </p:sldMasterIdLst>
  <p:notesMasterIdLst>
    <p:notesMasterId r:id="rId71"/>
  </p:notesMasterIdLst>
  <p:sldIdLst>
    <p:sldId id="399" r:id="rId2"/>
    <p:sldId id="645" r:id="rId3"/>
    <p:sldId id="652" r:id="rId4"/>
    <p:sldId id="647" r:id="rId5"/>
    <p:sldId id="655" r:id="rId6"/>
    <p:sldId id="656" r:id="rId7"/>
    <p:sldId id="657" r:id="rId8"/>
    <p:sldId id="646" r:id="rId9"/>
    <p:sldId id="658" r:id="rId10"/>
    <p:sldId id="662" r:id="rId11"/>
    <p:sldId id="663" r:id="rId12"/>
    <p:sldId id="664" r:id="rId13"/>
    <p:sldId id="665" r:id="rId14"/>
    <p:sldId id="666" r:id="rId15"/>
    <p:sldId id="667" r:id="rId16"/>
    <p:sldId id="668" r:id="rId17"/>
    <p:sldId id="669" r:id="rId18"/>
    <p:sldId id="670" r:id="rId19"/>
    <p:sldId id="672" r:id="rId20"/>
    <p:sldId id="671" r:id="rId21"/>
    <p:sldId id="673" r:id="rId22"/>
    <p:sldId id="674" r:id="rId23"/>
    <p:sldId id="675" r:id="rId24"/>
    <p:sldId id="529" r:id="rId25"/>
    <p:sldId id="678" r:id="rId26"/>
    <p:sldId id="679" r:id="rId27"/>
    <p:sldId id="680" r:id="rId28"/>
    <p:sldId id="654" r:id="rId29"/>
    <p:sldId id="682" r:id="rId30"/>
    <p:sldId id="683" r:id="rId31"/>
    <p:sldId id="685" r:id="rId32"/>
    <p:sldId id="686" r:id="rId33"/>
    <p:sldId id="687" r:id="rId34"/>
    <p:sldId id="688" r:id="rId35"/>
    <p:sldId id="689" r:id="rId36"/>
    <p:sldId id="690" r:id="rId37"/>
    <p:sldId id="676" r:id="rId38"/>
    <p:sldId id="692" r:id="rId39"/>
    <p:sldId id="693" r:id="rId40"/>
    <p:sldId id="648" r:id="rId41"/>
    <p:sldId id="694" r:id="rId42"/>
    <p:sldId id="695" r:id="rId43"/>
    <p:sldId id="587" r:id="rId44"/>
    <p:sldId id="691" r:id="rId45"/>
    <p:sldId id="697" r:id="rId46"/>
    <p:sldId id="698" r:id="rId47"/>
    <p:sldId id="651" r:id="rId48"/>
    <p:sldId id="699" r:id="rId49"/>
    <p:sldId id="700" r:id="rId50"/>
    <p:sldId id="701" r:id="rId51"/>
    <p:sldId id="702" r:id="rId52"/>
    <p:sldId id="703" r:id="rId53"/>
    <p:sldId id="704" r:id="rId54"/>
    <p:sldId id="712" r:id="rId55"/>
    <p:sldId id="696" r:id="rId56"/>
    <p:sldId id="713" r:id="rId57"/>
    <p:sldId id="714" r:id="rId58"/>
    <p:sldId id="715" r:id="rId59"/>
    <p:sldId id="711" r:id="rId60"/>
    <p:sldId id="710" r:id="rId61"/>
    <p:sldId id="716" r:id="rId62"/>
    <p:sldId id="708" r:id="rId63"/>
    <p:sldId id="707" r:id="rId64"/>
    <p:sldId id="705" r:id="rId65"/>
    <p:sldId id="706" r:id="rId66"/>
    <p:sldId id="644" r:id="rId67"/>
    <p:sldId id="637" r:id="rId68"/>
    <p:sldId id="450" r:id="rId69"/>
    <p:sldId id="653" r:id="rId70"/>
  </p:sldIdLst>
  <p:sldSz cx="9144000" cy="5143500" type="screen16x9"/>
  <p:notesSz cx="6858000" cy="9144000"/>
  <p:embeddedFontLst>
    <p:embeddedFont>
      <p:font typeface="Roboto" panose="02000000000000000000" pitchFamily="2" charset="0"/>
      <p:regular r:id="rId72"/>
      <p:bold r:id="rId73"/>
      <p:italic r:id="rId74"/>
      <p:boldItalic r:id="rId75"/>
    </p:embeddedFont>
    <p:embeddedFont>
      <p:font typeface="Calibri" panose="020F0502020204030204" pitchFamily="34" charset="0"/>
      <p:regular r:id="rId76"/>
      <p:bold r:id="rId77"/>
      <p:italic r:id="rId78"/>
      <p:boldItalic r:id="rId79"/>
    </p:embeddedFont>
    <p:embeddedFont>
      <p:font typeface="Merriweather" panose="00000500000000000000" pitchFamily="2" charset="-52"/>
      <p:regular r:id="rId80"/>
      <p:bold r:id="rId81"/>
      <p:italic r:id="rId82"/>
      <p:boldItalic r:id="rId83"/>
    </p:embeddedFont>
    <p:embeddedFont>
      <p:font typeface="Theano Didot" panose="020B0604020202020204" charset="0"/>
      <p:regular r:id="rId84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2981" userDrawn="1">
          <p15:clr>
            <a:srgbClr val="A4A3A4"/>
          </p15:clr>
        </p15:guide>
        <p15:guide id="4" pos="2971" userDrawn="1">
          <p15:clr>
            <a:srgbClr val="A4A3A4"/>
          </p15:clr>
        </p15:guide>
        <p15:guide id="5" pos="2789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719" userDrawn="1">
          <p15:clr>
            <a:srgbClr val="A4A3A4"/>
          </p15:clr>
        </p15:guide>
        <p15:guide id="10" pos="394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361E"/>
    <a:srgbClr val="FF6600"/>
    <a:srgbClr val="C61648"/>
    <a:srgbClr val="E53523"/>
    <a:srgbClr val="FFDC5A"/>
    <a:srgbClr val="003BB2"/>
    <a:srgbClr val="DD4935"/>
    <a:srgbClr val="DBB43F"/>
    <a:srgbClr val="6008BA"/>
    <a:srgbClr val="2E2E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88" autoAdjust="0"/>
    <p:restoredTop sz="94434" autoAdjust="0"/>
  </p:normalViewPr>
  <p:slideViewPr>
    <p:cSldViewPr snapToGrid="0" showGuides="1">
      <p:cViewPr varScale="1">
        <p:scale>
          <a:sx n="106" d="100"/>
          <a:sy n="106" d="100"/>
        </p:scale>
        <p:origin x="534" y="96"/>
      </p:cViewPr>
      <p:guideLst>
        <p:guide orient="horz" pos="237"/>
        <p:guide pos="5534"/>
        <p:guide orient="horz" pos="2981"/>
        <p:guide pos="2971"/>
        <p:guide pos="2789"/>
        <p:guide pos="226"/>
        <p:guide pos="1837"/>
        <p:guide pos="2064"/>
        <p:guide pos="3719"/>
        <p:guide pos="39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7" d="100"/>
          <a:sy n="57" d="100"/>
        </p:scale>
        <p:origin x="2808" y="4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5.fntdata"/><Relationship Id="rId84" Type="http://schemas.openxmlformats.org/officeDocument/2006/relationships/font" Target="fonts/font13.fntdata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1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225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559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02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053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985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295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179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42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5189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4981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367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4948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7611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4456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3677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3785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219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1001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7554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1389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5517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968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6446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2718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6954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2258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3195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315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2861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1190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1516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692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307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1938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9863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8067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6090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514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56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639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6978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7884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6083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94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10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1743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1909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4195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42128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1257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5017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28207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4164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93919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54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53621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7765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46550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26927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58165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47164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7827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1207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9165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51984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507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406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359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8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6.jpe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5542" y="0"/>
            <a:ext cx="542845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274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5097" y="1519865"/>
            <a:ext cx="4120703" cy="2092881"/>
          </a:xfrm>
          <a:prstGeom prst="rect">
            <a:avLst/>
          </a:prstGeom>
          <a:noFill/>
        </p:spPr>
        <p:txBody>
          <a:bodyPr wrap="square" lIns="360000" tIns="0" rIns="0" bIns="0" rtlCol="0">
            <a:spAutoFit/>
          </a:bodyPr>
          <a:lstStyle/>
          <a:p>
            <a:r>
              <a:rPr lang="ru-RU" sz="34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Русская православная церковь </a:t>
            </a:r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в </a:t>
            </a:r>
            <a:r>
              <a:rPr lang="ru-RU" sz="34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XVII </a:t>
            </a:r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веке</a:t>
            </a:r>
            <a:endParaRPr lang="ru-RU" sz="2000" dirty="0">
              <a:solidFill>
                <a:schemeClr val="bg1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0421" y="4024452"/>
            <a:ext cx="31514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Реформа патриарха </a:t>
            </a:r>
            <a:br>
              <a:rPr lang="ru-RU" sz="20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0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Никона и раскол</a:t>
            </a:r>
          </a:p>
        </p:txBody>
      </p:sp>
    </p:spTree>
    <p:extLst>
      <p:ext uri="{BB962C8B-B14F-4D97-AF65-F5344CB8AC3E}">
        <p14:creationId xmlns:p14="http://schemas.microsoft.com/office/powerpoint/2010/main" val="371499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2" y="3952180"/>
            <a:ext cx="4211055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Католики крестятся пятью пальцами. Они символизируют пять ран на теле Христа.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221" y="411163"/>
            <a:ext cx="2998036" cy="433926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87193" y="501614"/>
            <a:ext cx="27948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/>
            <a:r>
              <a:rPr lang="en-US" sz="6000" dirty="0" smtClean="0">
                <a:solidFill>
                  <a:srgbClr val="4E361E"/>
                </a:solidFill>
                <a:latin typeface="Merriweather"/>
              </a:rPr>
              <a:t>1</a:t>
            </a:r>
            <a:endParaRPr lang="ru-RU" sz="6000" dirty="0">
              <a:solidFill>
                <a:srgbClr val="4E361E"/>
              </a:solidFill>
              <a:latin typeface="Merriweather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2014827" y="963279"/>
            <a:ext cx="1769994" cy="499945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8157804" y="537790"/>
            <a:ext cx="27948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/>
            <a:r>
              <a:rPr lang="en-US" sz="6000" dirty="0">
                <a:solidFill>
                  <a:srgbClr val="4E361E"/>
                </a:solidFill>
                <a:latin typeface="Merriweather"/>
              </a:rPr>
              <a:t>2</a:t>
            </a:r>
            <a:endParaRPr lang="ru-RU" sz="6000" dirty="0">
              <a:solidFill>
                <a:srgbClr val="4E361E"/>
              </a:solidFill>
              <a:latin typeface="Merriweather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6264276" y="1101687"/>
            <a:ext cx="1715081" cy="460604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313644" y="2791633"/>
            <a:ext cx="27948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/>
            <a:r>
              <a:rPr lang="en-US" sz="6000" dirty="0">
                <a:solidFill>
                  <a:srgbClr val="4E361E"/>
                </a:solidFill>
                <a:latin typeface="Merriweather"/>
              </a:rPr>
              <a:t>3</a:t>
            </a:r>
            <a:endParaRPr lang="ru-RU" sz="6000" dirty="0">
              <a:solidFill>
                <a:srgbClr val="4E361E"/>
              </a:solidFill>
              <a:latin typeface="Merriweather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2899824" y="3330313"/>
            <a:ext cx="1945874" cy="800038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7979357" y="2945576"/>
            <a:ext cx="27948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/>
            <a:r>
              <a:rPr lang="en-US" sz="6000" dirty="0">
                <a:solidFill>
                  <a:srgbClr val="4E361E"/>
                </a:solidFill>
                <a:latin typeface="Merriweather"/>
              </a:rPr>
              <a:t>4</a:t>
            </a:r>
            <a:endParaRPr lang="ru-RU" sz="6000" dirty="0">
              <a:solidFill>
                <a:srgbClr val="4E361E"/>
              </a:solidFill>
              <a:latin typeface="Merriweather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5210434" y="3481330"/>
            <a:ext cx="2629183" cy="687017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742524" y="1868303"/>
            <a:ext cx="27948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/>
            <a:r>
              <a:rPr lang="en-US" sz="6000" dirty="0" smtClean="0">
                <a:solidFill>
                  <a:srgbClr val="4E361E"/>
                </a:solidFill>
                <a:latin typeface="Merriweather"/>
              </a:rPr>
              <a:t>5</a:t>
            </a:r>
            <a:endParaRPr lang="ru-RU" sz="6000" dirty="0">
              <a:solidFill>
                <a:srgbClr val="4E361E"/>
              </a:solidFill>
              <a:latin typeface="Merriweather"/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 flipV="1">
            <a:off x="1366092" y="2171559"/>
            <a:ext cx="3383022" cy="20772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480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  <p:bldP spid="13" grpId="0"/>
      <p:bldP spid="15" grpId="0"/>
      <p:bldP spid="1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8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2" y="3952180"/>
            <a:ext cx="4042613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Реформы </a:t>
            </a:r>
            <a:r>
              <a:rPr lang="ru-RU" sz="1400" dirty="0" smtClean="0">
                <a:solidFill>
                  <a:prstClr val="white"/>
                </a:solidFill>
              </a:rPr>
              <a:t>Никона начались </a:t>
            </a:r>
            <a:r>
              <a:rPr lang="ru-RU" sz="1400" dirty="0">
                <a:solidFill>
                  <a:prstClr val="white"/>
                </a:solidFill>
              </a:rPr>
              <a:t>с изменения сложения пальцев в крестном знамении. </a:t>
            </a:r>
          </a:p>
        </p:txBody>
      </p:sp>
      <p:sp>
        <p:nvSpPr>
          <p:cNvPr id="8" name="Овал 7"/>
          <p:cNvSpPr/>
          <p:nvPr/>
        </p:nvSpPr>
        <p:spPr>
          <a:xfrm>
            <a:off x="6985225" y="40014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Во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времена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раскола 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4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11163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817" y="1278874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Положение церкви после Смуты.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4817" y="115162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4817" y="212447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09732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817" y="2259335"/>
            <a:ext cx="5100243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Реформа патриарха Никона.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228825"/>
            <a:ext cx="510024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Церковный собор 1666–1667 годов.</a:t>
            </a:r>
          </a:p>
        </p:txBody>
      </p:sp>
      <p:sp>
        <p:nvSpPr>
          <p:cNvPr id="11" name="Овал 10"/>
          <p:cNvSpPr/>
          <p:nvPr/>
        </p:nvSpPr>
        <p:spPr>
          <a:xfrm>
            <a:off x="358775" y="405666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schemeClr val="tx1"/>
                </a:solidFill>
                <a:latin typeface="+mj-lt"/>
              </a:rPr>
              <a:t>4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8775" y="4055079"/>
            <a:ext cx="510024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Протопоп Аввакум и протесты старообрядцев.</a:t>
            </a:r>
          </a:p>
        </p:txBody>
      </p:sp>
    </p:spTree>
    <p:extLst>
      <p:ext uri="{BB962C8B-B14F-4D97-AF65-F5344CB8AC3E}">
        <p14:creationId xmlns:p14="http://schemas.microsoft.com/office/powerpoint/2010/main" val="131498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1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mif-medyza.ru/wp-content/uploads/2016/03/%D0%BE%D1%81%D0%B0%D0%B4%D0%B0-%D1%81%D1%87%D0%BE%D0%BB%D0%BE%D0%B2%D0%BA%D0%BE%D0%B2-b09ba853961df484928327bf4e5e466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 flipH="1">
            <a:off x="7007611" y="895664"/>
            <a:ext cx="17552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С. Д. Милорадович. Оборона Троице-Сергиевой лавры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  <a:b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1894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00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ÑÑÐ´Ð¾Ð¶Ð½Ð¸Ðº Ð¿Ð°Ð²ÐµÐ» ÑÑÐ¶ÐµÐ½ÐºÐ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3446" y="-13447"/>
            <a:ext cx="9157446" cy="515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28026" y="1833086"/>
            <a:ext cx="28879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800" dirty="0">
                <a:solidFill>
                  <a:prstClr val="white"/>
                </a:solidFill>
              </a:rPr>
              <a:t>В период Смуты духовенство раскололось в своих взглядах на судьбу России.</a:t>
            </a:r>
          </a:p>
        </p:txBody>
      </p:sp>
    </p:spTree>
    <p:extLst>
      <p:ext uri="{BB962C8B-B14F-4D97-AF65-F5344CB8AC3E}">
        <p14:creationId xmlns:p14="http://schemas.microsoft.com/office/powerpoint/2010/main" val="214269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60198" y="1737529"/>
            <a:ext cx="2917825" cy="16589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Некоторые представители священнослужителей поддерживали самозванцев.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Патриарх </a:t>
            </a:r>
            <a:r>
              <a:rPr lang="ru-RU" sz="1400" dirty="0">
                <a:solidFill>
                  <a:prstClr val="white"/>
                </a:solidFill>
              </a:rPr>
              <a:t>Игнатий даже венчал </a:t>
            </a:r>
            <a:r>
              <a:rPr lang="ru-RU" sz="1400" dirty="0" smtClean="0">
                <a:solidFill>
                  <a:prstClr val="white"/>
                </a:solidFill>
              </a:rPr>
              <a:t/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на </a:t>
            </a:r>
            <a:r>
              <a:rPr lang="ru-RU" sz="1400" dirty="0">
                <a:solidFill>
                  <a:prstClr val="white"/>
                </a:solidFill>
              </a:rPr>
              <a:t>власть Лжедмитрия </a:t>
            </a:r>
            <a:r>
              <a:rPr lang="en-US" sz="1400" dirty="0" smtClean="0">
                <a:solidFill>
                  <a:prstClr val="white"/>
                </a:solidFill>
              </a:rPr>
              <a:t>I</a:t>
            </a:r>
            <a:r>
              <a:rPr lang="ru-RU" sz="1400" dirty="0" smtClean="0">
                <a:solidFill>
                  <a:prstClr val="white"/>
                </a:solidFill>
              </a:rPr>
              <a:t>. 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15366" name="Picture 6" descr="False Dmitriy I (engraving) 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9" t="11066" r="14014" b="14890"/>
          <a:stretch/>
        </p:blipFill>
        <p:spPr bwMode="auto">
          <a:xfrm>
            <a:off x="6564529" y="748351"/>
            <a:ext cx="2579471" cy="362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575" y="748351"/>
            <a:ext cx="2753954" cy="362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88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ÐÐ°ÑÑÐ¸Ð½ÐºÐ¸ Ð¿Ð¾ Ð·Ð°Ð¿ÑÐ¾ÑÑ ÑÐ°Ð²Ð¸Ð½ÑÐºÐ¸Ð¹ Ð²Ð°ÑÐ¸Ð»Ð¸Ð¹ ÐµÐ²Ð¼ÐµÐ½ÑÐµÐ²Ð¸Ñ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3446"/>
            <a:ext cx="9144000" cy="515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40014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В. Е. Савинский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. Нижегородские послы у князя Дмитрия Пожарского.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1882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52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8777" y="3852304"/>
            <a:ext cx="215582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Грабили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церкви, оскверняли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мощи святых.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317397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309307" y="317397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09307" y="3852304"/>
            <a:ext cx="299523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Убивали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священнослужителей, 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брали их в заложники.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775" y="2106413"/>
            <a:ext cx="611421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Польские </a:t>
            </a: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отряды в </a:t>
            </a: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Москве</a:t>
            </a:r>
            <a:endParaRPr lang="en-US" sz="2800" dirty="0">
              <a:solidFill>
                <a:srgbClr val="FFDC5A"/>
              </a:solidFill>
              <a:latin typeface="+mj-lt"/>
              <a:ea typeface="Theano Didot" panose="020606030607060202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34" y="906226"/>
            <a:ext cx="2540711" cy="326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7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28026" y="1971585"/>
            <a:ext cx="28879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800" dirty="0">
                <a:solidFill>
                  <a:prstClr val="white"/>
                </a:solidFill>
              </a:rPr>
              <a:t>Во время Смуты </a:t>
            </a:r>
            <a:r>
              <a:rPr lang="ru-RU" sz="1800" dirty="0" smtClean="0">
                <a:solidFill>
                  <a:prstClr val="white"/>
                </a:solidFill>
              </a:rPr>
              <a:t/>
            </a:r>
            <a:br>
              <a:rPr lang="ru-RU" sz="1800" dirty="0" smtClean="0">
                <a:solidFill>
                  <a:prstClr val="white"/>
                </a:solidFill>
              </a:rPr>
            </a:br>
            <a:r>
              <a:rPr lang="ru-RU" sz="1800" dirty="0" smtClean="0">
                <a:solidFill>
                  <a:prstClr val="white"/>
                </a:solidFill>
              </a:rPr>
              <a:t>поляки </a:t>
            </a:r>
            <a:r>
              <a:rPr lang="ru-RU" sz="1800" dirty="0">
                <a:solidFill>
                  <a:prstClr val="white"/>
                </a:solidFill>
              </a:rPr>
              <a:t>уничтожили практически все 450 московских церквей.</a:t>
            </a:r>
          </a:p>
        </p:txBody>
      </p:sp>
    </p:spTree>
    <p:extLst>
      <p:ext uri="{BB962C8B-B14F-4D97-AF65-F5344CB8AC3E}">
        <p14:creationId xmlns:p14="http://schemas.microsoft.com/office/powerpoint/2010/main" val="125419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Ð¡Ð²ÐµÑÐ»Ð°Ð½Ð° ÐÐ²Ð»ÐµÐ²Ð°. ÐÐ°ÑÑÐ¸Ð°ÑÑ Ð¤Ð¸Ð»Ð°ÑÐµÑ(Ð Ð¾Ð¼Ð°Ð½Ð¾Ð²) Ð¸ ÑÑÐµÑÐµÐ½ÑÐºÐ¸Ð¹ Ð¸Ð³ÑÐ¼ÐµÐ½  ÐÑÑÐµÐ¼ Ð² Ð¿Ð¾Ð»ÑÑÐºÐ¾Ð¼ Ð¿Ð»ÐµÐ½Ñ 1613-16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2357"/>
            <a:ext cx="9144000" cy="515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3935148"/>
            <a:ext cx="4518837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В польский плен попал и митрополит Филарет. В миру – Фёдор Никитич Романов.</a:t>
            </a:r>
          </a:p>
        </p:txBody>
      </p:sp>
      <p:sp>
        <p:nvSpPr>
          <p:cNvPr id="8" name="Овал 7"/>
          <p:cNvSpPr/>
          <p:nvPr/>
        </p:nvSpPr>
        <p:spPr>
          <a:xfrm>
            <a:off x="6985225" y="40014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12039" y="699981"/>
            <a:ext cx="15463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С. Ивлева. Патриарх Филарет и сретенский игумен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Ефрем</a:t>
            </a:r>
          </a:p>
          <a:p>
            <a:pPr lvl="0"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польском плену. 2010</a:t>
            </a:r>
          </a:p>
        </p:txBody>
      </p:sp>
    </p:spTree>
    <p:extLst>
      <p:ext uri="{BB962C8B-B14F-4D97-AF65-F5344CB8AC3E}">
        <p14:creationId xmlns:p14="http://schemas.microsoft.com/office/powerpoint/2010/main" val="93863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Христос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Пантократор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. Одна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из древнейших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икон Христа.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VI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век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9" name="Picture 2" descr="https://upload.wikimedia.org/wikipedia/commons/4/4a/Spas_vsederzhitel_sina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43184" y="0"/>
            <a:ext cx="405763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83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21506" name="Picture 2" descr="https://upload.wikimedia.org/wikipedia/commons/e/ee/1618%2C_December_11._Peace_treaty_Russia-Poland_%28RGADA%2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79305" y="-9268"/>
            <a:ext cx="4185390" cy="515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30264" y="803331"/>
            <a:ext cx="15103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Договор</a:t>
            </a:r>
            <a:br>
              <a:rPr lang="ru-RU" sz="1200" dirty="0"/>
            </a:br>
            <a:r>
              <a:rPr lang="ru-RU" sz="1200" dirty="0" smtClean="0"/>
              <a:t>России и Польши</a:t>
            </a:r>
            <a:r>
              <a:rPr lang="ru-RU" sz="1200" dirty="0"/>
              <a:t>, заключённый </a:t>
            </a:r>
            <a:br>
              <a:rPr lang="ru-RU" sz="1200" dirty="0"/>
            </a:br>
            <a:r>
              <a:rPr lang="ru-RU" sz="1200" dirty="0"/>
              <a:t>в </a:t>
            </a:r>
            <a:r>
              <a:rPr lang="ru-RU" sz="1200" dirty="0" err="1"/>
              <a:t>Деулино</a:t>
            </a:r>
            <a:r>
              <a:rPr lang="ru-RU" sz="1200" dirty="0"/>
              <a:t>. </a:t>
            </a:r>
            <a:br>
              <a:rPr lang="ru-RU" sz="1200" dirty="0"/>
            </a:br>
            <a:r>
              <a:rPr lang="ru-RU" sz="1200" dirty="0"/>
              <a:t>1618 год </a:t>
            </a:r>
          </a:p>
        </p:txBody>
      </p:sp>
    </p:spTree>
    <p:extLst>
      <p:ext uri="{BB962C8B-B14F-4D97-AF65-F5344CB8AC3E}">
        <p14:creationId xmlns:p14="http://schemas.microsoft.com/office/powerpoint/2010/main" val="22045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3/39/Philare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357" y="-1"/>
            <a:ext cx="9156357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2" y="3976244"/>
            <a:ext cx="3404939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На Церковном соборе 1619 года Филарет был избран </a:t>
            </a:r>
            <a:r>
              <a:rPr lang="ru-RU" sz="1400" dirty="0" smtClean="0">
                <a:solidFill>
                  <a:prstClr val="white"/>
                </a:solidFill>
              </a:rPr>
              <a:t>патриархом. 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985225" y="40014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Н. А.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Тютрюмов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.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Патриарх Филарет. 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1877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2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Патриарх Филарет. Миниатюра 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en-US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XVII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века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22532" name="Picture 4" descr="Картинки по запросу смерть митрополита филипп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196" y="0"/>
            <a:ext cx="38576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ilaret from Titulyarnik (17th c., GIM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11603" y="0"/>
            <a:ext cx="3887218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35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3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6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Положение Филарета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7" y="1198109"/>
            <a:ext cx="55839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Стал соправителем царя Михаила Фёдоровича.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1850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10263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2098127"/>
            <a:ext cx="539614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Получил титул «великого государя», равноценный царскому титулу.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06634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7" y="3048917"/>
            <a:ext cx="55839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Ни одно важное государственное дело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решалось без участия патриарха.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67137" y="403004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00457" y="4030049"/>
            <a:ext cx="53961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официальных документах подписи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царя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 его отца стояли рядом.</a:t>
            </a:r>
          </a:p>
        </p:txBody>
      </p:sp>
      <p:pic>
        <p:nvPicPr>
          <p:cNvPr id="5122" name="Picture 2" descr="Patriarch Filaret (engraving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2200" y="1219986"/>
            <a:ext cx="2613025" cy="297154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81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deduhova.ru/statesman/wp-content/uploads/2012/10/Prizvani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" y="3976244"/>
            <a:ext cx="4221128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Благодаря Филарету укрепились авторитет и власть царя Михаила Фёдоровича. </a:t>
            </a:r>
          </a:p>
        </p:txBody>
      </p:sp>
      <p:sp>
        <p:nvSpPr>
          <p:cNvPr id="8" name="Овал 7"/>
          <p:cNvSpPr/>
          <p:nvPr/>
        </p:nvSpPr>
        <p:spPr>
          <a:xfrm>
            <a:off x="6985225" y="40014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Присяга народа царю Михаилу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Романову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61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russlawa.info/wp-content/uploads/2012/04/img-mCllh4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4" t="16702" r="2028" b="2481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28026" y="1971585"/>
            <a:ext cx="28879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800" dirty="0">
                <a:solidFill>
                  <a:prstClr val="white"/>
                </a:solidFill>
              </a:rPr>
              <a:t>При Филарете многие сложные церковные </a:t>
            </a:r>
            <a:r>
              <a:rPr lang="ru-RU" sz="1800" dirty="0" smtClean="0">
                <a:solidFill>
                  <a:prstClr val="white"/>
                </a:solidFill>
              </a:rPr>
              <a:t>вопросы остались </a:t>
            </a:r>
            <a:r>
              <a:rPr lang="ru-RU" sz="1800" dirty="0">
                <a:solidFill>
                  <a:prstClr val="white"/>
                </a:solidFill>
              </a:rPr>
              <a:t>нерешёнными. </a:t>
            </a:r>
          </a:p>
        </p:txBody>
      </p:sp>
    </p:spTree>
    <p:extLst>
      <p:ext uri="{BB962C8B-B14F-4D97-AF65-F5344CB8AC3E}">
        <p14:creationId xmlns:p14="http://schemas.microsoft.com/office/powerpoint/2010/main" val="295215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ÐÐ°ÑÑÐ¸Ð°ÑÑ ÐÐ¾ÑÐ¸Ñ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27539" y="-13446"/>
            <a:ext cx="4716461" cy="515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8194" name="Picture 2" descr="https://upload.wikimedia.org/wikipedia/commons/e/e9/Joasaphus_I_from_Tsarsky_titulyarnik.jpg"/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3447"/>
            <a:ext cx="4429125" cy="51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37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1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5/53/Discussion_about_fate_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4715" y="-23446"/>
            <a:ext cx="9193429" cy="516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2" y="3976244"/>
            <a:ext cx="4276727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Разногласия в церковной жизни к середине XVII века всё более усиливались. </a:t>
            </a:r>
          </a:p>
        </p:txBody>
      </p:sp>
      <p:sp>
        <p:nvSpPr>
          <p:cNvPr id="8" name="Овал 7"/>
          <p:cNvSpPr/>
          <p:nvPr/>
        </p:nvSpPr>
        <p:spPr>
          <a:xfrm>
            <a:off x="6985225" y="40014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Спор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о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вере.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Картина неизвестного художника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XVIII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века</a:t>
            </a:r>
          </a:p>
        </p:txBody>
      </p:sp>
    </p:spTree>
    <p:extLst>
      <p:ext uri="{BB962C8B-B14F-4D97-AF65-F5344CB8AC3E}">
        <p14:creationId xmlns:p14="http://schemas.microsoft.com/office/powerpoint/2010/main" val="171177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77774" y="995346"/>
            <a:ext cx="717939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Спор о русских церковных книгах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Переписывание церковных книг от руки </a:t>
            </a:r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</a:t>
            </a:r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протяжении </a:t>
            </a:r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веков</a:t>
            </a:r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0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Несоответствие церковных книг оригиналу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Содержание </a:t>
            </a:r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b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церковных книгах описок </a:t>
            </a:r>
            <a:b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искажений текста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0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5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53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710670" y="386413"/>
            <a:ext cx="572272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Предпосылки реформ церкви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29915" y="1284551"/>
            <a:ext cx="6529060" cy="668499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>
              <a:defRPr/>
            </a:pP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Появление </a:t>
            </a: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сомнений по поводу обрядов, которые использовались </a:t>
            </a: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во </a:t>
            </a: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время церковных служб</a:t>
            </a:r>
            <a:endParaRPr lang="ru-RU" sz="1400" dirty="0" smtClean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9" name="Соединительная линия уступом 38"/>
          <p:cNvCxnSpPr>
            <a:stCxn id="18" idx="1"/>
            <a:endCxn id="16" idx="1"/>
          </p:cNvCxnSpPr>
          <p:nvPr/>
        </p:nvCxnSpPr>
        <p:spPr>
          <a:xfrm rot="10800000" flipV="1">
            <a:off x="1329915" y="2790515"/>
            <a:ext cx="3585" cy="1244068"/>
          </a:xfrm>
          <a:prstGeom prst="bentConnector3">
            <a:avLst>
              <a:gd name="adj1" fmla="val 6476569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>
            <a:stCxn id="19" idx="3"/>
            <a:endCxn id="16" idx="3"/>
          </p:cNvCxnSpPr>
          <p:nvPr/>
        </p:nvCxnSpPr>
        <p:spPr>
          <a:xfrm>
            <a:off x="7827429" y="2790515"/>
            <a:ext cx="31545" cy="1244068"/>
          </a:xfrm>
          <a:prstGeom prst="bentConnector3">
            <a:avLst>
              <a:gd name="adj1" fmla="val 824679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43"/>
          <p:cNvCxnSpPr>
            <a:stCxn id="32" idx="3"/>
            <a:endCxn id="19" idx="3"/>
          </p:cNvCxnSpPr>
          <p:nvPr/>
        </p:nvCxnSpPr>
        <p:spPr>
          <a:xfrm flipH="1">
            <a:off x="7827429" y="1618801"/>
            <a:ext cx="31546" cy="1171714"/>
          </a:xfrm>
          <a:prstGeom prst="bentConnector3">
            <a:avLst>
              <a:gd name="adj1" fmla="val -724656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оединительная линия уступом 44"/>
          <p:cNvCxnSpPr>
            <a:stCxn id="32" idx="1"/>
            <a:endCxn id="18" idx="1"/>
          </p:cNvCxnSpPr>
          <p:nvPr/>
        </p:nvCxnSpPr>
        <p:spPr>
          <a:xfrm rot="10800000" flipH="1" flipV="1">
            <a:off x="1329915" y="1618801"/>
            <a:ext cx="3584" cy="1171714"/>
          </a:xfrm>
          <a:prstGeom prst="bentConnector3">
            <a:avLst>
              <a:gd name="adj1" fmla="val -6378348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Рисунок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29914" y="3693921"/>
            <a:ext cx="6529060" cy="681323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6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Необходимость внесения изменений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 существующий порядок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33499" y="2451551"/>
            <a:ext cx="3094039" cy="677928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Наличие обычая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многоголосия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33390" y="2451551"/>
            <a:ext cx="3094039" cy="677928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Наличие обычая крещения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двумя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пальцами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62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6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76600" y="1490353"/>
            <a:ext cx="3635611" cy="1292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685783"/>
            <a:r>
              <a:rPr lang="ru-RU" sz="4200" dirty="0">
                <a:solidFill>
                  <a:schemeClr val="bg1"/>
                </a:solidFill>
                <a:latin typeface="+mj-lt"/>
              </a:rPr>
              <a:t>Крестное </a:t>
            </a:r>
            <a:r>
              <a:rPr lang="ru-RU" sz="42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4200" dirty="0" smtClean="0">
                <a:solidFill>
                  <a:schemeClr val="bg1"/>
                </a:solidFill>
                <a:latin typeface="+mj-lt"/>
              </a:rPr>
            </a:br>
            <a:r>
              <a:rPr lang="ru-RU" sz="4200" dirty="0" smtClean="0">
                <a:solidFill>
                  <a:schemeClr val="bg1"/>
                </a:solidFill>
                <a:latin typeface="+mj-lt"/>
              </a:rPr>
              <a:t>знамение —</a:t>
            </a:r>
            <a:endParaRPr lang="ru-RU" sz="4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6600" y="2995416"/>
            <a:ext cx="4352499" cy="63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4000"/>
              </a:lnSpc>
            </a:pP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это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изображение креста движением кисти правой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руки.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51" y="1337480"/>
            <a:ext cx="1414957" cy="248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5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76600" y="1476705"/>
            <a:ext cx="4962897" cy="12926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685783"/>
            <a:r>
              <a:rPr lang="ru-RU" sz="4200" dirty="0">
                <a:solidFill>
                  <a:schemeClr val="bg1"/>
                </a:solidFill>
                <a:latin typeface="+mj-lt"/>
              </a:rPr>
              <a:t>Церковное </a:t>
            </a:r>
            <a:r>
              <a:rPr lang="ru-RU" sz="42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4200" dirty="0" smtClean="0">
                <a:solidFill>
                  <a:schemeClr val="bg1"/>
                </a:solidFill>
                <a:latin typeface="+mj-lt"/>
              </a:rPr>
            </a:br>
            <a:r>
              <a:rPr lang="ru-RU" sz="4200" dirty="0" smtClean="0">
                <a:solidFill>
                  <a:schemeClr val="bg1"/>
                </a:solidFill>
                <a:latin typeface="+mj-lt"/>
              </a:rPr>
              <a:t>многоголосие —</a:t>
            </a:r>
            <a:endParaRPr lang="ru-RU" sz="4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6600" y="2847311"/>
            <a:ext cx="5416138" cy="9287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4000"/>
              </a:lnSpc>
            </a:pP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одновременное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исполнение молитв (иногда разных) священником,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дьяконом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и самими верующими.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62" y="1533049"/>
            <a:ext cx="1477914" cy="207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3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20000" y="1160406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1400" b="1" dirty="0">
                <a:solidFill>
                  <a:srgbClr val="C61648"/>
                </a:solidFill>
              </a:rPr>
              <a:t>Первая часть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60913" y="1160406"/>
            <a:ext cx="254592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1400" b="1" dirty="0">
                <a:solidFill>
                  <a:srgbClr val="C61648"/>
                </a:solidFill>
              </a:rPr>
              <a:t>Вторая часть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775" y="408357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Мнения верующих по поводу реформ</a:t>
            </a: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4574408" y="1165759"/>
            <a:ext cx="0" cy="3627613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1647152" y="1875939"/>
            <a:ext cx="2927255" cy="845511"/>
          </a:xfrm>
          <a:prstGeom prst="rect">
            <a:avLst/>
          </a:prstGeom>
          <a:solidFill>
            <a:srgbClr val="4E361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</a:rPr>
              <a:t>Сделать церковные книги </a:t>
            </a:r>
            <a:r>
              <a:rPr lang="ru-RU" sz="1200" dirty="0" smtClean="0">
                <a:solidFill>
                  <a:prstClr val="black"/>
                </a:solidFill>
              </a:rPr>
              <a:t/>
            </a:r>
            <a:br>
              <a:rPr lang="ru-RU" sz="1200" dirty="0" smtClean="0">
                <a:solidFill>
                  <a:prstClr val="black"/>
                </a:solidFill>
              </a:rPr>
            </a:br>
            <a:r>
              <a:rPr lang="ru-RU" sz="1200" dirty="0" smtClean="0">
                <a:solidFill>
                  <a:prstClr val="black"/>
                </a:solidFill>
              </a:rPr>
              <a:t>и </a:t>
            </a:r>
            <a:r>
              <a:rPr lang="ru-RU" sz="1200" dirty="0">
                <a:solidFill>
                  <a:prstClr val="black"/>
                </a:solidFill>
              </a:rPr>
              <a:t>обряды по древнерусскому образцу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623011" y="3447885"/>
            <a:ext cx="2951396" cy="845511"/>
          </a:xfrm>
          <a:prstGeom prst="rect">
            <a:avLst/>
          </a:prstGeom>
          <a:solidFill>
            <a:srgbClr val="4E361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</a:rPr>
              <a:t>Сторонником этой позиции </a:t>
            </a:r>
            <a:r>
              <a:rPr lang="ru-RU" sz="1200" dirty="0" smtClean="0">
                <a:solidFill>
                  <a:prstClr val="black"/>
                </a:solidFill>
              </a:rPr>
              <a:t/>
            </a:r>
            <a:br>
              <a:rPr lang="ru-RU" sz="1200" dirty="0" smtClean="0">
                <a:solidFill>
                  <a:prstClr val="black"/>
                </a:solidFill>
              </a:rPr>
            </a:br>
            <a:r>
              <a:rPr lang="ru-RU" sz="1200" dirty="0" smtClean="0">
                <a:solidFill>
                  <a:prstClr val="black"/>
                </a:solidFill>
              </a:rPr>
              <a:t>был </a:t>
            </a:r>
            <a:r>
              <a:rPr lang="ru-RU" sz="1200" dirty="0">
                <a:solidFill>
                  <a:prstClr val="black"/>
                </a:solidFill>
              </a:rPr>
              <a:t>патриарх Иосиф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578525" y="1875939"/>
            <a:ext cx="2720359" cy="845511"/>
          </a:xfrm>
          <a:prstGeom prst="rect">
            <a:avLst/>
          </a:prstGeom>
          <a:solidFill>
            <a:srgbClr val="4E361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</a:rPr>
              <a:t>Исправить церковные книги </a:t>
            </a:r>
            <a:r>
              <a:rPr lang="ru-RU" sz="1200" dirty="0" smtClean="0">
                <a:solidFill>
                  <a:prstClr val="black"/>
                </a:solidFill>
              </a:rPr>
              <a:t/>
            </a:r>
            <a:br>
              <a:rPr lang="ru-RU" sz="1200" dirty="0" smtClean="0">
                <a:solidFill>
                  <a:prstClr val="black"/>
                </a:solidFill>
              </a:rPr>
            </a:br>
            <a:r>
              <a:rPr lang="ru-RU" sz="1200" dirty="0" smtClean="0">
                <a:solidFill>
                  <a:prstClr val="black"/>
                </a:solidFill>
              </a:rPr>
              <a:t>в </a:t>
            </a:r>
            <a:r>
              <a:rPr lang="ru-RU" sz="1200" dirty="0">
                <a:solidFill>
                  <a:prstClr val="black"/>
                </a:solidFill>
              </a:rPr>
              <a:t>соответствии с греческими первоисточниками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4578524" y="3447884"/>
            <a:ext cx="2720359" cy="845511"/>
          </a:xfrm>
          <a:prstGeom prst="rect">
            <a:avLst/>
          </a:prstGeom>
          <a:solidFill>
            <a:srgbClr val="4E361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</a:rPr>
              <a:t>Приверженцем этого </a:t>
            </a:r>
            <a:r>
              <a:rPr lang="ru-RU" sz="1200" dirty="0" smtClean="0">
                <a:solidFill>
                  <a:prstClr val="black"/>
                </a:solidFill>
              </a:rPr>
              <a:t>мнения </a:t>
            </a:r>
            <a:r>
              <a:rPr lang="ru-RU" sz="1200" dirty="0">
                <a:solidFill>
                  <a:prstClr val="black"/>
                </a:solidFill>
              </a:rPr>
              <a:t>был Алексей Михайлович </a:t>
            </a:r>
            <a:r>
              <a:rPr lang="ru-RU" sz="1200" dirty="0" smtClean="0">
                <a:solidFill>
                  <a:prstClr val="black"/>
                </a:solidFill>
              </a:rPr>
              <a:t/>
            </a:r>
            <a:br>
              <a:rPr lang="ru-RU" sz="1200" dirty="0" smtClean="0">
                <a:solidFill>
                  <a:prstClr val="black"/>
                </a:solidFill>
              </a:rPr>
            </a:br>
            <a:r>
              <a:rPr lang="ru-RU" sz="1200" dirty="0" smtClean="0">
                <a:solidFill>
                  <a:prstClr val="black"/>
                </a:solidFill>
              </a:rPr>
              <a:t>и </a:t>
            </a:r>
            <a:r>
              <a:rPr lang="ru-RU" sz="1200" dirty="0">
                <a:solidFill>
                  <a:prstClr val="black"/>
                </a:solidFill>
              </a:rPr>
              <a:t>его окружение</a:t>
            </a:r>
          </a:p>
        </p:txBody>
      </p:sp>
    </p:spTree>
    <p:extLst>
      <p:ext uri="{BB962C8B-B14F-4D97-AF65-F5344CB8AC3E}">
        <p14:creationId xmlns:p14="http://schemas.microsoft.com/office/powerpoint/2010/main" val="165463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30" grpId="0" animBg="1"/>
      <p:bldP spid="31" grpId="0" animBg="1"/>
      <p:bldP spid="32" grpId="0" animBg="1"/>
      <p:bldP spid="3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2334760"/>
            <a:ext cx="2917825" cy="473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1652 году патриарх Иосиф умер</a:t>
            </a:r>
            <a:r>
              <a:rPr lang="ru-RU" sz="1400" dirty="0" smtClean="0">
                <a:solidFill>
                  <a:prstClr val="white"/>
                </a:solidFill>
              </a:rPr>
              <a:t>.</a:t>
            </a: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Главой церкви был избран </a:t>
            </a:r>
            <a:r>
              <a:rPr lang="ru-RU" sz="1400" dirty="0" smtClean="0">
                <a:solidFill>
                  <a:prstClr val="white"/>
                </a:solidFill>
              </a:rPr>
              <a:t>Никон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10242" name="Picture 2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605" y="724082"/>
            <a:ext cx="5277395" cy="369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upload.wikimedia.org/wikipedia/commons/f/f8/Nevrev_p_00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66604" y="724082"/>
            <a:ext cx="5277395" cy="369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24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upload.wikimedia.org/wikipedia/commons/c/c5/Wjatscheslaw_Grigorjewitsch_Schwarz_0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" y="3976244"/>
            <a:ext cx="3537286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 1653–1655 годах Никоном была проведена церковная реформа. </a:t>
            </a:r>
          </a:p>
        </p:txBody>
      </p:sp>
      <p:sp>
        <p:nvSpPr>
          <p:cNvPr id="8" name="Овал 7"/>
          <p:cNvSpPr/>
          <p:nvPr/>
        </p:nvSpPr>
        <p:spPr>
          <a:xfrm>
            <a:off x="6985225" y="40014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1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63971" y="607648"/>
            <a:ext cx="16425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В. Шварц. </a:t>
            </a:r>
            <a:b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</a:b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Вербное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воскресение </a:t>
            </a:r>
            <a:b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Москве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при царе Алексее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Михайловиче.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1865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57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427957"/>
            <a:ext cx="65253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Преобразования Никона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7550" y="1481452"/>
            <a:ext cx="500672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Крещение двумя пальцами заменялось на крещение тремя пальцами.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48845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267205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7549" y="2665057"/>
            <a:ext cx="460984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 смену земным поклонам вводились поясные.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6" y="376238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7550" y="3744772"/>
            <a:ext cx="48194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Книги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 иконы исправлялись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en-US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греческим образцам.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881" y="1362002"/>
            <a:ext cx="1607187" cy="293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8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Ð¦Ð°ÑÑ ÐÐ»ÐµÐºÑÐµÐ¹ ÐÐ¸ÑÐ°Ð¹Ð»Ð¾Ð²Ð¸Ñ Ð¸ ÐÐ°ÑÑÐ¸Ð°ÑÑ ÐÐ¸ÐºÐ¾Ð½ ÐºÐ°ÑÑÐ¸Ð½Ð° ÐºÐ°ÑÑÐ¸Ð½Ñ Ð¶Ð¸Ð²Ð¾Ð¿Ð¸ÑÑ ÑÐµÐ¿ÑÐ¾Ð´ÑÐºÑÐ¸Ñ ÑÐµÐ¿ÑÐ¾Ð´ÑÐºÑÐ¸Ð¸ ÑÑÐ´Ð¾Ð¶Ð½Ð¸Ðº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" y="3976244"/>
            <a:ext cx="3990976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</a:rPr>
              <a:t>Широкие </a:t>
            </a:r>
            <a:r>
              <a:rPr lang="ru-RU" sz="1400" dirty="0">
                <a:solidFill>
                  <a:prstClr val="white"/>
                </a:solidFill>
              </a:rPr>
              <a:t>слои населения </a:t>
            </a:r>
            <a:r>
              <a:rPr lang="ru-RU" sz="1400" dirty="0" smtClean="0">
                <a:solidFill>
                  <a:prstClr val="white"/>
                </a:solidFill>
              </a:rPr>
              <a:t>России были </a:t>
            </a:r>
            <a:r>
              <a:rPr lang="ru-RU" sz="1400" dirty="0" err="1" smtClean="0">
                <a:solidFill>
                  <a:prstClr val="white"/>
                </a:solidFill>
              </a:rPr>
              <a:t>несогласны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с церковными переменами.</a:t>
            </a:r>
          </a:p>
        </p:txBody>
      </p:sp>
      <p:sp>
        <p:nvSpPr>
          <p:cNvPr id="8" name="Овал 7"/>
          <p:cNvSpPr/>
          <p:nvPr/>
        </p:nvSpPr>
        <p:spPr>
          <a:xfrm>
            <a:off x="6985225" y="40014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Царь Алексей Михайлович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и Никон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51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3447" y="0"/>
            <a:ext cx="9157447" cy="515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32316" y="1417588"/>
            <a:ext cx="28793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800" dirty="0">
                <a:solidFill>
                  <a:prstClr val="white"/>
                </a:solidFill>
              </a:rPr>
              <a:t>Н</a:t>
            </a:r>
            <a:r>
              <a:rPr lang="ru-RU" sz="1800" dirty="0" smtClean="0">
                <a:solidFill>
                  <a:prstClr val="white"/>
                </a:solidFill>
              </a:rPr>
              <a:t>арод </a:t>
            </a:r>
            <a:r>
              <a:rPr lang="ru-RU" sz="1800" dirty="0">
                <a:solidFill>
                  <a:prstClr val="white"/>
                </a:solidFill>
              </a:rPr>
              <a:t>связывал реформу Никона </a:t>
            </a:r>
            <a:r>
              <a:rPr lang="ru-RU" sz="1800" dirty="0" smtClean="0">
                <a:solidFill>
                  <a:prstClr val="white"/>
                </a:solidFill>
              </a:rPr>
              <a:t/>
            </a:r>
            <a:br>
              <a:rPr lang="ru-RU" sz="1800" dirty="0" smtClean="0">
                <a:solidFill>
                  <a:prstClr val="white"/>
                </a:solidFill>
              </a:rPr>
            </a:br>
            <a:r>
              <a:rPr lang="ru-RU" sz="1800" dirty="0" smtClean="0">
                <a:solidFill>
                  <a:prstClr val="white"/>
                </a:solidFill>
              </a:rPr>
              <a:t>с </a:t>
            </a:r>
            <a:r>
              <a:rPr lang="ru-RU" sz="1800" dirty="0">
                <a:solidFill>
                  <a:prstClr val="white"/>
                </a:solidFill>
              </a:rPr>
              <a:t>большими потерями </a:t>
            </a:r>
            <a:r>
              <a:rPr lang="ru-RU" sz="1800" dirty="0" smtClean="0">
                <a:solidFill>
                  <a:prstClr val="white"/>
                </a:solidFill>
              </a:rPr>
              <a:t/>
            </a:r>
            <a:br>
              <a:rPr lang="ru-RU" sz="1800" dirty="0" smtClean="0">
                <a:solidFill>
                  <a:prstClr val="white"/>
                </a:solidFill>
              </a:rPr>
            </a:br>
            <a:r>
              <a:rPr lang="ru-RU" sz="1800" dirty="0" smtClean="0">
                <a:solidFill>
                  <a:prstClr val="white"/>
                </a:solidFill>
              </a:rPr>
              <a:t>в </a:t>
            </a:r>
            <a:r>
              <a:rPr lang="ru-RU" sz="1800" dirty="0">
                <a:solidFill>
                  <a:prstClr val="white"/>
                </a:solidFill>
              </a:rPr>
              <a:t>войне с Речью Посполитой, считая </a:t>
            </a:r>
            <a:r>
              <a:rPr lang="ru-RU" sz="1800" dirty="0" smtClean="0">
                <a:solidFill>
                  <a:prstClr val="white"/>
                </a:solidFill>
              </a:rPr>
              <a:t/>
            </a:r>
            <a:br>
              <a:rPr lang="ru-RU" sz="1800" dirty="0" smtClean="0">
                <a:solidFill>
                  <a:prstClr val="white"/>
                </a:solidFill>
              </a:rPr>
            </a:br>
            <a:r>
              <a:rPr lang="ru-RU" sz="1800" dirty="0" smtClean="0">
                <a:solidFill>
                  <a:prstClr val="white"/>
                </a:solidFill>
              </a:rPr>
              <a:t>их </a:t>
            </a:r>
            <a:r>
              <a:rPr lang="ru-RU" sz="1800" dirty="0">
                <a:solidFill>
                  <a:prstClr val="white"/>
                </a:solidFill>
              </a:rPr>
              <a:t>Божьим наказанием за </a:t>
            </a:r>
            <a:r>
              <a:rPr lang="ru-RU" sz="1800" dirty="0" smtClean="0">
                <a:solidFill>
                  <a:prstClr val="white"/>
                </a:solidFill>
              </a:rPr>
              <a:t>нарушение </a:t>
            </a:r>
            <a:br>
              <a:rPr lang="ru-RU" sz="1800" dirty="0" smtClean="0">
                <a:solidFill>
                  <a:prstClr val="white"/>
                </a:solidFill>
              </a:rPr>
            </a:br>
            <a:r>
              <a:rPr lang="ru-RU" sz="1800" dirty="0" smtClean="0">
                <a:solidFill>
                  <a:prstClr val="white"/>
                </a:solidFill>
              </a:rPr>
              <a:t>традиций</a:t>
            </a:r>
            <a:r>
              <a:rPr lang="ru-RU" sz="18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203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40014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ea typeface="Theano Didot" panose="02060603060706020203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А. Д.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Кившенко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. Церковный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cобор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. 1654 год. Начало раскола. </a:t>
            </a:r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1880  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25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8777" y="3632360"/>
            <a:ext cx="220367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Принятие реформы патриарха Никона.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2954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185352" y="2954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85353" y="3632360"/>
            <a:ext cx="298152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Перевод обрядов </a:t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соответствие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греческой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русской традициями.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776" y="2038695"/>
            <a:ext cx="531901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Церковный </a:t>
            </a: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собор 1654 </a:t>
            </a: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года</a:t>
            </a:r>
          </a:p>
        </p:txBody>
      </p:sp>
      <p:pic>
        <p:nvPicPr>
          <p:cNvPr id="1638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55721" y="1489440"/>
            <a:ext cx="2286316" cy="324289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50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22532" name="Picture 4" descr="Картинки по запросу смерть митрополита филипп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196" y="0"/>
            <a:ext cx="38576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s://upload.wikimedia.org/wikipedia/commons/4/4d/Portrait_of_Patriarx_Nikon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75040" y="0"/>
            <a:ext cx="399837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93205" y="803331"/>
            <a:ext cx="15840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Д.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Вухтерс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. Портрет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патриарха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Никона </a:t>
            </a:r>
            <a:b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</a:b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 клиром. </a:t>
            </a:r>
            <a:b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</a:b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1665</a:t>
            </a:r>
          </a:p>
        </p:txBody>
      </p:sp>
    </p:spTree>
    <p:extLst>
      <p:ext uri="{BB962C8B-B14F-4D97-AF65-F5344CB8AC3E}">
        <p14:creationId xmlns:p14="http://schemas.microsoft.com/office/powerpoint/2010/main" val="257219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Ð°ÑÑÐ¸Ð½ÐºÐ¸ Ð¿Ð¾ Ð·Ð°Ð¿ÑÐ¾ÑÑ Ð¿Ð¾ÑÐµÑÐµÐ½Ð¸Ðµ ÑÐ°ÑÐµÐ²Ð½Ð¾Ð¹ Ð¶ÐµÐ½ÑÐºÐ¾Ð³Ð¾ Ð¼Ð¾Ð½Ð°ÑÑÑÑÑ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28026" y="1556087"/>
            <a:ext cx="28879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800" dirty="0">
                <a:solidFill>
                  <a:prstClr val="white"/>
                </a:solidFill>
              </a:rPr>
              <a:t>Разное сложение пальцев, когда человек крестится сам либо осеняет крестом кого-то другого, имеет различное значение </a:t>
            </a:r>
            <a:r>
              <a:rPr lang="ru-RU" sz="1800" dirty="0" smtClean="0">
                <a:solidFill>
                  <a:prstClr val="white"/>
                </a:solidFill>
              </a:rPr>
              <a:t/>
            </a:r>
            <a:br>
              <a:rPr lang="ru-RU" sz="1800" dirty="0" smtClean="0">
                <a:solidFill>
                  <a:prstClr val="white"/>
                </a:solidFill>
              </a:rPr>
            </a:br>
            <a:r>
              <a:rPr lang="ru-RU" sz="1800" dirty="0" smtClean="0">
                <a:solidFill>
                  <a:prstClr val="white"/>
                </a:solidFill>
              </a:rPr>
              <a:t>у </a:t>
            </a:r>
            <a:r>
              <a:rPr lang="ru-RU" sz="1800" dirty="0">
                <a:solidFill>
                  <a:prstClr val="white"/>
                </a:solidFill>
              </a:rPr>
              <a:t>верующих.</a:t>
            </a:r>
          </a:p>
        </p:txBody>
      </p:sp>
    </p:spTree>
    <p:extLst>
      <p:ext uri="{BB962C8B-B14F-4D97-AF65-F5344CB8AC3E}">
        <p14:creationId xmlns:p14="http://schemas.microsoft.com/office/powerpoint/2010/main" val="83041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2222829" y="386413"/>
            <a:ext cx="469840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Патриарх Никон и царь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29915" y="1284551"/>
            <a:ext cx="6529060" cy="668499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>
              <a:defRPr/>
            </a:pP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Обращение </a:t>
            </a: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Никона к Алексею Михайловичу с предложением </a:t>
            </a: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разделить </a:t>
            </a: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с ним управление государством </a:t>
            </a:r>
            <a:endParaRPr lang="ru-RU" sz="1400" dirty="0" smtClean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9" name="Соединительная линия уступом 38"/>
          <p:cNvCxnSpPr>
            <a:stCxn id="18" idx="1"/>
            <a:endCxn id="16" idx="1"/>
          </p:cNvCxnSpPr>
          <p:nvPr/>
        </p:nvCxnSpPr>
        <p:spPr>
          <a:xfrm rot="10800000" flipV="1">
            <a:off x="1329915" y="2790515"/>
            <a:ext cx="3585" cy="1244068"/>
          </a:xfrm>
          <a:prstGeom prst="bentConnector3">
            <a:avLst>
              <a:gd name="adj1" fmla="val 6476569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>
            <a:stCxn id="18" idx="3"/>
          </p:cNvCxnSpPr>
          <p:nvPr/>
        </p:nvCxnSpPr>
        <p:spPr>
          <a:xfrm>
            <a:off x="7858974" y="2790515"/>
            <a:ext cx="1" cy="1244069"/>
          </a:xfrm>
          <a:prstGeom prst="bentConnector3">
            <a:avLst>
              <a:gd name="adj1" fmla="val 228601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43"/>
          <p:cNvCxnSpPr>
            <a:stCxn id="32" idx="3"/>
            <a:endCxn id="18" idx="3"/>
          </p:cNvCxnSpPr>
          <p:nvPr/>
        </p:nvCxnSpPr>
        <p:spPr>
          <a:xfrm flipH="1">
            <a:off x="7858974" y="1618801"/>
            <a:ext cx="1" cy="1171714"/>
          </a:xfrm>
          <a:prstGeom prst="bentConnector3">
            <a:avLst>
              <a:gd name="adj1" fmla="val -228600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оединительная линия уступом 44"/>
          <p:cNvCxnSpPr>
            <a:stCxn id="32" idx="1"/>
            <a:endCxn id="18" idx="1"/>
          </p:cNvCxnSpPr>
          <p:nvPr/>
        </p:nvCxnSpPr>
        <p:spPr>
          <a:xfrm rot="10800000" flipH="1" flipV="1">
            <a:off x="1329915" y="1618801"/>
            <a:ext cx="3584" cy="1171714"/>
          </a:xfrm>
          <a:prstGeom prst="bentConnector3">
            <a:avLst>
              <a:gd name="adj1" fmla="val -6378348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Рисунок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29914" y="3693921"/>
            <a:ext cx="6529060" cy="681323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6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Разлад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отношений между царём и патриархом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33499" y="2451551"/>
            <a:ext cx="6525475" cy="677928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6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Нежелание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Алексея Михайловича делить свою власть с кем-то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2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6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8776" y="3914747"/>
            <a:ext cx="237097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Отказ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посещать патриаршие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богослужения.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58776" y="323641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246110" y="323641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46112" y="3914747"/>
            <a:ext cx="278949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Перестал приглашать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 патриарха Никона </a:t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на приёмы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776" y="1834545"/>
            <a:ext cx="531901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Действия </a:t>
            </a: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царя Алексея </a:t>
            </a: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Михайловича</a:t>
            </a:r>
          </a:p>
        </p:txBody>
      </p:sp>
      <p:pic>
        <p:nvPicPr>
          <p:cNvPr id="18434" name="Picture 2" descr="https://upload.wikimedia.org/wikipedia/commons/f/fe/Alexis_I_of_Russia_by_anonim_%28Russian_museum%2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0464" y="1428121"/>
            <a:ext cx="2424761" cy="290212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093205" y="803331"/>
            <a:ext cx="15840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В. Шварц. Патриарх </a:t>
            </a:r>
            <a:b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Никон в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Новом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Иерусалиме. </a:t>
            </a:r>
            <a:b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1867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pic>
        <p:nvPicPr>
          <p:cNvPr id="19458" name="Picture 2" descr="https://upload.wikimedia.org/wikipedia/commons/8/87/Schwarz_Niko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45300" y="1"/>
            <a:ext cx="418115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10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87646" y="1884969"/>
            <a:ext cx="27687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Алексей </a:t>
            </a:r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/>
            </a:r>
            <a:b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Михайлович </a:t>
            </a:r>
            <a:b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и </a:t>
            </a:r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Никон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02794" y="59395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Пребывание Никона </a:t>
            </a:r>
            <a:r>
              <a:rPr lang="ru-RU" sz="1400" dirty="0" smtClean="0">
                <a:solidFill>
                  <a:srgbClr val="C61648"/>
                </a:solidFill>
              </a:rPr>
              <a:t/>
            </a:r>
            <a:br>
              <a:rPr lang="ru-RU" sz="1400" dirty="0" smtClean="0">
                <a:solidFill>
                  <a:srgbClr val="C61648"/>
                </a:solidFill>
              </a:rPr>
            </a:br>
            <a:r>
              <a:rPr lang="ru-RU" sz="1400" dirty="0" smtClean="0">
                <a:solidFill>
                  <a:srgbClr val="C61648"/>
                </a:solidFill>
              </a:rPr>
              <a:t>в </a:t>
            </a:r>
            <a:r>
              <a:rPr lang="ru-RU" sz="1400" dirty="0" err="1">
                <a:solidFill>
                  <a:srgbClr val="C61648"/>
                </a:solidFill>
              </a:rPr>
              <a:t>Новоиерусалимском</a:t>
            </a:r>
            <a:r>
              <a:rPr lang="ru-RU" sz="1400" dirty="0">
                <a:solidFill>
                  <a:srgbClr val="C61648"/>
                </a:solidFill>
              </a:rPr>
              <a:t> монастыре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27763" y="2208134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Начало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подготовки церковного суда над патриархом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76600" y="3813156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Приглашение в Москву православных патриархов из других государств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4537" y="2208134"/>
            <a:ext cx="25626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Созыв Церковного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собора в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1666 году для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суда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над Никоном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cxnSp>
        <p:nvCxnSpPr>
          <p:cNvPr id="11" name="Соединительная линия уступом 10"/>
          <p:cNvCxnSpPr>
            <a:stCxn id="25" idx="3"/>
            <a:endCxn id="26" idx="0"/>
          </p:cNvCxnSpPr>
          <p:nvPr/>
        </p:nvCxnSpPr>
        <p:spPr>
          <a:xfrm>
            <a:off x="5841206" y="963290"/>
            <a:ext cx="1655763" cy="1244844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26" idx="2"/>
            <a:endCxn id="28" idx="3"/>
          </p:cNvCxnSpPr>
          <p:nvPr/>
        </p:nvCxnSpPr>
        <p:spPr>
          <a:xfrm rot="5400000">
            <a:off x="6038146" y="2723665"/>
            <a:ext cx="1235690" cy="1681957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28" idx="1"/>
            <a:endCxn id="31" idx="2"/>
          </p:cNvCxnSpPr>
          <p:nvPr/>
        </p:nvCxnSpPr>
        <p:spPr>
          <a:xfrm rot="10800000">
            <a:off x="1615862" y="2946798"/>
            <a:ext cx="1660738" cy="1235690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65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3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upload.wikimedia.org/wikipedia/commons/5/53/Court_over_patriarch_Nik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515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35877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1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5869" y="803331"/>
            <a:ext cx="16858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С. Д. Милорадович. </a:t>
            </a:r>
            <a:b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</a:b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Суд над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патриархом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Никоном.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1885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55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93442" y="1316037"/>
            <a:ext cx="5307634" cy="24561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4000"/>
              </a:lnSpc>
            </a:pPr>
            <a:r>
              <a:rPr lang="ru-RU" sz="2800" dirty="0">
                <a:solidFill>
                  <a:srgbClr val="FFDC5A"/>
                </a:solidFill>
                <a:latin typeface="Merriweather"/>
              </a:rPr>
              <a:t>«Никон самовольно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/>
            </a:r>
            <a:br>
              <a:rPr lang="ru-RU" sz="2800" dirty="0" smtClean="0">
                <a:solidFill>
                  <a:srgbClr val="FFDC5A"/>
                </a:solidFill>
                <a:latin typeface="Merriweather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и </a:t>
            </a:r>
            <a:r>
              <a:rPr lang="ru-RU" sz="2800" dirty="0">
                <a:solidFill>
                  <a:srgbClr val="FFDC5A"/>
                </a:solidFill>
                <a:latin typeface="Merriweather"/>
              </a:rPr>
              <a:t>без нашего царского величества повеления церковь оставил и от патриаршества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отрёкся…»</a:t>
            </a:r>
            <a:endParaRPr lang="ru-RU" sz="2800" dirty="0">
              <a:solidFill>
                <a:srgbClr val="FFDC5A"/>
              </a:solidFill>
              <a:latin typeface="Merriweather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8776" y="3003994"/>
            <a:ext cx="2559048" cy="666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354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Алексей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I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Михайлович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67196" y="3703798"/>
            <a:ext cx="2559047" cy="2468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354">
              <a:lnSpc>
                <a:spcPct val="125000"/>
              </a:lnSpc>
            </a:pPr>
            <a:r>
              <a:rPr lang="en-US" sz="1400" dirty="0" smtClean="0">
                <a:solidFill>
                  <a:srgbClr val="FFDC5A"/>
                </a:solidFill>
              </a:rPr>
              <a:t>1</a:t>
            </a:r>
            <a:r>
              <a:rPr lang="ru-RU" sz="1400" dirty="0" smtClean="0">
                <a:solidFill>
                  <a:srgbClr val="FFDC5A"/>
                </a:solidFill>
              </a:rPr>
              <a:t>629–1676 </a:t>
            </a:r>
            <a:endParaRPr lang="ru-RU" sz="1400" dirty="0">
              <a:solidFill>
                <a:srgbClr val="FFDC5A"/>
              </a:solidFill>
            </a:endParaRPr>
          </a:p>
        </p:txBody>
      </p:sp>
      <p:pic>
        <p:nvPicPr>
          <p:cNvPr id="10" name="Picture 2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00" y="1064483"/>
            <a:ext cx="1816841" cy="181684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ÐÐ»ÐµÐºÑÐµÐ¹ I ÐÐ¸ÑÐ°Ð¹Ð»Ð¾Ð²Ð¸Ñ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300" y="1064482"/>
            <a:ext cx="1816841" cy="183543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18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3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6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Решения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Церковного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собора 1666 года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7" y="1198109"/>
            <a:ext cx="55839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Поддержка царя Алексея Михайловича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осуждение Никона.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1850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10263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2098127"/>
            <a:ext cx="539614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Лишение Никона сана и отправка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монастырь на вечное заточение.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06634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7" y="3048917"/>
            <a:ext cx="55839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Поддержка проведения церковной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реформы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67137" y="403004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00457" y="4030049"/>
            <a:ext cx="53961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Предание проклятию всех несогласных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церковной реформой.</a:t>
            </a:r>
          </a:p>
        </p:txBody>
      </p:sp>
      <p:pic>
        <p:nvPicPr>
          <p:cNvPr id="26626" name="Picture 2" descr="https://upload.wikimedia.org/wikipedia/commons/thumb/a/af/The_Decision_Of_The_Great_Moscow_Synod.jpg/800px-The_Decision_Of_The_Great_Moscow_Syno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726" y="1407694"/>
            <a:ext cx="2194499" cy="292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72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upload.wikimedia.org/wikipedia/commons/e/e5/%D0%98%D0%BA%D0%BE%D0%BD%D0%B0._%D0%91%D0%BE%D0%B3%D0%BE%D1%80%D0%BE%D0%B4%D1%81%D0%BA%D0%B8%D0%B5_%D1%81%D1%82%D0%B0%D1%80%D0%BE%D0%B2%D0%B5%D1%80%D1%8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5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16238" y="1971585"/>
            <a:ext cx="32668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800" dirty="0">
                <a:solidFill>
                  <a:prstClr val="white"/>
                </a:solidFill>
              </a:rPr>
              <a:t>Приверженцев прежних церковных обрядов и обычаев стали называть «старообрядцами».</a:t>
            </a:r>
          </a:p>
        </p:txBody>
      </p:sp>
    </p:spTree>
    <p:extLst>
      <p:ext uri="{BB962C8B-B14F-4D97-AF65-F5344CB8AC3E}">
        <p14:creationId xmlns:p14="http://schemas.microsoft.com/office/powerpoint/2010/main" val="43254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76600" y="1857705"/>
            <a:ext cx="5176097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685783"/>
            <a:r>
              <a:rPr lang="ru-RU" sz="3600" dirty="0">
                <a:solidFill>
                  <a:schemeClr val="bg1"/>
                </a:solidFill>
                <a:latin typeface="+mj-lt"/>
              </a:rPr>
              <a:t>Старообрядчество </a:t>
            </a:r>
            <a:r>
              <a:rPr lang="ru-RU" sz="3600" dirty="0" smtClean="0">
                <a:solidFill>
                  <a:schemeClr val="bg1"/>
                </a:solidFill>
                <a:latin typeface="+mj-lt"/>
              </a:rPr>
              <a:t>—</a:t>
            </a:r>
            <a:endParaRPr lang="ru-RU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6600" y="2656811"/>
            <a:ext cx="5416138" cy="9287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4000"/>
              </a:lnSpc>
            </a:pPr>
            <a:r>
              <a:rPr lang="ru-RU" sz="1800" dirty="0">
                <a:solidFill>
                  <a:schemeClr val="bg1"/>
                </a:solidFill>
                <a:latin typeface="+mj-lt"/>
              </a:rPr>
              <a:t>совокупность религиозных течений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организаций, направленных против церковных реформ патриарха Никона.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5602" name="Picture 2" descr="https://upload.wikimedia.org/wikipedia/ru/4/47/%D0%9A%D1%80%D0%B5%D1%81%D1%82_%D1%81%D1%82%D0%B0%D1%80%D0%BE%D0%BE%D0%B1%D1%80%D1%8F%D0%B4%D1%87%D0%B5%D1%81%D0%BA%D0%B8%D0%B9_%D0%BD%D0%B0%D1%82%D0%B5%D0%BB%D1%8C%D0%BD%D1%8B%D0%B9_%D1%81%D0%B5%D1%80%D0%B5%D0%B1%D1%80%D1%8F%D0%BD%D1%8B%D0%B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08" y="1573070"/>
            <a:ext cx="2060021" cy="199735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96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80729" y="1623796"/>
            <a:ext cx="3485876" cy="1895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На </a:t>
            </a:r>
            <a:r>
              <a:rPr lang="ru-RU" sz="1400" dirty="0" smtClean="0">
                <a:solidFill>
                  <a:prstClr val="white"/>
                </a:solidFill>
              </a:rPr>
              <a:t>Соборе 1666 года было решено </a:t>
            </a:r>
            <a:r>
              <a:rPr lang="ru-RU" sz="1400" dirty="0">
                <a:solidFill>
                  <a:prstClr val="white"/>
                </a:solidFill>
              </a:rPr>
              <a:t>передать лидеров старообрядцев светским </a:t>
            </a:r>
            <a:r>
              <a:rPr lang="ru-RU" sz="1400" dirty="0" smtClean="0">
                <a:solidFill>
                  <a:prstClr val="white"/>
                </a:solidFill>
              </a:rPr>
              <a:t>властям</a:t>
            </a:r>
            <a:r>
              <a:rPr lang="ru-RU" sz="1400" dirty="0">
                <a:solidFill>
                  <a:prstClr val="white"/>
                </a:solidFill>
              </a:rPr>
              <a:t>.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По </a:t>
            </a:r>
            <a:r>
              <a:rPr lang="ru-RU" sz="1400" dirty="0">
                <a:solidFill>
                  <a:prstClr val="white"/>
                </a:solidFill>
              </a:rPr>
              <a:t>Соборному уложению </a:t>
            </a:r>
            <a:r>
              <a:rPr lang="ru-RU" sz="1400" dirty="0" smtClean="0">
                <a:solidFill>
                  <a:prstClr val="white"/>
                </a:solidFill>
              </a:rPr>
              <a:t>1649 </a:t>
            </a:r>
            <a:r>
              <a:rPr lang="ru-RU" sz="1400" dirty="0">
                <a:solidFill>
                  <a:prstClr val="white"/>
                </a:solidFill>
              </a:rPr>
              <a:t>года </a:t>
            </a:r>
            <a:r>
              <a:rPr lang="ru-RU" sz="1400" dirty="0" smtClean="0">
                <a:solidFill>
                  <a:prstClr val="white"/>
                </a:solidFill>
              </a:rPr>
              <a:t/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им </a:t>
            </a:r>
            <a:r>
              <a:rPr lang="ru-RU" sz="1400" dirty="0">
                <a:solidFill>
                  <a:prstClr val="white"/>
                </a:solidFill>
              </a:rPr>
              <a:t>грозила </a:t>
            </a:r>
            <a:r>
              <a:rPr lang="ru-RU" sz="1400" dirty="0" smtClean="0">
                <a:solidFill>
                  <a:prstClr val="white"/>
                </a:solidFill>
              </a:rPr>
              <a:t>казнь </a:t>
            </a:r>
            <a:r>
              <a:rPr lang="ru-RU" sz="1400" dirty="0">
                <a:solidFill>
                  <a:prstClr val="white"/>
                </a:solidFill>
              </a:rPr>
              <a:t>на костре. </a:t>
            </a:r>
          </a:p>
        </p:txBody>
      </p:sp>
      <p:pic>
        <p:nvPicPr>
          <p:cNvPr id="9" name="Picture 2" descr="https://upload.wikimedia.org/wikipedia/commons/thumb/6/67/Tsar_Alexey_Mihajlovich_and_patriarch_Nikon_on_court.jpg/1024px-Tsar_Alexey_Mihajlovich_and_patriarch_Nikon_on_cour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66604" y="665321"/>
            <a:ext cx="5277396" cy="375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46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577920"/>
            <a:ext cx="3969385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Крещение двумя </a:t>
            </a:r>
            <a:r>
              <a:rPr lang="ru-RU" sz="2800" dirty="0">
                <a:solidFill>
                  <a:srgbClr val="FFDC5A"/>
                </a:solidFill>
                <a:latin typeface="Merriweather"/>
              </a:rPr>
              <a:t>пальцами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5" y="2631992"/>
            <a:ext cx="3307534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Используются указательный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и </a:t>
            </a:r>
            <a:r>
              <a:rPr lang="ru-RU" sz="1400" dirty="0">
                <a:solidFill>
                  <a:prstClr val="white"/>
                </a:solidFill>
              </a:rPr>
              <a:t>средний пальцы. </a:t>
            </a:r>
            <a:r>
              <a:rPr lang="ru-RU" sz="1400" dirty="0" smtClean="0">
                <a:solidFill>
                  <a:prstClr val="white"/>
                </a:solidFill>
              </a:rPr>
              <a:t>Символизирует </a:t>
            </a:r>
            <a:r>
              <a:rPr lang="ru-RU" sz="1400" dirty="0">
                <a:solidFill>
                  <a:prstClr val="white"/>
                </a:solidFill>
              </a:rPr>
              <a:t>двойственную природу Христа (Божественную и человеческую).</a:t>
            </a:r>
          </a:p>
        </p:txBody>
      </p:sp>
      <p:pic>
        <p:nvPicPr>
          <p:cNvPr id="3074" name="Picture 2" descr="Ð.Ð. Ð¡ÑÑÐ¸ÐºÐ¾Ð². Ð¤ÑÐ°Ð³Ð¼ÐµÐ½Ñ ÐºÐ°ÑÑÐ¸Ð½Ñ Â«ÐÐ¾ÑÑÑÐ½Ñ ÐÐ¾ÑÐ¾Ð·Ð¾Ð²Ð°Â»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2867" y="815332"/>
            <a:ext cx="5053659" cy="351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41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40037" y="1523951"/>
            <a:ext cx="3131725" cy="675174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83"/>
            <a:endParaRPr lang="ru-RU" sz="600" dirty="0" smtClean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83"/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Реформа патриарха Никона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8775" y="386413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Раскол </a:t>
            </a:r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в Русской православной церкви</a:t>
            </a:r>
          </a:p>
        </p:txBody>
      </p:sp>
      <p:cxnSp>
        <p:nvCxnSpPr>
          <p:cNvPr id="30" name="Соединительная линия уступом 29"/>
          <p:cNvCxnSpPr>
            <a:stCxn id="26" idx="1"/>
            <a:endCxn id="21" idx="1"/>
          </p:cNvCxnSpPr>
          <p:nvPr/>
        </p:nvCxnSpPr>
        <p:spPr>
          <a:xfrm rot="10800000" flipV="1">
            <a:off x="827337" y="1861538"/>
            <a:ext cx="12701" cy="1935266"/>
          </a:xfrm>
          <a:prstGeom prst="bentConnector3">
            <a:avLst>
              <a:gd name="adj1" fmla="val 1899858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оединительная линия уступом 30"/>
          <p:cNvCxnSpPr>
            <a:stCxn id="17" idx="3"/>
            <a:endCxn id="21" idx="3"/>
          </p:cNvCxnSpPr>
          <p:nvPr/>
        </p:nvCxnSpPr>
        <p:spPr>
          <a:xfrm>
            <a:off x="8289826" y="1861538"/>
            <a:ext cx="12700" cy="1935266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120000" y="1523951"/>
            <a:ext cx="3169826" cy="675174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83"/>
            <a:endParaRPr lang="ru-RU" sz="600" dirty="0" smtClean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83"/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Собор </a:t>
            </a: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1666–1667 годов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7336" y="3457841"/>
            <a:ext cx="7462490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83"/>
            <a:endParaRPr lang="ru-RU" sz="6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Начало раскола в Русской православной церкви</a:t>
            </a:r>
          </a:p>
        </p:txBody>
      </p:sp>
    </p:spTree>
    <p:extLst>
      <p:ext uri="{BB962C8B-B14F-4D97-AF65-F5344CB8AC3E}">
        <p14:creationId xmlns:p14="http://schemas.microsoft.com/office/powerpoint/2010/main" val="173805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7" grpId="0" animBg="1"/>
      <p:bldP spid="2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76600" y="1526130"/>
            <a:ext cx="2737929" cy="6463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685783"/>
            <a:r>
              <a:rPr lang="ru-RU" sz="4200" dirty="0" smtClean="0">
                <a:solidFill>
                  <a:schemeClr val="bg1"/>
                </a:solidFill>
                <a:latin typeface="+mj-lt"/>
              </a:rPr>
              <a:t>Раскол —</a:t>
            </a:r>
            <a:endParaRPr lang="ru-RU" sz="4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6600" y="2390106"/>
            <a:ext cx="4681151" cy="15789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4000"/>
              </a:lnSpc>
            </a:pPr>
            <a:r>
              <a:rPr lang="ru-RU" sz="1800" dirty="0">
                <a:solidFill>
                  <a:schemeClr val="bg1"/>
                </a:solidFill>
                <a:latin typeface="+mj-lt"/>
              </a:rPr>
              <a:t>движение, возникшее в середине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XVII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века в Русской православной церкви. Объединило ту часть верующих, которые не признали церковные реформы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Никона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9" name="Picture 2" descr="ÐÐ°ÑÑÐ¸Ð½ÐºÐ¸ Ð¿Ð¾ Ð·Ð°Ð¿ÑÐ¾ÑÑ Ð¡ÑÐ°ÑÐ¾Ð¾Ð±ÑÑÐ´ÑÐµÑÑÐ²Ð¾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8108" y="1573070"/>
            <a:ext cx="2060021" cy="201245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92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22532" name="Picture 4" descr="Картинки по запросу смерть митрополита филипп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196" y="0"/>
            <a:ext cx="38576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93205" y="895664"/>
            <a:ext cx="1584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Протопоп Аввакум.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Икона </a:t>
            </a:r>
            <a:b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</a:br>
            <a:r>
              <a:rPr lang="en-US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XVII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века 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pic>
        <p:nvPicPr>
          <p:cNvPr id="22530" name="Picture 2" descr="https://upload.wikimedia.org/wikipedia/commons/6/6c/Protopop_Avvakym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45299" y="0"/>
            <a:ext cx="418115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69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76600" y="1750980"/>
            <a:ext cx="3629199" cy="6463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685783"/>
            <a:r>
              <a:rPr lang="ru-RU" sz="4200" dirty="0">
                <a:solidFill>
                  <a:schemeClr val="bg1"/>
                </a:solidFill>
                <a:latin typeface="+mj-lt"/>
              </a:rPr>
              <a:t>Протопоп </a:t>
            </a:r>
            <a:r>
              <a:rPr lang="ru-RU" sz="4200" dirty="0" smtClean="0">
                <a:solidFill>
                  <a:schemeClr val="bg1"/>
                </a:solidFill>
                <a:latin typeface="+mj-lt"/>
              </a:rPr>
              <a:t>—</a:t>
            </a:r>
            <a:endParaRPr lang="ru-RU" sz="4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6600" y="2614956"/>
            <a:ext cx="4681151" cy="9287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4000"/>
              </a:lnSpc>
            </a:pPr>
            <a:r>
              <a:rPr lang="ru-RU" sz="1800" dirty="0">
                <a:solidFill>
                  <a:schemeClr val="bg1"/>
                </a:solidFill>
                <a:latin typeface="+mj-lt"/>
              </a:rPr>
              <a:t>обиходное название старшего православного священника (протоиерея).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8" name="Picture 2" descr="ÐÐ°ÑÑÐ¸Ð½ÐºÐ¸ Ð¿Ð¾ Ð·Ð°Ð¿ÑÐ¾ÑÑ Ð¡ÑÐ°ÑÐ¾Ð¾Ð±ÑÑÐ´ÑÐµÑÑÐ²Ð¾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8108" y="1573070"/>
            <a:ext cx="2060021" cy="201245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ÐÐ°ÑÑÐ¸Ð½ÐºÐ¸ Ð¿Ð¾ Ð·Ð°Ð¿ÑÐ¾ÑÑ Ð¿ÑÐ¾ÑÐ¾Ð¿Ð¾Ð¿ Ð°Ð²Ð²Ð°ÐºÑÐ¼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8108" y="1565521"/>
            <a:ext cx="2060021" cy="201245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92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427957"/>
            <a:ext cx="65253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Убеждения Аввакума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7550" y="1481452"/>
            <a:ext cx="51813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 активным приверженцем и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пропо-ведником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благочестивого образа жизни.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48845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267205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7549" y="2665057"/>
            <a:ext cx="53242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ледовал уставам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 постановлениям Стоглавого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собора 1551 года.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58776" y="376238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7550" y="3744772"/>
            <a:ext cx="51813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Считал, что за основу православной веры следует брать русские первоисточники.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4198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877" y="1496050"/>
            <a:ext cx="2095500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67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" y="3976244"/>
            <a:ext cx="3700132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За свои убеждения Аввакум был арестован и заключён в монастырь. </a:t>
            </a:r>
          </a:p>
        </p:txBody>
      </p:sp>
      <p:sp>
        <p:nvSpPr>
          <p:cNvPr id="8" name="Овал 7"/>
          <p:cNvSpPr/>
          <p:nvPr/>
        </p:nvSpPr>
        <p:spPr>
          <a:xfrm>
            <a:off x="6985225" y="40014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1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85225" y="792314"/>
            <a:ext cx="18113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С.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Д. Милорадович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. Путешествие Аввакума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по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Сибири.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1898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19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80729" y="1623796"/>
            <a:ext cx="3215911" cy="1895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Аввакум </a:t>
            </a:r>
            <a:r>
              <a:rPr lang="ru-RU" sz="1400" dirty="0">
                <a:solidFill>
                  <a:prstClr val="white"/>
                </a:solidFill>
              </a:rPr>
              <a:t>везде проповедовал старообрядческие </a:t>
            </a:r>
            <a:r>
              <a:rPr lang="ru-RU" sz="1400" dirty="0" smtClean="0">
                <a:solidFill>
                  <a:prstClr val="white"/>
                </a:solidFill>
              </a:rPr>
              <a:t>идеи.</a:t>
            </a: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1663 году </a:t>
            </a:r>
            <a:r>
              <a:rPr lang="ru-RU" sz="1400" dirty="0" smtClean="0">
                <a:solidFill>
                  <a:prstClr val="white"/>
                </a:solidFill>
              </a:rPr>
              <a:t>он </a:t>
            </a:r>
            <a:r>
              <a:rPr lang="ru-RU" sz="1400" dirty="0">
                <a:solidFill>
                  <a:prstClr val="white"/>
                </a:solidFill>
              </a:rPr>
              <a:t>был возвращён </a:t>
            </a:r>
            <a:r>
              <a:rPr lang="ru-RU" sz="1400" dirty="0" smtClean="0">
                <a:solidFill>
                  <a:prstClr val="white"/>
                </a:solidFill>
              </a:rPr>
              <a:t/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в </a:t>
            </a:r>
            <a:r>
              <a:rPr lang="ru-RU" sz="1400" dirty="0">
                <a:solidFill>
                  <a:prstClr val="white"/>
                </a:solidFill>
              </a:rPr>
              <a:t>Москву, где стал продолжать борьбу с церковной реформой.</a:t>
            </a:r>
          </a:p>
        </p:txBody>
      </p:sp>
      <p:pic>
        <p:nvPicPr>
          <p:cNvPr id="10242" name="Picture 2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605" y="724082"/>
            <a:ext cx="5277395" cy="369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ÐÐ°ÑÑÐ¸Ð½ÐºÐ¸ Ð¿Ð¾ Ð·Ð°Ð¿ÑÐ¾ÑÑ Ð¿ÑÐ¾ÑÐ¾Ð¿Ð¾Ð¿ Ð°Ð²Ð²Ð°ÐºÑÐ¼ Ñ ÑÐ°ÑÐµÐ¼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7921" y="724082"/>
            <a:ext cx="5312408" cy="373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40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77774" y="995346"/>
            <a:ext cx="717939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Гонения на протопопа Аввакума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Проведение Церковного собора 1666–1667 годов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76600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Лишение </a:t>
            </a:r>
            <a:r>
              <a:rPr lang="ru-RU" sz="1403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Аввакума </a:t>
            </a:r>
            <a:r>
              <a:rPr lang="ru-RU" sz="1403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духовного сана и отлучение от церкви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Ссылка Аввакума </a:t>
            </a:r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1403" dirty="0" err="1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Пустозёрск</a:t>
            </a:r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 и заключение в земляную тюрьму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0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5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8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1732765"/>
            <a:ext cx="3215911" cy="16589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</a:t>
            </a:r>
            <a:r>
              <a:rPr lang="ru-RU" sz="1400" dirty="0" err="1">
                <a:solidFill>
                  <a:prstClr val="white"/>
                </a:solidFill>
              </a:rPr>
              <a:t>Пустозёрске</a:t>
            </a:r>
            <a:r>
              <a:rPr lang="ru-RU" sz="1400" dirty="0">
                <a:solidFill>
                  <a:prstClr val="white"/>
                </a:solidFill>
              </a:rPr>
              <a:t> </a:t>
            </a:r>
            <a:r>
              <a:rPr lang="ru-RU" sz="1400" dirty="0" smtClean="0">
                <a:solidFill>
                  <a:prstClr val="white"/>
                </a:solidFill>
              </a:rPr>
              <a:t>Аввакум </a:t>
            </a:r>
            <a:r>
              <a:rPr lang="ru-RU" sz="1400" dirty="0">
                <a:solidFill>
                  <a:prstClr val="white"/>
                </a:solidFill>
              </a:rPr>
              <a:t>занимался литературной деятельностью. </a:t>
            </a:r>
          </a:p>
          <a:p>
            <a:pPr defTabSz="685783">
              <a:lnSpc>
                <a:spcPct val="110000"/>
              </a:lnSpc>
            </a:pP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Там им было написано </a:t>
            </a:r>
            <a:r>
              <a:rPr lang="ru-RU" sz="1400" dirty="0" smtClean="0">
                <a:solidFill>
                  <a:prstClr val="white"/>
                </a:solidFill>
              </a:rPr>
              <a:t>«</a:t>
            </a:r>
            <a:r>
              <a:rPr lang="ru-RU" sz="1400" dirty="0">
                <a:solidFill>
                  <a:prstClr val="white"/>
                </a:solidFill>
              </a:rPr>
              <a:t>Житие» </a:t>
            </a:r>
            <a:r>
              <a:rPr lang="ru-RU" sz="1400" dirty="0" smtClean="0">
                <a:solidFill>
                  <a:prstClr val="white"/>
                </a:solidFill>
              </a:rPr>
              <a:t/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и </a:t>
            </a:r>
            <a:r>
              <a:rPr lang="ru-RU" sz="1400" dirty="0">
                <a:solidFill>
                  <a:prstClr val="white"/>
                </a:solidFill>
              </a:rPr>
              <a:t>множество других работ.</a:t>
            </a:r>
          </a:p>
        </p:txBody>
      </p:sp>
      <p:pic>
        <p:nvPicPr>
          <p:cNvPr id="10242" name="Picture 2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605" y="724082"/>
            <a:ext cx="5277395" cy="369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92" r="11141" b="2132"/>
          <a:stretch/>
        </p:blipFill>
        <p:spPr bwMode="auto">
          <a:xfrm>
            <a:off x="3866606" y="724082"/>
            <a:ext cx="5277394" cy="379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42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b1.culture.ru/c/47742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" y="-1"/>
            <a:ext cx="9144003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5877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Г.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Мясоедов. Сожжение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протопопа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Аввакума.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1897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" y="3937935"/>
            <a:ext cx="4295556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11 апреля 1682 года «неистовый протопоп» и его сподвижники были заживо сожжены.</a:t>
            </a:r>
          </a:p>
        </p:txBody>
      </p:sp>
    </p:spTree>
    <p:extLst>
      <p:ext uri="{BB962C8B-B14F-4D97-AF65-F5344CB8AC3E}">
        <p14:creationId xmlns:p14="http://schemas.microsoft.com/office/powerpoint/2010/main" val="303404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577920"/>
            <a:ext cx="3969385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Крещение тремя </a:t>
            </a:r>
            <a:r>
              <a:rPr lang="ru-RU" sz="2800" dirty="0">
                <a:solidFill>
                  <a:srgbClr val="FFDC5A"/>
                </a:solidFill>
                <a:latin typeface="Merriweather"/>
              </a:rPr>
              <a:t>пальцами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5" y="2631992"/>
            <a:ext cx="3307534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Используются </a:t>
            </a:r>
            <a:r>
              <a:rPr lang="ru-RU" sz="1400" dirty="0" smtClean="0">
                <a:solidFill>
                  <a:prstClr val="white"/>
                </a:solidFill>
              </a:rPr>
              <a:t>большой, указательный </a:t>
            </a:r>
            <a:r>
              <a:rPr lang="ru-RU" sz="1400" dirty="0">
                <a:solidFill>
                  <a:prstClr val="white"/>
                </a:solidFill>
              </a:rPr>
              <a:t>и </a:t>
            </a:r>
            <a:r>
              <a:rPr lang="ru-RU" sz="1400" dirty="0" smtClean="0">
                <a:solidFill>
                  <a:prstClr val="white"/>
                </a:solidFill>
              </a:rPr>
              <a:t>средний пальцы. </a:t>
            </a: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Означает </a:t>
            </a:r>
            <a:r>
              <a:rPr lang="ru-RU" sz="1400" dirty="0">
                <a:solidFill>
                  <a:prstClr val="white"/>
                </a:solidFill>
              </a:rPr>
              <a:t>Святую Троицу (Бог Отец, Бог Сын и Бог Святой Дух). </a:t>
            </a:r>
          </a:p>
        </p:txBody>
      </p:sp>
      <p:pic>
        <p:nvPicPr>
          <p:cNvPr id="4098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2867" y="815332"/>
            <a:ext cx="5041133" cy="352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72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upload.wikimedia.org/wikipedia/commons/4/48/Solovetsky_Monastery_Upris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36503" y="1694587"/>
            <a:ext cx="28709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prstClr val="white"/>
                </a:solidFill>
              </a:rPr>
              <a:t>После раскола </a:t>
            </a:r>
            <a:r>
              <a:rPr lang="ru-RU" sz="1800" dirty="0" smtClean="0">
                <a:solidFill>
                  <a:prstClr val="white"/>
                </a:solidFill>
              </a:rPr>
              <a:t/>
            </a:r>
            <a:br>
              <a:rPr lang="ru-RU" sz="1800" dirty="0" smtClean="0">
                <a:solidFill>
                  <a:prstClr val="white"/>
                </a:solidFill>
              </a:rPr>
            </a:br>
            <a:r>
              <a:rPr lang="ru-RU" sz="1800" dirty="0" smtClean="0">
                <a:solidFill>
                  <a:prstClr val="white"/>
                </a:solidFill>
              </a:rPr>
              <a:t>по России прокатились </a:t>
            </a:r>
            <a:r>
              <a:rPr lang="ru-RU" sz="1800" dirty="0">
                <a:solidFill>
                  <a:prstClr val="white"/>
                </a:solidFill>
              </a:rPr>
              <a:t>массовые религиозные выступления. Они продолжались вплоть до конца XVII века.</a:t>
            </a:r>
          </a:p>
        </p:txBody>
      </p:sp>
    </p:spTree>
    <p:extLst>
      <p:ext uri="{BB962C8B-B14F-4D97-AF65-F5344CB8AC3E}">
        <p14:creationId xmlns:p14="http://schemas.microsoft.com/office/powerpoint/2010/main" val="334729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upload.wikimedia.org/wikipedia/commons/c/c4/Vasily_Surikov_-_%D0%91%D0%BE%D1%8F%D1%80%D1%8B%D0%BD%D1%8F_%D0%9C%D0%BE%D1%80%D0%BE%D0%B7%D0%BE%D0%B2%D0%B0_-_Google_Art_Projec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00" y="-216538"/>
            <a:ext cx="10840243" cy="558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В. И.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Суриков.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Боярыня Морозова.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1887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" y="3937935"/>
            <a:ext cx="4800603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Среди приверженцев старых традиций и обрядов были представители различных слоёв населения.</a:t>
            </a:r>
          </a:p>
        </p:txBody>
      </p:sp>
    </p:spTree>
    <p:extLst>
      <p:ext uri="{BB962C8B-B14F-4D97-AF65-F5344CB8AC3E}">
        <p14:creationId xmlns:p14="http://schemas.microsoft.com/office/powerpoint/2010/main" val="172475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3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6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Формы протеста старообрядцев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7" y="1246235"/>
            <a:ext cx="334072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Самосожжение, голодная смерть.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23317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15076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2282263"/>
            <a:ext cx="410306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Уклонение от повинностей.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11446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7" y="3250304"/>
            <a:ext cx="33407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Неподчинение властям.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67137" y="407817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00457" y="4207617"/>
            <a:ext cx="372086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Вооружённое сопротивление.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275" y="1127975"/>
            <a:ext cx="1798270" cy="319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9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upload.wikimedia.org/wikipedia/commons/3/3b/%D0%A1%D0%B0%D0%BC%D0%BE%D1%81%D0%BE%D0%B6%D0%B8%D0%B3%D0%B0%D1%82%D0%B5%D0%BB%D0%B8.jpg?uselang=d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" y="0"/>
            <a:ext cx="91440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5877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Г. Мясоедов.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Самосжигатели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. 1884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" y="3937935"/>
            <a:ext cx="4807134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В период с 1675 по 1695 год из-за самосожжения погибло до 20 тысяч борцов за старую веру. </a:t>
            </a:r>
          </a:p>
        </p:txBody>
      </p:sp>
    </p:spTree>
    <p:extLst>
      <p:ext uri="{BB962C8B-B14F-4D97-AF65-F5344CB8AC3E}">
        <p14:creationId xmlns:p14="http://schemas.microsoft.com/office/powerpoint/2010/main" val="112571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22532" name="Picture 4" descr="Картинки по запросу смерть митрополита филипп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196" y="0"/>
            <a:ext cx="38576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93205" y="803331"/>
            <a:ext cx="15840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Штурм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Соловецкого монастыря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царским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войском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pic>
        <p:nvPicPr>
          <p:cNvPr id="29700" name="Picture 4" descr="https://cyrillitsa.ru/wp-content/uploads/2013/06/soloveckoevos20-753x102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57786" y="0"/>
            <a:ext cx="422444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88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upload.wikimedia.org/wikipedia/commons/0/00/Nikita_Pustosviat._Dispute_on_the_Confession_of_Fait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97971" y="-32658"/>
            <a:ext cx="9241972" cy="51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В. Перов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.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Никита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Пустосвят.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Спор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о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вере. 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1881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58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2097774"/>
            <a:ext cx="2709278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Одним из самых крупных выступлений старообрядцев стали события на Дону </a:t>
            </a:r>
            <a:r>
              <a:rPr lang="ru-RU" sz="1400" dirty="0" smtClean="0">
                <a:solidFill>
                  <a:prstClr val="white"/>
                </a:solidFill>
              </a:rPr>
              <a:t/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в </a:t>
            </a:r>
            <a:r>
              <a:rPr lang="ru-RU" sz="1400" dirty="0">
                <a:solidFill>
                  <a:prstClr val="white"/>
                </a:solidFill>
              </a:rPr>
              <a:t>1670–1680-х годах.</a:t>
            </a:r>
          </a:p>
        </p:txBody>
      </p:sp>
      <p:pic>
        <p:nvPicPr>
          <p:cNvPr id="7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0430" y="899434"/>
            <a:ext cx="5363570" cy="345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55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upload.wikimedia.org/wikipedia/commons/5/5c/Kazni_soloveckix_inoko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-1"/>
            <a:ext cx="914400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40014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Казни </a:t>
            </a:r>
            <a:r>
              <a:rPr lang="ru-RU" sz="1200" dirty="0" err="1">
                <a:solidFill>
                  <a:schemeClr val="tx1"/>
                </a:solidFill>
                <a:ea typeface="Theano Didot" panose="02060603060706020203" pitchFamily="18" charset="0"/>
              </a:rPr>
              <a:t>соловецких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 иноков</a:t>
            </a:r>
          </a:p>
        </p:txBody>
      </p:sp>
    </p:spTree>
    <p:extLst>
      <p:ext uri="{BB962C8B-B14F-4D97-AF65-F5344CB8AC3E}">
        <p14:creationId xmlns:p14="http://schemas.microsoft.com/office/powerpoint/2010/main" val="273332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7374"/>
            <a:ext cx="648970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Русская православная </a:t>
            </a: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церковь </a:t>
            </a:r>
            <a:b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 </a:t>
            </a: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XVII веке. Реформа </a:t>
            </a: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/>
            </a:r>
            <a:b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патриарха </a:t>
            </a: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Никона и раскол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1984621"/>
            <a:ext cx="527342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Во время Смуты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церковь также была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вовлечена в политическую борьбу.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99162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307618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3069188"/>
            <a:ext cx="5005138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При патриархе Филарете укрепились царская власть и положение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церкви.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8775" y="4196369"/>
            <a:ext cx="527342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Реформа патриарха Никона изменила обрядовую сторону православия.</a:t>
            </a:r>
          </a:p>
        </p:txBody>
      </p:sp>
      <p:sp>
        <p:nvSpPr>
          <p:cNvPr id="21" name="Овал 20"/>
          <p:cNvSpPr/>
          <p:nvPr/>
        </p:nvSpPr>
        <p:spPr>
          <a:xfrm>
            <a:off x="358775" y="416669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schemeClr val="tx1"/>
                </a:solidFill>
                <a:latin typeface="+mj-lt"/>
              </a:rPr>
              <a:t>3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9162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  <p:bldP spid="20" grpId="0"/>
      <p:bldP spid="2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7374"/>
            <a:ext cx="648970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Русская православная </a:t>
            </a: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церковь </a:t>
            </a:r>
            <a:b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 </a:t>
            </a: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XVII веке. Реформа </a:t>
            </a: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/>
            </a:r>
            <a:b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патриарха </a:t>
            </a: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Никона и раскол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2081255"/>
            <a:ext cx="4770505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После церковной реформы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Никона произошёл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раскол верующих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на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никониан и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старообрядцев.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58775" y="222675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schemeClr val="tx1"/>
                </a:solidFill>
                <a:latin typeface="+mj-lt"/>
              </a:rPr>
              <a:t>4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58775" y="381642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3673338"/>
            <a:ext cx="5005138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Борьба раскольников за старую веру стала одной из форм сопротивления народа против притеснения властей.</a:t>
            </a:r>
          </a:p>
        </p:txBody>
      </p:sp>
    </p:spTree>
    <p:extLst>
      <p:ext uri="{BB962C8B-B14F-4D97-AF65-F5344CB8AC3E}">
        <p14:creationId xmlns:p14="http://schemas.microsoft.com/office/powerpoint/2010/main" val="248412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ÐÐ°ÑÑÐ¸Ð½ÐºÐ¸ Ð¿Ð¾ Ð·Ð°Ð¿ÑÐ¾ÑÑ ÐºÐ¸ÑÐ¸Ð»Ð» Ð¿Ð°ÑÑÐ¸Ð°ÑÑ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6985225" y="42422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Патриарх Московский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и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всея Руси Кирилл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103" y="3937935"/>
            <a:ext cx="4582632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Высшее православное духовенство использует </a:t>
            </a:r>
            <a:r>
              <a:rPr lang="ru-RU" sz="1400" dirty="0" err="1">
                <a:solidFill>
                  <a:schemeClr val="bg1"/>
                </a:solidFill>
              </a:rPr>
              <a:t>именословное</a:t>
            </a:r>
            <a:r>
              <a:rPr lang="ru-RU" sz="1400" dirty="0">
                <a:solidFill>
                  <a:schemeClr val="bg1"/>
                </a:solidFill>
              </a:rPr>
              <a:t> сложение пальцев. </a:t>
            </a:r>
          </a:p>
        </p:txBody>
      </p:sp>
    </p:spTree>
    <p:extLst>
      <p:ext uri="{BB962C8B-B14F-4D97-AF65-F5344CB8AC3E}">
        <p14:creationId xmlns:p14="http://schemas.microsoft.com/office/powerpoint/2010/main" val="411407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7928" y="386413"/>
            <a:ext cx="608820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Именословное </a:t>
            </a:r>
            <a:r>
              <a:rPr lang="ru-RU" sz="2800" dirty="0" err="1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перстосложение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075" y="1148315"/>
            <a:ext cx="1816021" cy="400661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480825" y="921752"/>
            <a:ext cx="27948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/>
            <a:r>
              <a:rPr lang="en-US" sz="6000" dirty="0">
                <a:solidFill>
                  <a:srgbClr val="4E361E"/>
                </a:solidFill>
                <a:latin typeface="Merriweather"/>
              </a:rPr>
              <a:t>I</a:t>
            </a:r>
            <a:endParaRPr lang="ru-RU" sz="6000" dirty="0">
              <a:solidFill>
                <a:srgbClr val="4E361E"/>
              </a:solidFill>
              <a:latin typeface="Merriweather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2721936" y="1297172"/>
            <a:ext cx="2649628" cy="86245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5863467" y="1704559"/>
            <a:ext cx="27948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/>
            <a:r>
              <a:rPr lang="ru-RU" sz="6000" dirty="0" smtClean="0">
                <a:solidFill>
                  <a:srgbClr val="4E361E"/>
                </a:solidFill>
                <a:latin typeface="Merriweather"/>
              </a:rPr>
              <a:t>С</a:t>
            </a:r>
            <a:endParaRPr lang="ru-RU" sz="6000" dirty="0">
              <a:solidFill>
                <a:srgbClr val="4E361E"/>
              </a:solidFill>
              <a:latin typeface="Merriweather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H="1" flipV="1">
            <a:off x="3135183" y="1752273"/>
            <a:ext cx="2511267" cy="312808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6336092" y="2949352"/>
            <a:ext cx="27948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/>
            <a:r>
              <a:rPr lang="ru-RU" sz="6000" dirty="0" smtClean="0">
                <a:solidFill>
                  <a:srgbClr val="4E361E"/>
                </a:solidFill>
                <a:latin typeface="Merriweather"/>
              </a:rPr>
              <a:t>Х</a:t>
            </a:r>
            <a:endParaRPr lang="ru-RU" sz="6000" dirty="0">
              <a:solidFill>
                <a:srgbClr val="4E361E"/>
              </a:solidFill>
              <a:latin typeface="Merriweather"/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 flipH="1" flipV="1">
            <a:off x="3135183" y="2732341"/>
            <a:ext cx="3129092" cy="593763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5984794" y="3932170"/>
            <a:ext cx="27948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/>
            <a:r>
              <a:rPr lang="ru-RU" sz="6000" dirty="0" smtClean="0">
                <a:solidFill>
                  <a:srgbClr val="4E361E"/>
                </a:solidFill>
                <a:latin typeface="Merriweather"/>
              </a:rPr>
              <a:t>С</a:t>
            </a:r>
            <a:endParaRPr lang="ru-RU" sz="6000" dirty="0">
              <a:solidFill>
                <a:srgbClr val="4E361E"/>
              </a:solidFill>
              <a:latin typeface="Merriweather"/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 flipH="1" flipV="1">
            <a:off x="2618874" y="2526632"/>
            <a:ext cx="3158649" cy="1790188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52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29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Митрополит Димитрий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Ростовский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8194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76425" y="0"/>
            <a:ext cx="438065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67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1060</Words>
  <Application>Microsoft Office PowerPoint</Application>
  <PresentationFormat>Экран (16:9)</PresentationFormat>
  <Paragraphs>287</Paragraphs>
  <Slides>69</Slides>
  <Notes>69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5" baseType="lpstr">
      <vt:lpstr>Arial</vt:lpstr>
      <vt:lpstr>Roboto</vt:lpstr>
      <vt:lpstr>Calibri</vt:lpstr>
      <vt:lpstr>Merriweather</vt:lpstr>
      <vt:lpstr>Theano Didot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2018-04-02T11:25:08Z</dcterms:created>
  <dcterms:modified xsi:type="dcterms:W3CDTF">2018-04-02T11:25:26Z</dcterms:modified>
</cp:coreProperties>
</file>