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4" r:id="rId2"/>
    <p:sldMasterId id="2147483696" r:id="rId3"/>
    <p:sldMasterId id="2147483708" r:id="rId4"/>
  </p:sldMasterIdLst>
  <p:notesMasterIdLst>
    <p:notesMasterId r:id="rId63"/>
  </p:notesMasterIdLst>
  <p:sldIdLst>
    <p:sldId id="295" r:id="rId5"/>
    <p:sldId id="296" r:id="rId6"/>
    <p:sldId id="297" r:id="rId7"/>
    <p:sldId id="299" r:id="rId8"/>
    <p:sldId id="298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54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335" r:id="rId44"/>
    <p:sldId id="336" r:id="rId45"/>
    <p:sldId id="337" r:id="rId46"/>
    <p:sldId id="338" r:id="rId47"/>
    <p:sldId id="339" r:id="rId48"/>
    <p:sldId id="340" r:id="rId49"/>
    <p:sldId id="341" r:id="rId50"/>
    <p:sldId id="342" r:id="rId51"/>
    <p:sldId id="343" r:id="rId52"/>
    <p:sldId id="344" r:id="rId53"/>
    <p:sldId id="345" r:id="rId54"/>
    <p:sldId id="346" r:id="rId55"/>
    <p:sldId id="347" r:id="rId56"/>
    <p:sldId id="348" r:id="rId57"/>
    <p:sldId id="349" r:id="rId58"/>
    <p:sldId id="350" r:id="rId59"/>
    <p:sldId id="351" r:id="rId60"/>
    <p:sldId id="352" r:id="rId61"/>
    <p:sldId id="353" r:id="rId62"/>
  </p:sldIdLst>
  <p:sldSz cx="9144000" cy="5143500" type="screen16x9"/>
  <p:notesSz cx="6858000" cy="9144000"/>
  <p:embeddedFontLst>
    <p:embeddedFont>
      <p:font typeface="Theano Didot" panose="02060603060706020203" pitchFamily="18" charset="0"/>
      <p:regular r:id="rId64"/>
    </p:embeddedFont>
    <p:embeddedFont>
      <p:font typeface="Merriweather" panose="00000500000000000000" pitchFamily="2" charset="-52"/>
      <p:regular r:id="rId65"/>
      <p:bold r:id="rId66"/>
      <p:italic r:id="rId67"/>
      <p:boldItalic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Roboto" panose="02000000000000000000" pitchFamily="2" charset="0"/>
      <p:regular r:id="rId73"/>
      <p:bold r:id="rId74"/>
      <p:italic r:id="rId75"/>
      <p:boldItalic r:id="rId76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1648"/>
    <a:srgbClr val="4E361E"/>
    <a:srgbClr val="003BB2"/>
    <a:srgbClr val="FFDC5A"/>
    <a:srgbClr val="DBB43F"/>
    <a:srgbClr val="6008BA"/>
    <a:srgbClr val="2E2E3A"/>
    <a:srgbClr val="DD4935"/>
    <a:srgbClr val="FF6600"/>
    <a:srgbClr val="8A3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0" autoAdjust="0"/>
    <p:restoredTop sz="93689" autoAdjust="0"/>
  </p:normalViewPr>
  <p:slideViewPr>
    <p:cSldViewPr snapToGrid="0" showGuides="1">
      <p:cViewPr varScale="1">
        <p:scale>
          <a:sx n="109" d="100"/>
          <a:sy n="109" d="100"/>
        </p:scale>
        <p:origin x="936" y="102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76" Type="http://schemas.openxmlformats.org/officeDocument/2006/relationships/font" Target="fonts/font13.fntdata"/><Relationship Id="rId7" Type="http://schemas.openxmlformats.org/officeDocument/2006/relationships/slide" Target="slides/slide3.xml"/><Relationship Id="rId71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3.fntdata"/><Relationship Id="rId74" Type="http://schemas.openxmlformats.org/officeDocument/2006/relationships/font" Target="fonts/font11.fntdata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9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142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1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763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11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093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193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47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619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655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59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938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3014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432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704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679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1664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8909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8997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4342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6635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228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86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9226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381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4291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9735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246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66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963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666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09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448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41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0995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456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7912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1653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0373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538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3984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3569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758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5073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09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5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4637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503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501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2846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8908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723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650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62530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778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22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959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593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305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202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776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70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52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579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642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327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104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937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327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48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02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50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15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538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749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177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0372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946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1277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803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278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99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294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6906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8648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145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075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0268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3567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2309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355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1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903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359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325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608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807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381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09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964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632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27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09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9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66"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54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46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мануфактура россия 17 ве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251" y="0"/>
            <a:ext cx="76307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7438" y="1786920"/>
            <a:ext cx="4431205" cy="1569660"/>
          </a:xfrm>
          <a:prstGeom prst="rect">
            <a:avLst/>
          </a:prstGeom>
          <a:noFill/>
        </p:spPr>
        <p:txBody>
          <a:bodyPr wrap="square" lIns="360000" tIns="0" rIns="0" bIns="0" rtlCol="0">
            <a:spAutoFit/>
          </a:bodyPr>
          <a:lstStyle/>
          <a:p>
            <a:pPr defTabSz="685783"/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Экономическое развитие России в XVII веке</a:t>
            </a:r>
          </a:p>
        </p:txBody>
      </p:sp>
    </p:spTree>
    <p:extLst>
      <p:ext uri="{BB962C8B-B14F-4D97-AF65-F5344CB8AC3E}">
        <p14:creationId xmlns:p14="http://schemas.microsoft.com/office/powerpoint/2010/main" val="417357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r="-16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58010"/>
            <a:ext cx="4457700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Некоторые дворяне уходили к </a:t>
            </a:r>
            <a:r>
              <a:rPr lang="ru-RU" sz="1400" dirty="0" smtClean="0">
                <a:solidFill>
                  <a:prstClr val="white"/>
                </a:solidFill>
              </a:rPr>
              <a:t>казакам</a:t>
            </a:r>
            <a:r>
              <a:rPr lang="ru-RU" sz="1400" dirty="0">
                <a:solidFill>
                  <a:prstClr val="white"/>
                </a:solidFill>
              </a:rPr>
              <a:t>,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а </a:t>
            </a:r>
            <a:r>
              <a:rPr lang="ru-RU" sz="1400" dirty="0">
                <a:solidFill>
                  <a:prstClr val="white"/>
                </a:solidFill>
              </a:rPr>
              <a:t>иногда и становились боярскими холопами.</a:t>
            </a:r>
          </a:p>
        </p:txBody>
      </p:sp>
    </p:spTree>
    <p:extLst>
      <p:ext uri="{BB962C8B-B14F-4D97-AF65-F5344CB8AC3E}">
        <p14:creationId xmlns:p14="http://schemas.microsoft.com/office/powerpoint/2010/main" val="425809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Из-за разорения городов пришли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в </a:t>
            </a:r>
            <a:r>
              <a:rPr lang="ru-RU" sz="1800" dirty="0">
                <a:solidFill>
                  <a:prstClr val="white"/>
                </a:solidFill>
              </a:rPr>
              <a:t>упадок торговля, ремёсла и промыслы.</a:t>
            </a:r>
          </a:p>
        </p:txBody>
      </p:sp>
    </p:spTree>
    <p:extLst>
      <p:ext uri="{BB962C8B-B14F-4D97-AF65-F5344CB8AC3E}">
        <p14:creationId xmlns:p14="http://schemas.microsoft.com/office/powerpoint/2010/main" val="173380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779974" y="2545902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37736" y="2730975"/>
            <a:ext cx="3557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Становление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новой династии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764650" y="386414"/>
            <a:ext cx="361477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Экономика России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5444" y="1396871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57266" y="1735833"/>
            <a:ext cx="1358178" cy="1149031"/>
          </a:xfrm>
          <a:prstGeom prst="bentConnector3">
            <a:avLst>
              <a:gd name="adj1" fmla="val 11683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57266" y="2545902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4128" y="1476984"/>
            <a:ext cx="407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Смутное время нанесло ущерб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государственной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казне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5691" y="2623255"/>
            <a:ext cx="3305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Формирование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Первого </a:t>
            </a: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 Второго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ополчений</a:t>
            </a:r>
          </a:p>
        </p:txBody>
      </p:sp>
      <p:cxnSp>
        <p:nvCxnSpPr>
          <p:cNvPr id="22" name="Соединительная линия уступом 21"/>
          <p:cNvCxnSpPr>
            <a:stCxn id="29" idx="3"/>
            <a:endCxn id="21" idx="3"/>
          </p:cNvCxnSpPr>
          <p:nvPr/>
        </p:nvCxnSpPr>
        <p:spPr>
          <a:xfrm>
            <a:off x="7126312" y="1735834"/>
            <a:ext cx="1337397" cy="1149031"/>
          </a:xfrm>
          <a:prstGeom prst="bentConnector3">
            <a:avLst>
              <a:gd name="adj1" fmla="val 117093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15444" y="3719338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1311" y="3796690"/>
            <a:ext cx="397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Финансовая поддержка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богатого купечества</a:t>
            </a:r>
          </a:p>
        </p:txBody>
      </p:sp>
      <p:cxnSp>
        <p:nvCxnSpPr>
          <p:cNvPr id="18" name="Соединительная линия уступом 17"/>
          <p:cNvCxnSpPr>
            <a:stCxn id="35" idx="1"/>
            <a:endCxn id="12" idx="1"/>
          </p:cNvCxnSpPr>
          <p:nvPr/>
        </p:nvCxnSpPr>
        <p:spPr>
          <a:xfrm rot="10800000" flipH="1" flipV="1">
            <a:off x="657266" y="2884865"/>
            <a:ext cx="1358178" cy="1173436"/>
          </a:xfrm>
          <a:prstGeom prst="bentConnector3">
            <a:avLst>
              <a:gd name="adj1" fmla="val -1683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21" idx="3"/>
            <a:endCxn id="12" idx="3"/>
          </p:cNvCxnSpPr>
          <p:nvPr/>
        </p:nvCxnSpPr>
        <p:spPr>
          <a:xfrm flipH="1">
            <a:off x="7126312" y="2884865"/>
            <a:ext cx="1337397" cy="1173436"/>
          </a:xfrm>
          <a:prstGeom prst="bentConnector3">
            <a:avLst>
              <a:gd name="adj1" fmla="val -17093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61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9" grpId="0" animBg="1"/>
      <p:bldP spid="35" grpId="0" animBg="1"/>
      <p:bldP spid="4" grpId="0"/>
      <p:bldP spid="15" grpId="0"/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8486" y="2104955"/>
            <a:ext cx="3077195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сложившейся ситуации власть была вынуждена искать источники возрождения государственной </a:t>
            </a:r>
            <a:r>
              <a:rPr lang="ru-RU" sz="1400" dirty="0" smtClean="0">
                <a:solidFill>
                  <a:prstClr val="white"/>
                </a:solidFill>
              </a:rPr>
              <a:t>экономики.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"/>
          <a:stretch/>
        </p:blipFill>
        <p:spPr bwMode="auto">
          <a:xfrm flipH="1">
            <a:off x="3896590" y="909500"/>
            <a:ext cx="5247409" cy="332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0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Б. Ольшанский.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Городская улица XVII века. </a:t>
            </a:r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2004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17802"/>
            <a:ext cx="3771900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Только к середине </a:t>
            </a:r>
            <a:r>
              <a:rPr lang="en-US" sz="1400" dirty="0" smtClean="0">
                <a:solidFill>
                  <a:prstClr val="white"/>
                </a:solidFill>
              </a:rPr>
              <a:t>XVII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века удалось восстановить численность населения и прежний уровень производства.</a:t>
            </a:r>
          </a:p>
        </p:txBody>
      </p:sp>
    </p:spTree>
    <p:extLst>
      <p:ext uri="{BB962C8B-B14F-4D97-AF65-F5344CB8AC3E}">
        <p14:creationId xmlns:p14="http://schemas.microsoft.com/office/powerpoint/2010/main" val="324517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3948779"/>
            <a:ext cx="4052456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 целью увеличения дворянского войска в качестве поместий раздавались земли.</a:t>
            </a:r>
          </a:p>
        </p:txBody>
      </p:sp>
    </p:spTree>
    <p:extLst>
      <p:ext uri="{BB962C8B-B14F-4D97-AF65-F5344CB8AC3E}">
        <p14:creationId xmlns:p14="http://schemas.microsoft.com/office/powerpoint/2010/main" val="273719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05095" y="1647976"/>
            <a:ext cx="73564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Экономика России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8777" y="2783917"/>
            <a:ext cx="2567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Труд крестьян </a:t>
            </a:r>
          </a:p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барщине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1619" y="2783917"/>
            <a:ext cx="244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Увеличение производства хлеба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9313" y="2783917"/>
            <a:ext cx="2614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Продажа хлеба землевладельцами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06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5279" y="1697696"/>
            <a:ext cx="2715903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Излишки хлеба </a:t>
            </a:r>
            <a:r>
              <a:rPr lang="ru-RU" sz="1400" dirty="0">
                <a:solidFill>
                  <a:prstClr val="white"/>
                </a:solidFill>
              </a:rPr>
              <a:t>продавали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сами крестьяне.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5279" y="2903815"/>
            <a:ext cx="3131539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Из </a:t>
            </a:r>
            <a:r>
              <a:rPr lang="ru-RU" sz="1400" dirty="0">
                <a:solidFill>
                  <a:prstClr val="white"/>
                </a:solidFill>
              </a:rPr>
              <a:t>полученной прибыли они должны были выплачивать своим землевладельцам денежный </a:t>
            </a:r>
            <a:r>
              <a:rPr lang="ru-RU" sz="1400" dirty="0" smtClean="0">
                <a:solidFill>
                  <a:prstClr val="white"/>
                </a:solidFill>
              </a:rPr>
              <a:t>оброк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2"/>
          <a:stretch/>
        </p:blipFill>
        <p:spPr bwMode="auto">
          <a:xfrm>
            <a:off x="3872107" y="757340"/>
            <a:ext cx="5271893" cy="362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5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1" t="16366" r="17396" b="55289"/>
          <a:stretch/>
        </p:blipFill>
        <p:spPr>
          <a:xfrm>
            <a:off x="0" y="-40943"/>
            <a:ext cx="9157648" cy="51844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412287" y="2530585"/>
            <a:ext cx="148005" cy="14434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28844" y="2275973"/>
            <a:ext cx="755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ea typeface="Roboto" panose="02000000000000000000" pitchFamily="2" charset="0"/>
                <a:cs typeface="Roboto" panose="02000000000000000000" pitchFamily="2" charset="0"/>
              </a:rPr>
              <a:t>Псков</a:t>
            </a:r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690332" y="2758888"/>
            <a:ext cx="148005" cy="14434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774967" y="2678882"/>
            <a:ext cx="1062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ea typeface="Roboto" panose="02000000000000000000" pitchFamily="2" charset="0"/>
                <a:cs typeface="Roboto" panose="02000000000000000000" pitchFamily="2" charset="0"/>
              </a:rPr>
              <a:t>Смоленск</a:t>
            </a:r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89767" y="420944"/>
            <a:ext cx="5954234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2800" b="1" dirty="0" smtClean="0">
                <a:solidFill>
                  <a:prstClr val="white"/>
                </a:solidFill>
              </a:rPr>
              <a:t>Специализация районов России</a:t>
            </a:r>
            <a:endParaRPr lang="ru-RU" sz="2800" b="1" dirty="0">
              <a:solidFill>
                <a:prstClr val="white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1084521" y="2190914"/>
            <a:ext cx="642121" cy="2308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1556104" y="2190915"/>
            <a:ext cx="170538" cy="4840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Скругленный прямоугольник 29"/>
          <p:cNvSpPr/>
          <p:nvPr/>
        </p:nvSpPr>
        <p:spPr>
          <a:xfrm>
            <a:off x="1707724" y="1590568"/>
            <a:ext cx="1207944" cy="61575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780484" y="1744556"/>
            <a:ext cx="1062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ea typeface="Roboto" panose="02000000000000000000" pitchFamily="2" charset="0"/>
                <a:cs typeface="Roboto" panose="02000000000000000000" pitchFamily="2" charset="0"/>
              </a:rPr>
              <a:t>Лён</a:t>
            </a:r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8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20" grpId="0" animBg="1"/>
      <p:bldP spid="22" grpId="0"/>
      <p:bldP spid="30" grpId="0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1" t="16366" r="17396" b="55289"/>
          <a:stretch/>
        </p:blipFill>
        <p:spPr>
          <a:xfrm>
            <a:off x="0" y="-40943"/>
            <a:ext cx="9157648" cy="51844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921780" y="1765040"/>
            <a:ext cx="148005" cy="14434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069785" y="1683324"/>
            <a:ext cx="1128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err="1" smtClean="0">
                <a:ea typeface="Roboto" panose="02000000000000000000" pitchFamily="2" charset="0"/>
                <a:cs typeface="Roboto" panose="02000000000000000000" pitchFamily="2" charset="0"/>
              </a:rPr>
              <a:t>Белоозеро</a:t>
            </a:r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911147" y="2961540"/>
            <a:ext cx="148005" cy="14434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995782" y="2881534"/>
            <a:ext cx="896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ea typeface="Roboto" panose="02000000000000000000" pitchFamily="2" charset="0"/>
                <a:cs typeface="Roboto" panose="02000000000000000000" pitchFamily="2" charset="0"/>
              </a:rPr>
              <a:t>Калуга</a:t>
            </a:r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89767" y="420944"/>
            <a:ext cx="5954234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2800" b="1" dirty="0" smtClean="0">
                <a:solidFill>
                  <a:prstClr val="white"/>
                </a:solidFill>
              </a:rPr>
              <a:t>Специализация районов России</a:t>
            </a:r>
            <a:endParaRPr lang="ru-RU" sz="2800" b="1" dirty="0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665429" y="2492828"/>
            <a:ext cx="148005" cy="14434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750064" y="2412822"/>
            <a:ext cx="896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ea typeface="Roboto" panose="02000000000000000000" pitchFamily="2" charset="0"/>
                <a:cs typeface="Roboto" panose="02000000000000000000" pitchFamily="2" charset="0"/>
              </a:rPr>
              <a:t>Муром</a:t>
            </a:r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 flipV="1">
            <a:off x="2198471" y="1909388"/>
            <a:ext cx="853073" cy="4034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813435" y="2766491"/>
            <a:ext cx="1238109" cy="2727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 flipV="1">
            <a:off x="2567718" y="2562787"/>
            <a:ext cx="483826" cy="22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кругленный прямоугольник 25"/>
          <p:cNvSpPr/>
          <p:nvPr/>
        </p:nvSpPr>
        <p:spPr>
          <a:xfrm>
            <a:off x="3071406" y="2255793"/>
            <a:ext cx="1207944" cy="61575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3144166" y="2409781"/>
            <a:ext cx="1062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ea typeface="Roboto" panose="02000000000000000000" pitchFamily="2" charset="0"/>
                <a:cs typeface="Roboto" panose="02000000000000000000" pitchFamily="2" charset="0"/>
              </a:rPr>
              <a:t>Овощи</a:t>
            </a:r>
            <a:endParaRPr lang="ru-RU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39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20" grpId="0" animBg="1"/>
      <p:bldP spid="22" grpId="0"/>
      <p:bldP spid="13" grpId="0" animBg="1"/>
      <p:bldP spid="14" grpId="0"/>
      <p:bldP spid="26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r="-3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0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Городская кузница </a:t>
            </a:r>
            <a:r>
              <a:rPr lang="en-US" sz="1200" dirty="0">
                <a:solidFill>
                  <a:prstClr val="black"/>
                </a:solidFill>
                <a:ea typeface="Theano Didot" panose="02060603060706020203" pitchFamily="18" charset="0"/>
              </a:rPr>
              <a:t>XVII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века в Смоленске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947811"/>
            <a:ext cx="428492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Зажиточные крестьяне и горожане заводили своё дело – мыловарни, кузницы.</a:t>
            </a:r>
          </a:p>
        </p:txBody>
      </p:sp>
    </p:spTree>
    <p:extLst>
      <p:ext uri="{BB962C8B-B14F-4D97-AF65-F5344CB8AC3E}">
        <p14:creationId xmlns:p14="http://schemas.microsoft.com/office/powerpoint/2010/main" val="45811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6"/>
            <a:ext cx="595696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Развитие ремесла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599" y="1315913"/>
            <a:ext cx="39776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Ремесло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превратилось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мелкотоварное производство.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32291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800" y="259498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3599" y="2587990"/>
            <a:ext cx="349504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Появились ремесленные мастерские.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6800" y="386706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3599" y="3860067"/>
            <a:ext cx="364801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Возникла специализация ремесленного производства.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855" y="984606"/>
            <a:ext cx="2000764" cy="387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1" t="22560" r="23704" b="55289"/>
          <a:stretch/>
        </p:blipFill>
        <p:spPr>
          <a:xfrm>
            <a:off x="-1" y="-47297"/>
            <a:ext cx="9159767" cy="51907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443645" y="2232873"/>
            <a:ext cx="148005" cy="14434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17648" y="2151157"/>
            <a:ext cx="704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Тула</a:t>
            </a: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722229" y="1451084"/>
            <a:ext cx="148005" cy="14434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6865" y="1371078"/>
            <a:ext cx="904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Тихвин</a:t>
            </a: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90209" y="420944"/>
            <a:ext cx="4353792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2800" b="1" dirty="0" smtClean="0">
                <a:solidFill>
                  <a:prstClr val="white"/>
                </a:solidFill>
              </a:rPr>
              <a:t>Производство железа</a:t>
            </a:r>
            <a:endParaRPr lang="ru-RU" sz="2800" b="1" dirty="0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616574" y="1943012"/>
            <a:ext cx="148005" cy="14434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22902" y="1865245"/>
            <a:ext cx="999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Серпухов</a:t>
            </a: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73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20" grpId="0" animBg="1"/>
      <p:bldP spid="22" grpId="0"/>
      <p:bldP spid="14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1" t="22560" r="23704" b="55289"/>
          <a:stretch/>
        </p:blipFill>
        <p:spPr>
          <a:xfrm>
            <a:off x="-1" y="-47297"/>
            <a:ext cx="9159767" cy="51907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2448825" y="2153577"/>
            <a:ext cx="148005" cy="14434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64931" y="2082494"/>
            <a:ext cx="949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Павлово</a:t>
            </a: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569222" y="1932025"/>
            <a:ext cx="148005" cy="14434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75122" y="1839676"/>
            <a:ext cx="987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err="1" smtClean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Лысково</a:t>
            </a: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44839" y="420944"/>
            <a:ext cx="4699162" cy="1225290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2800" b="1" dirty="0" smtClean="0">
                <a:solidFill>
                  <a:prstClr val="white"/>
                </a:solidFill>
              </a:rPr>
              <a:t>Производство металлических изделий</a:t>
            </a:r>
            <a:endParaRPr lang="ru-RU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20" grpId="0" animBg="1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1" t="22560" r="23704" b="55289"/>
          <a:stretch/>
        </p:blipFill>
        <p:spPr>
          <a:xfrm>
            <a:off x="-1" y="-47297"/>
            <a:ext cx="9159767" cy="51907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2535518" y="2010320"/>
            <a:ext cx="148005" cy="14434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39080" y="1928604"/>
            <a:ext cx="949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Иваново</a:t>
            </a: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44839" y="420944"/>
            <a:ext cx="4699162" cy="1225290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2800" b="1" dirty="0" smtClean="0">
                <a:solidFill>
                  <a:prstClr val="white"/>
                </a:solidFill>
              </a:rPr>
              <a:t>Производство льняных полотен</a:t>
            </a:r>
            <a:endParaRPr lang="ru-RU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88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В 1654 году </a:t>
            </a:r>
            <a:r>
              <a:rPr lang="ru-RU" sz="1800" dirty="0" smtClean="0">
                <a:solidFill>
                  <a:prstClr val="white"/>
                </a:solidFill>
              </a:rPr>
              <a:t>на </a:t>
            </a:r>
            <a:r>
              <a:rPr lang="ru-RU" sz="1800" dirty="0">
                <a:solidFill>
                  <a:prstClr val="white"/>
                </a:solidFill>
              </a:rPr>
              <a:t>Новую Землю отправили геологическую экспедицию, которая должна была заняться поисками серебряной руды.</a:t>
            </a:r>
          </a:p>
        </p:txBody>
      </p:sp>
    </p:spTree>
    <p:extLst>
      <p:ext uri="{BB962C8B-B14F-4D97-AF65-F5344CB8AC3E}">
        <p14:creationId xmlns:p14="http://schemas.microsoft.com/office/powerpoint/2010/main" val="341904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r="-6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58444"/>
            <a:ext cx="407227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Увеличение ремесленного производства способствовало развитию </a:t>
            </a:r>
            <a:r>
              <a:rPr lang="ru-RU" sz="1400" dirty="0" smtClean="0">
                <a:solidFill>
                  <a:prstClr val="white"/>
                </a:solidFill>
              </a:rPr>
              <a:t>мануфактур.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Кузница </a:t>
            </a:r>
          </a:p>
          <a:p>
            <a:pPr algn="ctr" defTabSz="685766"/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XVII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века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02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88329" y="1729642"/>
            <a:ext cx="4885820" cy="1749406"/>
            <a:chOff x="3588329" y="1864725"/>
            <a:chExt cx="4885820" cy="174940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8331" y="1864725"/>
              <a:ext cx="4885818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prstClr val="white"/>
                  </a:solidFill>
                  <a:latin typeface="Merriweather"/>
                </a:rPr>
                <a:t>Мануфактура </a:t>
              </a:r>
              <a:r>
                <a:rPr lang="ru-RU" sz="4200" dirty="0">
                  <a:solidFill>
                    <a:prstClr val="white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8329" y="2666756"/>
              <a:ext cx="3875727" cy="9473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это </a:t>
              </a: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предприятие, основанное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на разделении труда и ручной ремесленной технике.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92" y="1664518"/>
            <a:ext cx="1852654" cy="183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А. Васнецов.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Пушечно-литейный двор на реке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Неглинной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XVII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веке.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1918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1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4" y="1830831"/>
            <a:ext cx="439261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Мануфактуры России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775" y="3632360"/>
            <a:ext cx="343704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В 1629 году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был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основан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Ницинский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железоделательный завод.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8776" y="2954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751388" y="2954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1389" y="3632360"/>
            <a:ext cx="335062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В 1634 году заработал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Пыскорский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медеплавильный завод.</a:t>
            </a:r>
          </a:p>
        </p:txBody>
      </p:sp>
      <p:pic>
        <p:nvPicPr>
          <p:cNvPr id="6146" name="Picture 2" descr="Картинки по запросу наковальн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439" y="350875"/>
            <a:ext cx="3330215" cy="21299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37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0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6"/>
            <a:ext cx="595696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Частные мануфактуры России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599" y="1315913"/>
            <a:ext cx="39776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Вологде 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Холмогорах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были основаны канатные дворы.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32291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800" y="259498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3599" y="2449490"/>
            <a:ext cx="349504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Бояре Иван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Милославский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 Борис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Морозов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открыли железоделательные заводы.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6800" y="386706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3599" y="3721568"/>
            <a:ext cx="364801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Алексей Михайлович владел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сафьянным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двором и стекольной мануфактурой.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778" r="44729" b="2016"/>
          <a:stretch/>
        </p:blipFill>
        <p:spPr>
          <a:xfrm>
            <a:off x="5836469" y="1098694"/>
            <a:ext cx="2863935" cy="353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6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5000" r="-2000" b="-1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45793"/>
            <a:ext cx="4731488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Голландцы Андрей </a:t>
            </a:r>
            <a:r>
              <a:rPr lang="ru-RU" sz="1400" dirty="0" err="1" smtClean="0">
                <a:solidFill>
                  <a:prstClr val="white"/>
                </a:solidFill>
              </a:rPr>
              <a:t>Виниус</a:t>
            </a:r>
            <a:r>
              <a:rPr lang="ru-RU" sz="1400" dirty="0">
                <a:solidFill>
                  <a:prstClr val="white"/>
                </a:solidFill>
              </a:rPr>
              <a:t>, Пётр </a:t>
            </a:r>
            <a:r>
              <a:rPr lang="ru-RU" sz="1400" dirty="0" err="1" smtClean="0">
                <a:solidFill>
                  <a:prstClr val="white"/>
                </a:solidFill>
              </a:rPr>
              <a:t>Марселис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</a:p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Филимон </a:t>
            </a:r>
            <a:r>
              <a:rPr lang="ru-RU" sz="1400" dirty="0" err="1" smtClean="0">
                <a:solidFill>
                  <a:prstClr val="white"/>
                </a:solidFill>
              </a:rPr>
              <a:t>Акема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владели железоделательными заводами в Туле и </a:t>
            </a:r>
            <a:r>
              <a:rPr lang="ru-RU" sz="1400" dirty="0" smtClean="0">
                <a:solidFill>
                  <a:prstClr val="white"/>
                </a:solidFill>
              </a:rPr>
              <a:t>Каширском </a:t>
            </a:r>
            <a:r>
              <a:rPr lang="ru-RU" sz="1400" dirty="0">
                <a:solidFill>
                  <a:prstClr val="white"/>
                </a:solidFill>
              </a:rPr>
              <a:t>уезде.</a:t>
            </a:r>
          </a:p>
        </p:txBody>
      </p:sp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Андрей 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Виниус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37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05095" y="1647976"/>
            <a:ext cx="73564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Российские мануфактуры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8777" y="2783917"/>
            <a:ext cx="2567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Все мануфактуры были казёнными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9112" y="2676195"/>
            <a:ext cx="244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Государство покупало продукцию по заранее установленным ценам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03472" y="2674382"/>
            <a:ext cx="26143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Владельцы мануфактур могли продать на рынке только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излишки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93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5279" y="1697696"/>
            <a:ext cx="2715903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Государственные крестьяне трудом на мануфактурах заменяли выплату податей.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5279" y="3105836"/>
            <a:ext cx="3131539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На боярских мануфактурах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работали </a:t>
            </a:r>
            <a:r>
              <a:rPr lang="ru-RU" sz="1400" dirty="0">
                <a:solidFill>
                  <a:prstClr val="white"/>
                </a:solidFill>
              </a:rPr>
              <a:t>крепостные крестьяне.</a:t>
            </a:r>
          </a:p>
        </p:txBody>
      </p:sp>
      <p:pic>
        <p:nvPicPr>
          <p:cNvPr id="7170" name="Picture 2" descr="https://www.booksite.ru/enciklopedia/job/1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5"/>
          <a:stretch/>
        </p:blipFill>
        <p:spPr bwMode="auto">
          <a:xfrm>
            <a:off x="3857603" y="812061"/>
            <a:ext cx="5286397" cy="351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99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790365" y="3360899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64296" y="3330530"/>
            <a:ext cx="3557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Промышленник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– это лицо, владеющее промышленным предприятием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правах частной собственности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764646" y="386414"/>
            <a:ext cx="361477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Экономика России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15444" y="1916421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67658" y="2255384"/>
            <a:ext cx="1347787" cy="1444478"/>
          </a:xfrm>
          <a:prstGeom prst="bentConnector3">
            <a:avLst>
              <a:gd name="adj1" fmla="val 11272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7657" y="3360899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2648" y="1993774"/>
            <a:ext cx="355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Появились первые династии промышленников-предпринимателей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7480" y="3438252"/>
            <a:ext cx="3769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Предприниматель – человек,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вложивший средства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развитие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предприятия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оединительная линия уступом 21"/>
          <p:cNvCxnSpPr>
            <a:stCxn id="29" idx="3"/>
            <a:endCxn id="21" idx="3"/>
          </p:cNvCxnSpPr>
          <p:nvPr/>
        </p:nvCxnSpPr>
        <p:spPr>
          <a:xfrm>
            <a:off x="7126312" y="2255384"/>
            <a:ext cx="1347788" cy="1444478"/>
          </a:xfrm>
          <a:prstGeom prst="bentConnector3">
            <a:avLst>
              <a:gd name="adj1" fmla="val 11272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48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9" grpId="0" animBg="1"/>
      <p:bldP spid="35" grpId="0" animBg="1"/>
      <p:bldP spid="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47812"/>
            <a:ext cx="2796363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Одна из самых известных династий – </a:t>
            </a:r>
            <a:r>
              <a:rPr lang="ru-RU" sz="1400" dirty="0" smtClean="0">
                <a:solidFill>
                  <a:prstClr val="white"/>
                </a:solidFill>
              </a:rPr>
              <a:t>Строгановы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Улица имени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Строганова в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Сольвычегодске</a:t>
            </a:r>
          </a:p>
        </p:txBody>
      </p:sp>
    </p:spTree>
    <p:extLst>
      <p:ext uri="{BB962C8B-B14F-4D97-AF65-F5344CB8AC3E}">
        <p14:creationId xmlns:p14="http://schemas.microsoft.com/office/powerpoint/2010/main" val="278675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5000" r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«Хоромы Строгановых» в Сольвычегодске</a:t>
            </a:r>
          </a:p>
        </p:txBody>
      </p:sp>
    </p:spTree>
    <p:extLst>
      <p:ext uri="{BB962C8B-B14F-4D97-AF65-F5344CB8AC3E}">
        <p14:creationId xmlns:p14="http://schemas.microsoft.com/office/powerpoint/2010/main" val="92627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8000" b="-8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Граф Александр Строганов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790365" y="3360899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4147" y="3545973"/>
            <a:ext cx="3557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Из Голландии привозили мушкеты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764646" y="386414"/>
            <a:ext cx="361477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Экономика России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15444" y="1916421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67658" y="2255384"/>
            <a:ext cx="1347787" cy="1444478"/>
          </a:xfrm>
          <a:prstGeom prst="bentConnector3">
            <a:avLst>
              <a:gd name="adj1" fmla="val 11272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7657" y="3360899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0556" y="1886052"/>
            <a:ext cx="4214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Несмотря на рост производства, потребности государства в товарах не были удовлетворены в полной мере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4400" y="3539578"/>
            <a:ext cx="3769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Из Швеции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привозили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железо</a:t>
            </a:r>
          </a:p>
        </p:txBody>
      </p:sp>
      <p:cxnSp>
        <p:nvCxnSpPr>
          <p:cNvPr id="22" name="Соединительная линия уступом 21"/>
          <p:cNvCxnSpPr>
            <a:stCxn id="29" idx="3"/>
            <a:endCxn id="21" idx="3"/>
          </p:cNvCxnSpPr>
          <p:nvPr/>
        </p:nvCxnSpPr>
        <p:spPr>
          <a:xfrm>
            <a:off x="7126312" y="2255384"/>
            <a:ext cx="1347788" cy="1444478"/>
          </a:xfrm>
          <a:prstGeom prst="bentConnector3">
            <a:avLst>
              <a:gd name="adj1" fmla="val 11272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679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9" grpId="0" animBg="1"/>
      <p:bldP spid="35" grpId="0" animBg="1"/>
      <p:bldP spid="4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6"/>
            <a:ext cx="595696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Формирование всероссийского рынка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599" y="1443232"/>
            <a:ext cx="397762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Были укреплены хозяйственные связи между разными частями государства.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58873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800" y="272518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3599" y="2718187"/>
            <a:ext cx="349504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Вёлся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постоянный обмен товарами.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6800" y="386706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3599" y="3860067"/>
            <a:ext cx="364801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Росли как городские рынки, так и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торжки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 сёлах.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43" b="15466"/>
          <a:stretch/>
        </p:blipFill>
        <p:spPr>
          <a:xfrm flipH="1">
            <a:off x="5895075" y="798545"/>
            <a:ext cx="2306735" cy="395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5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6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t="-57000" r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29403"/>
            <a:ext cx="4040372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Появились крупные ярмарки, на которые съезжались торговцы со всей России.</a:t>
            </a:r>
          </a:p>
        </p:txBody>
      </p:sp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Макарьевская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ярмарка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</a:t>
            </a:r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XIX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веке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97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t="-9000" r="-1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Специализация нашла отражение не только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в </a:t>
            </a:r>
            <a:r>
              <a:rPr lang="ru-RU" sz="1800" dirty="0">
                <a:solidFill>
                  <a:prstClr val="white"/>
                </a:solidFill>
              </a:rPr>
              <a:t>производстве товаров, но и в их продаже.</a:t>
            </a:r>
          </a:p>
        </p:txBody>
      </p:sp>
    </p:spTree>
    <p:extLst>
      <p:ext uri="{BB962C8B-B14F-4D97-AF65-F5344CB8AC3E}">
        <p14:creationId xmlns:p14="http://schemas.microsoft.com/office/powerpoint/2010/main" val="416132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5279" y="1697696"/>
            <a:ext cx="2886507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Из-за границы в Россию привозили оружие, цветные металлы, пряности, бумагу и чай.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5280" y="3105836"/>
            <a:ext cx="2556898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Вывозили из страны пеньку, смолу, кожи.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 t="11270" r="2243" b="2732"/>
          <a:stretch/>
        </p:blipFill>
        <p:spPr bwMode="auto">
          <a:xfrm>
            <a:off x="3897065" y="800101"/>
            <a:ext cx="5246935" cy="357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6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29403"/>
            <a:ext cx="4465674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Продавать хлеб в другие страны разрешалось только в особых случаях.</a:t>
            </a:r>
          </a:p>
        </p:txBody>
      </p:sp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А. Васнецов.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Базар.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1903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37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29403"/>
            <a:ext cx="4051005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Астрахани были построены Армянский и Индийский дворы.</a:t>
            </a:r>
          </a:p>
        </p:txBody>
      </p:sp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Здание Индийского торгового двора в Астрахани.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Современный вид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0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9525" y="2099695"/>
            <a:ext cx="20649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Торговля </a:t>
            </a:r>
          </a:p>
          <a:p>
            <a:pPr algn="ctr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 России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32301" y="376238"/>
            <a:ext cx="2683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До середины </a:t>
            </a:r>
            <a:r>
              <a:rPr lang="en-US" sz="1400" dirty="0" smtClean="0">
                <a:solidFill>
                  <a:srgbClr val="C61648"/>
                </a:solidFill>
              </a:rPr>
              <a:t>XVII</a:t>
            </a:r>
            <a:r>
              <a:rPr lang="ru-RU" sz="1400" dirty="0" smtClean="0">
                <a:solidFill>
                  <a:srgbClr val="C61648"/>
                </a:solidFill>
              </a:rPr>
              <a:t> </a:t>
            </a:r>
            <a:r>
              <a:rPr lang="ru-RU" sz="1400" dirty="0">
                <a:solidFill>
                  <a:srgbClr val="C61648"/>
                </a:solidFill>
              </a:rPr>
              <a:t>века иностранные купцы могли самостоятельно торговать </a:t>
            </a:r>
            <a:endParaRPr lang="ru-RU" sz="1400" dirty="0" smtClean="0">
              <a:solidFill>
                <a:srgbClr val="C61648"/>
              </a:solidFill>
            </a:endParaRP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в </a:t>
            </a:r>
            <a:r>
              <a:rPr lang="ru-RU" sz="1400" dirty="0">
                <a:solidFill>
                  <a:srgbClr val="C61648"/>
                </a:solidFill>
              </a:rPr>
              <a:t>России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27763" y="2214131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Э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то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вызывало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массу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протестов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русских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купцов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5" y="2214134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1667 году в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4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раза выросли пошлины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для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иностранных купцов</a:t>
            </a: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5915637" y="853292"/>
            <a:ext cx="1581332" cy="1360839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6" idx="2"/>
            <a:endCxn id="17" idx="3"/>
          </p:cNvCxnSpPr>
          <p:nvPr/>
        </p:nvCxnSpPr>
        <p:spPr>
          <a:xfrm rot="5400000">
            <a:off x="6009520" y="2784482"/>
            <a:ext cx="1319137" cy="1655763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17" idx="1"/>
            <a:endCxn id="31" idx="2"/>
          </p:cNvCxnSpPr>
          <p:nvPr/>
        </p:nvCxnSpPr>
        <p:spPr>
          <a:xfrm rot="10800000">
            <a:off x="1627982" y="2952798"/>
            <a:ext cx="1674813" cy="1319134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02794" y="3794878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В </a:t>
            </a:r>
            <a:r>
              <a:rPr lang="ru-RU" sz="1400" dirty="0">
                <a:solidFill>
                  <a:srgbClr val="C61648"/>
                </a:solidFill>
              </a:rPr>
              <a:t>1649 году были ликвидированы привилегии английских купцов</a:t>
            </a:r>
          </a:p>
        </p:txBody>
      </p:sp>
    </p:spTree>
    <p:extLst>
      <p:ext uri="{BB962C8B-B14F-4D97-AF65-F5344CB8AC3E}">
        <p14:creationId xmlns:p14="http://schemas.microsoft.com/office/powerpoint/2010/main" val="408032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05095" y="1647976"/>
            <a:ext cx="73564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Торговля в России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8777" y="2783917"/>
            <a:ext cx="2567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Сохранялись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внутренние таможенные барьеры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60378" y="2782104"/>
            <a:ext cx="244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Они мешали развитию внутренней торговли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03472" y="2674382"/>
            <a:ext cx="26143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Торговый устав 1653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года ликвидировал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мелкие таможенные пошлины</a:t>
            </a:r>
          </a:p>
        </p:txBody>
      </p:sp>
    </p:spTree>
    <p:extLst>
      <p:ext uri="{BB962C8B-B14F-4D97-AF65-F5344CB8AC3E}">
        <p14:creationId xmlns:p14="http://schemas.microsoft.com/office/powerpoint/2010/main" val="23147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6"/>
            <a:ext cx="416006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Новоторговый устав </a:t>
            </a:r>
          </a:p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1667 года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599" y="1581732"/>
            <a:ext cx="39776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Ограничил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права иностранных купцов.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58873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800" y="272518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3599" y="2582400"/>
            <a:ext cx="349504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Иностранцы должны были продавать товары оптом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 пограничных городах.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6800" y="386706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3598" y="3860067"/>
            <a:ext cx="40839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Иностранные товары облагались высокими пошлинами.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56" b="13162"/>
          <a:stretch/>
        </p:blipFill>
        <p:spPr>
          <a:xfrm flipH="1">
            <a:off x="5922883" y="586494"/>
            <a:ext cx="2529453" cy="426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9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49740" y="1899321"/>
            <a:ext cx="224452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Денежная </a:t>
            </a:r>
          </a:p>
          <a:p>
            <a:pPr algn="ctr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реформа </a:t>
            </a:r>
          </a:p>
          <a:p>
            <a:pPr algn="ctr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1654 года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02794" y="376238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Реформа должна </a:t>
            </a:r>
            <a:r>
              <a:rPr lang="ru-RU" sz="1400" dirty="0">
                <a:solidFill>
                  <a:srgbClr val="C61648"/>
                </a:solidFill>
              </a:rPr>
              <a:t>была увеличить доходы казны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27763" y="1312784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Медные монеты находились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 обращении наравне с серебряными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2947101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С </a:t>
            </a:r>
            <a:r>
              <a:rPr lang="ru-RU" sz="1400" dirty="0">
                <a:solidFill>
                  <a:srgbClr val="C61648"/>
                </a:solidFill>
              </a:rPr>
              <a:t>течением времени всё больше увеличивался разрыв в стоимости монет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76600" y="3813156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Начался рост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стоимости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товаров, ухудшилось положение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людей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5" y="1205062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1662 году Алексей Михайлович вернул прежнюю денежную систему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8774" y="3054823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Народное недовольство привело к волнениям</a:t>
            </a: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5841206" y="637848"/>
            <a:ext cx="1655763" cy="674936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7" idx="2"/>
            <a:endCxn id="28" idx="3"/>
          </p:cNvCxnSpPr>
          <p:nvPr/>
        </p:nvCxnSpPr>
        <p:spPr>
          <a:xfrm rot="5400000">
            <a:off x="6407630" y="3093148"/>
            <a:ext cx="496723" cy="1681957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28" idx="1"/>
            <a:endCxn id="32" idx="2"/>
          </p:cNvCxnSpPr>
          <p:nvPr/>
        </p:nvCxnSpPr>
        <p:spPr>
          <a:xfrm rot="10800000">
            <a:off x="1627980" y="3578044"/>
            <a:ext cx="1648620" cy="604445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32" idx="0"/>
            <a:endCxn id="31" idx="2"/>
          </p:cNvCxnSpPr>
          <p:nvPr/>
        </p:nvCxnSpPr>
        <p:spPr>
          <a:xfrm flipV="1">
            <a:off x="1627980" y="2159169"/>
            <a:ext cx="1" cy="895654"/>
          </a:xfrm>
          <a:prstGeom prst="straightConnector1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26" idx="2"/>
            <a:endCxn id="27" idx="0"/>
          </p:cNvCxnSpPr>
          <p:nvPr/>
        </p:nvCxnSpPr>
        <p:spPr>
          <a:xfrm>
            <a:off x="7496969" y="2051448"/>
            <a:ext cx="0" cy="895653"/>
          </a:xfrm>
          <a:prstGeom prst="straightConnector1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33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В </a:t>
            </a:r>
            <a:r>
              <a:rPr lang="en-US" sz="1800" dirty="0" smtClean="0">
                <a:solidFill>
                  <a:prstClr val="white"/>
                </a:solidFill>
              </a:rPr>
              <a:t>XVII</a:t>
            </a:r>
            <a:r>
              <a:rPr lang="ru-RU" sz="1800" dirty="0" smtClean="0">
                <a:solidFill>
                  <a:prstClr val="white"/>
                </a:solidFill>
              </a:rPr>
              <a:t> </a:t>
            </a:r>
            <a:r>
              <a:rPr lang="ru-RU" sz="1800" dirty="0">
                <a:solidFill>
                  <a:prstClr val="white"/>
                </a:solidFill>
              </a:rPr>
              <a:t>веке Россия значительно отставала в экономическом развитии от стран Европы.</a:t>
            </a:r>
          </a:p>
        </p:txBody>
      </p:sp>
    </p:spTree>
    <p:extLst>
      <p:ext uri="{BB962C8B-B14F-4D97-AF65-F5344CB8AC3E}">
        <p14:creationId xmlns:p14="http://schemas.microsoft.com/office/powerpoint/2010/main" val="177061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14710"/>
            <a:ext cx="3844636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начале </a:t>
            </a:r>
            <a:r>
              <a:rPr lang="en-US" sz="1400" dirty="0" smtClean="0">
                <a:solidFill>
                  <a:prstClr val="white"/>
                </a:solidFill>
              </a:rPr>
              <a:t>XVII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века </a:t>
            </a:r>
            <a:r>
              <a:rPr lang="ru-RU" sz="1400" dirty="0" smtClean="0">
                <a:solidFill>
                  <a:prstClr val="white"/>
                </a:solidFill>
              </a:rPr>
              <a:t>гжельские </a:t>
            </a:r>
            <a:r>
              <a:rPr lang="ru-RU" sz="1400" dirty="0">
                <a:solidFill>
                  <a:prstClr val="white"/>
                </a:solidFill>
              </a:rPr>
              <a:t>мастера освоили выпуск фарфоровых изделий, которые расписывали синей краской.</a:t>
            </a:r>
          </a:p>
        </p:txBody>
      </p:sp>
    </p:spTree>
    <p:extLst>
      <p:ext uri="{BB962C8B-B14F-4D97-AF65-F5344CB8AC3E}">
        <p14:creationId xmlns:p14="http://schemas.microsoft.com/office/powerpoint/2010/main" val="417509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08137"/>
            <a:ext cx="3646967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Великие географические открытия способствовали развитию торговли через Атлантический океан.</a:t>
            </a:r>
          </a:p>
        </p:txBody>
      </p:sp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Английские корабли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57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408137"/>
            <a:ext cx="2668772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Создавались крупные колониальные империи.</a:t>
            </a:r>
          </a:p>
        </p:txBody>
      </p:sp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Джеймстаун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Первое британское поселение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Америке 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41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6000" r="-3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08137"/>
            <a:ext cx="316850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Рабы из Африки отправлялись на плантации в Америке.</a:t>
            </a:r>
          </a:p>
        </p:txBody>
      </p:sp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Жилище рабов на плантации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77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88329" y="1548886"/>
            <a:ext cx="4885820" cy="2065197"/>
            <a:chOff x="3588329" y="1864725"/>
            <a:chExt cx="4885820" cy="2065197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8331" y="1864725"/>
              <a:ext cx="4885818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prstClr val="white"/>
                  </a:solidFill>
                  <a:latin typeface="Merriweather"/>
                </a:rPr>
                <a:t>Плантация </a:t>
              </a:r>
              <a:r>
                <a:rPr lang="ru-RU" sz="4200" dirty="0">
                  <a:solidFill>
                    <a:prstClr val="white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8329" y="2666756"/>
              <a:ext cx="4768862" cy="12631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это </a:t>
              </a: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крупное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земледельческое хозяйство, которое специализируется на выращивании каких-либо сельскохозяйственных культур.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9218" name="Picture 2" descr="Картинки по запросу плантац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2" y="1680476"/>
            <a:ext cx="1797401" cy="178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6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05095" y="1647976"/>
            <a:ext cx="73564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Экономика Европы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8777" y="2681388"/>
            <a:ext cx="2567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Америке были открыты богатые месторождения золота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60378" y="2681388"/>
            <a:ext cx="244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Поток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драгоценных металлов устремился </a:t>
            </a:r>
          </a:p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Европу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99313" y="2782104"/>
            <a:ext cx="2614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Произошла </a:t>
            </a:r>
          </a:p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революция цен</a:t>
            </a:r>
            <a:endParaRPr lang="ru-RU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91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48779"/>
            <a:ext cx="316850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Европейцы проявляли </a:t>
            </a:r>
            <a:r>
              <a:rPr lang="ru-RU" sz="1400" dirty="0">
                <a:solidFill>
                  <a:prstClr val="white"/>
                </a:solidFill>
              </a:rPr>
              <a:t>всё </a:t>
            </a:r>
            <a:r>
              <a:rPr lang="ru-RU" sz="1400" dirty="0" smtClean="0">
                <a:solidFill>
                  <a:prstClr val="white"/>
                </a:solidFill>
              </a:rPr>
              <a:t>большую </a:t>
            </a:r>
            <a:r>
              <a:rPr lang="ru-RU" sz="1400" dirty="0">
                <a:solidFill>
                  <a:prstClr val="white"/>
                </a:solidFill>
              </a:rPr>
              <a:t>деловую </a:t>
            </a:r>
            <a:r>
              <a:rPr lang="ru-RU" sz="1400" dirty="0" smtClean="0">
                <a:solidFill>
                  <a:prstClr val="white"/>
                </a:solidFill>
              </a:rPr>
              <a:t>активность.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Рембрандт.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Синдики цеха суконщиков.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1662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78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В </a:t>
            </a:r>
            <a:r>
              <a:rPr lang="en-US" sz="1800" dirty="0" smtClean="0">
                <a:solidFill>
                  <a:prstClr val="white"/>
                </a:solidFill>
              </a:rPr>
              <a:t>XVII</a:t>
            </a:r>
            <a:r>
              <a:rPr lang="ru-RU" sz="1800" dirty="0" smtClean="0">
                <a:solidFill>
                  <a:prstClr val="white"/>
                </a:solidFill>
              </a:rPr>
              <a:t> веке </a:t>
            </a:r>
            <a:r>
              <a:rPr lang="ru-RU" sz="1800" dirty="0">
                <a:solidFill>
                  <a:prstClr val="white"/>
                </a:solidFill>
              </a:rPr>
              <a:t>в Европе был окончательно разрушен феодальный способ ведения хозяйства.</a:t>
            </a:r>
          </a:p>
        </p:txBody>
      </p:sp>
    </p:spTree>
    <p:extLst>
      <p:ext uri="{BB962C8B-B14F-4D97-AF65-F5344CB8AC3E}">
        <p14:creationId xmlns:p14="http://schemas.microsoft.com/office/powerpoint/2010/main" val="136922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6" y="372176"/>
            <a:ext cx="593569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Экономическое развитие России в XVII веке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3" y="1625028"/>
            <a:ext cx="4704585" cy="1107996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Из-за тяжёлых последствий Смуты Россия стала значительно отставать в экономическом развитии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от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европейских стран.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90902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3" y="356325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3" y="3556251"/>
            <a:ext cx="440456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XVII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веке стал формироваться всероссийский рынок.</a:t>
            </a:r>
          </a:p>
        </p:txBody>
      </p:sp>
    </p:spTree>
    <p:extLst>
      <p:ext uri="{BB962C8B-B14F-4D97-AF65-F5344CB8AC3E}">
        <p14:creationId xmlns:p14="http://schemas.microsoft.com/office/powerpoint/2010/main" val="201141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6" y="372176"/>
            <a:ext cx="593569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Экономическое развитие России в XVII веке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3" y="1763527"/>
            <a:ext cx="4981032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экономике и хозяйстве Российского государства проявлялись начала рыночных отношений.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90902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58773" y="356325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8773" y="3417751"/>
            <a:ext cx="476838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Развитие рыночных отношений тормозилось усиленным контролем со стороны государства.</a:t>
            </a:r>
          </a:p>
        </p:txBody>
      </p:sp>
    </p:spTree>
    <p:extLst>
      <p:ext uri="{BB962C8B-B14F-4D97-AF65-F5344CB8AC3E}">
        <p14:creationId xmlns:p14="http://schemas.microsoft.com/office/powerpoint/2010/main" val="368528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4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927" y="1212712"/>
            <a:ext cx="4223394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Последствия Смуты.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58775" y="108121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186800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927" y="1876830"/>
            <a:ext cx="4659327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Сельское хозяйство </a:t>
            </a:r>
          </a:p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землевладение в России.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58775" y="265364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58775" y="343928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5927" y="2653643"/>
            <a:ext cx="3404687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Развитие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ремесла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появление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мануфактур.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75927" y="3573828"/>
            <a:ext cx="2001189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Торговля.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8775" y="422491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5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5927" y="4358664"/>
            <a:ext cx="3596073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Денежная реформа.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89219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9" grpId="0" animBg="1"/>
      <p:bldP spid="11" grpId="0" animBg="1"/>
      <p:bldP spid="18" grpId="0"/>
      <p:bldP spid="19" grpId="0"/>
      <p:bldP spid="15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3272" y="2105493"/>
            <a:ext cx="27574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Последствия </a:t>
            </a:r>
          </a:p>
          <a:p>
            <a:pPr algn="ctr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Смуты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32301" y="376238"/>
            <a:ext cx="2683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Происходило </a:t>
            </a:r>
            <a:r>
              <a:rPr lang="ru-RU" sz="1400" dirty="0">
                <a:solidFill>
                  <a:srgbClr val="C61648"/>
                </a:solidFill>
              </a:rPr>
              <a:t>разорение западных и центральных районов Российского государства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27763" y="2232011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 30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раз уменьшились посевные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площади, опустели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деревни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5" y="2117713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Крестьяне бежали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 обжитых мест, оставшиеся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зачастую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не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имели денег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скота</a:t>
            </a: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5915637" y="853292"/>
            <a:ext cx="1581332" cy="1378719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6" idx="2"/>
            <a:endCxn id="17" idx="3"/>
          </p:cNvCxnSpPr>
          <p:nvPr/>
        </p:nvCxnSpPr>
        <p:spPr>
          <a:xfrm rot="5400000">
            <a:off x="6015170" y="2796712"/>
            <a:ext cx="1307836" cy="1655763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17" idx="1"/>
            <a:endCxn id="31" idx="2"/>
          </p:cNvCxnSpPr>
          <p:nvPr/>
        </p:nvCxnSpPr>
        <p:spPr>
          <a:xfrm rot="10800000">
            <a:off x="1627982" y="3071821"/>
            <a:ext cx="1674813" cy="1206691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02794" y="390917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Основной причиной разорения становилась нехватка рабочих рук</a:t>
            </a:r>
          </a:p>
        </p:txBody>
      </p:sp>
    </p:spTree>
    <p:extLst>
      <p:ext uri="{BB962C8B-B14F-4D97-AF65-F5344CB8AC3E}">
        <p14:creationId xmlns:p14="http://schemas.microsoft.com/office/powerpoint/2010/main" val="29191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88329" y="1552995"/>
            <a:ext cx="4239101" cy="2065197"/>
            <a:chOff x="3588329" y="1864725"/>
            <a:chExt cx="4239101" cy="2065197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8331" y="1864725"/>
              <a:ext cx="4100942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prstClr val="white"/>
                  </a:solidFill>
                  <a:latin typeface="Merriweather"/>
                </a:rPr>
                <a:t>Бобыль </a:t>
              </a:r>
              <a:r>
                <a:rPr lang="ru-RU" sz="4200" dirty="0">
                  <a:solidFill>
                    <a:prstClr val="white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8329" y="2666756"/>
              <a:ext cx="4239101" cy="12631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это </a:t>
              </a: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представитель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бедного, иногда </a:t>
              </a:r>
              <a:r>
                <a:rPr lang="ru-RU" sz="1800" dirty="0" err="1">
                  <a:solidFill>
                    <a:prstClr val="white"/>
                  </a:solidFill>
                  <a:latin typeface="Merriweather"/>
                </a:rPr>
                <a:t>бездворного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 зависимого населения, нёсшего сокращённые феодальные повинности.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62"/>
          <a:stretch/>
        </p:blipFill>
        <p:spPr>
          <a:xfrm>
            <a:off x="569661" y="1398660"/>
            <a:ext cx="1776915" cy="271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5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8486" y="2331793"/>
            <a:ext cx="3077195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На западе России численность дворов бобылей была около </a:t>
            </a:r>
            <a:r>
              <a:rPr lang="ru-RU" sz="1400" dirty="0" smtClean="0">
                <a:solidFill>
                  <a:prstClr val="white"/>
                </a:solidFill>
              </a:rPr>
              <a:t>70 %.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1026" name="Picture 2" descr="Картинки по запросу художник богданов иван петрович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20171" b="18429"/>
          <a:stretch/>
        </p:blipFill>
        <p:spPr bwMode="auto">
          <a:xfrm>
            <a:off x="3855027" y="654628"/>
            <a:ext cx="5288973" cy="382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75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2240</TotalTime>
  <Words>1035</Words>
  <Application>Microsoft Office PowerPoint</Application>
  <PresentationFormat>Экран (16:9)</PresentationFormat>
  <Paragraphs>268</Paragraphs>
  <Slides>58</Slides>
  <Notes>58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58</vt:i4>
      </vt:variant>
    </vt:vector>
  </HeadingPairs>
  <TitlesOfParts>
    <vt:vector size="67" baseType="lpstr">
      <vt:lpstr>Theano Didot</vt:lpstr>
      <vt:lpstr>Merriweather</vt:lpstr>
      <vt:lpstr>Calibri</vt:lpstr>
      <vt:lpstr>Roboto</vt:lpstr>
      <vt:lpstr>Arial</vt:lpstr>
      <vt:lpstr>1_Тема Office</vt:lpstr>
      <vt:lpstr>Тема Office</vt:lpstr>
      <vt:lpstr>8_Тема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183</cp:revision>
  <dcterms:created xsi:type="dcterms:W3CDTF">2015-12-14T06:35:07Z</dcterms:created>
  <dcterms:modified xsi:type="dcterms:W3CDTF">2018-03-29T11:17:57Z</dcterms:modified>
</cp:coreProperties>
</file>