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 autoCompressPictures="0">
  <p:sldMasterIdLst>
    <p:sldMasterId id="2147483660" r:id="rId1"/>
  </p:sldMasterIdLst>
  <p:notesMasterIdLst>
    <p:notesMasterId r:id="rId75"/>
  </p:notesMasterIdLst>
  <p:sldIdLst>
    <p:sldId id="399" r:id="rId2"/>
    <p:sldId id="452" r:id="rId3"/>
    <p:sldId id="673" r:id="rId4"/>
    <p:sldId id="589" r:id="rId5"/>
    <p:sldId id="541" r:id="rId6"/>
    <p:sldId id="586" r:id="rId7"/>
    <p:sldId id="674" r:id="rId8"/>
    <p:sldId id="637" r:id="rId9"/>
    <p:sldId id="638" r:id="rId10"/>
    <p:sldId id="675" r:id="rId11"/>
    <p:sldId id="639" r:id="rId12"/>
    <p:sldId id="458" r:id="rId13"/>
    <p:sldId id="598" r:id="rId14"/>
    <p:sldId id="454" r:id="rId15"/>
    <p:sldId id="640" r:id="rId16"/>
    <p:sldId id="466" r:id="rId17"/>
    <p:sldId id="590" r:id="rId18"/>
    <p:sldId id="498" r:id="rId19"/>
    <p:sldId id="605" r:id="rId20"/>
    <p:sldId id="529" r:id="rId21"/>
    <p:sldId id="676" r:id="rId22"/>
    <p:sldId id="641" r:id="rId23"/>
    <p:sldId id="677" r:id="rId24"/>
    <p:sldId id="678" r:id="rId25"/>
    <p:sldId id="679" r:id="rId26"/>
    <p:sldId id="645" r:id="rId27"/>
    <p:sldId id="592" r:id="rId28"/>
    <p:sldId id="599" r:id="rId29"/>
    <p:sldId id="686" r:id="rId30"/>
    <p:sldId id="680" r:id="rId31"/>
    <p:sldId id="646" r:id="rId32"/>
    <p:sldId id="651" r:id="rId33"/>
    <p:sldId id="690" r:id="rId34"/>
    <p:sldId id="691" r:id="rId35"/>
    <p:sldId id="543" r:id="rId36"/>
    <p:sldId id="650" r:id="rId37"/>
    <p:sldId id="648" r:id="rId38"/>
    <p:sldId id="588" r:id="rId39"/>
    <p:sldId id="653" r:id="rId40"/>
    <p:sldId id="644" r:id="rId41"/>
    <p:sldId id="654" r:id="rId42"/>
    <p:sldId id="692" r:id="rId43"/>
    <p:sldId id="655" r:id="rId44"/>
    <p:sldId id="539" r:id="rId45"/>
    <p:sldId id="554" r:id="rId46"/>
    <p:sldId id="656" r:id="rId47"/>
    <p:sldId id="657" r:id="rId48"/>
    <p:sldId id="683" r:id="rId49"/>
    <p:sldId id="687" r:id="rId50"/>
    <p:sldId id="658" r:id="rId51"/>
    <p:sldId id="659" r:id="rId52"/>
    <p:sldId id="522" r:id="rId53"/>
    <p:sldId id="684" r:id="rId54"/>
    <p:sldId id="681" r:id="rId55"/>
    <p:sldId id="685" r:id="rId56"/>
    <p:sldId id="600" r:id="rId57"/>
    <p:sldId id="583" r:id="rId58"/>
    <p:sldId id="663" r:id="rId59"/>
    <p:sldId id="662" r:id="rId60"/>
    <p:sldId id="661" r:id="rId61"/>
    <p:sldId id="660" r:id="rId62"/>
    <p:sldId id="664" r:id="rId63"/>
    <p:sldId id="665" r:id="rId64"/>
    <p:sldId id="666" r:id="rId65"/>
    <p:sldId id="667" r:id="rId66"/>
    <p:sldId id="596" r:id="rId67"/>
    <p:sldId id="474" r:id="rId68"/>
    <p:sldId id="668" r:id="rId69"/>
    <p:sldId id="519" r:id="rId70"/>
    <p:sldId id="606" r:id="rId71"/>
    <p:sldId id="689" r:id="rId72"/>
    <p:sldId id="669" r:id="rId73"/>
    <p:sldId id="670" r:id="rId74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76"/>
      <p:bold r:id="rId77"/>
      <p:italic r:id="rId78"/>
      <p:boldItalic r:id="rId79"/>
    </p:embeddedFont>
    <p:embeddedFont>
      <p:font typeface="Merriweather" panose="00000500000000000000" pitchFamily="2" charset="-52"/>
      <p:regular r:id="rId80"/>
      <p:bold r:id="rId81"/>
      <p:italic r:id="rId82"/>
      <p:boldItalic r:id="rId83"/>
    </p:embeddedFont>
    <p:embeddedFont>
      <p:font typeface="Roboto" panose="02000000000000000000" pitchFamily="2" charset="0"/>
      <p:regular r:id="rId84"/>
      <p:bold r:id="rId85"/>
      <p:italic r:id="rId86"/>
      <p:boldItalic r:id="rId87"/>
    </p:embeddedFont>
  </p:embeddedFontLst>
  <p:defaultTextStyle>
    <a:defPPr>
      <a:defRPr lang="ru-RU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7" userDrawn="1">
          <p15:clr>
            <a:srgbClr val="A4A3A4"/>
          </p15:clr>
        </p15:guide>
        <p15:guide id="2" pos="5534" userDrawn="1">
          <p15:clr>
            <a:srgbClr val="A4A3A4"/>
          </p15:clr>
        </p15:guide>
        <p15:guide id="3" orient="horz" pos="3003" userDrawn="1">
          <p15:clr>
            <a:srgbClr val="A4A3A4"/>
          </p15:clr>
        </p15:guide>
        <p15:guide id="4" pos="2971" userDrawn="1">
          <p15:clr>
            <a:srgbClr val="A4A3A4"/>
          </p15:clr>
        </p15:guide>
        <p15:guide id="5" pos="2789" userDrawn="1">
          <p15:clr>
            <a:srgbClr val="A4A3A4"/>
          </p15:clr>
        </p15:guide>
        <p15:guide id="6" pos="226" userDrawn="1">
          <p15:clr>
            <a:srgbClr val="A4A3A4"/>
          </p15:clr>
        </p15:guide>
        <p15:guide id="7" pos="1837" userDrawn="1">
          <p15:clr>
            <a:srgbClr val="A4A3A4"/>
          </p15:clr>
        </p15:guide>
        <p15:guide id="8" pos="2064" userDrawn="1">
          <p15:clr>
            <a:srgbClr val="A4A3A4"/>
          </p15:clr>
        </p15:guide>
        <p15:guide id="9" pos="3719" userDrawn="1">
          <p15:clr>
            <a:srgbClr val="A4A3A4"/>
          </p15:clr>
        </p15:guide>
        <p15:guide id="10" pos="394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Автор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53523"/>
    <a:srgbClr val="C61648"/>
    <a:srgbClr val="FFDC5A"/>
    <a:srgbClr val="FF6600"/>
    <a:srgbClr val="003BB2"/>
    <a:srgbClr val="DD4935"/>
    <a:srgbClr val="4E361E"/>
    <a:srgbClr val="DBB43F"/>
    <a:srgbClr val="6008BA"/>
    <a:srgbClr val="2E2E3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363" autoAdjust="0"/>
    <p:restoredTop sz="93689" autoAdjust="0"/>
  </p:normalViewPr>
  <p:slideViewPr>
    <p:cSldViewPr snapToGrid="0" showGuides="1">
      <p:cViewPr varScale="1">
        <p:scale>
          <a:sx n="118" d="100"/>
          <a:sy n="118" d="100"/>
        </p:scale>
        <p:origin x="702" y="108"/>
      </p:cViewPr>
      <p:guideLst>
        <p:guide orient="horz" pos="237"/>
        <p:guide pos="5534"/>
        <p:guide orient="horz" pos="3003"/>
        <p:guide pos="2971"/>
        <p:guide pos="2789"/>
        <p:guide pos="226"/>
        <p:guide pos="1837"/>
        <p:guide pos="2064"/>
        <p:guide pos="3719"/>
        <p:guide pos="394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57" d="100"/>
          <a:sy n="57" d="100"/>
        </p:scale>
        <p:origin x="2808" y="4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font" Target="fonts/font1.fntdata"/><Relationship Id="rId84" Type="http://schemas.openxmlformats.org/officeDocument/2006/relationships/font" Target="fonts/font9.fntdata"/><Relationship Id="rId89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font" Target="fonts/font4.fntdata"/><Relationship Id="rId87" Type="http://schemas.openxmlformats.org/officeDocument/2006/relationships/font" Target="fonts/font12.fntdata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font" Target="fonts/font7.fntdata"/><Relationship Id="rId90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font" Target="fonts/font2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font" Target="fonts/font5.fntdata"/><Relationship Id="rId85" Type="http://schemas.openxmlformats.org/officeDocument/2006/relationships/font" Target="fonts/font10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notesMaster" Target="notesMasters/notesMaster1.xml"/><Relationship Id="rId83" Type="http://schemas.openxmlformats.org/officeDocument/2006/relationships/font" Target="fonts/font8.fntdata"/><Relationship Id="rId88" Type="http://schemas.openxmlformats.org/officeDocument/2006/relationships/commentAuthors" Target="commentAuthors.xml"/><Relationship Id="rId9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font" Target="fonts/font3.fntdata"/><Relationship Id="rId81" Type="http://schemas.openxmlformats.org/officeDocument/2006/relationships/font" Target="fonts/font6.fntdata"/><Relationship Id="rId86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5BEF2C-B300-46D5-8036-A5B0A33E22D9}" type="datetimeFigureOut">
              <a:rPr lang="ru-RU" smtClean="0"/>
              <a:t>11.01.2019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1E0E06-5A83-4907-924B-CCA8D8A712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47024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662258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10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47333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11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56734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12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8658654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13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148222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14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7066119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15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450162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909771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488085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634731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27650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504523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942191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909489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763209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706541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309414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4750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043014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774679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277888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58259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377446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706158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427317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894569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643528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107156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778372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470086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512739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501625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64214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71008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415417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180101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174336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556055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44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862901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458142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9125240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980212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48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8896340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49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02739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253060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9703214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51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2260156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2954362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0262486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4596441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6205652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56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8127449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57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4356432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58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3798259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69118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64293405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60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9179922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61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4974237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593920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63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4105499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3198197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5022109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66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3809681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0750574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9705825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69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26241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21380445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70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9873782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71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8040231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72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6151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73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24844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8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33124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9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93623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11.01.2019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55029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11.01.2019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02501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11.01.2019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81506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11.01.2019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4214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11.01.2019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97682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11.01.2019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02266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11.01.2019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66231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11.01.2019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07752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11.01.2019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46785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11.01.2019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64800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11.01.2019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75419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83A9A6-A7C6-4281-A39F-5DC6615D86C6}" type="datetimeFigureOut">
              <a:rPr lang="ru-RU" smtClean="0"/>
              <a:t>11.01.2019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0838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jp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jpe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jpeg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jpeg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jpeg"/><Relationship Id="rId4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jpeg"/><Relationship Id="rId4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jpe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jpeg"/><Relationship Id="rId4" Type="http://schemas.openxmlformats.org/officeDocument/2006/relationships/image" Target="../media/image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png"/><Relationship Id="rId4" Type="http://schemas.openxmlformats.org/officeDocument/2006/relationships/image" Target="../media/image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jpeg"/><Relationship Id="rId4" Type="http://schemas.openxmlformats.org/officeDocument/2006/relationships/image" Target="../media/image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png"/><Relationship Id="rId4" Type="http://schemas.openxmlformats.org/officeDocument/2006/relationships/image" Target="../media/image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.jpg"/><Relationship Id="rId4" Type="http://schemas.openxmlformats.org/officeDocument/2006/relationships/image" Target="../media/image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.jpeg"/><Relationship Id="rId4" Type="http://schemas.openxmlformats.org/officeDocument/2006/relationships/image" Target="../media/image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3.png"/><Relationship Id="rId4" Type="http://schemas.openxmlformats.org/officeDocument/2006/relationships/image" Target="../media/image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4.png"/><Relationship Id="rId4" Type="http://schemas.openxmlformats.org/officeDocument/2006/relationships/image" Target="../media/image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6.jpeg"/><Relationship Id="rId4" Type="http://schemas.openxmlformats.org/officeDocument/2006/relationships/image" Target="../media/image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7.jpe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9.png"/><Relationship Id="rId4" Type="http://schemas.openxmlformats.org/officeDocument/2006/relationships/image" Target="../media/image4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png"/><Relationship Id="rId5" Type="http://schemas.openxmlformats.org/officeDocument/2006/relationships/image" Target="../media/image4.png"/><Relationship Id="rId4" Type="http://schemas.openxmlformats.org/officeDocument/2006/relationships/image" Target="../media/image51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png"/><Relationship Id="rId5" Type="http://schemas.openxmlformats.org/officeDocument/2006/relationships/image" Target="../media/image4.png"/><Relationship Id="rId4" Type="http://schemas.openxmlformats.org/officeDocument/2006/relationships/image" Target="../media/image51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4.jpeg"/><Relationship Id="rId4" Type="http://schemas.openxmlformats.org/officeDocument/2006/relationships/image" Target="../media/image4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6.jpe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0.jpeg"/><Relationship Id="rId4" Type="http://schemas.openxmlformats.org/officeDocument/2006/relationships/image" Target="../media/image4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3.png"/><Relationship Id="rId4" Type="http://schemas.openxmlformats.org/officeDocument/2006/relationships/image" Target="../media/image4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67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8.jpeg"/><Relationship Id="rId4" Type="http://schemas.openxmlformats.org/officeDocument/2006/relationships/image" Target="../media/image4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r="21624"/>
          <a:stretch/>
        </p:blipFill>
        <p:spPr>
          <a:xfrm>
            <a:off x="3134965" y="0"/>
            <a:ext cx="6009035" cy="514349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754"/>
            <a:ext cx="9144000" cy="5150254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8775" y="1786920"/>
            <a:ext cx="4530096" cy="1569660"/>
          </a:xfrm>
          <a:prstGeom prst="rect">
            <a:avLst/>
          </a:prstGeom>
          <a:noFill/>
        </p:spPr>
        <p:txBody>
          <a:bodyPr wrap="square" lIns="360000" tIns="0" rIns="0" bIns="0" rtlCol="0">
            <a:spAutoFit/>
          </a:bodyPr>
          <a:lstStyle/>
          <a:p>
            <a:r>
              <a:rPr lang="ru-RU" sz="3400" dirty="0">
                <a:solidFill>
                  <a:schemeClr val="bg1"/>
                </a:solidFill>
                <a:latin typeface="+mj-lt"/>
                <a:ea typeface="Theano Didot" panose="02060603060706020203" pitchFamily="18" charset="0"/>
              </a:rPr>
              <a:t>Окончание Смутного времени</a:t>
            </a:r>
          </a:p>
        </p:txBody>
      </p:sp>
    </p:spTree>
    <p:extLst>
      <p:ext uri="{BB962C8B-B14F-4D97-AF65-F5344CB8AC3E}">
        <p14:creationId xmlns:p14="http://schemas.microsoft.com/office/powerpoint/2010/main" val="3714994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10" name="Овал 9"/>
          <p:cNvSpPr/>
          <p:nvPr/>
        </p:nvSpPr>
        <p:spPr>
          <a:xfrm>
            <a:off x="6985225" y="39050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094" y="0"/>
            <a:ext cx="4315811" cy="51435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6993462" y="782676"/>
            <a:ext cx="180000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/>
              <a:t>Памятник царю Михаилу Фёдоровичу </a:t>
            </a:r>
          </a:p>
          <a:p>
            <a:pPr algn="ctr"/>
            <a:r>
              <a:rPr lang="ru-RU" sz="1200" dirty="0"/>
              <a:t>и крестьянину </a:t>
            </a:r>
          </a:p>
          <a:p>
            <a:pPr algn="ctr"/>
            <a:r>
              <a:rPr lang="ru-RU" sz="1200" dirty="0"/>
              <a:t>Ивану Сусанину</a:t>
            </a:r>
          </a:p>
          <a:p>
            <a:pPr algn="ctr"/>
            <a:r>
              <a:rPr lang="ru-RU" sz="1200" dirty="0"/>
              <a:t>(снесён в 1918 году)</a:t>
            </a:r>
          </a:p>
        </p:txBody>
      </p:sp>
    </p:spTree>
    <p:extLst>
      <p:ext uri="{BB962C8B-B14F-4D97-AF65-F5344CB8AC3E}">
        <p14:creationId xmlns:p14="http://schemas.microsoft.com/office/powerpoint/2010/main" val="4131842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Картинки по запросу сусанин памятник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1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11" name="Овал 10"/>
          <p:cNvSpPr/>
          <p:nvPr/>
        </p:nvSpPr>
        <p:spPr>
          <a:xfrm>
            <a:off x="375104" y="392567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200" dirty="0">
                <a:solidFill>
                  <a:schemeClr val="tx1"/>
                </a:solidFill>
                <a:ea typeface="Theano Didot" panose="02060603060706020203" pitchFamily="18" charset="0"/>
              </a:rPr>
              <a:t>Памятник </a:t>
            </a:r>
          </a:p>
          <a:p>
            <a:pPr algn="ctr"/>
            <a:r>
              <a:rPr lang="ru-RU" sz="1200" dirty="0">
                <a:solidFill>
                  <a:schemeClr val="tx1"/>
                </a:solidFill>
                <a:ea typeface="Theano Didot" panose="02060603060706020203" pitchFamily="18" charset="0"/>
              </a:rPr>
              <a:t>Ивану Сусанину</a:t>
            </a:r>
          </a:p>
          <a:p>
            <a:pPr algn="ctr"/>
            <a:r>
              <a:rPr lang="ru-RU" sz="1200" dirty="0">
                <a:solidFill>
                  <a:schemeClr val="tx1"/>
                </a:solidFill>
                <a:ea typeface="Theano Didot" panose="02060603060706020203" pitchFamily="18" charset="0"/>
              </a:rPr>
              <a:t>в Костроме</a:t>
            </a:r>
          </a:p>
        </p:txBody>
      </p:sp>
    </p:spTree>
    <p:extLst>
      <p:ext uri="{BB962C8B-B14F-4D97-AF65-F5344CB8AC3E}">
        <p14:creationId xmlns:p14="http://schemas.microsoft.com/office/powerpoint/2010/main" val="3486631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58775" y="411163"/>
            <a:ext cx="3375924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ru-RU" sz="2800" dirty="0">
                <a:solidFill>
                  <a:srgbClr val="FFDC5A"/>
                </a:solidFill>
                <a:latin typeface="+mj-lt"/>
                <a:ea typeface="Theano Didot" panose="02060603060706020203" pitchFamily="18" charset="0"/>
              </a:rPr>
              <a:t>Вопросы занятия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98769" y="1152951"/>
            <a:ext cx="4933700" cy="553998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83"/>
            <a:r>
              <a:rPr lang="ru-RU" sz="1800" dirty="0">
                <a:solidFill>
                  <a:schemeClr val="bg1"/>
                </a:solidFill>
                <a:latin typeface="+mj-lt"/>
              </a:rPr>
              <a:t>Распад Тушинского </a:t>
            </a:r>
          </a:p>
          <a:p>
            <a:pPr defTabSz="685783"/>
            <a:r>
              <a:rPr lang="ru-RU" sz="1800" dirty="0">
                <a:solidFill>
                  <a:schemeClr val="bg1"/>
                </a:solidFill>
                <a:latin typeface="+mj-lt"/>
              </a:rPr>
              <a:t>лагеря.</a:t>
            </a:r>
          </a:p>
        </p:txBody>
      </p:sp>
      <p:sp>
        <p:nvSpPr>
          <p:cNvPr id="13" name="Овал 12"/>
          <p:cNvSpPr/>
          <p:nvPr/>
        </p:nvSpPr>
        <p:spPr>
          <a:xfrm>
            <a:off x="374817" y="1175102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83"/>
            <a:r>
              <a:rPr lang="ru-RU" sz="1800" dirty="0">
                <a:solidFill>
                  <a:schemeClr val="tx1"/>
                </a:solidFill>
                <a:latin typeface="+mj-lt"/>
              </a:rPr>
              <a:t>1</a:t>
            </a:r>
          </a:p>
        </p:txBody>
      </p:sp>
      <p:sp>
        <p:nvSpPr>
          <p:cNvPr id="14" name="Овал 13"/>
          <p:cNvSpPr/>
          <p:nvPr/>
        </p:nvSpPr>
        <p:spPr>
          <a:xfrm>
            <a:off x="374815" y="1900042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83"/>
            <a:r>
              <a:rPr lang="ru-RU" sz="1800" dirty="0">
                <a:solidFill>
                  <a:schemeClr val="tx1"/>
                </a:solidFill>
                <a:latin typeface="+mj-lt"/>
              </a:rPr>
              <a:t>2</a:t>
            </a:r>
          </a:p>
        </p:txBody>
      </p:sp>
      <p:sp>
        <p:nvSpPr>
          <p:cNvPr id="15" name="Овал 14"/>
          <p:cNvSpPr/>
          <p:nvPr/>
        </p:nvSpPr>
        <p:spPr>
          <a:xfrm>
            <a:off x="374817" y="2635786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83"/>
            <a:r>
              <a:rPr lang="ru-RU" sz="1800" dirty="0">
                <a:solidFill>
                  <a:schemeClr val="tx1"/>
                </a:solidFill>
                <a:latin typeface="+mj-lt"/>
              </a:rPr>
              <a:t>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98769" y="2034282"/>
            <a:ext cx="5100243" cy="276999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83"/>
            <a:r>
              <a:rPr lang="ru-RU" sz="1800" dirty="0">
                <a:solidFill>
                  <a:schemeClr val="bg1"/>
                </a:solidFill>
                <a:latin typeface="+mj-lt"/>
              </a:rPr>
              <a:t>Семибоярщина.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98770" y="2762063"/>
            <a:ext cx="5100242" cy="276999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83"/>
            <a:r>
              <a:rPr lang="ru-RU" sz="1800" dirty="0">
                <a:solidFill>
                  <a:schemeClr val="bg1"/>
                </a:solidFill>
                <a:latin typeface="+mj-lt"/>
              </a:rPr>
              <a:t>Первое ополчение.</a:t>
            </a:r>
          </a:p>
        </p:txBody>
      </p:sp>
      <p:sp>
        <p:nvSpPr>
          <p:cNvPr id="19" name="Овал 18"/>
          <p:cNvSpPr/>
          <p:nvPr/>
        </p:nvSpPr>
        <p:spPr>
          <a:xfrm>
            <a:off x="374815" y="4133342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83"/>
            <a:r>
              <a:rPr lang="ru-RU" sz="1800" dirty="0">
                <a:solidFill>
                  <a:schemeClr val="tx1"/>
                </a:solidFill>
                <a:latin typeface="+mj-lt"/>
              </a:rPr>
              <a:t>5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98770" y="4126498"/>
            <a:ext cx="5100242" cy="553998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83"/>
            <a:r>
              <a:rPr lang="ru-RU" sz="1800" dirty="0">
                <a:solidFill>
                  <a:schemeClr val="bg1"/>
                </a:solidFill>
                <a:latin typeface="+mj-lt"/>
              </a:rPr>
              <a:t>Воцарение династии </a:t>
            </a:r>
          </a:p>
          <a:p>
            <a:pPr defTabSz="685783"/>
            <a:r>
              <a:rPr lang="ru-RU" sz="1800" dirty="0">
                <a:solidFill>
                  <a:schemeClr val="bg1"/>
                </a:solidFill>
                <a:latin typeface="+mj-lt"/>
              </a:rPr>
              <a:t>Романовых.</a:t>
            </a:r>
          </a:p>
        </p:txBody>
      </p:sp>
      <p:sp>
        <p:nvSpPr>
          <p:cNvPr id="21" name="Овал 20"/>
          <p:cNvSpPr/>
          <p:nvPr/>
        </p:nvSpPr>
        <p:spPr>
          <a:xfrm>
            <a:off x="374815" y="3377565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83"/>
            <a:r>
              <a:rPr lang="ru-RU" sz="1800" dirty="0">
                <a:solidFill>
                  <a:schemeClr val="tx1"/>
                </a:solidFill>
                <a:latin typeface="+mj-lt"/>
              </a:rPr>
              <a:t>4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98770" y="3370721"/>
            <a:ext cx="5100242" cy="553998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83"/>
            <a:r>
              <a:rPr lang="ru-RU" sz="1800" dirty="0">
                <a:solidFill>
                  <a:schemeClr val="bg1"/>
                </a:solidFill>
                <a:latin typeface="+mj-lt"/>
              </a:rPr>
              <a:t>Второе ополчение </a:t>
            </a:r>
          </a:p>
          <a:p>
            <a:pPr defTabSz="685783"/>
            <a:r>
              <a:rPr lang="ru-RU" sz="1800" dirty="0">
                <a:solidFill>
                  <a:schemeClr val="bg1"/>
                </a:solidFill>
                <a:latin typeface="+mj-lt"/>
              </a:rPr>
              <a:t>и освобождение Москвы.</a:t>
            </a:r>
          </a:p>
        </p:txBody>
      </p:sp>
    </p:spTree>
    <p:extLst>
      <p:ext uri="{BB962C8B-B14F-4D97-AF65-F5344CB8AC3E}">
        <p14:creationId xmlns:p14="http://schemas.microsoft.com/office/powerpoint/2010/main" val="1905656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4" grpId="0" animBg="1"/>
      <p:bldP spid="15" grpId="0" animBg="1"/>
      <p:bldP spid="17" grpId="0"/>
      <p:bldP spid="18" grpId="0"/>
      <p:bldP spid="19" grpId="0" animBg="1"/>
      <p:bldP spid="20" grpId="0"/>
      <p:bldP spid="21" grpId="0" animBg="1"/>
      <p:bldP spid="2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358775" y="1279088"/>
            <a:ext cx="2917825" cy="129266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83"/>
            <a:r>
              <a:rPr lang="ru-RU" sz="2800" dirty="0">
                <a:solidFill>
                  <a:srgbClr val="FFDC5A"/>
                </a:solidFill>
                <a:latin typeface="Merriweather"/>
              </a:rPr>
              <a:t>Распад Тушинского лагеря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358775" y="2631992"/>
            <a:ext cx="2917825" cy="94795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83">
              <a:lnSpc>
                <a:spcPct val="110000"/>
              </a:lnSpc>
            </a:pPr>
            <a:r>
              <a:rPr lang="ru-RU" sz="1400" dirty="0">
                <a:solidFill>
                  <a:prstClr val="white"/>
                </a:solidFill>
              </a:rPr>
              <a:t>Лжедмитрий </a:t>
            </a:r>
            <a:r>
              <a:rPr lang="en-US" sz="1400" dirty="0">
                <a:solidFill>
                  <a:prstClr val="white"/>
                </a:solidFill>
              </a:rPr>
              <a:t>II</a:t>
            </a:r>
            <a:r>
              <a:rPr lang="ru-RU" sz="1400" dirty="0">
                <a:solidFill>
                  <a:prstClr val="white"/>
                </a:solidFill>
              </a:rPr>
              <a:t> только обещал выплатить жалованье польским наёмникам, однако дальше обещаний дело не зашло.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86200" y="525779"/>
            <a:ext cx="5257800" cy="4091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559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Картинки по запросу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8" name="Овал 7"/>
          <p:cNvSpPr/>
          <p:nvPr/>
        </p:nvSpPr>
        <p:spPr>
          <a:xfrm>
            <a:off x="6985225" y="400146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200" dirty="0">
                <a:solidFill>
                  <a:schemeClr val="tx1"/>
                </a:solidFill>
                <a:ea typeface="Theano Didot" panose="02060603060706020203" pitchFamily="18" charset="0"/>
              </a:rPr>
              <a:t>Князь Михаил Васильевич Скопин-Шуйский. Литография.</a:t>
            </a:r>
            <a:endParaRPr lang="en-US" sz="1200" dirty="0">
              <a:solidFill>
                <a:schemeClr val="tx1"/>
              </a:solidFill>
              <a:ea typeface="Theano Didot" panose="02060603060706020203" pitchFamily="18" charset="0"/>
            </a:endParaRPr>
          </a:p>
          <a:p>
            <a:pPr algn="ctr"/>
            <a:r>
              <a:rPr lang="ru-RU" sz="1200" dirty="0">
                <a:solidFill>
                  <a:schemeClr val="tx1"/>
                </a:solidFill>
                <a:ea typeface="Theano Didot" panose="02060603060706020203" pitchFamily="18" charset="0"/>
              </a:rPr>
              <a:t>1876</a:t>
            </a:r>
          </a:p>
        </p:txBody>
      </p:sp>
    </p:spTree>
    <p:extLst>
      <p:ext uri="{BB962C8B-B14F-4D97-AF65-F5344CB8AC3E}">
        <p14:creationId xmlns:p14="http://schemas.microsoft.com/office/powerpoint/2010/main" val="2297680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093105" y="1414607"/>
            <a:ext cx="319671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1400" dirty="0">
                <a:solidFill>
                  <a:srgbClr val="C61648"/>
                </a:solidFill>
                <a:ea typeface="Roboto" panose="02000000000000000000" pitchFamily="2" charset="0"/>
                <a:cs typeface="Roboto" panose="02000000000000000000" pitchFamily="2" charset="0"/>
              </a:rPr>
              <a:t>Польскому королю необходима была дополнительная </a:t>
            </a:r>
          </a:p>
          <a:p>
            <a:pPr algn="ctr" defTabSz="685783"/>
            <a:r>
              <a:rPr lang="ru-RU" sz="1400" dirty="0">
                <a:solidFill>
                  <a:srgbClr val="C61648"/>
                </a:solidFill>
                <a:ea typeface="Roboto" panose="02000000000000000000" pitchFamily="2" charset="0"/>
                <a:cs typeface="Roboto" panose="02000000000000000000" pitchFamily="2" charset="0"/>
              </a:rPr>
              <a:t>военная сила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929923" y="2524714"/>
            <a:ext cx="3119025" cy="677926"/>
          </a:xfrm>
          <a:prstGeom prst="roundRect">
            <a:avLst/>
          </a:prstGeom>
          <a:noFill/>
          <a:ln w="15875">
            <a:solidFill>
              <a:schemeClr val="tx1">
                <a:lumMod val="75000"/>
                <a:lumOff val="25000"/>
                <a:alpha val="75000"/>
              </a:schemeClr>
            </a:solidFill>
          </a:ln>
        </p:spPr>
        <p:txBody>
          <a:bodyPr wrap="square" tIns="90000" bIns="90000" rtlCol="0">
            <a:noAutofit/>
          </a:bodyPr>
          <a:lstStyle/>
          <a:p>
            <a:pPr algn="ctr" defTabSz="685783"/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Сигизмунд III уже не нуждался</a:t>
            </a:r>
          </a:p>
          <a:p>
            <a:pPr algn="ctr" defTabSz="685783"/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в Лжедмитрии </a:t>
            </a:r>
            <a:r>
              <a:rPr lang="en-US" sz="1400" dirty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II</a:t>
            </a:r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093105" y="2524714"/>
            <a:ext cx="3196720" cy="677926"/>
          </a:xfrm>
          <a:prstGeom prst="roundRect">
            <a:avLst/>
          </a:prstGeom>
          <a:noFill/>
          <a:ln w="15875">
            <a:solidFill>
              <a:schemeClr val="tx1">
                <a:lumMod val="75000"/>
                <a:lumOff val="25000"/>
                <a:alpha val="75000"/>
              </a:schemeClr>
            </a:solidFill>
          </a:ln>
        </p:spPr>
        <p:txBody>
          <a:bodyPr wrap="square" tIns="90000" bIns="90000" rtlCol="0">
            <a:noAutofit/>
          </a:bodyPr>
          <a:lstStyle/>
          <a:p>
            <a:pPr algn="ctr" defTabSz="685783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132699" y="2494344"/>
            <a:ext cx="315712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Приказал наёмникам </a:t>
            </a:r>
          </a:p>
          <a:p>
            <a:pPr algn="ctr" defTabSz="685783"/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из Тушинского лагеря прибыть </a:t>
            </a:r>
          </a:p>
          <a:p>
            <a:pPr algn="ctr" defTabSz="685783"/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под Смоленск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929924" y="1446353"/>
            <a:ext cx="3119025" cy="675174"/>
          </a:xfrm>
          <a:prstGeom prst="roundRect">
            <a:avLst/>
          </a:prstGeom>
          <a:noFill/>
          <a:ln w="15875">
            <a:solidFill>
              <a:srgbClr val="C61648">
                <a:alpha val="75000"/>
              </a:srgbClr>
            </a:solidFill>
          </a:ln>
        </p:spPr>
        <p:txBody>
          <a:bodyPr wrap="square" tIns="90000" bIns="90000" rtlCol="0">
            <a:noAutofit/>
          </a:bodyPr>
          <a:lstStyle/>
          <a:p>
            <a:pPr algn="ctr" defTabSz="685783"/>
            <a:r>
              <a:rPr lang="ru-RU" sz="1400" dirty="0">
                <a:solidFill>
                  <a:srgbClr val="C61648"/>
                </a:solidFill>
                <a:ea typeface="Roboto" panose="02000000000000000000" pitchFamily="2" charset="0"/>
                <a:cs typeface="Roboto" panose="02000000000000000000" pitchFamily="2" charset="0"/>
              </a:rPr>
              <a:t>Речь Посполитая официально объявила войну России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358775" y="386413"/>
            <a:ext cx="842645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83"/>
            <a:r>
              <a:rPr lang="ru-RU" sz="2800" dirty="0">
                <a:solidFill>
                  <a:srgbClr val="4E361E"/>
                </a:solidFill>
                <a:latin typeface="Merriweather"/>
                <a:ea typeface="Theano Didot" panose="02060603060706020203" pitchFamily="18" charset="0"/>
              </a:rPr>
              <a:t>Тушинский лагерь</a:t>
            </a:r>
          </a:p>
        </p:txBody>
      </p:sp>
      <p:cxnSp>
        <p:nvCxnSpPr>
          <p:cNvPr id="30" name="Соединительная линия уступом 29"/>
          <p:cNvCxnSpPr>
            <a:stCxn id="26" idx="1"/>
            <a:endCxn id="29" idx="1"/>
          </p:cNvCxnSpPr>
          <p:nvPr/>
        </p:nvCxnSpPr>
        <p:spPr>
          <a:xfrm rot="10800000" flipV="1">
            <a:off x="929924" y="1783939"/>
            <a:ext cx="1" cy="1079737"/>
          </a:xfrm>
          <a:prstGeom prst="bentConnector3">
            <a:avLst>
              <a:gd name="adj1" fmla="val 22860100000"/>
            </a:avLst>
          </a:prstGeom>
          <a:ln w="15875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Соединительная линия уступом 30"/>
          <p:cNvCxnSpPr>
            <a:stCxn id="17" idx="3"/>
            <a:endCxn id="25" idx="3"/>
          </p:cNvCxnSpPr>
          <p:nvPr/>
        </p:nvCxnSpPr>
        <p:spPr>
          <a:xfrm>
            <a:off x="8289825" y="1783940"/>
            <a:ext cx="12700" cy="1079737"/>
          </a:xfrm>
          <a:prstGeom prst="bentConnector3">
            <a:avLst>
              <a:gd name="adj1" fmla="val 1800000"/>
            </a:avLst>
          </a:prstGeom>
          <a:ln w="15875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Соединительная линия уступом 36"/>
          <p:cNvCxnSpPr>
            <a:stCxn id="29" idx="1"/>
            <a:endCxn id="21" idx="1"/>
          </p:cNvCxnSpPr>
          <p:nvPr/>
        </p:nvCxnSpPr>
        <p:spPr>
          <a:xfrm rot="10800000" flipV="1">
            <a:off x="927847" y="2863676"/>
            <a:ext cx="2076" cy="1146045"/>
          </a:xfrm>
          <a:prstGeom prst="bentConnector3">
            <a:avLst>
              <a:gd name="adj1" fmla="val 11111561"/>
            </a:avLst>
          </a:prstGeom>
          <a:ln w="15875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Соединительная линия уступом 37"/>
          <p:cNvCxnSpPr>
            <a:stCxn id="25" idx="3"/>
            <a:endCxn id="21" idx="3"/>
          </p:cNvCxnSpPr>
          <p:nvPr/>
        </p:nvCxnSpPr>
        <p:spPr>
          <a:xfrm flipH="1">
            <a:off x="8289824" y="2863677"/>
            <a:ext cx="1" cy="1146045"/>
          </a:xfrm>
          <a:prstGeom prst="bentConnector3">
            <a:avLst>
              <a:gd name="adj1" fmla="val -22860000000"/>
            </a:avLst>
          </a:prstGeom>
          <a:ln w="15875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5093105" y="1446353"/>
            <a:ext cx="3196720" cy="675174"/>
          </a:xfrm>
          <a:prstGeom prst="roundRect">
            <a:avLst/>
          </a:prstGeom>
          <a:noFill/>
          <a:ln w="15875">
            <a:solidFill>
              <a:srgbClr val="C61648">
                <a:alpha val="75000"/>
              </a:srgbClr>
            </a:solidFill>
          </a:ln>
        </p:spPr>
        <p:txBody>
          <a:bodyPr wrap="square" tIns="90000" bIns="90000" rtlCol="0">
            <a:noAutofit/>
          </a:bodyPr>
          <a:lstStyle/>
          <a:p>
            <a:pPr algn="ctr" defTabSz="685783"/>
            <a:endParaRPr lang="ru-RU" sz="1400" dirty="0">
              <a:solidFill>
                <a:srgbClr val="C61648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27847" y="3670759"/>
            <a:ext cx="7361977" cy="677926"/>
          </a:xfrm>
          <a:prstGeom prst="roundRect">
            <a:avLst/>
          </a:prstGeom>
          <a:noFill/>
          <a:ln w="15875">
            <a:solidFill>
              <a:schemeClr val="tx1">
                <a:lumMod val="75000"/>
                <a:lumOff val="25000"/>
                <a:alpha val="75000"/>
              </a:schemeClr>
            </a:solidFill>
          </a:ln>
        </p:spPr>
        <p:txBody>
          <a:bodyPr wrap="square" tIns="90000" bIns="90000" rtlCol="0">
            <a:noAutofit/>
          </a:bodyPr>
          <a:lstStyle/>
          <a:p>
            <a:pPr algn="ctr" defTabSz="685783"/>
            <a:endParaRPr lang="ru-RU" sz="6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  <a:p>
            <a:pPr algn="ctr" defTabSz="685783"/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В Тушинском лагере нарастали проблемы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-1062990" y="2291217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-2274570" y="3112638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556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9" grpId="0" animBg="1"/>
      <p:bldP spid="25" grpId="0" animBg="1"/>
      <p:bldP spid="7" grpId="0"/>
      <p:bldP spid="26" grpId="0" animBg="1"/>
      <p:bldP spid="17" grpId="0" animBg="1"/>
      <p:bldP spid="2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extBox 39"/>
          <p:cNvSpPr txBox="1"/>
          <p:nvPr/>
        </p:nvSpPr>
        <p:spPr>
          <a:xfrm>
            <a:off x="4713250" y="3039573"/>
            <a:ext cx="3114180" cy="681323"/>
          </a:xfrm>
          <a:prstGeom prst="roundRect">
            <a:avLst/>
          </a:prstGeom>
          <a:noFill/>
          <a:ln w="15875">
            <a:solidFill>
              <a:schemeClr val="tx1">
                <a:lumMod val="75000"/>
                <a:lumOff val="25000"/>
              </a:schemeClr>
            </a:solidFill>
          </a:ln>
        </p:spPr>
        <p:txBody>
          <a:bodyPr wrap="square" tIns="90000" bIns="90000" rtlCol="0">
            <a:noAutofit/>
          </a:bodyPr>
          <a:lstStyle/>
          <a:p>
            <a:pPr algn="ctr" defTabSz="685766"/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  <a:ea typeface="Roboto" panose="02000000000000000000" pitchFamily="2" charset="0"/>
                <a:cs typeface="Roboto" panose="02000000000000000000" pitchFamily="2" charset="0"/>
              </a:rPr>
              <a:t>Были недовольны </a:t>
            </a:r>
          </a:p>
          <a:p>
            <a:pPr algn="ctr" defTabSz="685766"/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  <a:ea typeface="Roboto" panose="02000000000000000000" pitchFamily="2" charset="0"/>
                <a:cs typeface="Roboto" panose="02000000000000000000" pitchFamily="2" charset="0"/>
              </a:rPr>
              <a:t>русские </a:t>
            </a:r>
            <a:r>
              <a:rPr lang="ru-RU" sz="1400" dirty="0" err="1">
                <a:solidFill>
                  <a:schemeClr val="tx1">
                    <a:lumMod val="75000"/>
                    <a:lumOff val="25000"/>
                  </a:schemeClr>
                </a:solidFill>
                <a:ea typeface="Roboto" panose="02000000000000000000" pitchFamily="2" charset="0"/>
                <a:cs typeface="Roboto" panose="02000000000000000000" pitchFamily="2" charset="0"/>
              </a:rPr>
              <a:t>тушинцы</a:t>
            </a: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329916" y="3039574"/>
            <a:ext cx="3098084" cy="666960"/>
          </a:xfrm>
          <a:prstGeom prst="roundRect">
            <a:avLst/>
          </a:prstGeom>
          <a:noFill/>
          <a:ln w="15875">
            <a:solidFill>
              <a:schemeClr val="tx1">
                <a:lumMod val="75000"/>
                <a:lumOff val="25000"/>
              </a:schemeClr>
            </a:solidFill>
          </a:ln>
        </p:spPr>
        <p:txBody>
          <a:bodyPr wrap="square" tIns="90000" bIns="90000" rtlCol="0">
            <a:noAutofit/>
          </a:bodyPr>
          <a:lstStyle/>
          <a:p>
            <a:pPr algn="ctr" defTabSz="685766"/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  <a:ea typeface="Roboto" panose="02000000000000000000" pitchFamily="2" charset="0"/>
                <a:cs typeface="Roboto" panose="02000000000000000000" pitchFamily="2" charset="0"/>
              </a:rPr>
              <a:t>Были недовольны </a:t>
            </a:r>
          </a:p>
          <a:p>
            <a:pPr algn="ctr" defTabSz="685766"/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  <a:ea typeface="Roboto" panose="02000000000000000000" pitchFamily="2" charset="0"/>
                <a:cs typeface="Roboto" panose="02000000000000000000" pitchFamily="2" charset="0"/>
              </a:rPr>
              <a:t>польские наёмники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756611" y="386413"/>
            <a:ext cx="3630802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defTabSz="685783"/>
            <a:r>
              <a:rPr lang="ru-RU" sz="2800" dirty="0">
                <a:solidFill>
                  <a:srgbClr val="4E361E"/>
                </a:solidFill>
                <a:latin typeface="+mj-lt"/>
                <a:ea typeface="Theano Didot" panose="02060603060706020203" pitchFamily="18" charset="0"/>
              </a:rPr>
              <a:t>Тушинский лагерь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329915" y="1506193"/>
            <a:ext cx="6497514" cy="668499"/>
          </a:xfrm>
          <a:prstGeom prst="roundRect">
            <a:avLst/>
          </a:prstGeom>
          <a:noFill/>
          <a:ln w="15875">
            <a:solidFill>
              <a:srgbClr val="C61648">
                <a:alpha val="75000"/>
              </a:srgbClr>
            </a:solidFill>
          </a:ln>
        </p:spPr>
        <p:txBody>
          <a:bodyPr wrap="square" tIns="90000" bIns="90000" rtlCol="0">
            <a:noAutofit/>
          </a:bodyPr>
          <a:lstStyle/>
          <a:p>
            <a:pPr algn="ctr" defTabSz="685766">
              <a:defRPr/>
            </a:pPr>
            <a:endParaRPr lang="ru-RU" sz="600" dirty="0">
              <a:solidFill>
                <a:srgbClr val="C61648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  <a:p>
            <a:pPr algn="ctr" defTabSz="685766">
              <a:defRPr/>
            </a:pPr>
            <a:r>
              <a:rPr lang="ru-RU" sz="1400" dirty="0">
                <a:solidFill>
                  <a:srgbClr val="C61648"/>
                </a:solidFill>
                <a:ea typeface="Roboto" panose="02000000000000000000" pitchFamily="2" charset="0"/>
                <a:cs typeface="Roboto" panose="02000000000000000000" pitchFamily="2" charset="0"/>
              </a:rPr>
              <a:t>Лагерь самозванца начал распадаться</a:t>
            </a:r>
          </a:p>
        </p:txBody>
      </p:sp>
      <p:cxnSp>
        <p:nvCxnSpPr>
          <p:cNvPr id="44" name="Соединительная линия уступом 43"/>
          <p:cNvCxnSpPr>
            <a:stCxn id="32" idx="3"/>
            <a:endCxn id="40" idx="3"/>
          </p:cNvCxnSpPr>
          <p:nvPr/>
        </p:nvCxnSpPr>
        <p:spPr>
          <a:xfrm>
            <a:off x="7827429" y="1840443"/>
            <a:ext cx="1" cy="1539792"/>
          </a:xfrm>
          <a:prstGeom prst="bentConnector3">
            <a:avLst>
              <a:gd name="adj1" fmla="val 22860100000"/>
            </a:avLst>
          </a:prstGeom>
          <a:ln w="15875">
            <a:solidFill>
              <a:schemeClr val="tx1">
                <a:lumMod val="75000"/>
                <a:lumOff val="2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Соединительная линия уступом 44"/>
          <p:cNvCxnSpPr>
            <a:stCxn id="32" idx="1"/>
            <a:endCxn id="27" idx="1"/>
          </p:cNvCxnSpPr>
          <p:nvPr/>
        </p:nvCxnSpPr>
        <p:spPr>
          <a:xfrm rot="10800000" flipH="1" flipV="1">
            <a:off x="1329914" y="1840442"/>
            <a:ext cx="1" cy="1532611"/>
          </a:xfrm>
          <a:prstGeom prst="bentConnector3">
            <a:avLst>
              <a:gd name="adj1" fmla="val -22860000000"/>
            </a:avLst>
          </a:prstGeom>
          <a:ln w="15875">
            <a:solidFill>
              <a:schemeClr val="tx1">
                <a:lumMod val="75000"/>
                <a:lumOff val="2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7" name="Рисунок 7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250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27" grpId="0" animBg="1"/>
      <p:bldP spid="3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8" name="Овал 7"/>
          <p:cNvSpPr/>
          <p:nvPr/>
        </p:nvSpPr>
        <p:spPr>
          <a:xfrm>
            <a:off x="6985225" y="411163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200" dirty="0">
                <a:solidFill>
                  <a:schemeClr val="tx1"/>
                </a:solidFill>
                <a:ea typeface="Theano Didot" panose="02060603060706020203" pitchFamily="18" charset="0"/>
              </a:rPr>
              <a:t>Прибытие</a:t>
            </a:r>
          </a:p>
          <a:p>
            <a:pPr algn="ctr"/>
            <a:r>
              <a:rPr lang="ru-RU" sz="1200" dirty="0">
                <a:solidFill>
                  <a:schemeClr val="tx1"/>
                </a:solidFill>
                <a:ea typeface="Theano Didot" panose="02060603060706020203" pitchFamily="18" charset="0"/>
              </a:rPr>
              <a:t>в Калугу Дмитрия Самозванца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pic>
        <p:nvPicPr>
          <p:cNvPr id="4100" name="Picture 4" descr="Картинки по запросу Прибытие в Калугу Дмитрия Самозванца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2" t="6571" r="3390" b="3359"/>
          <a:stretch/>
        </p:blipFill>
        <p:spPr bwMode="auto">
          <a:xfrm>
            <a:off x="2705622" y="0"/>
            <a:ext cx="3732756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6635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358775" y="1268316"/>
            <a:ext cx="2917825" cy="26068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83">
              <a:lnSpc>
                <a:spcPct val="110000"/>
              </a:lnSpc>
            </a:pPr>
            <a:r>
              <a:rPr lang="ru-RU" sz="1400" dirty="0">
                <a:solidFill>
                  <a:prstClr val="white"/>
                </a:solidFill>
              </a:rPr>
              <a:t>Оставшиеся </a:t>
            </a:r>
            <a:r>
              <a:rPr lang="ru-RU" sz="1400" dirty="0" err="1">
                <a:solidFill>
                  <a:prstClr val="white"/>
                </a:solidFill>
              </a:rPr>
              <a:t>тушинцы</a:t>
            </a:r>
            <a:r>
              <a:rPr lang="ru-RU" sz="1400" dirty="0">
                <a:solidFill>
                  <a:prstClr val="white"/>
                </a:solidFill>
              </a:rPr>
              <a:t> собрались вокруг патриарха Филарета. </a:t>
            </a:r>
          </a:p>
          <a:p>
            <a:pPr defTabSz="685783">
              <a:lnSpc>
                <a:spcPct val="110000"/>
              </a:lnSpc>
            </a:pPr>
            <a:r>
              <a:rPr lang="ru-RU" sz="1400" dirty="0">
                <a:solidFill>
                  <a:prstClr val="white"/>
                </a:solidFill>
              </a:rPr>
              <a:t>Их объединяла общая идея. </a:t>
            </a:r>
          </a:p>
          <a:p>
            <a:pPr defTabSz="685783">
              <a:lnSpc>
                <a:spcPct val="110000"/>
              </a:lnSpc>
            </a:pPr>
            <a:endParaRPr lang="ru-RU" sz="1400" dirty="0">
              <a:solidFill>
                <a:prstClr val="white"/>
              </a:solidFill>
            </a:endParaRPr>
          </a:p>
          <a:p>
            <a:pPr defTabSz="685783">
              <a:lnSpc>
                <a:spcPct val="110000"/>
              </a:lnSpc>
            </a:pPr>
            <a:endParaRPr lang="ru-RU" sz="1400" dirty="0">
              <a:solidFill>
                <a:prstClr val="white"/>
              </a:solidFill>
            </a:endParaRPr>
          </a:p>
          <a:p>
            <a:pPr defTabSz="685783">
              <a:lnSpc>
                <a:spcPct val="110000"/>
              </a:lnSpc>
            </a:pPr>
            <a:endParaRPr lang="ru-RU" sz="1400" dirty="0">
              <a:solidFill>
                <a:prstClr val="white"/>
              </a:solidFill>
            </a:endParaRPr>
          </a:p>
          <a:p>
            <a:pPr defTabSz="685783">
              <a:lnSpc>
                <a:spcPct val="110000"/>
              </a:lnSpc>
            </a:pPr>
            <a:r>
              <a:rPr lang="ru-RU" sz="1400" dirty="0">
                <a:solidFill>
                  <a:prstClr val="white"/>
                </a:solidFill>
              </a:rPr>
              <a:t>Они не возражали против избрания русским царём Владислава, но только </a:t>
            </a:r>
          </a:p>
          <a:p>
            <a:pPr defTabSz="685783">
              <a:lnSpc>
                <a:spcPct val="110000"/>
              </a:lnSpc>
            </a:pPr>
            <a:r>
              <a:rPr lang="ru-RU" sz="1400" dirty="0">
                <a:solidFill>
                  <a:prstClr val="white"/>
                </a:solidFill>
              </a:rPr>
              <a:t>в том случае, если польский принц примет православие. </a:t>
            </a:r>
          </a:p>
        </p:txBody>
      </p:sp>
      <p:pic>
        <p:nvPicPr>
          <p:cNvPr id="5" name="Picture 4" descr="https://upload.wikimedia.org/wikipedia/commons/thumb/e/ef/Troschel_W%C5%82adys%C5%82aw_Sigismund_Vasa.jpg/800px-Troschel_W%C5%82adys%C5%82aw_Sigismund_Vasa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865865" y="813270"/>
            <a:ext cx="5278135" cy="3516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4763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44" name="Picture 12" descr="Картинки по запросу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9160042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3" name="Овал 2"/>
          <p:cNvSpPr/>
          <p:nvPr/>
        </p:nvSpPr>
        <p:spPr>
          <a:xfrm>
            <a:off x="2772000" y="771750"/>
            <a:ext cx="3600000" cy="3600000"/>
          </a:xfrm>
          <a:prstGeom prst="ellipse">
            <a:avLst/>
          </a:prstGeom>
          <a:solidFill>
            <a:srgbClr val="C61648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ru-RU" sz="1800" dirty="0">
              <a:solidFill>
                <a:prstClr val="white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276600" y="1417588"/>
            <a:ext cx="262731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800" dirty="0">
                <a:solidFill>
                  <a:prstClr val="white"/>
                </a:solidFill>
              </a:rPr>
              <a:t>Движение самозванца не было уничтожено.</a:t>
            </a:r>
            <a:r>
              <a:rPr lang="en-US" sz="1800" dirty="0">
                <a:solidFill>
                  <a:prstClr val="white"/>
                </a:solidFill>
              </a:rPr>
              <a:t> </a:t>
            </a:r>
            <a:endParaRPr lang="ru-RU" sz="1800" dirty="0">
              <a:solidFill>
                <a:prstClr val="white"/>
              </a:solidFill>
            </a:endParaRPr>
          </a:p>
          <a:p>
            <a:pPr algn="ctr"/>
            <a:r>
              <a:rPr lang="ru-RU" sz="1800" dirty="0">
                <a:solidFill>
                  <a:prstClr val="white"/>
                </a:solidFill>
              </a:rPr>
              <a:t>Опорой Лжедмитрия </a:t>
            </a:r>
            <a:r>
              <a:rPr lang="en-US" sz="1800" dirty="0">
                <a:solidFill>
                  <a:prstClr val="white"/>
                </a:solidFill>
              </a:rPr>
              <a:t>II</a:t>
            </a:r>
            <a:r>
              <a:rPr lang="ru-RU" sz="1800" dirty="0">
                <a:solidFill>
                  <a:prstClr val="white"/>
                </a:solidFill>
              </a:rPr>
              <a:t> </a:t>
            </a:r>
            <a:endParaRPr lang="en-US" sz="1800" dirty="0">
              <a:solidFill>
                <a:prstClr val="white"/>
              </a:solidFill>
            </a:endParaRPr>
          </a:p>
          <a:p>
            <a:pPr algn="ctr"/>
            <a:r>
              <a:rPr lang="ru-RU" sz="1800" dirty="0">
                <a:solidFill>
                  <a:prstClr val="white"/>
                </a:solidFill>
              </a:rPr>
              <a:t>стало население территорий, </a:t>
            </a:r>
            <a:endParaRPr lang="en-US" sz="1800" dirty="0">
              <a:solidFill>
                <a:prstClr val="white"/>
              </a:solidFill>
            </a:endParaRPr>
          </a:p>
          <a:p>
            <a:pPr algn="ctr"/>
            <a:r>
              <a:rPr lang="ru-RU" sz="1800" dirty="0">
                <a:solidFill>
                  <a:prstClr val="white"/>
                </a:solidFill>
              </a:rPr>
              <a:t>не разграбленных </a:t>
            </a:r>
            <a:r>
              <a:rPr lang="ru-RU" sz="1800" dirty="0" err="1">
                <a:solidFill>
                  <a:prstClr val="white"/>
                </a:solidFill>
              </a:rPr>
              <a:t>тушинцами</a:t>
            </a:r>
            <a:r>
              <a:rPr lang="ru-RU" sz="1800" dirty="0">
                <a:solidFill>
                  <a:prstClr val="white"/>
                </a:solidFill>
              </a:rPr>
              <a:t>. </a:t>
            </a:r>
          </a:p>
        </p:txBody>
      </p:sp>
      <p:sp>
        <p:nvSpPr>
          <p:cNvPr id="4" name="AutoShape 10" descr="Похожее изображение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1935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Картинки по запросу духовенство в 17 веке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0" y="3972860"/>
            <a:ext cx="4051495" cy="794403"/>
          </a:xfrm>
          <a:prstGeom prst="rect">
            <a:avLst/>
          </a:prstGeom>
          <a:solidFill>
            <a:srgbClr val="C6164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</a:rPr>
              <a:t>Огромную роль в изгнании интервентов из России сыграл простой народ.</a:t>
            </a:r>
          </a:p>
        </p:txBody>
      </p:sp>
    </p:spTree>
    <p:extLst>
      <p:ext uri="{BB962C8B-B14F-4D97-AF65-F5344CB8AC3E}">
        <p14:creationId xmlns:p14="http://schemas.microsoft.com/office/powerpoint/2010/main" val="751900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41933" y="0"/>
            <a:ext cx="9185933" cy="51435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-41933" y="3757417"/>
            <a:ext cx="4309133" cy="1009846"/>
          </a:xfrm>
          <a:prstGeom prst="rect">
            <a:avLst/>
          </a:prstGeom>
          <a:solidFill>
            <a:srgbClr val="C6164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r>
              <a:rPr lang="ru-RU" sz="1400" dirty="0">
                <a:solidFill>
                  <a:prstClr val="white"/>
                </a:solidFill>
              </a:rPr>
              <a:t>Лжедмитрий </a:t>
            </a:r>
            <a:r>
              <a:rPr lang="en-US" sz="1400" dirty="0">
                <a:solidFill>
                  <a:prstClr val="white"/>
                </a:solidFill>
              </a:rPr>
              <a:t>II </a:t>
            </a:r>
            <a:r>
              <a:rPr lang="ru-RU" sz="1400" dirty="0">
                <a:solidFill>
                  <a:prstClr val="white"/>
                </a:solidFill>
              </a:rPr>
              <a:t>призывал русских людей бороться с польскими интервентами и не дать им установить в России католичество.</a:t>
            </a:r>
          </a:p>
        </p:txBody>
      </p:sp>
      <p:sp>
        <p:nvSpPr>
          <p:cNvPr id="8" name="Овал 7"/>
          <p:cNvSpPr/>
          <p:nvPr/>
        </p:nvSpPr>
        <p:spPr>
          <a:xfrm>
            <a:off x="6985225" y="400146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ru-RU" sz="1200" dirty="0">
              <a:solidFill>
                <a:schemeClr val="tx1"/>
              </a:solidFill>
              <a:ea typeface="Theano Didot" panose="02060603060706020203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985225" y="976980"/>
            <a:ext cx="180616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/>
              <a:t>Дом Лжедмитрия II </a:t>
            </a:r>
          </a:p>
          <a:p>
            <a:pPr algn="ctr"/>
            <a:r>
              <a:rPr lang="ru-RU" sz="1200" dirty="0"/>
              <a:t>и Марины Мнишек </a:t>
            </a:r>
          </a:p>
          <a:p>
            <a:pPr algn="ctr"/>
            <a:r>
              <a:rPr lang="ru-RU" sz="1200" dirty="0"/>
              <a:t>в Калуге</a:t>
            </a:r>
          </a:p>
        </p:txBody>
      </p:sp>
    </p:spTree>
    <p:extLst>
      <p:ext uri="{BB962C8B-B14F-4D97-AF65-F5344CB8AC3E}">
        <p14:creationId xmlns:p14="http://schemas.microsoft.com/office/powerpoint/2010/main" val="976615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992080" y="2314072"/>
            <a:ext cx="31598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dirty="0">
                <a:solidFill>
                  <a:srgbClr val="4E361E"/>
                </a:solidFill>
                <a:latin typeface="Merriweather"/>
                <a:ea typeface="Theano Didot" panose="02060603060706020203" pitchFamily="18" charset="0"/>
              </a:rPr>
              <a:t>Лжедмитрий </a:t>
            </a:r>
            <a:r>
              <a:rPr lang="en-US" sz="2800" dirty="0">
                <a:solidFill>
                  <a:srgbClr val="4E361E"/>
                </a:solidFill>
                <a:latin typeface="Merriweather"/>
                <a:ea typeface="Theano Didot" panose="02060603060706020203" pitchFamily="18" charset="0"/>
              </a:rPr>
              <a:t>II</a:t>
            </a:r>
            <a:endParaRPr lang="ru-RU" sz="2800" dirty="0">
              <a:solidFill>
                <a:srgbClr val="4E361E"/>
              </a:solidFill>
              <a:latin typeface="Merriweather"/>
              <a:ea typeface="Theano Didot" panose="02060603060706020203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302794" y="593958"/>
            <a:ext cx="25384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rgbClr val="C61648"/>
                </a:solidFill>
              </a:rPr>
              <a:t>Отряды Лжедмитрия </a:t>
            </a:r>
            <a:r>
              <a:rPr lang="en-US" sz="1400" dirty="0">
                <a:solidFill>
                  <a:srgbClr val="C61648"/>
                </a:solidFill>
              </a:rPr>
              <a:t>II</a:t>
            </a:r>
            <a:r>
              <a:rPr lang="ru-RU" sz="1400" dirty="0">
                <a:solidFill>
                  <a:srgbClr val="C61648"/>
                </a:solidFill>
              </a:rPr>
              <a:t> остались единственным боеспособным войском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227763" y="2208134"/>
            <a:ext cx="25384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Лжедмитрию II вновь присягнули многие</a:t>
            </a:r>
          </a:p>
          <a:p>
            <a:pPr algn="ctr"/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 города 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3302794" y="3811718"/>
            <a:ext cx="25384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rgbClr val="C61648"/>
                </a:solidFill>
              </a:rPr>
              <a:t>Новый лагерь </a:t>
            </a:r>
          </a:p>
          <a:p>
            <a:pPr algn="ctr"/>
            <a:r>
              <a:rPr lang="ru-RU" sz="1400" dirty="0">
                <a:solidFill>
                  <a:srgbClr val="C61648"/>
                </a:solidFill>
              </a:rPr>
              <a:t>самозванца расположился в селе Коломенское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353586" y="2208134"/>
            <a:ext cx="256265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Часть населения Москвы была согласна признать самозванца своим царём</a:t>
            </a:r>
          </a:p>
        </p:txBody>
      </p:sp>
      <p:cxnSp>
        <p:nvCxnSpPr>
          <p:cNvPr id="11" name="Соединительная линия уступом 10"/>
          <p:cNvCxnSpPr>
            <a:stCxn id="25" idx="3"/>
            <a:endCxn id="26" idx="0"/>
          </p:cNvCxnSpPr>
          <p:nvPr/>
        </p:nvCxnSpPr>
        <p:spPr>
          <a:xfrm>
            <a:off x="5841206" y="963290"/>
            <a:ext cx="1655763" cy="1244844"/>
          </a:xfrm>
          <a:prstGeom prst="bentConnector2">
            <a:avLst/>
          </a:prstGeom>
          <a:ln w="15875">
            <a:solidFill>
              <a:schemeClr val="tx1">
                <a:lumMod val="75000"/>
                <a:lumOff val="25000"/>
                <a:alpha val="6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Соединительная линия уступом 36"/>
          <p:cNvCxnSpPr>
            <a:stCxn id="26" idx="2"/>
            <a:endCxn id="28" idx="3"/>
          </p:cNvCxnSpPr>
          <p:nvPr/>
        </p:nvCxnSpPr>
        <p:spPr>
          <a:xfrm rot="5400000">
            <a:off x="6051962" y="2736043"/>
            <a:ext cx="1234252" cy="1655763"/>
          </a:xfrm>
          <a:prstGeom prst="bentConnector2">
            <a:avLst/>
          </a:prstGeom>
          <a:ln w="15875">
            <a:solidFill>
              <a:schemeClr val="tx1">
                <a:lumMod val="75000"/>
                <a:lumOff val="25000"/>
                <a:alpha val="6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Соединительная линия уступом 38"/>
          <p:cNvCxnSpPr>
            <a:stCxn id="28" idx="1"/>
            <a:endCxn id="31" idx="2"/>
          </p:cNvCxnSpPr>
          <p:nvPr/>
        </p:nvCxnSpPr>
        <p:spPr>
          <a:xfrm rot="10800000">
            <a:off x="1634912" y="2946798"/>
            <a:ext cx="1667883" cy="1234252"/>
          </a:xfrm>
          <a:prstGeom prst="bentConnector2">
            <a:avLst/>
          </a:prstGeom>
          <a:ln w="15875">
            <a:solidFill>
              <a:schemeClr val="tx1">
                <a:lumMod val="75000"/>
                <a:lumOff val="25000"/>
                <a:alpha val="6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4231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8" grpId="0"/>
      <p:bldP spid="3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358774" y="2075923"/>
            <a:ext cx="3089819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83"/>
            <a:r>
              <a:rPr lang="ru-RU" sz="2800" dirty="0">
                <a:solidFill>
                  <a:srgbClr val="FFDC5A"/>
                </a:solidFill>
                <a:latin typeface="Merriweather"/>
              </a:rPr>
              <a:t>Семибоярщина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358775" y="2631992"/>
            <a:ext cx="3089819" cy="93358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83">
              <a:lnSpc>
                <a:spcPct val="110000"/>
              </a:lnSpc>
            </a:pPr>
            <a:r>
              <a:rPr lang="ru-RU" sz="1400" dirty="0">
                <a:solidFill>
                  <a:prstClr val="white"/>
                </a:solidFill>
              </a:rPr>
              <a:t>Разгром войска Василия </a:t>
            </a:r>
          </a:p>
          <a:p>
            <a:pPr defTabSz="685783">
              <a:lnSpc>
                <a:spcPct val="110000"/>
              </a:lnSpc>
            </a:pPr>
            <a:r>
              <a:rPr lang="ru-RU" sz="1400" dirty="0">
                <a:solidFill>
                  <a:prstClr val="white"/>
                </a:solidFill>
              </a:rPr>
              <a:t>Шуйского под </a:t>
            </a:r>
            <a:r>
              <a:rPr lang="ru-RU" sz="1400" dirty="0" err="1">
                <a:solidFill>
                  <a:prstClr val="white"/>
                </a:solidFill>
              </a:rPr>
              <a:t>Клушино</a:t>
            </a:r>
            <a:r>
              <a:rPr lang="ru-RU" sz="1400" dirty="0">
                <a:solidFill>
                  <a:prstClr val="white"/>
                </a:solidFill>
              </a:rPr>
              <a:t> окончательно подорвал </a:t>
            </a:r>
          </a:p>
          <a:p>
            <a:pPr defTabSz="685783">
              <a:lnSpc>
                <a:spcPct val="110000"/>
              </a:lnSpc>
            </a:pPr>
            <a:r>
              <a:rPr lang="ru-RU" sz="1400" dirty="0">
                <a:solidFill>
                  <a:prstClr val="white"/>
                </a:solidFill>
              </a:rPr>
              <a:t>авторитет царя. </a:t>
            </a:r>
          </a:p>
        </p:txBody>
      </p:sp>
      <p:pic>
        <p:nvPicPr>
          <p:cNvPr id="20484" name="Picture 4" descr="Картинки по запросу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871395" y="711676"/>
            <a:ext cx="5272605" cy="3720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0066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https://upload.wikimedia.org/wikipedia/commons/thumb/0/0d/Nevrev_Zakhary_Lyapunov%27s_quarrel_with_the_Tsar.jpg/1280px-Nevrev_Zakhary_Lyapunov%27s_quarrel_with_the_Tsar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41933" y="-12357"/>
            <a:ext cx="9185933" cy="5155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-41933" y="3757417"/>
            <a:ext cx="3599325" cy="1009846"/>
          </a:xfrm>
          <a:prstGeom prst="rect">
            <a:avLst/>
          </a:prstGeom>
          <a:solidFill>
            <a:srgbClr val="C6164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r>
              <a:rPr lang="ru-RU" sz="1400" dirty="0">
                <a:solidFill>
                  <a:prstClr val="white"/>
                </a:solidFill>
              </a:rPr>
              <a:t>В июле 1610 года Василий Шуйский </a:t>
            </a:r>
          </a:p>
          <a:p>
            <a:r>
              <a:rPr lang="ru-RU" sz="1400" dirty="0">
                <a:solidFill>
                  <a:prstClr val="white"/>
                </a:solidFill>
              </a:rPr>
              <a:t>был свергнут заговорщиками </a:t>
            </a:r>
          </a:p>
          <a:p>
            <a:r>
              <a:rPr lang="ru-RU" sz="1400" dirty="0">
                <a:solidFill>
                  <a:prstClr val="white"/>
                </a:solidFill>
              </a:rPr>
              <a:t>и насильно пострижен в монахи.</a:t>
            </a:r>
          </a:p>
        </p:txBody>
      </p:sp>
      <p:sp>
        <p:nvSpPr>
          <p:cNvPr id="8" name="Овал 7"/>
          <p:cNvSpPr/>
          <p:nvPr/>
        </p:nvSpPr>
        <p:spPr>
          <a:xfrm>
            <a:off x="6985225" y="400146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100" dirty="0">
                <a:solidFill>
                  <a:schemeClr val="tx1"/>
                </a:solidFill>
                <a:ea typeface="Theano Didot" panose="02060603060706020203" pitchFamily="18" charset="0"/>
              </a:rPr>
              <a:t>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985225" y="830786"/>
            <a:ext cx="180705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>
                <a:ea typeface="Theano Didot" panose="02060603060706020203" pitchFamily="18" charset="0"/>
              </a:rPr>
              <a:t>Н. </a:t>
            </a:r>
            <a:r>
              <a:rPr lang="ru-RU" sz="1200" dirty="0" err="1">
                <a:ea typeface="Theano Didot" panose="02060603060706020203" pitchFamily="18" charset="0"/>
              </a:rPr>
              <a:t>Неврев</a:t>
            </a:r>
            <a:r>
              <a:rPr lang="ru-RU" sz="1200" dirty="0">
                <a:ea typeface="Theano Didot" panose="02060603060706020203" pitchFamily="18" charset="0"/>
              </a:rPr>
              <a:t>.</a:t>
            </a:r>
          </a:p>
          <a:p>
            <a:pPr algn="ctr"/>
            <a:r>
              <a:rPr lang="ru-RU" sz="1200" dirty="0">
                <a:ea typeface="Theano Didot" panose="02060603060706020203" pitchFamily="18" charset="0"/>
              </a:rPr>
              <a:t>Бояре предлагают Василию Шуйскому оставить престол. </a:t>
            </a:r>
          </a:p>
          <a:p>
            <a:pPr algn="ctr"/>
            <a:r>
              <a:rPr lang="ru-RU" sz="1200" dirty="0">
                <a:ea typeface="Theano Didot" panose="02060603060706020203" pitchFamily="18" charset="0"/>
              </a:rPr>
              <a:t>1886</a:t>
            </a:r>
          </a:p>
        </p:txBody>
      </p:sp>
    </p:spTree>
    <p:extLst>
      <p:ext uri="{BB962C8B-B14F-4D97-AF65-F5344CB8AC3E}">
        <p14:creationId xmlns:p14="http://schemas.microsoft.com/office/powerpoint/2010/main" val="3796622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8" name="Picture 6" descr="Картинки по запросу костюм бояр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1" y="0"/>
            <a:ext cx="9144000" cy="5181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12" name="Овал 11"/>
          <p:cNvSpPr/>
          <p:nvPr/>
        </p:nvSpPr>
        <p:spPr>
          <a:xfrm>
            <a:off x="2772000" y="771750"/>
            <a:ext cx="3600000" cy="3600000"/>
          </a:xfrm>
          <a:prstGeom prst="ellipse">
            <a:avLst/>
          </a:prstGeom>
          <a:solidFill>
            <a:srgbClr val="C61648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ru-RU" sz="1800" dirty="0">
              <a:solidFill>
                <a:prstClr val="white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356767" y="1681140"/>
            <a:ext cx="243046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800" dirty="0">
                <a:solidFill>
                  <a:prstClr val="white"/>
                </a:solidFill>
              </a:rPr>
              <a:t>Управлять государством начало правительство, которое состояло </a:t>
            </a:r>
          </a:p>
          <a:p>
            <a:pPr algn="ctr"/>
            <a:r>
              <a:rPr lang="ru-RU" sz="1800" dirty="0">
                <a:solidFill>
                  <a:prstClr val="white"/>
                </a:solidFill>
              </a:rPr>
              <a:t>из семи бояр.</a:t>
            </a:r>
          </a:p>
        </p:txBody>
      </p:sp>
    </p:spTree>
    <p:extLst>
      <p:ext uri="{BB962C8B-B14F-4D97-AF65-F5344CB8AC3E}">
        <p14:creationId xmlns:p14="http://schemas.microsoft.com/office/powerpoint/2010/main" val="2186707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8" name="Овал 7"/>
          <p:cNvSpPr/>
          <p:nvPr/>
        </p:nvSpPr>
        <p:spPr>
          <a:xfrm>
            <a:off x="6985225" y="411163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Князь Фёдор Иванович Мстиславский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pic>
        <p:nvPicPr>
          <p:cNvPr id="6" name="Picture 2" descr="Картинки по запросу фёдор иванович мстиславский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660464" y="0"/>
            <a:ext cx="3807573" cy="5144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3437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358775" y="2104953"/>
            <a:ext cx="2917825" cy="94795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83">
              <a:lnSpc>
                <a:spcPct val="110000"/>
              </a:lnSpc>
            </a:pPr>
            <a:r>
              <a:rPr lang="ru-RU" sz="1400" dirty="0">
                <a:solidFill>
                  <a:prstClr val="white"/>
                </a:solidFill>
              </a:rPr>
              <a:t>Однако бояре не имели такого влияния, как Лжедмитрий </a:t>
            </a:r>
            <a:r>
              <a:rPr lang="en-US" sz="1400" dirty="0">
                <a:solidFill>
                  <a:prstClr val="white"/>
                </a:solidFill>
              </a:rPr>
              <a:t>II</a:t>
            </a:r>
            <a:r>
              <a:rPr lang="ru-RU" sz="1400" dirty="0">
                <a:solidFill>
                  <a:prstClr val="white"/>
                </a:solidFill>
              </a:rPr>
              <a:t>.</a:t>
            </a:r>
            <a:endParaRPr lang="en-US" sz="1400" dirty="0">
              <a:solidFill>
                <a:prstClr val="white"/>
              </a:solidFill>
            </a:endParaRPr>
          </a:p>
          <a:p>
            <a:pPr defTabSz="685783">
              <a:lnSpc>
                <a:spcPct val="110000"/>
              </a:lnSpc>
            </a:pPr>
            <a:r>
              <a:rPr lang="ru-RU" sz="1400" dirty="0">
                <a:solidFill>
                  <a:prstClr val="white"/>
                </a:solidFill>
              </a:rPr>
              <a:t>Они боялись, что он может лишить их власти.</a:t>
            </a:r>
          </a:p>
        </p:txBody>
      </p:sp>
      <p:pic>
        <p:nvPicPr>
          <p:cNvPr id="24578" name="Picture 2" descr="Похожее изображение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880410" y="774882"/>
            <a:ext cx="5263590" cy="3593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0014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8" name="Picture 4" descr="https://upload.wikimedia.org/wikipedia/commons/thumb/3/35/Rubens_Prince_W%C5%82adys%C5%82aw_Vasa.jpg/737px-Rubens_Prince_W%C5%82adys%C5%82aw_Vasa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2" y="-58994"/>
            <a:ext cx="9144000" cy="5220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0" y="3757417"/>
            <a:ext cx="3276600" cy="1009846"/>
          </a:xfrm>
          <a:prstGeom prst="rect">
            <a:avLst/>
          </a:prstGeom>
          <a:solidFill>
            <a:srgbClr val="C6164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r>
              <a:rPr lang="ru-RU" sz="1400" dirty="0">
                <a:solidFill>
                  <a:prstClr val="white"/>
                </a:solidFill>
              </a:rPr>
              <a:t>Боярами было решено призвать на русский престол польского принца Владислава.</a:t>
            </a:r>
          </a:p>
        </p:txBody>
      </p:sp>
      <p:sp>
        <p:nvSpPr>
          <p:cNvPr id="8" name="Овал 7"/>
          <p:cNvSpPr/>
          <p:nvPr/>
        </p:nvSpPr>
        <p:spPr>
          <a:xfrm>
            <a:off x="6985225" y="400146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200" dirty="0">
                <a:solidFill>
                  <a:schemeClr val="tx1"/>
                </a:solidFill>
                <a:ea typeface="Theano Didot" panose="02060603060706020203" pitchFamily="18" charset="0"/>
              </a:rPr>
              <a:t>П. П. Рубенс.</a:t>
            </a:r>
          </a:p>
          <a:p>
            <a:pPr algn="ctr"/>
            <a:r>
              <a:rPr lang="ru-RU" sz="1200" dirty="0">
                <a:solidFill>
                  <a:schemeClr val="tx1"/>
                </a:solidFill>
                <a:ea typeface="Theano Didot" panose="02060603060706020203" pitchFamily="18" charset="0"/>
              </a:rPr>
              <a:t>Владислав </a:t>
            </a:r>
            <a:r>
              <a:rPr lang="en-US" sz="1200" dirty="0">
                <a:solidFill>
                  <a:schemeClr val="tx1"/>
                </a:solidFill>
                <a:ea typeface="Theano Didot" panose="02060603060706020203" pitchFamily="18" charset="0"/>
              </a:rPr>
              <a:t>IV</a:t>
            </a:r>
            <a:r>
              <a:rPr lang="ru-RU" sz="1200" dirty="0">
                <a:solidFill>
                  <a:schemeClr val="tx1"/>
                </a:solidFill>
                <a:ea typeface="Theano Didot" panose="02060603060706020203" pitchFamily="18" charset="0"/>
              </a:rPr>
              <a:t>.</a:t>
            </a:r>
          </a:p>
          <a:p>
            <a:pPr algn="ctr"/>
            <a:r>
              <a:rPr lang="ru-RU" sz="1200" dirty="0">
                <a:solidFill>
                  <a:schemeClr val="tx1"/>
                </a:solidFill>
                <a:ea typeface="Theano Didot" panose="02060603060706020203" pitchFamily="18" charset="0"/>
              </a:rPr>
              <a:t>1626</a:t>
            </a:r>
          </a:p>
        </p:txBody>
      </p:sp>
    </p:spTree>
    <p:extLst>
      <p:ext uri="{BB962C8B-B14F-4D97-AF65-F5344CB8AC3E}">
        <p14:creationId xmlns:p14="http://schemas.microsoft.com/office/powerpoint/2010/main" val="3692513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/>
          <p:cNvSpPr txBox="1"/>
          <p:nvPr/>
        </p:nvSpPr>
        <p:spPr>
          <a:xfrm>
            <a:off x="857079" y="386413"/>
            <a:ext cx="7429919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defTabSz="685783"/>
            <a:r>
              <a:rPr lang="ru-RU" sz="2800" dirty="0">
                <a:solidFill>
                  <a:srgbClr val="4E361E"/>
                </a:solidFill>
                <a:latin typeface="Merriweather"/>
                <a:ea typeface="Theano Didot" panose="02060603060706020203" pitchFamily="18" charset="0"/>
              </a:rPr>
              <a:t>Ситуация в Москве в августе 1610 года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390533" y="1172955"/>
            <a:ext cx="6436896" cy="668499"/>
          </a:xfrm>
          <a:prstGeom prst="roundRect">
            <a:avLst/>
          </a:prstGeom>
          <a:noFill/>
          <a:ln w="15875">
            <a:solidFill>
              <a:srgbClr val="C61648">
                <a:alpha val="75000"/>
              </a:srgbClr>
            </a:solidFill>
          </a:ln>
        </p:spPr>
        <p:txBody>
          <a:bodyPr wrap="square" tIns="90000" bIns="90000" rtlCol="0">
            <a:noAutofit/>
          </a:bodyPr>
          <a:lstStyle/>
          <a:p>
            <a:pPr algn="ctr" defTabSz="685766">
              <a:defRPr/>
            </a:pPr>
            <a:r>
              <a:rPr lang="ru-RU" sz="1400" dirty="0">
                <a:solidFill>
                  <a:srgbClr val="C61648"/>
                </a:solidFill>
                <a:ea typeface="Roboto" panose="02000000000000000000" pitchFamily="2" charset="0"/>
                <a:cs typeface="Roboto" panose="02000000000000000000" pitchFamily="2" charset="0"/>
              </a:rPr>
              <a:t>Бояре подписали соглашение с гетманом </a:t>
            </a:r>
            <a:r>
              <a:rPr lang="ru-RU" sz="1400" dirty="0" err="1">
                <a:solidFill>
                  <a:srgbClr val="C61648"/>
                </a:solidFill>
                <a:ea typeface="Roboto" panose="02000000000000000000" pitchFamily="2" charset="0"/>
                <a:cs typeface="Roboto" panose="02000000000000000000" pitchFamily="2" charset="0"/>
              </a:rPr>
              <a:t>Жолкевским</a:t>
            </a:r>
            <a:r>
              <a:rPr lang="ru-RU" sz="1400" dirty="0">
                <a:solidFill>
                  <a:srgbClr val="C61648"/>
                </a:solidFill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</a:p>
          <a:p>
            <a:pPr algn="ctr" defTabSz="685766">
              <a:defRPr/>
            </a:pPr>
            <a:r>
              <a:rPr lang="ru-RU" sz="1400" dirty="0">
                <a:solidFill>
                  <a:srgbClr val="C61648"/>
                </a:solidFill>
                <a:ea typeface="Roboto" panose="02000000000000000000" pitchFamily="2" charset="0"/>
                <a:cs typeface="Roboto" panose="02000000000000000000" pitchFamily="2" charset="0"/>
              </a:rPr>
              <a:t>о приглашении Владислава на российский трон</a:t>
            </a:r>
          </a:p>
        </p:txBody>
      </p:sp>
      <p:cxnSp>
        <p:nvCxnSpPr>
          <p:cNvPr id="39" name="Соединительная линия уступом 38"/>
          <p:cNvCxnSpPr>
            <a:stCxn id="18" idx="1"/>
            <a:endCxn id="21" idx="1"/>
          </p:cNvCxnSpPr>
          <p:nvPr/>
        </p:nvCxnSpPr>
        <p:spPr>
          <a:xfrm rot="10800000" flipH="1" flipV="1">
            <a:off x="1390534" y="2416730"/>
            <a:ext cx="12700" cy="914240"/>
          </a:xfrm>
          <a:prstGeom prst="bentConnector3">
            <a:avLst>
              <a:gd name="adj1" fmla="val -1800000"/>
            </a:avLst>
          </a:prstGeom>
          <a:ln w="15875">
            <a:solidFill>
              <a:schemeClr val="tx1">
                <a:lumMod val="75000"/>
                <a:lumOff val="2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Соединительная линия уступом 40"/>
          <p:cNvCxnSpPr>
            <a:stCxn id="18" idx="3"/>
            <a:endCxn id="21" idx="3"/>
          </p:cNvCxnSpPr>
          <p:nvPr/>
        </p:nvCxnSpPr>
        <p:spPr>
          <a:xfrm flipH="1">
            <a:off x="7827429" y="2416730"/>
            <a:ext cx="1" cy="914240"/>
          </a:xfrm>
          <a:prstGeom prst="bentConnector3">
            <a:avLst>
              <a:gd name="adj1" fmla="val -22860000000"/>
            </a:avLst>
          </a:prstGeom>
          <a:ln w="15875">
            <a:solidFill>
              <a:schemeClr val="tx1">
                <a:lumMod val="75000"/>
                <a:lumOff val="2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Соединительная линия уступом 43"/>
          <p:cNvCxnSpPr>
            <a:stCxn id="32" idx="3"/>
            <a:endCxn id="18" idx="3"/>
          </p:cNvCxnSpPr>
          <p:nvPr/>
        </p:nvCxnSpPr>
        <p:spPr>
          <a:xfrm>
            <a:off x="7827429" y="1507205"/>
            <a:ext cx="1" cy="909525"/>
          </a:xfrm>
          <a:prstGeom prst="bentConnector3">
            <a:avLst>
              <a:gd name="adj1" fmla="val 22860100000"/>
            </a:avLst>
          </a:prstGeom>
          <a:ln w="15875">
            <a:solidFill>
              <a:schemeClr val="tx1">
                <a:lumMod val="75000"/>
                <a:lumOff val="2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Соединительная линия уступом 44"/>
          <p:cNvCxnSpPr>
            <a:stCxn id="32" idx="1"/>
            <a:endCxn id="18" idx="1"/>
          </p:cNvCxnSpPr>
          <p:nvPr/>
        </p:nvCxnSpPr>
        <p:spPr>
          <a:xfrm rot="10800000" flipH="1" flipV="1">
            <a:off x="1390532" y="1507204"/>
            <a:ext cx="1" cy="909525"/>
          </a:xfrm>
          <a:prstGeom prst="bentConnector3">
            <a:avLst>
              <a:gd name="adj1" fmla="val -22860000000"/>
            </a:avLst>
          </a:prstGeom>
          <a:ln w="15875">
            <a:solidFill>
              <a:schemeClr val="tx1">
                <a:lumMod val="75000"/>
                <a:lumOff val="2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7" name="Рисунок 7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390533" y="3906246"/>
            <a:ext cx="3037005" cy="681323"/>
          </a:xfrm>
          <a:prstGeom prst="roundRect">
            <a:avLst/>
          </a:prstGeom>
          <a:noFill/>
          <a:ln w="15875">
            <a:solidFill>
              <a:schemeClr val="tx1">
                <a:lumMod val="75000"/>
                <a:lumOff val="25000"/>
              </a:schemeClr>
            </a:solidFill>
          </a:ln>
        </p:spPr>
        <p:txBody>
          <a:bodyPr wrap="square" tIns="90000" bIns="90000" rtlCol="0">
            <a:noAutofit/>
          </a:bodyPr>
          <a:lstStyle/>
          <a:p>
            <a:pPr algn="ctr" defTabSz="685766"/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Часть москвичей присягнула </a:t>
            </a:r>
          </a:p>
          <a:p>
            <a:pPr algn="ctr" defTabSz="685766"/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на верность Владиславу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713249" y="3906246"/>
            <a:ext cx="3114180" cy="681323"/>
          </a:xfrm>
          <a:prstGeom prst="roundRect">
            <a:avLst/>
          </a:prstGeom>
          <a:noFill/>
          <a:ln w="15875">
            <a:solidFill>
              <a:schemeClr val="tx1">
                <a:lumMod val="75000"/>
                <a:lumOff val="25000"/>
              </a:schemeClr>
            </a:solidFill>
          </a:ln>
        </p:spPr>
        <p:txBody>
          <a:bodyPr wrap="square" tIns="90000" bIns="90000" rtlCol="0">
            <a:noAutofit/>
          </a:bodyPr>
          <a:lstStyle/>
          <a:p>
            <a:pPr algn="ctr" defTabSz="685766"/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Часть москвичей направилась</a:t>
            </a:r>
          </a:p>
          <a:p>
            <a:pPr algn="ctr" defTabSz="685766"/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в лагерь к Лжедмитрию </a:t>
            </a:r>
            <a:r>
              <a:rPr lang="en-US" sz="1400" dirty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II</a:t>
            </a:r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390534" y="2077766"/>
            <a:ext cx="6436896" cy="677928"/>
          </a:xfrm>
          <a:prstGeom prst="roundRect">
            <a:avLst/>
          </a:prstGeom>
          <a:noFill/>
          <a:ln w="15875">
            <a:solidFill>
              <a:schemeClr val="tx1">
                <a:lumMod val="75000"/>
                <a:lumOff val="25000"/>
              </a:schemeClr>
            </a:solidFill>
          </a:ln>
        </p:spPr>
        <p:txBody>
          <a:bodyPr wrap="square" tIns="90000" bIns="90000" rtlCol="0">
            <a:noAutofit/>
          </a:bodyPr>
          <a:lstStyle/>
          <a:p>
            <a:pPr algn="ctr" defTabSz="685766"/>
            <a:endParaRPr lang="ru-RU" sz="5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  <a:p>
            <a:pPr algn="ctr" defTabSz="685766"/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Принц должен был принять православную веру 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403234" y="2992006"/>
            <a:ext cx="6424195" cy="677928"/>
          </a:xfrm>
          <a:prstGeom prst="roundRect">
            <a:avLst/>
          </a:prstGeom>
          <a:noFill/>
          <a:ln w="15875">
            <a:solidFill>
              <a:schemeClr val="tx1">
                <a:lumMod val="75000"/>
                <a:lumOff val="25000"/>
              </a:schemeClr>
            </a:solidFill>
          </a:ln>
        </p:spPr>
        <p:txBody>
          <a:bodyPr wrap="square" tIns="90000" bIns="90000" rtlCol="0">
            <a:noAutofit/>
          </a:bodyPr>
          <a:lstStyle/>
          <a:p>
            <a:pPr algn="ctr" defTabSz="685766"/>
            <a:endParaRPr lang="ru-RU" sz="6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  <a:p>
            <a:pPr algn="ctr" defTabSz="685766"/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Население Москвы раскололось</a:t>
            </a:r>
          </a:p>
        </p:txBody>
      </p:sp>
      <p:cxnSp>
        <p:nvCxnSpPr>
          <p:cNvPr id="55" name="Соединительная линия уступом 54"/>
          <p:cNvCxnSpPr>
            <a:stCxn id="21" idx="3"/>
            <a:endCxn id="17" idx="3"/>
          </p:cNvCxnSpPr>
          <p:nvPr/>
        </p:nvCxnSpPr>
        <p:spPr>
          <a:xfrm>
            <a:off x="7827429" y="3330970"/>
            <a:ext cx="12700" cy="915938"/>
          </a:xfrm>
          <a:prstGeom prst="bentConnector3">
            <a:avLst>
              <a:gd name="adj1" fmla="val 1800000"/>
            </a:avLst>
          </a:prstGeom>
          <a:ln w="15875">
            <a:solidFill>
              <a:schemeClr val="tx1">
                <a:lumMod val="75000"/>
                <a:lumOff val="2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Соединительная линия уступом 55"/>
          <p:cNvCxnSpPr>
            <a:stCxn id="21" idx="1"/>
            <a:endCxn id="16" idx="1"/>
          </p:cNvCxnSpPr>
          <p:nvPr/>
        </p:nvCxnSpPr>
        <p:spPr>
          <a:xfrm rot="10800000" flipV="1">
            <a:off x="1390534" y="3330970"/>
            <a:ext cx="12701" cy="915938"/>
          </a:xfrm>
          <a:prstGeom prst="bentConnector3">
            <a:avLst>
              <a:gd name="adj1" fmla="val 1899858"/>
            </a:avLst>
          </a:prstGeom>
          <a:ln w="15875">
            <a:solidFill>
              <a:schemeClr val="tx1">
                <a:lumMod val="75000"/>
                <a:lumOff val="2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20624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16" grpId="0" animBg="1"/>
      <p:bldP spid="17" grpId="0" animBg="1"/>
      <p:bldP spid="18" grpId="0" animBg="1"/>
      <p:bldP spid="21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8" name="Овал 7"/>
          <p:cNvSpPr/>
          <p:nvPr/>
        </p:nvSpPr>
        <p:spPr>
          <a:xfrm>
            <a:off x="6985225" y="411163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Патриарх </a:t>
            </a:r>
            <a:r>
              <a:rPr lang="ru-RU" sz="1200" dirty="0" err="1">
                <a:solidFill>
                  <a:prstClr val="black"/>
                </a:solidFill>
                <a:ea typeface="Theano Didot" panose="02060603060706020203" pitchFamily="18" charset="0"/>
              </a:rPr>
              <a:t>Гермоген</a:t>
            </a:r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pic>
        <p:nvPicPr>
          <p:cNvPr id="1026" name="Picture 2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540000" y="0"/>
            <a:ext cx="4064000" cy="515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1616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/>
          <a:srcRect l="12732" r="3710"/>
          <a:stretch/>
        </p:blipFill>
        <p:spPr>
          <a:xfrm>
            <a:off x="2299383" y="0"/>
            <a:ext cx="4545234" cy="5143500"/>
          </a:xfrm>
          <a:prstGeom prst="rect">
            <a:avLst/>
          </a:prstGeom>
        </p:spPr>
      </p:pic>
      <p:sp>
        <p:nvSpPr>
          <p:cNvPr id="10" name="Овал 9"/>
          <p:cNvSpPr/>
          <p:nvPr/>
        </p:nvSpPr>
        <p:spPr>
          <a:xfrm>
            <a:off x="6985225" y="39050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200" dirty="0">
                <a:solidFill>
                  <a:schemeClr val="tx1"/>
                </a:solidFill>
                <a:ea typeface="Theano Didot" panose="02060603060706020203" pitchFamily="18" charset="0"/>
              </a:rPr>
              <a:t>Иван</a:t>
            </a:r>
          </a:p>
          <a:p>
            <a:pPr algn="ctr"/>
            <a:r>
              <a:rPr lang="ru-RU" sz="1200" dirty="0">
                <a:solidFill>
                  <a:schemeClr val="tx1"/>
                </a:solidFill>
                <a:ea typeface="Theano Didot" panose="02060603060706020203" pitchFamily="18" charset="0"/>
              </a:rPr>
              <a:t>Сусанин</a:t>
            </a:r>
          </a:p>
        </p:txBody>
      </p:sp>
    </p:spTree>
    <p:extLst>
      <p:ext uri="{BB962C8B-B14F-4D97-AF65-F5344CB8AC3E}">
        <p14:creationId xmlns:p14="http://schemas.microsoft.com/office/powerpoint/2010/main" val="914948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358775" y="1478410"/>
            <a:ext cx="3056778" cy="213289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83">
              <a:lnSpc>
                <a:spcPct val="110000"/>
              </a:lnSpc>
            </a:pPr>
            <a:r>
              <a:rPr lang="ru-RU" sz="1400" dirty="0">
                <a:solidFill>
                  <a:prstClr val="white"/>
                </a:solidFill>
              </a:rPr>
              <a:t>В Москве нарастало </a:t>
            </a:r>
          </a:p>
          <a:p>
            <a:pPr defTabSz="685783">
              <a:lnSpc>
                <a:spcPct val="110000"/>
              </a:lnSpc>
            </a:pPr>
            <a:r>
              <a:rPr lang="ru-RU" sz="1400" dirty="0">
                <a:solidFill>
                  <a:prstClr val="white"/>
                </a:solidFill>
              </a:rPr>
              <a:t>недовольство, которое могло привести к восстанию. </a:t>
            </a:r>
          </a:p>
          <a:p>
            <a:pPr defTabSz="685783">
              <a:lnSpc>
                <a:spcPct val="110000"/>
              </a:lnSpc>
            </a:pPr>
            <a:endParaRPr lang="ru-RU" sz="1400" dirty="0">
              <a:solidFill>
                <a:prstClr val="white"/>
              </a:solidFill>
            </a:endParaRPr>
          </a:p>
          <a:p>
            <a:pPr defTabSz="685783">
              <a:lnSpc>
                <a:spcPct val="110000"/>
              </a:lnSpc>
            </a:pPr>
            <a:endParaRPr lang="ru-RU" sz="1400" dirty="0">
              <a:solidFill>
                <a:prstClr val="white"/>
              </a:solidFill>
            </a:endParaRPr>
          </a:p>
          <a:p>
            <a:pPr defTabSz="685783">
              <a:lnSpc>
                <a:spcPct val="110000"/>
              </a:lnSpc>
            </a:pPr>
            <a:endParaRPr lang="ru-RU" sz="1400" dirty="0">
              <a:solidFill>
                <a:prstClr val="white"/>
              </a:solidFill>
            </a:endParaRPr>
          </a:p>
          <a:p>
            <a:pPr defTabSz="685783">
              <a:lnSpc>
                <a:spcPct val="110000"/>
              </a:lnSpc>
            </a:pPr>
            <a:r>
              <a:rPr lang="ru-RU" sz="1400" dirty="0">
                <a:solidFill>
                  <a:prstClr val="white"/>
                </a:solidFill>
              </a:rPr>
              <a:t>Испугавшись народного</a:t>
            </a:r>
          </a:p>
          <a:p>
            <a:pPr defTabSz="685783">
              <a:lnSpc>
                <a:spcPct val="110000"/>
              </a:lnSpc>
            </a:pPr>
            <a:r>
              <a:rPr lang="ru-RU" sz="1400" dirty="0">
                <a:solidFill>
                  <a:prstClr val="white"/>
                </a:solidFill>
              </a:rPr>
              <a:t>волнения, бояре тайно </a:t>
            </a:r>
          </a:p>
          <a:p>
            <a:pPr defTabSz="685783">
              <a:lnSpc>
                <a:spcPct val="110000"/>
              </a:lnSpc>
            </a:pPr>
            <a:r>
              <a:rPr lang="ru-RU" sz="1400" dirty="0">
                <a:solidFill>
                  <a:prstClr val="white"/>
                </a:solidFill>
              </a:rPr>
              <a:t>впустили поляков в столицу. </a:t>
            </a:r>
          </a:p>
        </p:txBody>
      </p:sp>
      <p:pic>
        <p:nvPicPr>
          <p:cNvPr id="27650" name="Picture 2" descr="Картинки по запросу поляки в москве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899647" y="404010"/>
            <a:ext cx="5244354" cy="4349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8640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6" name="Picture 4" descr="Картинки по запросу Патриарх Гермоген отказывает полякам подписать грамоту. Автор - П.П. Чистяков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-2" y="3763589"/>
            <a:ext cx="3419607" cy="1009846"/>
          </a:xfrm>
          <a:prstGeom prst="rect">
            <a:avLst/>
          </a:prstGeom>
          <a:solidFill>
            <a:srgbClr val="C6164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r>
              <a:rPr lang="ru-RU" sz="1400" dirty="0">
                <a:solidFill>
                  <a:prstClr val="white"/>
                </a:solidFill>
              </a:rPr>
              <a:t>Патриарха </a:t>
            </a:r>
            <a:r>
              <a:rPr lang="ru-RU" sz="1400" dirty="0" err="1">
                <a:solidFill>
                  <a:prstClr val="white"/>
                </a:solidFill>
              </a:rPr>
              <a:t>Гермогена</a:t>
            </a:r>
            <a:r>
              <a:rPr lang="ru-RU" sz="1400" dirty="0">
                <a:solidFill>
                  <a:prstClr val="white"/>
                </a:solidFill>
              </a:rPr>
              <a:t> заключили </a:t>
            </a:r>
          </a:p>
          <a:p>
            <a:r>
              <a:rPr lang="ru-RU" sz="1400" dirty="0">
                <a:solidFill>
                  <a:prstClr val="white"/>
                </a:solidFill>
              </a:rPr>
              <a:t>в </a:t>
            </a:r>
            <a:r>
              <a:rPr lang="ru-RU" sz="1400" dirty="0" err="1">
                <a:solidFill>
                  <a:prstClr val="white"/>
                </a:solidFill>
              </a:rPr>
              <a:t>Чудов</a:t>
            </a:r>
            <a:r>
              <a:rPr lang="ru-RU" sz="1400" dirty="0">
                <a:solidFill>
                  <a:prstClr val="white"/>
                </a:solidFill>
              </a:rPr>
              <a:t> монастырь. Там он умер</a:t>
            </a:r>
          </a:p>
          <a:p>
            <a:r>
              <a:rPr lang="ru-RU" sz="1400" dirty="0">
                <a:solidFill>
                  <a:prstClr val="white"/>
                </a:solidFill>
              </a:rPr>
              <a:t>от голода в начале 1612 года. </a:t>
            </a:r>
          </a:p>
        </p:txBody>
      </p:sp>
      <p:sp>
        <p:nvSpPr>
          <p:cNvPr id="8" name="Овал 7"/>
          <p:cNvSpPr/>
          <p:nvPr/>
        </p:nvSpPr>
        <p:spPr>
          <a:xfrm>
            <a:off x="6985225" y="383817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ru-RU" sz="1100" dirty="0">
              <a:solidFill>
                <a:schemeClr val="tx1"/>
              </a:solidFill>
              <a:ea typeface="Theano Didot" panose="02060603060706020203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985225" y="814457"/>
            <a:ext cx="180705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>
                <a:ea typeface="Theano Didot" panose="02060603060706020203" pitchFamily="18" charset="0"/>
              </a:rPr>
              <a:t>П. Чистяков.</a:t>
            </a:r>
          </a:p>
          <a:p>
            <a:pPr algn="ctr"/>
            <a:r>
              <a:rPr lang="ru-RU" sz="1200" dirty="0">
                <a:ea typeface="Theano Didot" panose="02060603060706020203" pitchFamily="18" charset="0"/>
              </a:rPr>
              <a:t>Патриарх </a:t>
            </a:r>
            <a:r>
              <a:rPr lang="ru-RU" sz="1200" dirty="0" err="1">
                <a:ea typeface="Theano Didot" panose="02060603060706020203" pitchFamily="18" charset="0"/>
              </a:rPr>
              <a:t>Гермоген</a:t>
            </a:r>
            <a:r>
              <a:rPr lang="ru-RU" sz="1200" dirty="0">
                <a:ea typeface="Theano Didot" panose="02060603060706020203" pitchFamily="18" charset="0"/>
              </a:rPr>
              <a:t> </a:t>
            </a:r>
          </a:p>
          <a:p>
            <a:pPr algn="ctr"/>
            <a:r>
              <a:rPr lang="ru-RU" sz="1200" dirty="0">
                <a:ea typeface="Theano Didot" panose="02060603060706020203" pitchFamily="18" charset="0"/>
              </a:rPr>
              <a:t>отказывает полякам </a:t>
            </a:r>
          </a:p>
          <a:p>
            <a:pPr algn="ctr"/>
            <a:r>
              <a:rPr lang="ru-RU" sz="1200" dirty="0">
                <a:ea typeface="Theano Didot" panose="02060603060706020203" pitchFamily="18" charset="0"/>
              </a:rPr>
              <a:t>подписать грамоту.</a:t>
            </a:r>
          </a:p>
          <a:p>
            <a:pPr algn="ctr"/>
            <a:r>
              <a:rPr lang="ru-RU" sz="1200" dirty="0">
                <a:ea typeface="Theano Didot" panose="02060603060706020203" pitchFamily="18" charset="0"/>
              </a:rPr>
              <a:t>1860 </a:t>
            </a:r>
          </a:p>
        </p:txBody>
      </p:sp>
    </p:spTree>
    <p:extLst>
      <p:ext uri="{BB962C8B-B14F-4D97-AF65-F5344CB8AC3E}">
        <p14:creationId xmlns:p14="http://schemas.microsoft.com/office/powerpoint/2010/main" val="46835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00" name="Picture 4" descr="Картинки по запросу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2" y="-60960"/>
            <a:ext cx="9144002" cy="5204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-1" y="3746109"/>
            <a:ext cx="3937002" cy="1009846"/>
          </a:xfrm>
          <a:prstGeom prst="rect">
            <a:avLst/>
          </a:prstGeom>
          <a:solidFill>
            <a:srgbClr val="C6164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r>
              <a:rPr lang="ru-RU" sz="1400" dirty="0">
                <a:solidFill>
                  <a:prstClr val="white"/>
                </a:solidFill>
              </a:rPr>
              <a:t>В октябре 1610 года к Сигизмунду III прибыло представительное посольство во главе с патриархом Филаретом.</a:t>
            </a:r>
          </a:p>
        </p:txBody>
      </p:sp>
      <p:sp>
        <p:nvSpPr>
          <p:cNvPr id="8" name="Овал 7"/>
          <p:cNvSpPr/>
          <p:nvPr/>
        </p:nvSpPr>
        <p:spPr>
          <a:xfrm>
            <a:off x="6985225" y="400146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200" dirty="0">
                <a:solidFill>
                  <a:schemeClr val="tx1"/>
                </a:solidFill>
                <a:ea typeface="Theano Didot" panose="02060603060706020203" pitchFamily="18" charset="0"/>
              </a:rPr>
              <a:t>Патриарх </a:t>
            </a:r>
          </a:p>
          <a:p>
            <a:pPr algn="ctr"/>
            <a:r>
              <a:rPr lang="ru-RU" sz="1200" dirty="0">
                <a:solidFill>
                  <a:schemeClr val="tx1"/>
                </a:solidFill>
                <a:ea typeface="Theano Didot" panose="02060603060706020203" pitchFamily="18" charset="0"/>
              </a:rPr>
              <a:t>Филарет</a:t>
            </a:r>
          </a:p>
        </p:txBody>
      </p:sp>
    </p:spTree>
    <p:extLst>
      <p:ext uri="{BB962C8B-B14F-4D97-AF65-F5344CB8AC3E}">
        <p14:creationId xmlns:p14="http://schemas.microsoft.com/office/powerpoint/2010/main" val="1206748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72223" y="394100"/>
            <a:ext cx="5495175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66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Требования Сигизмунда </a:t>
            </a:r>
            <a:r>
              <a:rPr lang="en-US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III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257550" y="1586928"/>
            <a:ext cx="460984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Сдача Смоленска польским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войскам.</a:t>
            </a:r>
          </a:p>
        </p:txBody>
      </p:sp>
      <p:sp>
        <p:nvSpPr>
          <p:cNvPr id="12" name="Овал 11"/>
          <p:cNvSpPr/>
          <p:nvPr/>
        </p:nvSpPr>
        <p:spPr>
          <a:xfrm>
            <a:off x="358776" y="1586928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3" name="Овал 12"/>
          <p:cNvSpPr/>
          <p:nvPr/>
        </p:nvSpPr>
        <p:spPr>
          <a:xfrm>
            <a:off x="358775" y="2621225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294065" y="2621225"/>
            <a:ext cx="4609848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Желание стать российским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царём. </a:t>
            </a:r>
          </a:p>
        </p:txBody>
      </p:sp>
      <p:sp>
        <p:nvSpPr>
          <p:cNvPr id="15" name="Овал 14"/>
          <p:cNvSpPr/>
          <p:nvPr/>
        </p:nvSpPr>
        <p:spPr>
          <a:xfrm>
            <a:off x="358776" y="3635776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257550" y="3658873"/>
            <a:ext cx="435354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Отвержение условия перехода</a:t>
            </a:r>
          </a:p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в православие.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24" t="10761" r="6351" b="13450"/>
          <a:stretch/>
        </p:blipFill>
        <p:spPr>
          <a:xfrm>
            <a:off x="5053264" y="290332"/>
            <a:ext cx="3434044" cy="4230533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113299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 animBg="1"/>
      <p:bldP spid="14" grpId="0"/>
      <p:bldP spid="15" grpId="0" animBg="1"/>
      <p:bldP spid="17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677090" y="2095116"/>
            <a:ext cx="378981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dirty="0">
                <a:solidFill>
                  <a:srgbClr val="4E361E"/>
                </a:solidFill>
                <a:latin typeface="Merriweather"/>
                <a:ea typeface="Theano Didot" panose="02060603060706020203" pitchFamily="18" charset="0"/>
              </a:rPr>
              <a:t>Переговоры </a:t>
            </a:r>
            <a:br>
              <a:rPr lang="ru-RU" sz="2800" dirty="0">
                <a:solidFill>
                  <a:srgbClr val="4E361E"/>
                </a:solidFill>
                <a:latin typeface="Merriweather"/>
                <a:ea typeface="Theano Didot" panose="02060603060706020203" pitchFamily="18" charset="0"/>
              </a:rPr>
            </a:br>
            <a:r>
              <a:rPr lang="ru-RU" sz="2800" dirty="0">
                <a:solidFill>
                  <a:srgbClr val="4E361E"/>
                </a:solidFill>
                <a:latin typeface="Merriweather"/>
                <a:ea typeface="Theano Didot" panose="02060603060706020203" pitchFamily="18" charset="0"/>
              </a:rPr>
              <a:t>с Сигизмундом </a:t>
            </a:r>
            <a:r>
              <a:rPr lang="en-US" sz="2800" dirty="0">
                <a:solidFill>
                  <a:srgbClr val="4E361E"/>
                </a:solidFill>
                <a:latin typeface="Merriweather"/>
                <a:ea typeface="Theano Didot" panose="02060603060706020203" pitchFamily="18" charset="0"/>
              </a:rPr>
              <a:t>III 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302794" y="593958"/>
            <a:ext cx="25384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rgbClr val="C61648"/>
                </a:solidFill>
              </a:rPr>
              <a:t>Выполнение </a:t>
            </a:r>
            <a:br>
              <a:rPr lang="ru-RU" sz="1400" dirty="0">
                <a:solidFill>
                  <a:srgbClr val="C61648"/>
                </a:solidFill>
              </a:rPr>
            </a:br>
            <a:r>
              <a:rPr lang="ru-RU" sz="1400" dirty="0">
                <a:solidFill>
                  <a:srgbClr val="C61648"/>
                </a:solidFill>
              </a:rPr>
              <a:t>всех требований </a:t>
            </a:r>
            <a:br>
              <a:rPr lang="ru-RU" sz="1400" dirty="0">
                <a:solidFill>
                  <a:srgbClr val="C61648"/>
                </a:solidFill>
              </a:rPr>
            </a:br>
            <a:r>
              <a:rPr lang="ru-RU" sz="1400" dirty="0">
                <a:solidFill>
                  <a:srgbClr val="C61648"/>
                </a:solidFill>
              </a:rPr>
              <a:t>Сигизмунда </a:t>
            </a:r>
            <a:r>
              <a:rPr lang="en-US" sz="1400" dirty="0">
                <a:solidFill>
                  <a:srgbClr val="C61648"/>
                </a:solidFill>
              </a:rPr>
              <a:t>III 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227763" y="2208134"/>
            <a:ext cx="25384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Возможность присоединение России </a:t>
            </a:r>
            <a:b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</a:rPr>
            </a:br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к Речи Посполитой 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3302794" y="3811718"/>
            <a:ext cx="25384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rgbClr val="C61648"/>
                </a:solidFill>
              </a:rPr>
              <a:t>Распространение католической веры среди русского населения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353586" y="2208134"/>
            <a:ext cx="256265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Затягивание </a:t>
            </a:r>
            <a:b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</a:rPr>
            </a:br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переговоров российскими послами</a:t>
            </a:r>
          </a:p>
        </p:txBody>
      </p:sp>
      <p:cxnSp>
        <p:nvCxnSpPr>
          <p:cNvPr id="11" name="Соединительная линия уступом 10"/>
          <p:cNvCxnSpPr>
            <a:stCxn id="25" idx="3"/>
            <a:endCxn id="26" idx="0"/>
          </p:cNvCxnSpPr>
          <p:nvPr/>
        </p:nvCxnSpPr>
        <p:spPr>
          <a:xfrm>
            <a:off x="5841206" y="963290"/>
            <a:ext cx="1655763" cy="1244844"/>
          </a:xfrm>
          <a:prstGeom prst="bentConnector2">
            <a:avLst/>
          </a:prstGeom>
          <a:ln w="15875">
            <a:solidFill>
              <a:schemeClr val="tx1">
                <a:lumMod val="75000"/>
                <a:lumOff val="25000"/>
                <a:alpha val="6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Соединительная линия уступом 36"/>
          <p:cNvCxnSpPr>
            <a:stCxn id="26" idx="2"/>
            <a:endCxn id="28" idx="3"/>
          </p:cNvCxnSpPr>
          <p:nvPr/>
        </p:nvCxnSpPr>
        <p:spPr>
          <a:xfrm rot="5400000">
            <a:off x="6051962" y="2736043"/>
            <a:ext cx="1234252" cy="1655763"/>
          </a:xfrm>
          <a:prstGeom prst="bentConnector2">
            <a:avLst/>
          </a:prstGeom>
          <a:ln w="15875">
            <a:solidFill>
              <a:schemeClr val="tx1">
                <a:lumMod val="75000"/>
                <a:lumOff val="25000"/>
                <a:alpha val="6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Соединительная линия уступом 38"/>
          <p:cNvCxnSpPr>
            <a:stCxn id="28" idx="1"/>
            <a:endCxn id="31" idx="2"/>
          </p:cNvCxnSpPr>
          <p:nvPr/>
        </p:nvCxnSpPr>
        <p:spPr>
          <a:xfrm rot="10800000">
            <a:off x="1634912" y="2946798"/>
            <a:ext cx="1667883" cy="1234252"/>
          </a:xfrm>
          <a:prstGeom prst="bentConnector2">
            <a:avLst/>
          </a:prstGeom>
          <a:ln w="15875">
            <a:solidFill>
              <a:schemeClr val="tx1">
                <a:lumMod val="75000"/>
                <a:lumOff val="25000"/>
                <a:alpha val="6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7322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8" grpId="0"/>
      <p:bldP spid="31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358775" y="2097772"/>
            <a:ext cx="3112845" cy="94795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83">
              <a:lnSpc>
                <a:spcPct val="110000"/>
              </a:lnSpc>
            </a:pPr>
            <a:r>
              <a:rPr lang="ru-RU" sz="1400" dirty="0">
                <a:solidFill>
                  <a:prstClr val="white"/>
                </a:solidFill>
              </a:rPr>
              <a:t>В апреле 1611 года Филарета </a:t>
            </a:r>
          </a:p>
          <a:p>
            <a:pPr defTabSz="685783">
              <a:lnSpc>
                <a:spcPct val="110000"/>
              </a:lnSpc>
            </a:pPr>
            <a:r>
              <a:rPr lang="ru-RU" sz="1400" dirty="0">
                <a:solidFill>
                  <a:prstClr val="white"/>
                </a:solidFill>
              </a:rPr>
              <a:t>и остальных русских послов арестовали и отправили </a:t>
            </a:r>
          </a:p>
          <a:p>
            <a:pPr defTabSz="685783">
              <a:lnSpc>
                <a:spcPct val="110000"/>
              </a:lnSpc>
            </a:pPr>
            <a:r>
              <a:rPr lang="ru-RU" sz="1400" dirty="0">
                <a:solidFill>
                  <a:prstClr val="white"/>
                </a:solidFill>
              </a:rPr>
              <a:t>в Речь </a:t>
            </a:r>
            <a:r>
              <a:rPr lang="ru-RU" sz="1400" dirty="0" err="1">
                <a:solidFill>
                  <a:prstClr val="white"/>
                </a:solidFill>
              </a:rPr>
              <a:t>Посполитую</a:t>
            </a:r>
            <a:r>
              <a:rPr lang="ru-RU" sz="1400" dirty="0">
                <a:solidFill>
                  <a:prstClr val="white"/>
                </a:solidFill>
              </a:rPr>
              <a:t>.</a:t>
            </a:r>
          </a:p>
        </p:txBody>
      </p:sp>
      <p:pic>
        <p:nvPicPr>
          <p:cNvPr id="6" name="Picture 2" descr="ÐÐ°ÑÑÐ¸Ð½ÐºÐ¸ Ð¿Ð¾ Ð·Ð°Ð¿ÑÐ¾ÑÑ Ð¿Ð°ÑÑÐ¸Ð°ÑÑ ÑÐ¸Ð»Ð°ÑÐµÑ ÑÐ¾Ð¼Ð°Ð½Ð¾Ð²">
            <a:extLst>
              <a:ext uri="{FF2B5EF4-FFF2-40B4-BE49-F238E27FC236}">
                <a16:creationId xmlns:a16="http://schemas.microsoft.com/office/drawing/2014/main" id="{5EACDC9E-073B-4322-85C1-E84DB7761A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11" b="35803"/>
          <a:stretch/>
        </p:blipFill>
        <p:spPr bwMode="auto">
          <a:xfrm>
            <a:off x="3830395" y="520718"/>
            <a:ext cx="5313605" cy="4102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1093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1695068" y="1164547"/>
            <a:ext cx="5779263" cy="675174"/>
          </a:xfrm>
          <a:prstGeom prst="roundRect">
            <a:avLst/>
          </a:prstGeom>
          <a:noFill/>
          <a:ln w="15875">
            <a:solidFill>
              <a:srgbClr val="C61648">
                <a:alpha val="75000"/>
              </a:srgbClr>
            </a:solidFill>
          </a:ln>
        </p:spPr>
        <p:txBody>
          <a:bodyPr wrap="square" tIns="90000" bIns="90000" rtlCol="0">
            <a:noAutofit/>
          </a:bodyPr>
          <a:lstStyle/>
          <a:p>
            <a:pPr algn="ctr" defTabSz="685783"/>
            <a:r>
              <a:rPr lang="ru-RU" sz="1400" dirty="0">
                <a:solidFill>
                  <a:srgbClr val="C61648"/>
                </a:solidFill>
                <a:ea typeface="Roboto" panose="02000000000000000000" pitchFamily="2" charset="0"/>
                <a:cs typeface="Roboto" panose="02000000000000000000" pitchFamily="2" charset="0"/>
              </a:rPr>
              <a:t>Лжедмитрий </a:t>
            </a:r>
            <a:r>
              <a:rPr lang="en-US" sz="1400" dirty="0">
                <a:solidFill>
                  <a:srgbClr val="C61648"/>
                </a:solidFill>
                <a:ea typeface="Roboto" panose="02000000000000000000" pitchFamily="2" charset="0"/>
                <a:cs typeface="Roboto" panose="02000000000000000000" pitchFamily="2" charset="0"/>
              </a:rPr>
              <a:t>II</a:t>
            </a:r>
            <a:r>
              <a:rPr lang="ru-RU" sz="1400" dirty="0">
                <a:solidFill>
                  <a:srgbClr val="C61648"/>
                </a:solidFill>
                <a:ea typeface="Roboto" panose="02000000000000000000" pitchFamily="2" charset="0"/>
                <a:cs typeface="Roboto" panose="02000000000000000000" pitchFamily="2" charset="0"/>
              </a:rPr>
              <a:t> мог бы возглавить </a:t>
            </a:r>
          </a:p>
          <a:p>
            <a:pPr algn="ctr" defTabSz="685783"/>
            <a:r>
              <a:rPr lang="ru-RU" sz="1400" dirty="0">
                <a:solidFill>
                  <a:srgbClr val="C61648"/>
                </a:solidFill>
                <a:ea typeface="Roboto" panose="02000000000000000000" pitchFamily="2" charset="0"/>
                <a:cs typeface="Roboto" panose="02000000000000000000" pitchFamily="2" charset="0"/>
              </a:rPr>
              <a:t>движение против интервентов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358775" y="386413"/>
            <a:ext cx="842645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83"/>
            <a:r>
              <a:rPr lang="ru-RU" sz="2800" dirty="0">
                <a:solidFill>
                  <a:srgbClr val="4E361E"/>
                </a:solidFill>
                <a:latin typeface="Merriweather"/>
                <a:ea typeface="Theano Didot" panose="02060603060706020203" pitchFamily="18" charset="0"/>
              </a:rPr>
              <a:t>Смерть Лжедмитрия </a:t>
            </a:r>
            <a:r>
              <a:rPr lang="en-US" sz="2800" dirty="0">
                <a:solidFill>
                  <a:srgbClr val="4E361E"/>
                </a:solidFill>
                <a:latin typeface="Merriweather"/>
                <a:ea typeface="Theano Didot" panose="02060603060706020203" pitchFamily="18" charset="0"/>
              </a:rPr>
              <a:t>II</a:t>
            </a:r>
            <a:endParaRPr lang="ru-RU" sz="2800" dirty="0">
              <a:solidFill>
                <a:srgbClr val="4E361E"/>
              </a:solidFill>
              <a:latin typeface="Merriweather"/>
              <a:ea typeface="Theano Didot" panose="02060603060706020203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682368" y="2295207"/>
            <a:ext cx="5791964" cy="677926"/>
          </a:xfrm>
          <a:prstGeom prst="roundRect">
            <a:avLst/>
          </a:prstGeom>
          <a:noFill/>
          <a:ln w="15875">
            <a:solidFill>
              <a:schemeClr val="tx1">
                <a:lumMod val="75000"/>
                <a:lumOff val="25000"/>
                <a:alpha val="75000"/>
              </a:schemeClr>
            </a:solidFill>
          </a:ln>
        </p:spPr>
        <p:txBody>
          <a:bodyPr wrap="square" tIns="90000" bIns="90000" rtlCol="0">
            <a:noAutofit/>
          </a:bodyPr>
          <a:lstStyle/>
          <a:p>
            <a:pPr algn="ctr" defTabSz="685783"/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Подозрения в «измене» и расправы </a:t>
            </a:r>
            <a:endParaRPr lang="en-US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  <a:p>
            <a:pPr algn="ctr" defTabSz="685783"/>
            <a:r>
              <a:rPr lang="en-US" sz="1400" dirty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c </a:t>
            </a:r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окружением оттолкнули от него народ</a:t>
            </a:r>
          </a:p>
        </p:txBody>
      </p:sp>
      <p:cxnSp>
        <p:nvCxnSpPr>
          <p:cNvPr id="30" name="Соединительная линия уступом 29"/>
          <p:cNvCxnSpPr>
            <a:stCxn id="26" idx="1"/>
            <a:endCxn id="29" idx="1"/>
          </p:cNvCxnSpPr>
          <p:nvPr/>
        </p:nvCxnSpPr>
        <p:spPr>
          <a:xfrm rot="10800000" flipV="1">
            <a:off x="1682368" y="1502134"/>
            <a:ext cx="12700" cy="1132036"/>
          </a:xfrm>
          <a:prstGeom prst="bentConnector3">
            <a:avLst>
              <a:gd name="adj1" fmla="val 1900000"/>
            </a:avLst>
          </a:prstGeom>
          <a:ln w="15875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Соединительная линия уступом 30"/>
          <p:cNvCxnSpPr>
            <a:stCxn id="26" idx="3"/>
            <a:endCxn id="29" idx="3"/>
          </p:cNvCxnSpPr>
          <p:nvPr/>
        </p:nvCxnSpPr>
        <p:spPr>
          <a:xfrm>
            <a:off x="7474331" y="1502134"/>
            <a:ext cx="1" cy="1132036"/>
          </a:xfrm>
          <a:prstGeom prst="bentConnector3">
            <a:avLst>
              <a:gd name="adj1" fmla="val 22860100000"/>
            </a:avLst>
          </a:prstGeom>
          <a:ln w="15875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Соединительная линия уступом 36"/>
          <p:cNvCxnSpPr>
            <a:stCxn id="29" idx="1"/>
            <a:endCxn id="15" idx="1"/>
          </p:cNvCxnSpPr>
          <p:nvPr/>
        </p:nvCxnSpPr>
        <p:spPr>
          <a:xfrm rot="10800000" flipV="1">
            <a:off x="1682368" y="2634169"/>
            <a:ext cx="1" cy="1242109"/>
          </a:xfrm>
          <a:prstGeom prst="bentConnector3">
            <a:avLst>
              <a:gd name="adj1" fmla="val 22860100000"/>
            </a:avLst>
          </a:prstGeom>
          <a:ln w="15875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Соединительная линия уступом 37"/>
          <p:cNvCxnSpPr>
            <a:stCxn id="29" idx="3"/>
            <a:endCxn id="15" idx="3"/>
          </p:cNvCxnSpPr>
          <p:nvPr/>
        </p:nvCxnSpPr>
        <p:spPr>
          <a:xfrm>
            <a:off x="7474332" y="2634170"/>
            <a:ext cx="12700" cy="1242109"/>
          </a:xfrm>
          <a:prstGeom prst="bentConnector3">
            <a:avLst>
              <a:gd name="adj1" fmla="val 1800000"/>
            </a:avLst>
          </a:prstGeom>
          <a:ln w="15875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682367" y="3537316"/>
            <a:ext cx="5791965" cy="677926"/>
          </a:xfrm>
          <a:prstGeom prst="roundRect">
            <a:avLst/>
          </a:prstGeom>
          <a:noFill/>
          <a:ln w="15875">
            <a:solidFill>
              <a:schemeClr val="tx1">
                <a:lumMod val="75000"/>
                <a:lumOff val="25000"/>
                <a:alpha val="75000"/>
              </a:schemeClr>
            </a:solidFill>
          </a:ln>
        </p:spPr>
        <p:txBody>
          <a:bodyPr wrap="square" tIns="90000" bIns="90000" rtlCol="0">
            <a:noAutofit/>
          </a:bodyPr>
          <a:lstStyle/>
          <a:p>
            <a:pPr algn="ctr" defTabSz="685783"/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В декабре 1610 года из-за конфликта </a:t>
            </a:r>
          </a:p>
          <a:p>
            <a:pPr algn="ctr" defTabSz="685783"/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в своём лагере Лжедмитрий </a:t>
            </a:r>
            <a:r>
              <a:rPr lang="en-US" sz="1400" dirty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II</a:t>
            </a:r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 был убит</a:t>
            </a:r>
          </a:p>
        </p:txBody>
      </p:sp>
    </p:spTree>
    <p:extLst>
      <p:ext uri="{BB962C8B-B14F-4D97-AF65-F5344CB8AC3E}">
        <p14:creationId xmlns:p14="http://schemas.microsoft.com/office/powerpoint/2010/main" val="613158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9" grpId="0" animBg="1"/>
      <p:bldP spid="15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upload.wikimedia.org/wikipedia/commons/9/93/Maryna_mniszech_escape_by_wyczolkowski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-32657"/>
            <a:ext cx="9144000" cy="5176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-2" y="3997652"/>
            <a:ext cx="4427540" cy="794403"/>
          </a:xfrm>
          <a:prstGeom prst="rect">
            <a:avLst/>
          </a:prstGeom>
          <a:solidFill>
            <a:srgbClr val="C6164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r>
              <a:rPr lang="ru-RU" sz="1400" dirty="0">
                <a:solidFill>
                  <a:prstClr val="white"/>
                </a:solidFill>
              </a:rPr>
              <a:t>Через некоторое время Марина Мнишек родила сына, которого прозвали «ворёнком».</a:t>
            </a:r>
          </a:p>
        </p:txBody>
      </p:sp>
      <p:sp>
        <p:nvSpPr>
          <p:cNvPr id="8" name="Овал 7"/>
          <p:cNvSpPr/>
          <p:nvPr/>
        </p:nvSpPr>
        <p:spPr>
          <a:xfrm>
            <a:off x="6985225" y="400146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200" dirty="0">
                <a:solidFill>
                  <a:schemeClr val="tx1"/>
                </a:solidFill>
                <a:ea typeface="Theano Didot" panose="02060603060706020203" pitchFamily="18" charset="0"/>
              </a:rPr>
              <a:t>Марина Мнишек </a:t>
            </a:r>
          </a:p>
          <a:p>
            <a:pPr algn="ctr"/>
            <a:r>
              <a:rPr lang="ru-RU" sz="1200" dirty="0">
                <a:solidFill>
                  <a:schemeClr val="tx1"/>
                </a:solidFill>
                <a:ea typeface="Theano Didot" panose="02060603060706020203" pitchFamily="18" charset="0"/>
              </a:rPr>
              <a:t>и Иван Ворёнок</a:t>
            </a:r>
          </a:p>
        </p:txBody>
      </p:sp>
    </p:spTree>
    <p:extLst>
      <p:ext uri="{BB962C8B-B14F-4D97-AF65-F5344CB8AC3E}">
        <p14:creationId xmlns:p14="http://schemas.microsoft.com/office/powerpoint/2010/main" val="1432117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053"/>
            <a:ext cx="9144000" cy="51435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58777" y="395076"/>
            <a:ext cx="7375524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66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Россия зимой 1611 года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200457" y="1235046"/>
            <a:ext cx="5583928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Смоленск всё ещё находился в осаде. </a:t>
            </a:r>
          </a:p>
        </p:txBody>
      </p:sp>
      <p:sp>
        <p:nvSpPr>
          <p:cNvPr id="12" name="Овал 11"/>
          <p:cNvSpPr/>
          <p:nvPr/>
        </p:nvSpPr>
        <p:spPr>
          <a:xfrm>
            <a:off x="367137" y="1103546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3" name="Овал 12"/>
          <p:cNvSpPr/>
          <p:nvPr/>
        </p:nvSpPr>
        <p:spPr>
          <a:xfrm>
            <a:off x="367137" y="1834955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200457" y="1972638"/>
            <a:ext cx="5396149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Шведские отряды удерживали Новгород.</a:t>
            </a:r>
          </a:p>
        </p:txBody>
      </p:sp>
      <p:sp>
        <p:nvSpPr>
          <p:cNvPr id="15" name="Овал 14"/>
          <p:cNvSpPr/>
          <p:nvPr/>
        </p:nvSpPr>
        <p:spPr>
          <a:xfrm>
            <a:off x="367137" y="2589368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208819" y="2587950"/>
            <a:ext cx="5583928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Войска </a:t>
            </a:r>
            <a:r>
              <a:rPr lang="ru-RU" sz="1800" dirty="0" err="1">
                <a:solidFill>
                  <a:prstClr val="white"/>
                </a:solidFill>
                <a:latin typeface="Merriweather"/>
              </a:rPr>
              <a:t>Жолкевского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 в Москве вели себя агрессивно.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18" name="Овал 17"/>
          <p:cNvSpPr/>
          <p:nvPr/>
        </p:nvSpPr>
        <p:spPr>
          <a:xfrm>
            <a:off x="359170" y="3397778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4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192490" y="3397778"/>
            <a:ext cx="539615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Польские отряды захватывали города </a:t>
            </a:r>
          </a:p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и монастыри.</a:t>
            </a:r>
          </a:p>
        </p:txBody>
      </p:sp>
      <p:sp>
        <p:nvSpPr>
          <p:cNvPr id="20" name="Овал 19"/>
          <p:cNvSpPr/>
          <p:nvPr/>
        </p:nvSpPr>
        <p:spPr>
          <a:xfrm>
            <a:off x="375499" y="4193608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5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208819" y="4193608"/>
            <a:ext cx="539615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Остатки </a:t>
            </a:r>
            <a:r>
              <a:rPr lang="ru-RU" sz="1800" dirty="0" err="1">
                <a:solidFill>
                  <a:prstClr val="white"/>
                </a:solidFill>
                <a:latin typeface="Merriweather"/>
              </a:rPr>
              <a:t>тушинцев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 грабили и убивали население.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5872" y="166806"/>
            <a:ext cx="2567247" cy="4842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652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 animBg="1"/>
      <p:bldP spid="14" grpId="0"/>
      <p:bldP spid="15" grpId="0" animBg="1"/>
      <p:bldP spid="17" grpId="0"/>
      <p:bldP spid="18" grpId="0" animBg="1"/>
      <p:bldP spid="19" grpId="0"/>
      <p:bldP spid="20" grpId="0" animBg="1"/>
      <p:bldP spid="21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/>
          <p:cNvSpPr txBox="1"/>
          <p:nvPr/>
        </p:nvSpPr>
        <p:spPr>
          <a:xfrm>
            <a:off x="5986004" y="3031124"/>
            <a:ext cx="259063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Кое-где присягнули новорожденному сыну Марины Мнишек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31674" y="3064882"/>
            <a:ext cx="2567694" cy="681323"/>
          </a:xfrm>
          <a:prstGeom prst="roundRect">
            <a:avLst/>
          </a:prstGeom>
          <a:noFill/>
          <a:ln w="15875">
            <a:solidFill>
              <a:schemeClr val="tx1">
                <a:lumMod val="75000"/>
                <a:lumOff val="25000"/>
              </a:schemeClr>
            </a:solidFill>
          </a:ln>
        </p:spPr>
        <p:txBody>
          <a:bodyPr wrap="square" tIns="90000" bIns="90000" rtlCol="0">
            <a:noAutofit/>
          </a:bodyPr>
          <a:lstStyle/>
          <a:p>
            <a:pPr algn="ctr" defTabSz="685766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31674" y="2070065"/>
            <a:ext cx="8058833" cy="664417"/>
          </a:xfrm>
          <a:prstGeom prst="roundRect">
            <a:avLst/>
          </a:prstGeom>
          <a:noFill/>
          <a:ln w="15875">
            <a:solidFill>
              <a:schemeClr val="tx1">
                <a:lumMod val="75000"/>
                <a:lumOff val="25000"/>
              </a:schemeClr>
            </a:solidFill>
          </a:ln>
        </p:spPr>
        <p:txBody>
          <a:bodyPr wrap="square" tIns="90000" bIns="90000" rtlCol="0">
            <a:noAutofit/>
          </a:bodyPr>
          <a:lstStyle/>
          <a:p>
            <a:pPr algn="ctr" defTabSz="685766"/>
            <a:endParaRPr lang="ru-RU" sz="6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  <a:p>
            <a:pPr algn="ctr" defTabSz="685766"/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Российское общество раскололось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544374" y="3047478"/>
            <a:ext cx="247473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На западе страны присягнули на верность Владиславу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3086049" y="386413"/>
            <a:ext cx="2971968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defTabSz="685783"/>
            <a:r>
              <a:rPr lang="ru-RU" sz="2800" dirty="0">
                <a:solidFill>
                  <a:srgbClr val="4E361E"/>
                </a:solidFill>
                <a:latin typeface="Merriweather"/>
                <a:ea typeface="Theano Didot" panose="02060603060706020203" pitchFamily="18" charset="0"/>
              </a:rPr>
              <a:t>Семибоярщина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531674" y="1140153"/>
            <a:ext cx="8058833" cy="664417"/>
          </a:xfrm>
          <a:prstGeom prst="roundRect">
            <a:avLst/>
          </a:prstGeom>
          <a:noFill/>
          <a:ln w="15875">
            <a:solidFill>
              <a:srgbClr val="C61648">
                <a:alpha val="75000"/>
              </a:srgbClr>
            </a:solidFill>
          </a:ln>
        </p:spPr>
        <p:txBody>
          <a:bodyPr wrap="square" tIns="90000" bIns="90000" rtlCol="0">
            <a:noAutofit/>
          </a:bodyPr>
          <a:lstStyle/>
          <a:p>
            <a:pPr algn="ctr" defTabSz="685766">
              <a:defRPr/>
            </a:pPr>
            <a:r>
              <a:rPr lang="ru-RU" sz="1400" dirty="0">
                <a:solidFill>
                  <a:srgbClr val="C61648"/>
                </a:solidFill>
                <a:ea typeface="Roboto" panose="02000000000000000000" pitchFamily="2" charset="0"/>
                <a:cs typeface="Roboto" panose="02000000000000000000" pitchFamily="2" charset="0"/>
              </a:rPr>
              <a:t>Народ не доверял правительству </a:t>
            </a:r>
          </a:p>
          <a:p>
            <a:pPr algn="ctr" defTabSz="685766">
              <a:defRPr/>
            </a:pPr>
            <a:r>
              <a:rPr lang="ru-RU" sz="1400" dirty="0">
                <a:solidFill>
                  <a:srgbClr val="C61648"/>
                </a:solidFill>
                <a:ea typeface="Roboto" panose="02000000000000000000" pitchFamily="2" charset="0"/>
                <a:cs typeface="Roboto" panose="02000000000000000000" pitchFamily="2" charset="0"/>
              </a:rPr>
              <a:t>Милославского и не уважал его</a:t>
            </a:r>
          </a:p>
        </p:txBody>
      </p:sp>
      <p:cxnSp>
        <p:nvCxnSpPr>
          <p:cNvPr id="39" name="Соединительная линия уступом 38"/>
          <p:cNvCxnSpPr>
            <a:stCxn id="16" idx="1"/>
            <a:endCxn id="19" idx="1"/>
          </p:cNvCxnSpPr>
          <p:nvPr/>
        </p:nvCxnSpPr>
        <p:spPr>
          <a:xfrm rot="10800000" flipV="1">
            <a:off x="531674" y="2402274"/>
            <a:ext cx="12700" cy="1003270"/>
          </a:xfrm>
          <a:prstGeom prst="bentConnector3">
            <a:avLst>
              <a:gd name="adj1" fmla="val 1800000"/>
            </a:avLst>
          </a:prstGeom>
          <a:ln w="15875">
            <a:solidFill>
              <a:schemeClr val="tx1">
                <a:lumMod val="75000"/>
                <a:lumOff val="2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Соединительная линия уступом 40"/>
          <p:cNvCxnSpPr>
            <a:stCxn id="16" idx="3"/>
            <a:endCxn id="15" idx="3"/>
          </p:cNvCxnSpPr>
          <p:nvPr/>
        </p:nvCxnSpPr>
        <p:spPr>
          <a:xfrm>
            <a:off x="8590507" y="2402274"/>
            <a:ext cx="12700" cy="998183"/>
          </a:xfrm>
          <a:prstGeom prst="bentConnector3">
            <a:avLst>
              <a:gd name="adj1" fmla="val 1800000"/>
            </a:avLst>
          </a:prstGeom>
          <a:ln w="15875">
            <a:solidFill>
              <a:schemeClr val="tx1">
                <a:lumMod val="75000"/>
                <a:lumOff val="2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Соединительная линия уступом 43"/>
          <p:cNvCxnSpPr>
            <a:stCxn id="32" idx="3"/>
            <a:endCxn id="16" idx="3"/>
          </p:cNvCxnSpPr>
          <p:nvPr/>
        </p:nvCxnSpPr>
        <p:spPr>
          <a:xfrm>
            <a:off x="8590507" y="1472362"/>
            <a:ext cx="12700" cy="929912"/>
          </a:xfrm>
          <a:prstGeom prst="bentConnector3">
            <a:avLst>
              <a:gd name="adj1" fmla="val 1800000"/>
            </a:avLst>
          </a:prstGeom>
          <a:ln w="15875">
            <a:solidFill>
              <a:schemeClr val="tx1">
                <a:lumMod val="75000"/>
                <a:lumOff val="2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Соединительная линия уступом 44"/>
          <p:cNvCxnSpPr>
            <a:stCxn id="32" idx="1"/>
            <a:endCxn id="16" idx="1"/>
          </p:cNvCxnSpPr>
          <p:nvPr/>
        </p:nvCxnSpPr>
        <p:spPr>
          <a:xfrm rot="10800000" flipV="1">
            <a:off x="531674" y="1472362"/>
            <a:ext cx="12700" cy="929912"/>
          </a:xfrm>
          <a:prstGeom prst="bentConnector3">
            <a:avLst>
              <a:gd name="adj1" fmla="val 1800000"/>
            </a:avLst>
          </a:prstGeom>
          <a:ln w="15875">
            <a:solidFill>
              <a:schemeClr val="tx1">
                <a:lumMod val="75000"/>
                <a:lumOff val="2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7" name="Рисунок 7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531674" y="4081472"/>
            <a:ext cx="8058834" cy="677928"/>
          </a:xfrm>
          <a:prstGeom prst="roundRect">
            <a:avLst/>
          </a:prstGeom>
          <a:noFill/>
          <a:ln w="15875">
            <a:solidFill>
              <a:schemeClr val="tx1">
                <a:lumMod val="75000"/>
                <a:lumOff val="25000"/>
              </a:schemeClr>
            </a:solidFill>
          </a:ln>
        </p:spPr>
        <p:txBody>
          <a:bodyPr wrap="square" tIns="90000" bIns="90000" rtlCol="0">
            <a:noAutofit/>
          </a:bodyPr>
          <a:lstStyle/>
          <a:p>
            <a:pPr algn="ctr" defTabSz="685766"/>
            <a:endParaRPr lang="ru-RU" sz="6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  <a:p>
            <a:pPr algn="ctr" defTabSz="685766"/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Нарастала опасность полного уничтожения Российского государства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270581" y="3059795"/>
            <a:ext cx="2581017" cy="681323"/>
          </a:xfrm>
          <a:prstGeom prst="roundRect">
            <a:avLst/>
          </a:prstGeom>
          <a:noFill/>
          <a:ln w="15875">
            <a:solidFill>
              <a:schemeClr val="tx1">
                <a:lumMod val="75000"/>
                <a:lumOff val="25000"/>
              </a:schemeClr>
            </a:solidFill>
          </a:ln>
        </p:spPr>
        <p:txBody>
          <a:bodyPr wrap="square" tIns="90000" bIns="90000" rtlCol="0">
            <a:noAutofit/>
          </a:bodyPr>
          <a:lstStyle/>
          <a:p>
            <a:pPr algn="ctr" defTabSz="685766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997853" y="3059795"/>
            <a:ext cx="2592654" cy="681323"/>
          </a:xfrm>
          <a:prstGeom prst="roundRect">
            <a:avLst/>
          </a:prstGeom>
          <a:noFill/>
          <a:ln w="15875">
            <a:solidFill>
              <a:schemeClr val="tx1">
                <a:lumMod val="75000"/>
                <a:lumOff val="25000"/>
              </a:schemeClr>
            </a:solidFill>
          </a:ln>
        </p:spPr>
        <p:txBody>
          <a:bodyPr wrap="square" tIns="90000" bIns="90000" rtlCol="0">
            <a:noAutofit/>
          </a:bodyPr>
          <a:lstStyle/>
          <a:p>
            <a:pPr algn="ctr" defTabSz="685766"/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3215532" y="3138846"/>
            <a:ext cx="27157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На севере – шведскому принцу</a:t>
            </a:r>
          </a:p>
        </p:txBody>
      </p:sp>
      <p:cxnSp>
        <p:nvCxnSpPr>
          <p:cNvPr id="40" name="Соединительная линия уступом 39"/>
          <p:cNvCxnSpPr>
            <a:stCxn id="19" idx="1"/>
            <a:endCxn id="21" idx="1"/>
          </p:cNvCxnSpPr>
          <p:nvPr/>
        </p:nvCxnSpPr>
        <p:spPr>
          <a:xfrm rot="10800000" flipV="1">
            <a:off x="531674" y="3405544"/>
            <a:ext cx="12700" cy="1014892"/>
          </a:xfrm>
          <a:prstGeom prst="bentConnector3">
            <a:avLst>
              <a:gd name="adj1" fmla="val 1800000"/>
            </a:avLst>
          </a:prstGeom>
          <a:ln w="15875">
            <a:solidFill>
              <a:schemeClr val="tx1">
                <a:lumMod val="75000"/>
                <a:lumOff val="2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Соединительная линия уступом 45"/>
          <p:cNvCxnSpPr>
            <a:stCxn id="15" idx="3"/>
            <a:endCxn id="21" idx="3"/>
          </p:cNvCxnSpPr>
          <p:nvPr/>
        </p:nvCxnSpPr>
        <p:spPr>
          <a:xfrm>
            <a:off x="8590507" y="3400457"/>
            <a:ext cx="1" cy="1019979"/>
          </a:xfrm>
          <a:prstGeom prst="bentConnector3">
            <a:avLst>
              <a:gd name="adj1" fmla="val 22860100000"/>
            </a:avLst>
          </a:prstGeom>
          <a:ln w="15875">
            <a:solidFill>
              <a:schemeClr val="tx1">
                <a:lumMod val="75000"/>
                <a:lumOff val="2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Соединительная линия уступом 47"/>
          <p:cNvCxnSpPr>
            <a:stCxn id="16" idx="2"/>
            <a:endCxn id="20" idx="0"/>
          </p:cNvCxnSpPr>
          <p:nvPr/>
        </p:nvCxnSpPr>
        <p:spPr>
          <a:xfrm rot="5400000">
            <a:off x="4398435" y="2897138"/>
            <a:ext cx="325313" cy="1"/>
          </a:xfrm>
          <a:prstGeom prst="bentConnector3">
            <a:avLst>
              <a:gd name="adj1" fmla="val 50000"/>
            </a:avLst>
          </a:prstGeom>
          <a:ln w="15875">
            <a:solidFill>
              <a:schemeClr val="tx1">
                <a:lumMod val="75000"/>
                <a:lumOff val="2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Соединительная линия уступом 21"/>
          <p:cNvCxnSpPr>
            <a:stCxn id="20" idx="2"/>
            <a:endCxn id="21" idx="0"/>
          </p:cNvCxnSpPr>
          <p:nvPr/>
        </p:nvCxnSpPr>
        <p:spPr>
          <a:xfrm rot="16200000" flipH="1">
            <a:off x="4390913" y="3911294"/>
            <a:ext cx="340354" cy="1"/>
          </a:xfrm>
          <a:prstGeom prst="bentConnector3">
            <a:avLst>
              <a:gd name="adj1" fmla="val 50000"/>
            </a:avLst>
          </a:prstGeom>
          <a:ln w="15875">
            <a:solidFill>
              <a:schemeClr val="tx1">
                <a:lumMod val="75000"/>
                <a:lumOff val="2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57916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19" grpId="0" animBg="1"/>
      <p:bldP spid="16" grpId="0" animBg="1"/>
      <p:bldP spid="29" grpId="0"/>
      <p:bldP spid="32" grpId="0" animBg="1"/>
      <p:bldP spid="21" grpId="0" animBg="1"/>
      <p:bldP spid="20" grpId="0" animBg="1"/>
      <p:bldP spid="15" grpId="0" animBg="1"/>
      <p:bldP spid="3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://xn--100-5cd3cmnarjl.xn--p1ai/files/pics/pics14923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" y="-16329"/>
            <a:ext cx="9258299" cy="5192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11" name="Овал 10"/>
          <p:cNvSpPr/>
          <p:nvPr/>
        </p:nvSpPr>
        <p:spPr>
          <a:xfrm>
            <a:off x="6980594" y="386871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200" dirty="0">
                <a:solidFill>
                  <a:schemeClr val="tx1"/>
                </a:solidFill>
                <a:ea typeface="Theano Didot" panose="02060603060706020203" pitchFamily="18" charset="0"/>
              </a:rPr>
              <a:t>Патриарх Филарет, Фёдор Михайлович </a:t>
            </a:r>
          </a:p>
          <a:p>
            <a:pPr algn="ctr"/>
            <a:r>
              <a:rPr lang="ru-RU" sz="1200" dirty="0">
                <a:solidFill>
                  <a:schemeClr val="tx1"/>
                </a:solidFill>
                <a:ea typeface="Theano Didot" panose="02060603060706020203" pitchFamily="18" charset="0"/>
              </a:rPr>
              <a:t>и инокиня Марфа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" y="3751347"/>
            <a:ext cx="3607495" cy="1009846"/>
          </a:xfrm>
          <a:prstGeom prst="rect">
            <a:avLst/>
          </a:prstGeom>
          <a:solidFill>
            <a:srgbClr val="C6164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</a:rPr>
              <a:t>Зимой 1613 года Михаил Романов</a:t>
            </a:r>
          </a:p>
          <a:p>
            <a:r>
              <a:rPr lang="ru-RU" sz="1400" dirty="0">
                <a:solidFill>
                  <a:schemeClr val="bg1"/>
                </a:solidFill>
              </a:rPr>
              <a:t>с матерью находился в одном </a:t>
            </a:r>
          </a:p>
          <a:p>
            <a:r>
              <a:rPr lang="ru-RU" sz="1400" dirty="0">
                <a:solidFill>
                  <a:schemeClr val="bg1"/>
                </a:solidFill>
              </a:rPr>
              <a:t>из сёл своей костромской вотчины. </a:t>
            </a:r>
          </a:p>
        </p:txBody>
      </p:sp>
    </p:spTree>
    <p:extLst>
      <p:ext uri="{BB962C8B-B14F-4D97-AF65-F5344CB8AC3E}">
        <p14:creationId xmlns:p14="http://schemas.microsoft.com/office/powerpoint/2010/main" val="2131805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4" name="Picture 6" descr="Картинки по запросу первое земское ополчение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-32658"/>
            <a:ext cx="9174162" cy="5176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3" name="Овал 2"/>
          <p:cNvSpPr/>
          <p:nvPr/>
        </p:nvSpPr>
        <p:spPr>
          <a:xfrm>
            <a:off x="2772000" y="771750"/>
            <a:ext cx="3600000" cy="3600000"/>
          </a:xfrm>
          <a:prstGeom prst="ellipse">
            <a:avLst/>
          </a:prstGeom>
          <a:solidFill>
            <a:srgbClr val="C61648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ru-RU" sz="1800" dirty="0">
              <a:solidFill>
                <a:prstClr val="white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371849" y="1833086"/>
            <a:ext cx="243046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800" dirty="0">
                <a:solidFill>
                  <a:prstClr val="white"/>
                </a:solidFill>
              </a:rPr>
              <a:t>В конце 1610 года произошёл подъём национально-освободительного движения.</a:t>
            </a:r>
          </a:p>
        </p:txBody>
      </p:sp>
    </p:spTree>
    <p:extLst>
      <p:ext uri="{BB962C8B-B14F-4D97-AF65-F5344CB8AC3E}">
        <p14:creationId xmlns:p14="http://schemas.microsoft.com/office/powerpoint/2010/main" val="1658474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460375" y="1594451"/>
            <a:ext cx="2917825" cy="86177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83"/>
            <a:r>
              <a:rPr lang="ru-RU" sz="2800" dirty="0">
                <a:solidFill>
                  <a:srgbClr val="FFDC5A"/>
                </a:solidFill>
                <a:latin typeface="Merriweather"/>
              </a:rPr>
              <a:t>Первое ополчение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460375" y="2623398"/>
            <a:ext cx="2783307" cy="93358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83">
              <a:lnSpc>
                <a:spcPct val="110000"/>
              </a:lnSpc>
            </a:pPr>
            <a:r>
              <a:rPr lang="ru-RU" sz="1400" dirty="0">
                <a:solidFill>
                  <a:prstClr val="white"/>
                </a:solidFill>
              </a:rPr>
              <a:t>Первое народное ополчение было создано в Рязани. </a:t>
            </a:r>
          </a:p>
          <a:p>
            <a:pPr defTabSz="685783">
              <a:lnSpc>
                <a:spcPct val="110000"/>
              </a:lnSpc>
            </a:pPr>
            <a:r>
              <a:rPr lang="ru-RU" sz="1400" dirty="0">
                <a:solidFill>
                  <a:prstClr val="white"/>
                </a:solidFill>
              </a:rPr>
              <a:t>Его возглавил Прокопий Ляпунов.</a:t>
            </a:r>
          </a:p>
        </p:txBody>
      </p:sp>
      <p:sp>
        <p:nvSpPr>
          <p:cNvPr id="2" name="AutoShape 6" descr="data:image/jpg;base64,/9j/4AAQSkZJRgABAgAAAQABAAD/4QDSRXhpZgAASUkqAAgAAAAFABIBAwABAAAAAQAAADEBAgA+AAAASgAAADIBAgAUAAAAiAAAABMCAwABAAAAAQAAAGmHBAABAAAAnAAAAAAAAADP8O7j8ODs7OAg9uj08O7i7ukg7uHw4OHu8uroIOjn7uHw4Obl7ejpIOru7O/g7ejoIEFDRCBTeXN0ZW1zADIwMTQ6MDI6MDUgMTQ6NDM6MDUAAwCQkgIABAAAADY4NQACoAQAAQAAAJ8BAAADoAQAAQAAAFgCAAAAAAAABAAAAP/AABEIAlgBnwMBIQACEQEDEQH/2wCEAAoGBwgHBgoICAgLCgoLDxkQDw0NDx4VFxIZJB8mJSMfIyIoLTkwKCo2KyIjMkQyNjs9QEFAJjBGS0Y+Szk/QD0BDxAQFhMWLBgYLFw9ND1cXFxcXFxcXFxcXFxcXFxcXFxcXFxcXFxcXFxcXFxcXFxcXFxcXFxcXFxcXFxcXFxcXP/EAIsAAAIDAQEBAQAAAAAAAAAAAAMEAgUGAQAHCBAAAQMDAwIEBAQEBQMDAwUBAQIDEQAEIQUSMUFRBhNhcSKBkfAUMqGxByNCwRUk0eHxM1JiFiU0NUNyJjZEU4KyAQEBAQEAAAAAAAAAAAAAAAAAAQIDEQEBAQEBAQEBAAAAAAAAAAAAATEREkEhAv/aAAwDAQACEQMRAD8A+k6zcusPoS2taZTOOKSVfXYOH1fMiuNrpI6L65Iy+ufeom9vgTLyh8/9qnaccGoXY5fV86kNQuSP+uofOnavEHL676XLkfSuJ1G6Cf8A5KvmadqceRqV1OX1ke4rp1O5Bj8QrP8A2wadpyO/4lcxIfcI9q5/iV2eHl+/Snace/xG7H5n1Vw6leBf/WXHWePlTtOPOalech9QSO4rydTu5G55Qmnaccd1G7BITcuADnAqH+J30SLleOcCKvTiCtVvOlyvnMkCujVb0oj8Ur3EU6cV+seI720slqF2pKiMGqHRPE+uXFxuc1J5SCcycVOrxobvxJe27Y3XBHc0a11m9uWS4i9JjnjHFO1OJDWL8YVdGZxNeVrV8k7TcE07TgZ1nUTkXSh9K4rW9Rj/AOUoGnacRa1jVFE/5pdROtaklUG8UfSnacRc1zUdspu3PQzQhr+qAn/OLPpFO04E54h1UuAC8cA+/Spf+oNUOfxqwadq8eHiLVRzen6x/auHxFqhM/jVDtmnacRHiTVBum9Wfn/tUB4k1aDF6tQJ+lO04iPEmrzP41ye3Soq8S6yFT+NWE+9OnBh4l1VQn8cQKm34i1MfmvlGPvtTtOOq8R6mBBvVJ+VCHiTVozer9Kdpx1vxJqyVSb1ZHrFSe8S6qP/AOWtMdPsU7TiI8T6rE/i1GpjxLqasi7UB1JIp2nEj4k1IglN4o1xHiTVJ/8Alqj1zTtTiafEuplGbyCfQVa+Ftbu77Uww88pxJSSZFWU4ttbjzm+J21Xqgq2xFKQIkoVEz69a55m5RHbpUVxZIzUSrZEiJNB7eQZIVt7mobtyxP+tAYiIiT6UByd8joOIoDRiTk15REcekxzQdIjjn2qISB/TnqBQQX8WCnHePvrUXAoQcGO1BAnAwYHauHakgrTM8GgitQCjAjFDCgBCsev37UGX8YXYKG2QQBPTik9DQdyIgDkxmoNdes2t1apSkkqj2rug2YtlbVq2o7mgd1lgOBLlrwmJqvQqEBSgaoIZUCrHtUaCZAAxExQlo3Z5qAawAMjGJifvpQSAU4mOtBDygRG2cULYczPzoIr/So5Iycc80EFEAxBChXElRMACPSg4BMk9aiUkkA9KCasQB17URtRB4n0oIuE8gT3oe8BOeDQSSuRmurWoHAM+goPIVPT60QgBIAjFANSynH/AHUXZuaBHTPNABTsOKkY9KvvAf8A9ekE/lUI+VWFarXlQ+2Jj4e/PyqtSCVY5q3UmOFOSqcjpNQKQDz9aivEq/pTzUR8PQpPQ/fNBMREnPSa4cHAPNBzeTwQPWvJHoSetARHxYM+5rhyY7UHTxxNBXHQYoPEJJkJx0+/vmguqGAfSKDhhMFUTQ1KgkwJ+/v60A3HNuAZmoLVAKjEATioMXrKzfaipKc7Tx61a+F2W1OeS6QIoNi1ZWFu35i3QSf6ZpO5v7YugI6HoKo4xqKWn/LAlJGZHSqTV9ZDF8SPylX0+81Ba2bwfaStJn1AwKlMxHPFBJKSBkge/wB+lRUkDqPaqIKb3YweeKEtASOw9KgEE5kK+HrMioXBHTj/AGoBhBByTUCj6DsaCJaIM9feuYxAoOmIEE/6UP8Aqmf196CSogY4+dTSsgED8xPJoInMzUSntHzoPJ+ERAntXkbwrG3b6mgmBJwOc4rykH3mgj8QORRUq+GE8ntQCW18UAA1feBE/wDve4jlJ6+lWFaXxAoB5vj8v96rYggyTPel1IlOIqClGI9aKicRz/eubcdfYxQTSYGY9IqC0qJnI64+/Sg6hEf7ipkTxNBIAAQCceld4Bkc8UEDBxQ1/WghuAnGTiBiKEowo7sesf3oIKUACISBPQR3/wBKXccwSJIFBAqTt7CldWvPIslkEjEZqDNaUyl5Djq8q6mm2HFpcPkok/8AdP8AegutP093UFBS3iAOZp22tWmLjyVALPqKBvUNPDaCsJgx2ishqiG3nCgpG4H9KoY0K7Fm4GHfynAkmtChIUJnmaCZHI7/AH9/71BYkTgA9/Wg62lKiZ4iZqDyAQCM+1AHyswBzQn29me9QLqSpWYgTHvxXNpAiKCBTB6n0+/lUCJyYHoKCG1U4n2roRP5k0HYGZUBXUkAkT8JoIrUSMDgYrhVuM8x2oOKMjifSpJAOSrHag4gp3mMg9JqbhVAzz0oBbuoBNSQv0g9qDql5k8+laDwTjW0jH5FVZpWi18A3Lfojn51WlQ7z9KXUjgO4TBg96gowY3ewgYoqJXKeaIlU+ue9B0px95riSIxMfKBQeyep/WptnnrigMPgSDGfWoEAg4AnrQCVIPU+lCcCxHrQQUodcdpHPzoLgkQkAegoF3ZTMng9KEXD1EfZ/0qAKnBOFGapPEl2lDHk8FVArYr8uwG2ZMjFP6BbrdBWRI796C0N7+DICVQfevO3/4V1NwsGCZoLm1v/wDFmCR0GIrKa2DZ3XxpAn0qhJbiXWw43O4duavNA1Q3lv5KzsdBgf2oLpKAkALGY5En2r3Xkj0HSggBncBE8kff3iuhJVhRJHr7UEXEfGMTJ7wPv/WgPo3dIoFlpKSRukdY6VAgSRA9uagipPUUJY+/v7zQDH5u57VJRBIgjig4ozyZ9agT68daCM7hOee1SAJOcRQd+VcPFBBYUCSmppSSDMYoO/Dn9pr2UL4/Sgi6UkExgdKv/Ait+u8/0H9qsK0niBW25b9Uf3qqUuFZJ+kUupBBkZkd5qODKeAPpRXNqR3PcCukJHAJoJ8pg1ENjmc0HggRmphOOPr+9B4qCewH717cOtBEwTH1qDigBjEfpQLOk8k0ot1Q4IHYf70AHXlFRO+Z9IoKnpxjPb79qgAVQorngT+/+1ZbUl/jdS2j+kwKBtTRZZ8uOnetL4baK7LYCAZnrmgQvloTf+UT/VHNXWs2LB0VtaPhVtqhXwK8FXimlZHAovjjSluO+YhGIwaDHWzv4V8trwB0FM3LxtXU3DMkjNBqdC1kXtsCpQCxzVgpYXlRkdIJoJBKQMAVzrwaDxImdpn3pZ5Qn/egWKSD8PSu+SI4qICuAYjNDWEjMxRQSQfhiD7f2oZIn+1B1J7/ADAry0gxjnMUHkgE8GuuQkY+lBArKFbjkftUVKyQKDqSaLugYoBq5BnNRJmO9B4kZ9T9/tWh8CIA1zcDy2qRVmlaTxAgG4bUeicfWqstzkbqt1JjyCSiRu46RXEpzkGDxUV0tz1VjqamlIAxPzoOgAcCvT2zQSQJ6D50UJ+EzHzFAJaBJ9D0oW0j8v70EVYGQCOM0IqyB1oAOqSRJ4HNLOEp5BAigRdJWodQf6qEoxyJ7ff3zUCeqPlm2KgSSRAjpVX4dtQ/eFx0ZnNA5rakoughA4PFa7w6wljSVPA52zVGOu3S/rClEnB4rXlCndJCedoxQZ/Rn/wGrkTEkV9LRas6np4UQCqPrViV8y8W6KmyvlugQao5WpIAEjioo1ncuafdIWidpEqFbbTLxu8YS4lRk9KBzpXoTGd31oIqTI6Z59aC4I5Kt3JAOBQDQBMiU+pVFRcVnGaBd6SP1oBTuTBGagh5QCZ59KiloKB3cdqDmyMzj/urkqGB+lB6E7dwM1EnqaCBgGTABxk1xKRuJ4mgnFeJAoOA8k9K8oYJ5MdqDwSFNgmZPrWh8BJCdYUI/oOas0rR+INxfbSmT8PEetV4kJ2nmrdSIJSlOQiD+texBIgT2qK7AngcV2KDyh3roGYAMUE0xKoPGeK6XJxMfrQQc9DJ9qipQCZn5xFAutQPB9KEoA9flzQLvD4iQZnPtSjkgK5z3+/WoFlEpwJPSlnVnaT3Ee1BS65cFSkMpJOZqz0C1CGfMBj4ZM0CTqVX2r7Ugq+LNfQUst2OgqDh+LbwfaqPnBUDqZMcq6V9I0tlTmmA7cRQYbVkLY138xTBmR719M8J3Idsgk8+/NWalVnjbSfxaFFIk8iDxXzVbSrZ8tq5mKlWCG1WpjevkjAomgaibG62uTsVjmg3DLqHmwtBwR0o6TiSYn+qaD20FUTk+lBcBHE89KAYQADFAWk7pMn1J5oIlHcTQnUDoc9pqANR2AmBPsKCJTsEjtQN0knj+9B7bmTx9K4ce9BEpByTjmvIEDMkdhQTHMggD1qJoPAV2g7vIQQBnvV/4DXOsKGZDZmrNK0OvgKuEAiYT/eq8iDB696XUiCu+B7iuiT/AGoroGO3yqSVgkjn1mg456V1BnpQEj1+VciOoPyj76UET9fSJNCcAVwr5UAV4EQT1MUs6VJkg5mJoBrWOJ5zJpV2FGT9agVfMZGIzMYpJ5YCFK6JEn0oKGDc3ZVzmtSwAzpyjuAO2MzQK+CLf8VrKtxJAM1tPFram7JYSqEgQYqj5owkC+TJkFXNfYvDzSVaQ2QOU1YlYLxywGdTDiQQPStJ4HcLjKfiI9RUmnxoL9mXJUSUq6H79a+b+KtGVbXingPh5EVaQq21+Jtufy8g9aqb9qASnBnnisquPCmq8Wrytp4BPWtYcBMduhqjrWTuBj0P+tQdSd2D1oInA4JoZTu4H39/eaAaweoj3M0utAJynPr0+VAEhWQAIPP398V7yyFAk/DPPeoI3CgrqPrSyW/i7Hp6UHj0icxxUNvSRQRUCODntUSmesGg7kcZE1yDyTn96DpJ3da9MiQfeelBI/C3MCDn1rQ+AzOrqxyg1ZpWi14E3Dcf9v8Ac1WnHOaXUmIRJ6ehFSCOp29+KKkRIERPPFQzuI2x70BUAdh9KltAyAPpFB0JkcD5CJrisHr8s0AV9ulCUogSDmgCtYSIM98UutwTEfrQLvuDIPzHelXHuk/7fWoFngP6uKqtWcDTYSCYUYoPaHbh5QVByelWniFXk2oQgwFDpQXX8MNMKCq5Un1BNaDxiAbNfGE5xWvifXydP/z07VAia+x+FAf8Gan7xT+dKyv8QLXzAXkjgxNQ8G6gm1Qho/mP6VPo3DrgetkqiDzzVR4ltEvaeV7JhOcffrWqkfNitdncKCjCVGc1ZI078fb+a3EDJrDSidsnGFecgkbD0rVeG9XF7beW+QFoEc81RdIXiBM/WvLiD+n39KAZioL+EcgY5JiggoTMiPv7/WhLTicfIzQBUM54qJCfKAAg/f38qgXckqI9c0NcpEDB5+/pQcACsCBOCDj76UNScxGesZoPGT8QJFRKRPGeooPAZ/vXFRO7tQcwTmuKKgoQMUHivcdpMDvWj8AkK1dWIhs1ZpWk16C8jGdvb1qqMBRGJ9B/erdSY6fzD/mvLykQP0qK6mFYOfQpqYQSJE/KglhMg/txXATvECgIUpxlUjpUVDPagCshOVQKC5kKxPbNAm7uEiRnpS64SZ56/f31oFnwqYn9aVcCh8UfKoBlQOFRAFZ7VXd7pTJ560Gw8IaUUaGq4WCJJINVPihwOONNJ5OKo+keDLQWuiNGAFLEn0pPxUsGwdKlcp5itXGfr5TbuBWoJA7819m8Lq/9uQn0qTVqp8YNhxCkgQBPNZLQHR/iISD1gzUpH0xsp/AJjntn77UApLtutCxgjHz/AOK0j514v05dtcbkghPSB9/Yr3hm/Uz/AC1mEqxFZaM6zatspKkplK8gg1nGFPaZdBwflnJoNxpt63fsBSI4702RgGIBxgzQCV8PNCMlWPXrQeIj7+/v2qCiB8XQnn580Alo6CD7GaGpNAJwADjHv7UPbIgZB4kx+tQQUkAYFQcClYJEc0EFHfIHT9ajgEYkDmKDylZJ6etDKhg0HPyqjrXQSQB3E0HigfrWj8Ajbqyp6tmrNK0muYuWz/48/OqtcLXINW6kejtXoJTmoqbYzxj2qaVmcA+8c0BA2VGSDjnFTRA+HaD2qog98I9PWhypU7QfeaihODdMg5FAUQMj3oFnVgHBBHcUusQMkRxA60Cjquk/70B0EzAzFQVt88GGlkqO7sapghV1foSDMmg+suob0/w802mASgT34r55fuKvNUabbIVCu3SrR9b0UbdJZSckIjrVH4rdH+EPknMHNauMx8o0/N+MZmvs/hMn8EkExjipNWua3bBSbhRGdkivnOlnyNUcIIjfipSPounXHn24gkimgoJIJ494qiq8R6e1eW24jIHevnz6fwl3jG01KsatpLOp2yRgrCZHTNZ/WbApXsUmB0NApot65YXgZJ/lK61s23Q8yFJOD60HSRMHB7VzyjJ+JQ9KCDsBNRQkTMj+/wB/60AnG1A5JjskcV7Zg9xz6UAHWyZx70EpIHp3jMVBFQz/AGoKwE9u/wB/rQQPWRHtUVnBjIHXqaCABndOD0ruwbRQQMA9CTXU9pmKCShmEn61ofAPxaw6c4bPzqzStJrSQbhMjlHQc1VJSQYA65gRVqRJRJ/pM+2a8Ek8A/SorwGZjP8A41JKBMk89zH30oDAlSYhR6ZFeChuBEA9fWiPL+IcDtQiryxCczRSzyjnuaCpU8mgAs7gVY65ml1kCoFHx8cAySePnS61nbt6xk/2oKLVDuJAOAaJ4UZU9qjZ6TVG58Y3RZswnAAT+tYPw8ov68ghXX3oPtlogN2SUkQNtZfxe3s0V5yeZFarMfLtKQV3wg4mvsPhwJaskEkek1mNUzrij5DsTlER1r5a855V44TIJX0q1I23hy+QtttJUfrWndtg6yCJyOKQpPyBdJUwTMes1g/Gmku2L7hTJTM4FKQv4W1IW7iQoz0ia0mpW6dTty4kpSTiZqKxOqWS2VLIJxmasPDWueSsWz6vTNBqkwtO5OUnivLOIHFAJcwZoaSTP5ue333oOiCcEyDmYx7/AErh4AEhQ6/pQLukDofYGaGrJJzk89B9zUAlDb6H0oaknkkKJzMZoBrA2nn50PYO8etBAkpEd6jvP5eooPFJUDH394roSAZoJkSnvWh8AknV3UngNnn5VZpWg1wn8SmOic8UgTiDgjpVupEamcpyT9KiuCSAT1rxyTn9KCW8xtnPHxV5JMiVST9/ftQd3HaRBFCeX17YoFnFyIMjHT79qEsjM8e8ffFAutUn4f1pd0E8np/aoFXzCSePSk31FSVAmCetBRam6Wk7CZUe9X/8PLZbzyXIwOSelUWH8Q7kIY2HEVmv4ftl/XkRIzPWg+2PHbbECeI4rMeNwP8A026mckn7/atVmPmGigJukYBzX1vRUEWKFA4gTWY1R7oeYypIiY718w8RNm2vlEiJPFKkXfhR7zBMya3ek3fmJUjEj59KsKmhnyrvfEEmIkf2qv8AGVh+NsFKSjIHNX4j5QkvW14RkEKIM9q2uhlxdrKlTOdtZac1GxZebJUiI5EzWRv7BVpch5IIAM0Gt8PX6buzBJlSRVg4RE8n0oIEEjkk9DiobCVEEmD6ffrQSUicjmguEAc9Jz9/fzoF1ke/tUTgAjp6/f3NQDyDEwB1qBHYcf60AVKM/mI+VRAzjB6UEFjr9aiQKCSCEgzUTB6UHlK2jbB5zWj8ABStUeV0DZ/cVZpWg13FyiAJKc45zVdkZwD6Zq3UjhMV1BPEc+lRU/iCRznjEV4DvIoOFJGR/wD8zXCo5wT6AUEZG2dsDpUXF7Ikc0ASoEE9aWePP398UC6jn5+1BdIQAB1HHb7ioFXjKCJzVbduS4lA5GT6UFDqSvOuSiczEmvpvgCxFpoyn9skpzNWFY/x7ehdytIwJ4on8L2J1HzeaD6244ksBMgbkiOtZrx4n/8ATS1CYyK1WY+WaXO9tZPua+w+GHEuaCgnBIqRaK58Lh6g+tYPx5Yupud6U/DUoD4LdLayVZk19C0Vry3Qsq57+tIVbuoDiYkg8gjoa8Gx5ZQrIODXRl868V+Fbht1T7DcjcSIq08L6dcmy8twZ9q58a6sntKWykqUcq9RWZ160KmlJ257ilgzuiXD2m3xQ5+UnmMVs2z5qA4OI70V2vHAoPDKfyx7mhOcmOfv7+xQLrE5n50LJJHYff8AaoOOLChA/SgkkDjPqKAC1BRkZHWa8Sn+knuZoIrkA0IJMz+lB2vDnp86CRRKZitJ4DTt1J3gSg4+dWaVe67m5RgYT1+dVyiZ/wBqt1IgQZHpUmwCcAH2EmoqS1AAYPuQY+tdChuxFB4LSCSQSIoatqhBoI4CyBzUFqEfSgAVRPWgunEUC61Cefv7ml3VZAqBZS/gUqfyiqbzPMcdXzExQVNuFO6hGZCulfX9AUlrQfLUcBPSrCvlnjNwOakqO9aX+GLUNqcjjNBviorhP39zSHjZknwu4FTjvVR8p01BdWhIH/NfU/DyXEae23gADpUi1cNIG/Ofv2NVvibTfxtuYzjPrNaRntH0RVq+dxiTwa19raSlOxRHzmpCrC3QtCYUQRRa2yg62l1BQsSDXGWEMj4BUHXEBxG0zHpWe1exZQDuWFDumJqVYxuq6f5rnmNf00/od7LIZUcjAM1lpZRIkTNcNBwYAxQXJiIB+/v7mgEsSSZrhyYUkp7A0AVJTIzMcff0oS4mTiepqBdw/GCkgpnmI611ATMk4VgCg6oJJqBHU5PWggdoMqMe9ejEg8fKg6TA461pfAX/ANQf/wDwn9RVmlXGtqCbsDdyOKr3iO5HqKVI42nrJHyqZG2IMfKiuETzmvBJGY60HSQekVAggegoBubgZjnHWhuGORHpQBWfUe9AdMcDjpQKurMxn680vunB/eoEtUdLFsruuqpz+XZ75yaD3hyzS7db9oyea3odWxZ7AYx3qj5z4pStdySO9bP+G7Sm7LcZzFBvLFoSFwJH+1Q8S2ZvNIdZRzGABWvjP1880Pw481fgrR8KTmvo9mw22wE4/b76/SpFpgNQSo8CeaBcXtslRSpXXOee9aRXPahZIM7kg/3oTnie2twQnMcQefuZrPV4RV44+IgIH38q4jxk4o4aOPU09HHk+MLtS4FuR6xRFeLbvhNuSfanacitvPFt+pXxMkDvERSVx4kU8ghYJ5+VTquW+rsOtFJkqPeq9y7QxfJWjCD260Gnt1KUhKu45ouzdkkA9qAagZwB71FYA+XTrQQUEngjPXt9/wCtAcSCIj69KACtoEA+0+4qC0zPIjNQC2DoY9QJrikgGTmcZoIqwoe/3/auFIyRiMAR996ASyCr7NeBIEf3oJKEz6mtL4CAOovniEdfcVZpVxrhP4xI2gDbzHNV3w8FKvpxS6kTSIwBU0QJOzrmiolJ52kV5KeQpBI/ag4qAfhGPSoEpJ9utAF4jJAoJV7jNAFSoEZHSgOq9c1Aqtw5E/Tg0o8FbtwJ74oKXULrzXdh/KOlBe3PNhAIjnNUaDw3ahlnctMqA9jVo7cqU0pIxHSoMre2b1zdgBBImvoHg3TyxZ/zEhPGe1WFalpTLSckAxmvO3bKUklQI6itsK06rpTBUVFIV17ff+lU9x4qtmXx5Z3JB55rNrQFz4yuVDa2wAOhiqW71C5uXS6twJ+dS1eK59bileYbgbO5NddvLdpofzSpXqeaggdSsWkg+X8Q7mam14ntUwlNvJ/agOnxQ0DItgD2in7fxOyofEgJ74j5VQZzXrO6bO9kEegoVle6MsFCmoJ9KA6tI0x9BWw4GyeOmKq9S8P+VlD6FR/TM0Fnod2hbCW14UkxBqzWdxn9aDi05kgzxUFCRz7elAFY56mep+/SoLAMgGInk0CxSNxUk84+/wBKEtRPUbegioIghPxdu1cVJ6/QRQRV2PvPzqBJjg4xxigEqJke+amEADPNB4mBxjtWj8BT/ilxj/7Zn6irNLi61lIVeCQqNvIpLyxiAo9BAq1I5tAOZ+eKkQEkRzUV1KesRXignED5UAXZAPHz4oKiQc47TQDJ+JUkY7UFZkx8qAK1D14pV5yBzioFHF53D5UpeXHlslR6CKDOglbsnInNWOlIS+6kRxVGoaSi3aT39RTNu05cGPLxUDlrpHlvea4kJA59aYVr9rZKLQWkFOISauIrdT8UEYaRJ6VSO6jq987sbKwgjBopy20S4WnfeXCQD3VXFW+lWiiXHkqI6zigrdW14JSUW5BTwPas29f3dyuRuPpxFBF0XSmYWD6V5NjeLUnak9KC4sPD946mVNmO3arBPhh3aS23xzNQM2fh1y5ahCCVDEVJ/wAF36EbvLIHYVRG08PPoI3tQO9SudDUz8SRzQLqYuE8EiKTvLy5YSAFn1qBjSLj8UlayooXHWrzTLrc2WysLUmetA8FiNxwAetSMnJNURUJ796WWkE+npk0A1Nzkgn1ihLRIgEj3xUASgjMcj61GRImg8RNDcQkdJigihKScQfT7+ddVJIHMd/v1oIEbjtHsfT7mtJ4BbWjUrgzALckd8irNKvdc/66cD8v+tJExPTNW6kCMg55HfpXhO4KABqKLykQlJFcVIxA+VAFz4hETnrQFQraIk+g+/WgC4oDHX/al1qnvQBcVnd194pVxU/PHFQLOrBqo1t7YgNpMlWTQVlslSwYq88P2q/M3T8omaDV2dkl98KcO0DkHpT+oavp+lW0DapQHSqMjqXiW8vlKRbbviwIpWz0t99fm3TxSZyJoLhlen2KfiSXVg9KDceJw0Ci2a245A/0oKW/1PULpX5yAeg96HY6Y5duS6+QOomgtLbQGnnwykhSe9Wtz4PbsWg6IOOYoEQGFfySBIParvRNNZWreUoIAnNBpAq3jykITxGKC+8xZpLagEhzj19qqD6Zb21rbl1Ckmcke9du9aTboJW1IPrNXvE1Wp1+3vAtgJSDxMUBdhChKitJMkk1nVdutOZRb7iRJ49azz9inzjuRmaKrdes12tuV252E9+lNeBbdamFvvEKMxQaFSYX7V1RnqfpQCKwRgz7UBw7F4Ak+lBzdu6BIPYVFW2cZBxBFABZwBzHUdKGrAxn0jNQC3E1wkDnnsaDxVmR8/SvISHDJ7UEXZJjj/itF4AJVqNyCPyo6+9WaXF5rH/yhn+maQPIPfjrVqR7aB3HpFcIPbHeoqZSAAeTUYx+WBz70A1pR/UAP7Us8jcDgkH6UCymyCRuPoOaC6IBMQodetAs4cxSji9sx8zNQJvOkKgcH7/vVHqbhW9ignp4EpJGDg1oLK+t7FSXFKTCeaAOq+J3LglFnPy6Uilh+6G+7dKUnoTQSRe21ira0UuEUG61e4uiUCU//jQN6Vp13fAoS4Nw4Klc1o/C/hIXrqvxkpCO3erBf6j4S01u2Kgrbt+VYvWbVq3R/lnR6iZpZxIb8O72QHVq3qJ6c1uFXtq/YgXEpSAcmrCsHroYRfTaSpM07pWspaTsU2sE9hUVo7ENKWl9TkTmDzUvENrbrsw+VLnnGavxFPpWpIS6ljzFCDACjxWkvbNpdhu6ERikGJatinWB5e4JB61ubOwt0tJUt2SQD+YfrSFDvbBt1Bh/AyBOKzj7a/MKA2FAcHqaUhLUGkrbKX4Hp0FV/hq7Q1cu2cwmSRUVoyoryaisiDwRQRSgbpiI6/OoLSJJkH3E/fFANSc45nn1+5oKgSMGgEvHHPX7+tRMR60RDHp70LZu/saiuKBSBPznrXZ2wAOaCCu/FabwFtN8/GIR/erNKutZTuuU8/l6VXjGKt1IKhAKQOlcWnOQJ9oqKgJHJSRXiNufh+maALihB6UBYkzif1oF3TGCoGguc4xQJOmFAZ460i4fjg+9QK3boSkwJV71n7halOncIk4qiZugy0Ej83M0Jht27X/MUUpmgsEqttNQFghZqvutQdu1bUyAenag5YWrrz6UrUQD3zV44yzZpDcAqUOfWgHa3N7p7gdStQBOfStBp/i67Qyptj8xGVDkUFqlOr3+krcWtWaxTttctLcbdUZTQbPweLcaR5j0bkmc01earbPsqbbPHSgV0XTW33lPuD+WDTd5caRbJUhLYK+AZFEc01D1+QlmUoR0SattXP4LTx+I4498VRi32d9z5rJMzia0Gna6QhLD+cRmooeuLYtGRdtgJJyBSKbvUnmku7leWaDWWVsp7SkqLhUo81O0btUsrC0p3pFaRlfEVopMiRClESBWZsmzaaslYPIzI9ayrXNklM5jpXCADIT16Cg8ZH+tDUoCSEj5YoIgiYnAyD3+XzqKgI4PHvQKPGFkAAeveoKVmAaghuTOTxXNwiQD8qDixGT+lcUmAP7UEcBAKiD6CtL4Ag3lwoclGfqKs1KudYJNztHMdKQAIGZPyirSPb1fKetTyOQflUVw55H15+80JcwMCD0zFAFRMTAHrQVqzM80Czqv+4/7Uu4uZwPpmoEnlmc5j/mlHTyeo60Cd0YQVE4qiuFBTpVAyaoWK/5oKuBU7y++FKGsQOgoPWrDj5lxUAnqacQw21xz6ZoDpC0rAAE1a2WmIfeS48olXaagvby1ZsrdPnIBB7VVeE9LF7qK3WgdicxNUaPU/ES9MdTZpIO7EDg0pqdo7fNeclIAVkigHpay3bG0AIJkVBGhPIuvjnacj1oGNRu0aRaKQFHPOaxFxqrlxcEpJyehoNDoPiDULGA2g7ePlWg1PVX9Xs0oeSU+hxQA0ctMPgPoBT61ctJsH7oFKQJ9qCk8fWl2i2Su0bKkp7CqrT9S1RyzDSmShI6kUGj07Xii0DBVnvNCvdWFsgq3ZOaCT2osXWmb1n4s8Vj37hJvUmYBUBQbC2dlhHxcj/t+8VPtOKDmwdBFCcEAyTxyM0EYCcfOPv7zUXMCT1xQLvQfegDnmoPKSCASKhhBzQeWBgAiB+lcVkdcc0AVAzKhFajwAmLq4yPydPcVZpV1q0i6lP8A2wetIoTuEkc596t1I6hHBA+deVAGBA6moqAHxmIjpUXEwciTQAWRHPNLkzwZx7T9zQBeAiZx9KSX8MgKOeQqoE3yKTcXzmQevFAjqY/yqiD+tUi1p8knqaorC26651HanWrRQKSvPyoHlhSW4RzXtNc3u7Xp5zNBc3lkksbkL2qAnFe0tq48xLm4qSgyc1Be6vcp1RlpptcK45rU6No34PRP8sP5yhBqxGA8V6VqDNyblxKiQf70q34kv3Gk2re9RGIorT+CSp1+bkHeDPzq51p5xq7SraQmgzfiRr8a0NhBVGQaY8M+GbLyvNfyqfeKDSIGkWKNq2Eq2jpAqmvXrS6fhghHccUQBGirUvf531Ippvy7D86wD3Boq80e+srxKWlrDg9cg1zxKGGLFabdhIVHQdavxHzxpT/4mQTM9/arG5bcetllclSaypfT3f8ALuNrn0rPXi1Nahzwqg32lHzLJkgxjgdabUkD+o56xVESYNDII7n160HljkSSrnHaaXcSpXwhJgdBQBWmRQykzIPrRECaGoEx+1RXfiCQkAR6VCCVScAdqDqkJ6jBrSeAAfxV3IH5efnVmpcXOsQbjnMfSkUEbscnmrdInKYBVB9q4tMycD1jNQQ4OCnBoTyiok4J9BRSywfWBxQjun+n1mgXdJKYgwP0pJ5Xc1Ai8rn+9JuriTJz1oFLj42VIPvE1lXnlJuXEnocTVDTTgbb3bZNMuPKWxvB6RigtvD1sH0nzkySOtKXjSbS9UQnA4xQcudSJaCQdta3wk9Zr0Z4vLlRGJHpQVuloB1FR3naFcd819M0G+KrUJdn4RirEqo8UoutQc2oQdkETVJY6Pa2znmbQHalWLXT7X8Ddm7WIRjHFA8ReIre5d2pSMf1c0QlboFw1u2ZIwQJpvTNPuy4QhcJ6CimNW0C7cZUQSVDOTWNUxqNvdqQlpZCTzQWenuakp5KVNmOpNW9xo710yCpJGZxQWfh7QxZkHbnkVf3lm3cWu3bJjj5e2a1IzWHv9LVa3BWG+vJqC3EqbVvTtJBmeKy0pLB1KNQIMFM/KKB4ltGxeJWgRPaoNToJB01n/8AHvTxMpOD9KoGvp/bBroV8MERPfmgGop3BAHXOOaE6ndwlRjBx1oBqEpM80FZgketQBI7Z+VQMnExHag8ADmZ68V4gAjig4SfUcVpvAoH4q4Iz8H9xVmpVrqqZujPYUm2naSqOatI7gAkgZoZVJg8E+sVFdTjOJP1qDgBM/oJgUAXCNpMY9yKTdkqj7+/vNAq8raJFJOLk8kRxiagRfWADIn3MUk4vdIBxHegA58c9jWa1JkC9PcmYqifkqbblJgjIo1qFqSEKBHWgv27kWFomCCVCYFI+Yi83rWYPQHE0Ak6X+JSR+p4p21sLphvYlR2mgutK065aU28rcGzzWtcuTavNMh2QrvQN6tdOW1qSlndI5rGPXd6LlThSoCeIpQ6XtQv2w0lJSOM0H/0ypX8x+4TjJT2oL22uNPsrRDSiCR1o1rqdo22pTbvxRzMUQgrxp+HUtAG5OcGDSS/Fze8rLSR2+CnVJu+Lf5u5CBz0FMo8cPpZgj5RQMWXjlSf+o2Y4mOaeP8QWgdvlkk9fpV6nAbrxbb3aZVbgg+1VOqahbXbf8ALlBP0qKp7fY04VlYnkZzU79SXm9+/wBMVBotBkaa0UiTHAqxCQoyf0qjhSJn9a4f170A+2TPoOPpUCqFQQEweAMfWgg6OsRPHrS5BKiRk4oBGBAx9KGsZJHA69qg8iZPavKTOOh7UEVBQEAiK03gI/zrgHomM+9WalXWphPnZXn/APGkiPr2irSOcCScd4qDhSowkkEdKiuQlJ3KV8gDQnFgDaDx0oFHln1PahkBIJOYHEHP3/rQLXJkE8fpVW8eYxUCL6sn0pV4c9aBdatucn0qh1FSvxyZ6iqJXK/jCRkenSmypH4SU/mA6YoF1uvLSE5UB/rTVtbl9IVnPHagtdMaLL6UKJAJitgxpyEIS4mDMHuKBbWdQeADSQAQYwOKjpNrfXjzbygYSetBv2PIVbgPFIUBmTFUl67pTLii4UGMTVqRS3/iBtBLds2gJ4G0ZqgudSun1kISrHYVFcbtr24P/Scn1pprQb0p3LUAPfFBJegFOHXQD3mp2+jWKF/z3kkZ4NAydM0IQC8DFcNloZVhwR3mg5/h+ig4eHtNLOWemhUoWkCKgI2zY7ICwozyDFMW9npj0ha0pHvFAu74etHHiWHiU+9CvPDym2SEHd1wZFUO6O6zbW6WlmFpwSTVs3tWJSAB6UHgRAgmRUHPinJ+VAulPxEGCAPik/favKwqJAHtQQUkDoBzmguJE8ZFECgqMc5+5oSh8cdBUV6O0CKksbcTQDcyeQPWtL4Dj8TcwP6R+9WalWurqQLsiRujj5UoSTMiP2q0j0cwCD6V4RJ5FRUFAg5yD6UF0EZMQPSgWXycfKKgpUiBQI3Co681X3WODJ7d6gQeITJJ96VdiTPNUBcMJkYpV23Z8hb61DeOJoKQILwUrnbxRbPctJCjH/NBaaAhp8qZciVcVYv26tP+FBkj9aBlCZYDiY3CmRr6mGAhK/egh/iyH3Qs5VOZ4FW9trrzaNlvO3mQagmu8vbjK1kT60i/Y+coFb0H3oOof0WxTDzkrHIxSz/i/SrbDLYJ7mqK26/iA8JDDaQe4EVXPeNtWWT/ADFCgTc8RavcKy4rPTND/Eao4nLioPI70AyNQBI8xcV1RvWwCVq9qAxbvnEj+YqIxnj7x9KgDqSf/uKI9OaCDt3fMmNxA9TXhql7IlxQ9ZoGbbxJfW0AuKPpVgnxpeKTtK8UHk+IFOncv83vVja62ooMK+L3oLHQddceuyy8SVcAk1owk5O0j1oBqAHIVjihKkEE7h07UHnAISDwBQiZME0Al/FiAfvpQyAokDnueTUECCOa4pe7B+lBxZhODBPFaTwD/wBe69QDVmpcWurIm6nPHT2pcJyZHv6VaOKGJjHtUUjJB59QZqDjoPMCPY5pdSoRBJ7/AH2opdSY5HoZ60B0iOQKCuulALmQaSu1EpIgcVBXOFcncCfYUuqTmIHaqBLkHqZI46VT6i44l8NlUoWJoOshlMNIPP60K8acslpJTIJyaArFypCw40DPWKeaulur3Pqx70DL10lDuxC5QOk0JDDt2v4AZPY0FvZ6KppO51wI9DTiLzTNMEPLSVDpNBX6l41tgkptRA4HWsxda9dvuKUHFAH1oKu4vXXVncpR9zQw4DkzVB7e5bECI9TTTN1bkjfGagsGn7Mj4YHzplLiEJwY+dBy0uG1vwIn9K5fltC4xB7mgAnWGbZO2RI4BFJXGuZJbGTzTgWD7t2YQCPY1Jy0eQgLJJnpQTtkhEFbZ+f37V65DZPwxxP+9AshKysAT71b6cw+VHalUdCB1oNX4X051F3+IdSBAgEn79K1ilBXTPWgAVHtJ/2qBSNw6+oHFBxRkT/xQVjMAY7kc0EDGagsGI7z9/f/ADBwg+XJSCczPNDCJMx85oIrBHtWn8DEG4uiOwk96s1KtdTkXeBMgDik9m3ARBHSKtI4B8OUweJPWvQAO1QQUueFcdhQHhHXrxRS61jbzApR4gCTj0oEX9oSZVnoYpG4JT6x1ioElkFMz9OtAWoGT36VQuCDJxwc8VU6yACk/LjrQLpCkOIWBmZ96s79xq4t0bjJTzigqbpwN/8ATPH6VNDy1IjIoLLT7QPK/mr2j3qyd1S301shspUqI3daCi1LxDd3SylpavSKr0N3dyv41KIPQ0DCtOSyncvniaWftlJSds9vagU8lcwM0VFspQkif0qjircpM/saj5ecc96CRLjAB4j5V1N6+MbsHoKC40BKvOLis9cimdUt31oU4lB9DFQZ0tLdf8szuqxtdMbbSVPEEiqJI1JttXlstCeJipB99TkFO49gKgIu5ZU0QpMGq95QKwJnPFA1YNpW6gED4ufWvp+maSwxatnYCSOaB4tJZMJwnPtUVnEqyO5FAMgA4AT0kc/f30ryogwkDuAPf/egiYHxKAwRwc1wFET/AFe1ABRzzHyNRIEEYmoBqT8UzOeOagqZx04oOLKigiBNaXwH/wBS6PoP3qzUuLe//wDnHr8PAGTS+1JAGY6ff0qgZSUpkCMdRioKVggH371AEzJOP1oa1wnMkUUo6sJzMegpVagpJAJz3H9qBJ4TmfWKr7gqPTHrUCrpEEHgc0m8fzDv1qgeSOv39/cVV6ylSkCBmYoCBDZtknrFIOlwKOd3rQStbZThk08W2GUyYJoE7h91QhoUI2Fw8guLUcfOgHY2+5wE5ANX1uEoUEBMiO1AS/Y3s7o4Gap0B24OxCJI9KBS4ZfZchxKsdxVlodivVr5Fqj+rJI4oL/XfAt1pzPmBe5PeayzFqnz9p5BoLU6aw42mQDUHtHtWhuCQekUFpotkyohKAPbtW2/wBhzSSCn4owIoPnN/p6LS8c2oSVjipaXpb2oXcOYT19qB/WPB34cJVZgSByMZp3wPorVtdOv6mhJ5AByKCeveHdPuH1v2kAdgKw2p2/4W728UD1namWnEDM9K+q6eEqs2iMmAMdKCS0yZgmP0ocf+IjtQcP09O1CWCcCcUECZmIJHbpQsiYIoOJUo9RH61DclXXA7T71Bwx+Wc8UNR+lBAqO6IrUeBh/OuYOAlNWalWepnbeE+g/alzODMJOJjNWjkqIjaPXGKDtSk547gGZqAbh7Z7bqAsc9fc/fpRSdwSY7GlFpUMxIA5BqBV9Uzk0o4oZJoK+4OCO/rSxzIJiKoioBNV2oq+AlQzPagrluLWAkTHQ9KmkpbBKvqaDhulqOxuBPb3ozdg+seY4TBzzQdtZF0lvbOau9WSLPTSsASrtQU2hJFx0AntWx0XRG3gCpO77/aguD4YQ4iAnpwTQLfw1b2rkhKZHWRQT1PRLF9qFtyfU1VW1ra6QvfZgJc5mgjqesX102WnHysERtPSqW205TrhUBk0FmjSnAgfDtxS93Z/DGfrUDeg26re5C9wgHM19G0labu08vAAEZqxK+eeOrRdnqxWlJhSvpSul3flwAkA0Vpbdbt4kApx0imEaUViVpKR70Dh01ptlW1BJjlXT1r5N40R5WqKgfc0B9FcSu1TJymvo2gPedYIIMwenpQNOEidue0VBJkmRBPAPag6oE8Zjn0oCkkmNoM9xQDVjOMCoHrQewev1FeWkRPEVADfhQ7ff9qgQSZEg8yetB4wVYEelaXwLhy7Hon+9WalWuqp/nyfekyNoJ2x3MVaRFJBwE+3wzUVH3+/sVFBPO4mgOnkTMUC70ASU4+tJPqJSQCSTUFe8SAAYMGkn19P2oEnVTgEfKgLVmR0qjiMmP1+/vNVWqbVvBOUiDxQJqUhtBIz/AHpJbqlrgqJzwTVFhplq4shQQVdoFXtnZvvJKJOBgVAlaWxRq/lqgEHMirvxg1t0ZKkCRGYFBQ+FkSnbkxzX1PwlbgtblcCgvbpKENyIB7CqG7uC2smJM9+aVFfc3qlJiCQO1Vjjbl04AlNRR7bw1cXCxuQYOec1d2fhpFk3KoBPUHrVEHrTaCB9KzuqNltasY9eKBRu6CDABBntW58JukshQM4EGkHPGmlpu2PxAGRmI4rLaFpQccjaCaVGxsbFNs0PhHpiuklxzbHH9RHFFOfhyGZI6V8b8foCdVV2mqhPRHANoxxW68Gvj8MpCskTUVf4WT3J7VBQjkQaDnOCJPQVB0SdyUhMdhNAFR3GI9vv74oakke/WeKCIFRVKsUQEpIVO6Tk9jUtsCBnvANRUCABzntWo8EABdzHQAfrVmpVjqp/zBwaSwEwBgVaRwQkkQmSe3NcXBHTPU1FAWDmD+9LrO6RigTeX8O3kiMkmk3pAkkQrMjFQJXC+THrSDxBk9CaBVwEHkH59aXUAIA/LPH39/WqIyUp7+5qo1kEKQR26UFegZ+JUVBDKi9IGJzNUbPw8W0MmUwYrrd3cN6gdqFbQcbelQJ2BU7ry1rGQKvPGbaleHUKGSYkCgznhv4IkATxX03w1dBu0KZA98UDj+ob0RPWM1WvfzlGAc/r9yKDjVh5udivac9fSrnTtHShQUtOf0++aRFqryGBtCIj1j7NVuov71jZiT0FWkQS2gMlazE9zWV151jzCEqBPWKis8U7nY9fpW98KORbpSYnHSgutU/mWCm+ZB9aznh9SUvLE9Tz7mrUadBSpAEg4rrbKJwB3zmqGrhCUW5Vx3xBr4P4+cLmsOARKSRUpFbox/zARI5ra6Ao21+ls/1gVFatCtoJgnnHeoqyMSJoIDgiMeowPevRx8KooOFI7QOoIz9aEsDGJ/8AEdPuKASvSvBPM0REpBV715QSkgEj0HWoobmJA7itJ4JP8y5HYDrWpqVZapHnkxOBmKRCSZV9P+aUiBgkYT9K8SIHA+VRQXDMgbZ7Hil3lp/8QOZHNApcbciP71XvlJMmMdZqBC5OD9KSdB6GfQc8UCy4CiODQ14yVVQJtYSsmcCqvUylbkp4HE0CRb3tyk59+aYYYJbgRI5oNT4V/Dqd2vqAHerq+RYsrBYII71Bn9JbS7rb5x+XFWfi7/8Ab4QDJERVGR0F+FcxGK+jaKAbPdJxQOIB4J5+/v500yynE4HoaC2tLb4QuJI7ffpVin4RtAgz9/rH3xqM0rcRGYMCME9qq7t1CTJ71KsZPxF4hcT/ACmFx0qrsrG7uf8AMO8dJqKZasC4rcOnatr4W00oZDqpIA6/WkSrlTSSXt23IJkcVhrS4SxqTje/qelWkam3BcSknmMx/tVg2CUx9/eKQe1S5DFi6Vc7T6ff38vz/wCJ3/O1Z1QONxpSFbB0NXqVRjdit1cOBl63ukjB5qK09u6H20OD4iR0NTUJ6fMUHIJhUD51xQ2iB15n3oBpIUnEDuE8feaiqB8Shk+h/eg4pPQZ6c0MTMUHtm45zFQWAkFIwKgGoysk/StJ4H/Pdew/c1ZqU/qcfi1QBB7UoCQntxVpA1ETz8qiTOJx7VFDeT8ODnqIpZ1JEkqyOsUCLx54IzH0pS5PJB5nNQV78gRSboSQcxA6H7+xQKukkE9TS4APKjEff9qoUvHvKRtH5lcUs8Fi3AMST1oAtgJIE/rVn+HLbEhMTQF0q0dfWr49uOJ49KMXXWH9q1KO3rQPeHADeOrjJRmelN+KZ/wFQScHp0OagxujJ2wfWt/4fut7ITIiOKotWnAVAdsCrS1WkISN0dgOtBY2zoKQkEGmy5AKh69f7fT741EI3dykEgwB71lfEepJaQQghUjoYrNVg3LhZvPMc4Jk1qbXXWFWgYSQMR6VAFrUEof/ADJImZitroWtNItNm4cZ6ftVn4Vat3LKrdx2RxXzu5WP8bUWyY3TNWpGs0y4+BIJ471cWjoUeQZxz0pCqPxvflqzUAqCRPrXxLU3Cu9UruePnT6oCTCwoHg1v2QLnw82s52jB+/apRd6A+HrEJJG5JAP39asjAiEwSMQJ+YoPDaZO3J9On9xmuKhQ/LtHGRE/eKCIGYxKcZ4IqJBAACSkevH3zQeIPznrUSBJMSeomg4cSelDUJ5oAn4V7if0rS+BxtVcj260mpVhqY/zSsEiBSJx2HvVpEFHByJ9s1wkGCDM+lRQludARPpSjxWPi2qSkcdZoE3VCJI+XFJXCgJPNQV7yse9JukmYP39igXWnkH6Gl3EmSe36VRXPoLtyFTgZ5rly8SqIkigAwoOPDBEHpVs++Etp3Higf0B8PEpQBT1zZsLlaufQVAt4cWEX1wMwEGmNeVu0hc5mgy2mJAaBFaPQr3yklIUaoure8E7ir9at7S8Chzg/rUFmxcjmeOa87qABgKz71RVatdny1ET8zWMurh24fVJJHSKCr1JACYTyRxVMtd42okBW2gIzqLyCCuRFXmn62+lI2E5HTFBZp8V3aLY28nPpRNFaurgquFiRzPfNQaTTbrIAMnrFXaLraiZyOo4qjFeNtQK2VAHHaa+ZvK3O8znmkHd0CQa2HhS6DtotpXalF7oDnlXLiDxux7VelIUqYgKzH370HFIHJAiRwMVzAOSASOee9BNI3QDAI59fvNeKEn3HJ7UESMdPcCKGqOM+1BAmTJ6frXCCMEEHscURE4Tx860XgyQu4xiBmKs1Ke1MH8UfiPsaQI6FKZpViOzGQB6nmhObkZE56c1FCOe57iKXeX8MZnsQf2oEnkyOv0JpG4gJiagQdAEDkClXCAMH2z9+tBBsJVO4gAUjfOJb3JBwaoSZX5gUvoMil9u87iYnPH360EmmEtJxE9qMlty7um2SCBMe9Bs9O8MG0baWF/nH617UtPebeCACUHpUFfprAZvrhJPxbfrUtYKTpCgoEn0oMzpCgu3UDyKM1cKZPODk1Q+xqAWIKo+dXel6id8EmZ71BdPXhQjcTAjpSatQBO7digV1HUELbCdxO7uarrRkuKkp/N1iguEeG7dVuXX4EZAmqV8WLa3WwlBA7UFLq6LYNEspkjrR9GSPwZWrGTzVD1kyw5cb1pGczWgtbhtFuptggKIie9QLWrjtu+VKUYJxVirUwW/wA0ftQZfxO6HGiqefWsM9AWYyKsHgf1q68PXXkqTmBVo1ls4W7pt7+lZ571qEnekFMkHgkVB1SDHABJx3qKwlUCc8RExQeTAGeD6EzU5gREHptExQcME/7R/wAUJ0AxtBHtmgHtVjBPyr233+dBAjHTmtF4LA3XB64FWazTuog/iVfDik3EYnbjtGDSrAVqGc/2moFYSmRwe1RSzqus46daA4lQVmFCOJ6UCb6xsMHrGJqteXMmePSoFH1ZM5j+1JrJ71QlqDim2pT+U881TP3DtwAgc0D7dqu2tk74G6BmoeVsMDiiiN2xUoVMHynUKR+YZojU2mu3KGkB0lQSIAOYo1pqqnrsIcOKgSt9i9XuVTtOw4mRQtczo7npQY/SndiVj1NWYti7aqeHAMYqhRG9onn39aes73yCVqMRQXrutt/gUkzJ7GkFXpdbO1UE9qgLplou6UkGTVrfvW+lMpQCFLGaCnu/FDqkFClAJ4FUI1EuuOKUr3NUTlDrZQRM1L8Q4xb+U2lRnsKKhbak+yrKSByJFWNlrIbUkEnJ4JojUWt5avW25zKvSqm+u4WUo4H2KgqtVuAu3O5XT2rKOSpRIGAetWDxxHc03ZKKDuB7VRrbO58/TsfnRkCtP4fvU3OnpSrK08pNQWKoBG4BJGfy1EwMnBiKDskRnJrqTClQYAzQeJ6b/SdpqAIJmY74mg8sgemf71FKNwwfnE0EHQc/Kr/wZ+a5+VWalNanIulBJxzS+ds/tQLLBMgEfNP+9LqkKySc1FR3hQI2mR6e1LPLAMTPagrbmdxV09KTcUOR0qBG4VGQSJ7c0m4sA5xOPaqFbs+YlSCcfQULSbFt6+QOYMmaAvii6Su8Qy2ICBmg3DjabYLJJV2oO2VyF8CT0iuWxKtQhSTtmZoNA7cMpgQOOlVtvdeXqI3SAOpqCw0x0qvrhfdERXNWV/7M9OJzFBitMSo7j3NaVja1pO0qzJM81aEggLbUdomeKVvklKQE96Dru/yUiYIzn2mndOClwkicZFBcm8bsGClEJVFZvWNRcde3FUz0FAj+HdvCNgInrVtpHhrcdzznXqaC8R4fs2zu84D6UJVhatufnCh6/f3FQFutPtrxhLbQynsKz2p+Hbi0WXASRyKoFbai6woNkkDiri0H4psq5igqNSUU+Yk4kQJqoiQaAaYUZ+dN24+Hj51Rf6GQglByDirnR3PweokKIKVd6g1SIWjf8MdMcfKunPM9/cUEYJGYHqBFdk4MATmSOfuaDwKlHIievQ5/3qJmBJH0oIJClElUY6ETRJKSQmQR1I6UEF8RtJJPCf8AStB4SABuIjpwIqzUomp5uV/ClJB7c0oSQDhP0pSBKIg4HzoTglO7amDniooBxEdPSaXe2hJMEEDMCPpQVlw5HQZpB0mfSoFXTuIIVA96q7y+ShzykfER1TVCI8y4uPKbUSeOKt0Np0q0Kj+dQ57UFZbhV28SpO5RM7qVvGnUXJQSSkHFA9YJS26kq4Tz61Y3wZ3BxpOTwRQDtbS4uXJKZHM9KHqrJbvEzhfWgtNCRsDy15/l4np94qGrPAaQ5k56A1Bl7falgpHJOKbS+VDZuwMxVHVJO34eJr1wAGwIKscUUk+tRcAyB2rQ6CylNt5xgwOtEU2sXSlvLCDg9KqmkrduEhWRI5oNtpjFu3Zp3JBURzS+pNFCFLbUUgdjUFO5qI/IHCVehqbNwV8kx3qi/wBNfRbtJdUondkVZPXbd0wBtSe/FQYnxJa+XclxoEdaPoF7sGxR9DNUQ8SNbz5jXCcms+t3EJ+dWAaSQeactF5AI59aC4snC26gnirpZUlSHQrtntUGr0+5S7ZgDkCIpkAkAqgDurNBBKoIkAfYqRB2dyREdv8ASg5uI6EntPWujI9OPv6UEF4JgSZ/qHvUEqkkRmg9uBImB6itF4Q5uZmZHNWalE1NRVdLzugxSbhO44NSrCrh6ARPpFCUsgiRBjqM/WgHJ7x6xQHlwD09KCvfSMgQaQfUASDgjmoKPVL4bSw0SFzSjLf4Yb1iCoZ3VRYaQhpgquHAJORVXrmoquFkT7CgHpVwpAk8z9aDe3HmXJAEqnNBZWW0kJgCe1PuKRvSDkxwc0FppuoW7fJEjvVdrDzT1yFo/p+lQMWHmG1WsE5xkUl4id22KW0kyeaoza3QmAP0pvT0l27O7Ijmgbv0eSgpHII4pd5wpbAnIoA7S4ARzVwm7/BaUUrJkigzAcXd3wCT+Y81cv6Wtjy1gDORQWVq4tLYCsf3ol04DZu7ldJ5oMjt3XBHWeJptvcFDOaC309xVxDQyOwzVs2SyqATkRAiKBPU7bzk7o5qmLRacUtEgD1oHFvNP6e4kwSEkVnFMeZJQDIpABKTvKetGaMKkcCqLFlalKTzANX9s95lsEHMRUFxoV0rzVNk4q+BIHE+3IqD2JkACOSMTUkmTnBPpNUdURtwI9e9RbnEnIoJbZHJjj2+/v0GE/FMAHGB8qDxRPAMjMdq0XhAz+IGZkYjtVmpXdTKfxbnSDVe6oARtMdhFSqCs5OR2zXClOcgmZwIFAt/UTwB6T+tKXaoIAJqBN1RAMd+1V92RtURz1oM++lpDqnV/m9aLpbSr+5/nz5QzNUL6vd7Hl29v+VBgRVXZoDtxD3NBZqtmmRKU/KknbUlZdRkn9aCx0dLi3kqWPhBirldki5vAEKEx14oA3unqtFkHCvXmq9ILrh5xQX9uC1ZpRgEn3rPeKVlPwgZ7UGZcWvec1Y2VwWmQ6Dx9aoO3dm7X8cGmy2gD4jJ7VAxp9mkOKccG1uKr/Elw2tQZZOAKBXTLUtHzVj4ulXjby3gEkkgYzQOeUQBuAT6qqv1NxW0pTxQU6bZzzQvbz6RR9ii5gHBoJWz67W63gdavbV0XcErieaCd84UFI6RNJXLKfwjhSTKhIFBT2a5S42TEk9fv7FB00E3DyOkH0oFHEFD2fnUig4Ij7+zVDlknBJEQKsbO4CHIUfSoLu1WWnW1pPX4vatI3cJdaCuneMVAUOfBIUDjt+1c8zEhQie00HUrkjInuMURtU0BCQehxMfX/j61BUSBn5GPvmqOSNsgY7Sav8Awenb+J9x1qzUoWpHfqKwZgcyAaRuTCztMxUUHcYkgD2GPpQ1qx0+mKALi8STx+lJvqStwmefT77VAo8oA5OBVJqWptNbkoG5R9aCjYS5e3IbIOTjNX1ypFhbpaT+YiIHSqKNSR5ilqgzJwRSaj5boXMRQNNvl5YbAwqnHG/JBTxQHtFI2ETCuOtP6aXE3oVtPOD+1QF8VLdQEriMZqu0NkvvDen83NBc3akJWACAEcVjNevPOul5kA1YKvb5ntzRQpQbDKIgn5/WqGGUm2AJMU/aJduVbxJTzioHNSvwxaBlBG7qR7VRNWzr7vnHv3oHmwouJQExtyYq1aZ8odldBQNMOqUkpc4IwO1AumElsk4gYoEgEA7cT6811u3KVEwSTzA5oAvWxUY/UUW2T5RB4CcTQPKUbpHG6Olc8pWUFspniaCicb8i8VKcHpEVy3Ulp9a0HkTQI3az5hUeSanZq3qiPrVDolpXw4qRTtIVn51Bc2LxLISSZHB4irrR7hRb2LJkmoLILIOYz2FdWdue+JoPBZzM59MH50dlXwx2xmgKpZ6VxJk5kdfhE1RIgE7Z+v7ffrWh8I/kfPBJBqzUpbVir8a7gbZPWq1UD+kexj771FBdWCYAA/vUFHPeROaBV1zJIM9ZAj74pO7u27dtS3YAHMd/71Bl9S1Ry+WWbZW1Gc0G1twwFedKlHvVDOjMg3fmxhOTSutvhdyo7hE0CzqgtmQaGwlK1bXBI/egO20lpzc3xzBFEvLhS8qIn96KhYvqKpUZjMirix1JKdVRuACQODiiGfEV+3dOBtIo+jWpDYUcdjUCGv3P4NCwDE4rDvOF1wqM5NagmyraMc01aI3kuYwKCO1VxcBPrFa+3/C6TpgK/wAxT1NQZC5uFXN2taQSknGKt7daUWW0iDmgjYoBlZMmrazVvVtJyOJzNA0pKANshJ7zSV+8ENkSKCFlZl1JXBIHWnxahtvdHv2oI/g0uEkkZ61J/Sf5EwY55qDmltoS6EKwlJ/qq7vbBp0IW2n39KDPa9ohblxAkxWUlbV1CgeYyelUH1G0K2g42JHpVfaObHADxVFsmFJBnI/evKTIiIA/TrUFhpZSHQlRwTH61bXC/wAHeNqb4MTQWyXkuEFOfSpyCciPUioJpVAIHWiIUlAE/p8v9KAgWCPiMYqSFKSMkgzQS3YJVCp5zWm8J8XHuMff3/fU1Kr9Yc/z7pzlRiq64WIhIgCcVKpVSychSZ6KjAoaVqSTwSfSDUC2oXIYYUdoJPSs3qDL97KlrOztQKJtfJny2yOu41xbigT5mDFUXWjsts6Y6+omVDBrOfhFXVwshUCcUCz6VWjhQqTHpR7RlTsqHTtQN2rYU8lCzyetWmo+H0utoU2qBFAG10QNtn+YJ5EmpNaehtW5Rz0j796DjNiq5uUwrdnpWgKfwdkdyQmB1qDB+KNT/FvlpPA5NUdagm3znintN/IszA2x6UoY01sfiCYiCYxVhqwcu2CRMJ6VAC309DdqlcfmxmhXp8vanviKCytLUtsIXP5uM1Y+SllkcboBg0C/xukqSvaE49KUuLdbzCjnpmgvdKDbWmlJBKwO1defm227cioAXS1izQpudx7VY2innrDapKcDJJoJaVZi7dViNo4FNLtnkLhuQoHFB59BW1+HfHxkcmsp4r0AWiUup5IwIqiqswpxHlqMp49aq9SYSzdEN0BbVwt4MkU8hxKh+XPqaDwWppQUknEdPv1q4eu0PaeiTLiKCw0m5S6wAkytP5qsErKuTUHfN2qP/cOsURKuOvrxQESqPlx6VMqlI3An1NBJC5xgVqfBxlp49JFampVbrbiUX7oUJk8ng1WOObiqOT39qlUuoylU9f8AWoFQwnFQCuGw4mFCRSa2W0/BticYoBvBCUqKABCf1rNvBaipZmJ6VQ/56v8ADdiT8MdKqGLvyXNxI5oFtX1BNw4DGeTFE0l9YP5sc0Fg7aXAuEugHb3Bq5avFqtigqzQBQy8pe5TsI6mhOqJPlNndJgxQXOiWJt0ea5jrmqPxZ4iIUphlQIOIFBjFqK1FR5NcrQkBinLNwAQYzUD+mplRI96dXchLTjKsg9Kg5buedtRIhOTSN+Cu+A4Hb796C4s1FbaUTARzNcvrlQcSgHMcCgZUHGrPzCZ3envVpp9gLjQ3H4T8IoFtOcCUOIUJMEZptbbYt9ySN3XPI+xUHrWzLkgiABip2JUCpue4xQWdkg2rvI+LODV1a6f57gcjnpVC2taYsLS8OR1rH+I3FXLakK/pxQZrTiU3flqn1pHWUJav1ACAc0AVp3IBSKm1c7QehFBMPlpIVyCcU2h1brUJkTQN6VeKsLpKVCQeTWjZeS6kFHXpUB2m92UiPWipgYEbetBNJnmRFS56zQTbPSZ7elavwUqWbgcwoZ7VqalVmtbV3rhOfixVY8kdQCPX7+5qVQFI3f1RFQV859Kgio4ER9/YpO4UkiOtAteuRZqE/EeKpCtCbdQWfiqiKF/+3KM/eaot5fdIT9igettMDwyJ96Mi0Nuvt8qC70u4LxDbuERE1zU2m7dwLZXI9KgSDtzeK8towmYJFXej6ULRHmvyfU1Qtr/AIiatmi20ZIEACsLdPKuH1OqJO41YBV6qOqM0VlRJioLqwUEApPOTQbxz4yZqDmnOEOe9M3KCHQ5EielBZWw8q0K4gqFLWVq9eaqj+oEgZx9aDR61bAIZt0CDjAq/wBHs/w+mJtyPzjPSgzz2l3CFuqQIAk/Kaf0+wU4ygqkyR0qC+Nqi2RtIEgZ9qzKf5d8tROEk81RYWlwm5uQUniK01lqLLLaWlETwaRFi8pq4ZKFpBKxieJr594itU296UbRCulWkZXWLBdo8H0QArIA61T+IT5i0OCMjNSKTt1KKSDOBmipaC1QKobQztHxiAKdY2JAJHsKg88je8ClcZ4pqyuV278LPwjJoL63uUup+AiiBZKiJ+dQEQqckxFEDg5Jj5TQFKsEiZ9q1Xggks3BOMjFWalVOrInUHIP9WRSLzm34cUUBZCeYT3oLhJiOP296g4t1KFHdx71X6hcNkkIxjkUGe1HU1NLPUDGaqLi/cfUTG30Aqh7TXw6ytlR5FcXpSrdSlICj8qDiHn2jCkwkVNd1vTABmgCi8eCtiEqp61065uYcedKUSMTQXiV2WmM/AoFaRiqrV/Er7rfktAAcCKDPOFTvxunn50o5AOKoiMGu+tUcNSaVtUCfr2oHmbkyDPzAqayVI3+k81kRYcDasEYMwDVgtS1sJgSeaB5tSlsoQqYJir2yaZtFtOKyecGM1AW7UXrsOmecZrUWTgWu3g4gzVAtQuGmlOpB5H0pyxCBas7QNxieKDnilS7ParIDgzA5rGFTm5SikwrqaUjlre/gLoJ2hW7oauXrltbYeByrJFAxbeISlaQs/l6GqrxPdC5fS+CfhzFBVXbydQtvLUlJKRisnq4MbUxg980CNqRJH0p1LcSUjJqhu33KQN4nPWjKbVO2IEYjFRUUlbLw3IxPNPrDbySsE0RK0ulWqoGR1q2YuEuJxMiJqBgqO2AB79a6ndHBIoDAkJIyeuBPz/vWt8BGWLkxkqEmrNSkNXATfOqBJJMT04qtdAUZwaKXchSCVQB3P8Aakb2/bYTCFAgY5qDP6nq5IndjNV41ULB3K5qhS7QHlFUgD17UqW0oRg0HLR/y3grsa1elajbLSBcqAB+dKLVQ0JSZW4FE9ODSzqvD7YnzED5VAhcXmktDc2pJ/vVZea0pSC2zhPAqirdvHXFCVk1NtKlQSd3vVHLhW8BI4HQGlVJg5696Dm3FSCBFANQz1+dcqg9qsoVRk9ewzioIs/E/tMRV+ylAZAIqUWmnsoWltCiO8U54gHkuMtokGQTFQMt7S0gzkiautNdIW03/bmgX8pVzqCwrgZzjNaZttm3sG1qVBQRVgpPE2rjUFIYbUlRRj4aWU0n8AJgE/Wgz103vf7R2FNInYkKJKeYPSoIXSto3ITHzquu7ouo2HKgKBazdSl/aTiqe+bH4laTkd5qirAAcPf3mrfS0pd/N2GTQPFoIVOIHrUkOJCwpREA0D6m2H2pQuB35iguJDQg4Pag9bON5kBHvXm3iy8Vp/KD9aB+wv27hzZxH1qz2eXkjBGD3qDhO4jJAPXith4BkW9yMDKcdeKs1Lha+YL148mScyBVFqLv4JyFQYopC9vg6yCYSRWa1K5JVBPpUFRdp84YPqKR8k7sK9vv74rQMN6UbRJ9qggblDd9KAq7VCkBaMT+tLuFxrhf0NB5L61YBP1rpUVCFbj86ARakmDijoa2twSJ6UHEJBcAxk9TzXFrUhzy8gCgK6jagHmaC8n4J75iaCDadyQKkElA+XJoArMnFRqg9ukcmM1LdtBE81BxClBSSkZP3/rV15u1tO5XrUofsrmHApJ/WnLx5V5tMZ6UDlotS1NJJwMH2itLcuIs7dl4wCkdKgjpzoW+X4yrvTNzeOuFTe4pSeYOaoorZaGNYcbdE5xmr02oXYLeCpAnpQZNaSVKWehij2yg4khRjbxNQBfeATBj/WqK5c/myDQDSr+bvBpG/wAPlXf1++1UVSEFb/I5q8sWC22CKUFfC1YSSB1NeCSER34E0U1pxKTtnJ6UxetlZ3CZ7UQklta1AJkRirBphPlwrtQQsrbyHipszVi5qn8ko61BC0vWlgblAK9TX0DwApLltcrGYUkTVmpcZzVNbXaaw+N2AvvWd8S63+Ke2pVNFVyblRZQN8kHI70rqgG1BHBA60Fe+ClvA6ZpJKiFSaA7bqQPWO1CJIWJ4qgynNwj+1LqRBzQcSkD370VpKeVkiM/f31oBrTDpAOOM0wiY2g/L796AaklCt2fX1riiHCCBkc0Et28RyAa5tBxMx9/6f70HW0BBCjH1+/WuPFJHGRQJkZxmo1QVg8gVJRE1B1lMkCn1EhpOZkYoHrb+WzM5PSaKxcrMJB61BpdIYStCVKweeYoms3K3ClgKwkxjrUE9LvS0Eo+HGKcurz/ADCFoMp69uaCu1pCVvJu21wPQz+tWrOoqGgKAIyO/PeqM5+IKXCeUmu3DpaCVIEpVxNAhf3ClNYInnnFUzlyYgmD3oJsv7RBxQL47yc8YoEVfy3Acc1orAJdaSAQMUBnW1pB2kbfeoBcp2qABPMdaBu0aQjaTBkTIo9xtSOn+lAmw8ltUkfPvUnL0LgRAHSgK05tQSpMynj1oLjiFKUoqyeR0NAAJSVYGTX07+Fiiuwu1E/1pH6GrNS4+f8AjBS29auSScr5iqN6VHdnNRQvPIUJ44oly9vSkbuRzNBJpoLTkUhethKzHT1oFwmf7xREgAwZnjBx7VR44E/r/evJz6ex9f8AU0HUIG4DkEff39kq0FsE9fv+9QDS0peRIPtTDbcY+/vpQQcbnPHr0pdxG0QnP60EUgpyfrPrXisx1I+dUdDkzP2ant3D9o++0UAXWoMGljzmgm0PQmoqJCqCaFimk3MgTnFA9bq81Enj1pyzMupwCDUVesXIRdob4ATxS4dNxqyxMAcTUQu1dFu72g9YxV4XkK0p1So3RIz6UFLeXDjGjNuFRO7ir3zArwolaSOp5qiq8ubdK56daCtwqTBPAxQVl07uJSOaqLglK6CSXQGt0Ust8zzVEFL8xSTJOatWHVNNBIPyoJOXzkQoY7mi27vnAcgnmoLJZU0Ewff1oT13KUifpQTba3oJ+k0uGVF3A60FipuWiRwB9/3qqeUsvQD9TQM2yTIzmvp/8Lk7dPuh/wCSc/I1ZqXGP8RW6bjUbpRTws1mrxCRuSkelRSJYPUTBoLoKVCJ5oDsulBE9qBcbnFTyPag4hoGAB7CulpIORkUBGmCpGQKE4jZ068UHUCIMmRxTts1vjH6UBzaJCAYHPahrR34opZ1JA9qClG780GfnFEcU0DxihqZM0AVJKfaptbgYz8/p/eqC+XuAn9vSlLhk7sUHkDaiIzQDzQcoqSRnNA1ZOKKiAcDrVlpbkLk8g8VBZpdCVFyeMUq48tl8OgwDzQc05RuLuTNOXV8GVG3kQRECgK8lN9pIYBny6Pa3IOjfhQ6PhJx2oEbm+8ptLIMEYqN6S00hZ/rEzQVjR3LKv0pG5O65IzE4oIOJ2jbFLOAkxyaoNZslZJqwRbLgQccdRUDNtboUdqufaiOWxbWnZj4s/f0oLtplLjIJGaoNRQpm4xwCf8AigttPdS4kJVExRTbHcTE+tBPYtLZSExMSTSD1osOF0pyPSgIwn4SraR0r6P/AAuVusbsdlp6+hqzUuMv4gU01f3ISudyzIrLXoHmEjiailgenXrQXEAmQCKKilpUzBx14rj6AE4ie1EAZdhQSrn1o0Fa/h6nigfthDUR9RQHWtxnrRQC2oGIMU9biAfSKIMp0mEk46VEoCqAbjKVJkfIUuGz1IPyorxbJ6UFSFcp6elEDKEkQRNDICVwn6ffv+lAwzEQQZ69ooTyJGfpQLbZUAOKWdTtWQOKohUgojHSqDsL8sKI56U/pTm1KpqBlV1CoKsTmaI4tLqUgGR+9RUdMe8m52g8/pUbpxCrpRM4miGNPfWA6UGQoQKWbvC0s55Pegi44HHUknin795D9o2mRKExQUxWpOTz2oCVDzd5g+9B64eSpRMe1KI/NnjrVFhaEASnp6U2m4Wkwo44NQONuthsKEE+1CS6tT4EmJ70GhtlpWhKUnkUvqFu263ECep+/nQJWjiW14MEY+dONXMnOc9OlA7+KSGT8KZiJpY3HxAqAioBocQVkwI7c19D/hfB0+6IEfGn9q1NS4wviNl06rdGDt8zNUl25tUQT7mooDXxcmprBkUV1CUx8Rg0ncuAKiaITSjzHjHfimSgoxQO2jkpzgUVCPNWQM5xQHFmnbJIH1rqbcoG2PoaDztqvZvjAzPahIJIyIoOrAB+H96G5tPOD60Aynt8vWhPSII5FFDdktg1XqKvMif1miHA7DI2g7j1HWotEOglYMfvQBfT5RlHBPM0m6lUnGKoGRBrlUTQelM27mwfvUHXHjuETz0o7VyPKkfmiagjZXJ/FAqOB0qRWXHnldMmgctnvI00K/qIqtU5uc3ZzQOWm13MnFDNyUlXxcHoKBe4dChgye/eg7/h9hVA1JkTXWk96CysWgltS4xHH395ru3eY71Aw3arPCo+WKbbt4GSDHrQNMObPhkiiOPqPxZggTQKPbRKgIoSLhaZyfSgfZWlxsf8dKDdSkQPegUbuCDE19Q/hG4XNNvR0DiY+lWalxR6othy/ukkZKzBFZTVrUJdlPvUUihJC4jH39/Km0o+H5UUF1OcH3qtukEmQc/eKInpYBeAWo+k8VY39uAtOMHqaAaW9qYAriXywrPB70U2i/bI/MCegqCrog4John8UDbmeSPpQARtP70EFOBOOTQy9PIFBHeDxBPM0K4eQhPxGOnvRQ03DaxEzSr6QFbon+9EeC+ij7/f3+lGaCnMAZmKBoW28SqR1queR8ZSEwfv/WgWebPME0CBEmqOpqYcgUHkq3dqIkkf70E2UgubioDrzU/MCWliQSSYoCJcDlhtKoKaWaQAYJxQHQ4hoQlRzzmoOp3MrWcEnigXz5ZJmaETPNARKhtA71NlE7RBz0FBYtKLbYH19e9ESGgQQAk9z1qCztVtqRCVAE9OZ9qXufNZcPbsDQCZvSt8JPU5q+t2EuNJWDJPMCgC/agJ/wDKPlVPeeYhZ+CB3oJ2lwpEEyOmab80PpzigRuh5ZlHHvX07+DJJ0y9mZDiefarNS4yt88lWo3AB+IL6ff70lf7lJmQY61FIhkDP71F10owATQTTCgQe3XpSyrNSiSQQec0CwbLLo2jgzNWaHgpo7+nFAFKwVqI68UN9tKx78UVXusuNrCgpUffFHQ6S2Eq9pFEPNJ3NyFc1CSnAJFFCWrecGf1rm07ok55oGEW/wAMjB9qrtRRAjNEI2+8O7RPanVI3VQMsQvmB1FOMLS0BMH3zUBH7pJTANJSkqJkZ49KAVyIXG2J9ZpBeVE1YPV3bP8AbFUSQIPOOKMtICNxNQAKs4UflXgDMSYmKArRMGFRFTnPf9KCTu0I3Aj5VBTspAmgi7lvFL0HqctsqBjg9aB8KBTEcCpsw4SCkfOoGrZthlUlas9RRbkocRLZNBUKK2nxAJE1c22pFhvIwByaD3+MpcUEjPeev3FGWW30AqOfegSeYSVApPB70MynAmioF0EBBMzX1L+DiAjS70CMuJP6GrNZuMRf27jesXJVmVTUXBvHxGelRXjCUmRA+lKtNocf79IigK/ZlDpUOJkUwlbK0bThXcUCrlukqwBmlLj4FbUgx2oBBRnIijsqCh3NFRvPLUCB1qpeKm17s/6UQ2xehLYBOPaircDiCR9aBUTJJJg80dLyQraAB+maBppycfSo3FulbeTB70FUWQ29z14ou/aZ/WgG+4QcYzxQkvq/qzQS8xR4PFD+IZk4/wBKobBacZ2xSFwwUudDQBUNpqSR0/tQSUODzUi58OelAFMKUMUQgAff33oIpURJnnvUi4AkHmg4jcr2rykFOZoODcrg1L8OqJJ5oI+XHSj26wMczQOpUEETmcUy02QjcOo61Au+Hdxief0py1QtDYUrPpQCfIDqSoAAUdAbeTExIiioqtUM/EFT7UJ24UMJVQFbdKhOfrUbhRDWEjNAgFGCqDnivrv8GXPM0m8EyUrSP0NWazcZjUHmnNQuT2WRBP70qlkr4MioortissqI47VXM27jS90wAfpUDvnhxpTZneRgzVS5bvsXAcUfhqg34hKgI+dAu3EqUSP3oEyC4pQBij2wUhORJg8GihOKUpUCf9aGq3KkxAM80Qsu1dbykkCi2+5IG6gZAScEGfrQH2yFbhHvQeafLfwzIrz14SjBgemaBQOlS8mBXVbvzfvVAlEk5+nauBMnFBIIIzz9/wDNSncU+vOPvvQTCxny+es9KhBXzzQBebKVwRXNmPb9aCLsnFQiPzTmgI0kE4qTjaiQMg0Hkp2DPPpXktBSgOlAw4lDcDk0J9IWkBOMdaCLba05ieOlMO7iyJSQTk0ECwVImD86hbwlUqGBQFcfIymMGm7G+QYSr5CKgsQpstEqGBSCr1Ie2BPwigI+82sE96WD+zggCeKCC7pTmEK/eutt7cqkz1oCIcKSKlcvDaJMCM0EGB5iCUyTHFfVf4KMqa0rUNxmXh+xqzUuMNf3GzVrkdN/WntNuEKAEGT61FPrkoKQeelVl4FNypWOwqCsU8rzd4iaKm781BQsH0qhV87RCAJilwFKT8Qz7e1FSZSUqJPPWmC58EcT0oAFMK3GpCfSgK0lKsKHSkrsBLsJ4ojjawMGvPuiINBXlxRUTNRK93JqgiB8Mg59Pv7ipbuQYA6ZwelBFwp6EntXWcjGflQcUVHBzHMmvBpSz19aBlpKUpjhRGag4w4PjSPhHSoC21t+IMESrtXXLIpXEGI6UAXLNXTk/L/ihC0HXn9KDyGggiMUylgEfCnntQEFknZKwJoSWAhMgfOgihlTzskVZNWLaECQYoOq09Cc98wTUvwKn5iDt9aCTtkG2tpHuKrjYyonb3yetBF2yVAG2PalzarTlOfXig8q4dCS2cUBRUDumqOB5cY/b7+xXSVKEqNB1hxCVTPzph64KkDZzQEaWptAViR3oF29v5561ByzfUgwPpX2L+CqivR71RMy6n9jVmpcYzWLJX419UT8dJsB1lwBFRV7ZLJALp4ya5qX4ZaMKHy61Bmrx9pK4Rz1ii2iEuCSfpVDDts2pJKTMClvIEkCflmgi4yW1GImgEknrRUsqwfapITJj96CSkTgVWXSXkvQBPqTzREfMI/Nj7+/pUHnEkQDQLKWE9aHwP1qjwcXxFFCX3BCUkmaA9vp77mHExPere00FwgkSffFQSuNJW1ynNBS0kY2SfaivM2ra3JNaG20JD9sDB96ID/gptypTY3FPApRTALgCxyTM9agJdaY40zvSgwRNVzNk444r4Dz8hVBVaSpR3JRuPoKGm0etz8aNtAUHfuQU5rytNVmUESeTQEY0p1B3lEJ7gU6hKNkTEUAnSk4BxXmD5AKwBQCeuA6vJkcURtnzIUASIyBQeuLFwCSgx2iq923cSYKcd6BJ63+L4hn3ilnGIE9OaCAZxiuhsRmqIvMpOUjrz+tD8pacDFBJKnE4UqR2obxBMzn0oOsnEgfSvs38Ej/AOy3o6B1P7UmpcVGpNp/HPDpvwaSVpiNxXMbfSsqRvn1MHYme2KVUpbolRIn7/tVC7lkXQCB7EUzb2BREyAKAyylGNwFRKUbfMSTxQJ3N2SdscdqAVJCufrRRh5QRIIJihLeSiYMelAq9ehM5/1pZdyV5Ek0QspaiQDPpJqSUz9aoipjd0+lEDQSmJAoCWNul56Bx7VpbLTG20JUpI+dQe1BxizaJABI49KJoLr18sGCEzgUF3q1rstN0TA6Cs9pzzK7sNuJyTUDup6G+j/MWzavKP60zoV8+tQt3ZbjGaC01GxuLVpb7SSoERis0nzXbwLKI2maDQ/G/ZphGB070BdkhWmrUw3/ADQM45oF9NdUh2Hm896sNaYZ/wAOU8AJ9qDItKAXvGavdHKNTf8AJA+U1RdahZItbQtwJjE1m2Ld9CVqIlJ6UA7Oycun1JiAKPf6elhvbvyOAagRs9LcddgHjma1+m+H22mUuKIn1oLK00mzuHA248Ee/Svav4TtW7JTzSyoDr0q8GCv9ODbpTuTu/7aVc00qRJSI5mgrVW3lqKRQHm/ijr60HkNEjif1oqmilMkfOgUuU5MCI5pUNKWYgx6VQVLS2zASa+v/wADJ/wS+n/+5MfSk1Krb9W67d77uJoCnwlJTOD2rKq6/YQ7kE/CfpSzJSJCkntCqom5coYQMD2obuqIKMCKBJb4fyFUldXT7BgTtmgXF15pO6Ae1HlGwwrPbrQKLdU2skOSO1RNwtZIHNUc8hSxPf5VNtgpGeO1BIsbvTHWiIYyBOR3+/vNQMItpQYMEDiq51J3HBgcCgvNKsQzbh1SZUa0DhLWnBShGOKCt0nSHdVvl7wpTZq/fLWnqTaW7XByQKgm48pQS25wrv0qo1zSW7RW9gwpWaB/Rddu7RtLV23ub4+IVcanpjV5Z/jLRKW1HOBEVRV2Wtv2q/w1wnensa5qV5bKUPKbCN1QStdYDLZZ2gzjmuJu0Il1K43ZKaAVo4h97zwpMcwKmdZauyq1W0ohJiaCi1i3RbLJaBE9OKN4aeNncl0HJAqjRi7U85vfWNvqabcuNORbEBIk+sxUGddv2mrpXk/lVjPNLuFd3dJ+IgevWgvtHdtWn/LeQZHWK07QZuUQ2dqT61RQ+J7BdqCu2uI75oXh3X1qaNpcuFXTJoEda09vzS8lzcgnGa7b21u/ZlIVCoxPWoMrqtk4w4oBPJpPTGPMu0ocV161RobvTm2mw20JWqDSVxYP+RJQAAOtBUO262295BzimLKxQ83uSmSB0oCKtkBBG2SK+m/wdY8jRroGMug47RVmpcUF4E+e7MGVfWq95RBifnWVCUShO09uDSq2NxJSY7mqFLskJ+Lkf81Xup8xKtqjn/egA0h5siD8ppl11Qah4AE4oK1xSUqJA4PtUQ+rdg4iBVEHCpXTn04qbTZJTGI5oGWypKvi+zimAAsSBwfv7+xB0DpmT+tRLClCRMehoGLHcdyeffNAdQE3QQRyR69qDZMae4Rb7UDZAmveIgPMZtkYCgBPzqC008N6da+WnK1J57VVtPJTfS+EwTIBoHL65trlxCGV5HrxxRvIRf3bbCinfPbmgd8XWDTNg0GrfaU8mMHFE0+8Rb6Y0hZORVCNzaM3L6iEAnnjiq290lzcVN/EAJqBJFsVvGVQcjtXNQsLhLQKgQn9qANg4LYgQcmetXXh+yQ7qBUSNpMwaoh4+0827qFtiUq7D+9UNhLTqAoYV2oNRq1kUWTa0D8yeg/eqANXASsmSOe9BWM7/wAWUnHEVZ2SFpuk4JnHFBr0aP5VsLqT0NLXGrm2b2oUT2qCmu9QubsncFntImj6T4deuFebIT/egJe2jyCGFqxxB++1KXVldWvl3CFS2CArPTrQWv4BnV7bzG4kJzWEu2lafrBQD+U9Ko0NlcAPJUv4gU8UXV77zGtqG49qgotTUpNtKkESKe8OFH4Vc8lEA1RTam8tu6jdg96+rfwhB/wF5R6uDPyqzUuMvcOy66pR5UczSLxntj7/ANayqCfyypWZ9vv/AJpd91QBIj/SqEX5UgzkGk3UIbSVAgH1NAot8oXImYrjinXRKzx1oAOxuMDrXW254B+lUFS0kmInOaMkIAiOKgk2kOztOI71FlK23whXSgau2iSkoE96abKEt/EOaACXEtrMQJr3kocum4TKifv+1FfQC040bYKjZsEjqDVTrjalazbzwRPtUR5h5T+quNZhGaobm6K9VcbVPwnigIi5Uy55iFGRn2q68MakpepounCJSeD1qi81zxOq7bNqptJSDAmrNGj2ytDbuisSEzTUxVaRfsOKcLiQDOJ5qGpaxbWa1DbO7rRVew2L1Zea+FU8U+i3vHGCSwpxCesEmoKjUbZ9Kwhtk7+gimmNMutPYTc3O5KjmDNBeaVp6fELOx1ZUE4BJrt//D9KWCq2cBcTkAVridM6Pomo3LPk6gkhCBAB4NZPxW4jTbhdswiDJHvU4KBhBccLhGatdMDqXY2znEiorU2+rXMBl5G1uMj0oLrenl4KWeTMA8/WgZduNLab2oaSVRwIpKx10o1DySQlM9BxVA/FV1bvohJVuAg13TWfP8OPBULVkifagQ8PXzlpbutkqkYxWT8QLS/qqnDzIPtQWtg4gsSs5AxVjp10gtlboBSn0qCj8UXiLlva2kAcQOlD0N5xtlKSRHFUB8QWxACgZntX0/8Ag6sq8PPAz8LkT8qsS4xmou+TcuJKog8igeYFDfOPf9f3qKBdXGzIIPoKTReByZVFBF25YQk7xP7iqm6dccdOyYFAMmcq5HtRWgonBwO1BJ62O2YMigW5lRTQHWkpGKLbN70nd8qCaGvJVIiPTFS1NAaS06ntkigura1Q5opuVDMUvatJeQuBwMUCdyzCgOCKA4XWVJeniM0H0fRbg3mmtOOqlYAxAxjmqjXw5+OQ4DhOASIFB3TQ2LlTyE5V8ulVup6Ylu6U+kAb8ZqCvUoIMKpi3fFuhKkHNUGeuUqZ3lUqifenE+I7pWmm3Q4QAIoKe2duw/CVGD2NaGxbtH0TeKO4UD7lg4q3LmnrKAnPUTVv4E1N9+6VZXKfiQJynMcZ+tIVbeItT0zSf5vkNreGfT3rMuaxe+IhsFttbGBA4+VWpF3o9wrR7VTQa+I9QKrL7xFftvbmQomZ4qdDDfjW6CAh5kpMZMRSzmnWus7rnbuJ5kzFO9OKW+09q1uEpSn4RVppOipddFyhYCBk0V3XgFu+WysYP5hxVWzavbT5iiZ6moGbO1Tv2rVPavXenoaX5qSCoDn/AE/Wgr33EOMqWoTGKe015xOnKIG1ojI7igQHxOLWj/pmsvqMK1TB+EqqjZMaAq60hL9undAyRSKNDv3GlpZbUkE85oFNY0Nyytd74E9aFptt5rPw425E0EH0i8/lESU4OK+jfwmYUxo1ylQj+bj6VZqXHz/Wz/nXYgJKo6GgtKAajtx6VFKvNlRMdeaTdbaaBKlQe00FW+6pa4yE9KaaACBAiaBW4JScxPWi2Typg/OKouWmd7JESaqnmfw7w3JA9qgZdQV7COoqbCCQAkSfQTRU3kqRBJgDNPatZ+ZoSLhKSSAJjNEX3gWwVrejP2iT049asdJ8I3LTamVtBMKJk4H/ABQUXizRVafdAmDiYmayt9cykNg8nJ+dB9D0gK/wi3UEYEEkc+tO67aNvaEp9JHmSPeoKm1t1W+ntXDpKZ7Cp+IbJxdkl5sfCodOtBklWlw64RtMDviiqtnFNBIkH3qjirJ4NgEEZ60e1sylsbpNA/YoYD0f1J5EUe7tkuKlKiM1A/pmoPWzIREp/enb+/RoulOao2gNrcg4nn1qii8PuXfirUSpwqUic4rbWbIsHk2zJSTOIFBpTZMrZBcbG4Dk81nbiwDT6ntkpT0irYkJXTNlqbZDCQHE4oGg7rS6NlJJWeOIqKj4k0q4bQSls981T2uoXVrZqbBKSTEdqCtRd3rj6nFKKwTTpvHlIgmPaoCb3GUBQIBid3f2oJ1dx1exwkz1I5oJPJaTpalBIKjRL+48rRW7dDZ3OR7VQ3Zac6vSNqRKwM1hdYZW1d7FJ+OczQb/AMB+ImNOtPwt9GxQiTxWsvPEmh2FoXA4iCJAA5qypY+b+J9b/wAa3G1yicDmqq2uV2TW1U5xmoq20PT1vqXdrA2QSZOeK3v8OFhzTbopyPOwe+Ks1K+bXbifxb28f1fF70ldvtoG5CSgVFVblw8ZVuHFJkKunBu4nvQdUx/N8sKgd6Z2C3wIOOtAtdjzFCAcjpUUt+U4iYyaDUaSx5j7SlD+X1J4o3jPSUNoS/bpJAEzQUOn27l1bmEkkcR1qz0VCba6AfTuSTkHrQP32ku6jeITatnySR8Ueta7VNCt7HweLZSv5hE85mgyHgrVD4e1ArJlsnIrSeK/4hNJt0mzbKVHkjM06cfPbnX73UX1LfWpY7GlLVk3V8kbSqTmg+n2V1FkhlKQEpHQ1y3Q5f3PlhR8gZVA6ioCIYReXyrZUllB+GOlauz0i1urJLSjKUVZOpVLrWghD8sNCBiRFJueHGm2vNUQknmnFVrzVg0Sl1aZ4zTabbRl2hIfQk9xNBVrGmWyioPgkGk7rULcgeX8Q6GoBDUnkOpCWpR/2jmfv96h4ivbi+09FutBQkGYoNj4TtGtL8Nl5LJDqk8wRTL2rN6bY/iyyVOHJURVHtH8X3GrnYlGwHEAYpq8vXWYaddASrvTqEbmx8pIuLNfOT60PTrhH+JoeWZUmRz1orXqVZXyAXVTIiFVjfEtg0lwhhoqT0irUjH33nNEthJTJk+tLC7eQMJkd6ipMfj7txLbYUN2O9XiPB+qBDbjihxgDrQQ1bRtSabDcnaMzFWzjtt/gbLLrY84RjrQWWi7mGHHXpAiR6Yr5x4geFzrS1JwAcCgK+pKkpQQQY+lQ8hy6a2/GoJHU0ANGJY1NLKzgmPSt/4j8N6Z/g6XmsOlO7dNBikK1C0ZLaFkt9R6V9M/ha35ehu4iXZj5VZqXHzG9WFXbxBkBVVWpXO5OxPw8VFJm4GYGaYsEBx7YMj0+lALUleS4ptvkUmVOTBmPeqLNm3CLIvLMkdKRXcFw7xz9ag1fh54O6WNqfjHFahyzTfeHXFqO5YBOaDNeDnbdnUSxdAATBmvol3oGhOWJuNyZAnBoKG58TadpSFNstSpIkGOtZ658XP6qspUr4T0mgz96+U3OcSadbsRfNSVA4oF7rS27VClJUMYwKsvAmnC71BXYCZ7Cg0t9t01hzeckkAintKSmz8MP3jiQouERHrQJW9ybTTRdKyp2a7b+NDpzX5ozJoA3f8AEly5SUtohXSRVLceJb66cOYn1ocKlq8vHSVEn1JphGj3yvhSpQ/ag8NBuG3wl9UZq20/TLIPpQ6pP0n9qg0a9BtChK2vigTxWQ8Q7GrttB+EBXFUbTVXA3otmloEjG7HpSGtusuaAtG2SP8ASgynhTW29PeUhYAAOZpnX/E69QfS2wk9sUGt0Zt1Oin8QCCR1xVIyvZqJSScnkdKDSN+UptJS8pJ96ZVoj120XEOAz3NOdRnNZ8PKzvOeZFS0XwUbhkKJkD/ALqcVotL0C1smytSQVA4Pc09+HeeJ6oBxGavEE1C1aNirzDBE/misRqtlcJu0O7CpoGdxyKUier64wjS1NIVKyOAeKwFohVzeFahyrk9air5y1ZbYKlGTExNJMXGwqgYPb79agq1rjVAUngzNbG7v3nrVtEqI2jFUVo891fwN/D69K+gfw1StOjvboy7OParNS4+PX75TdvEHlXXtVS6S4r4c/WoqTLW4STx61YsIFuEqUQflFAW5sEXKw4pUTn7+lAvLFFs3ugH3FAVaf8AI7yJQBkdKpg3JWsCAcxQaXwIku3qrdX9XFbrRgfxj1or8pBwcUHz/wAS267HWnA0Qkbj+Wuo1fUFW4bD69vvQKG3ubpzcp0meZNOM6aLQpV/3Cfv6UFZr6T5qVI4JjtFPaM4tFsFKOPSg9qK1vIPxVdfw0dcS4ttKoJGJ++OKC48XAlgIUsbp6Ymi3d5t8OW9mMlQBIoCNWStQsWmZCQkfOs5qnhm6FwSN6m46d6CFn4XecUJQodc1eWHgpxTwWV4nigum9JsrNJCincnmIri9RsrQYQlZHegotV1MXzkMCFHiKb8IaFdXupea/uSkZ+IUGm1+/a0dBt0spJ28gV811+9TepDxlJBmKUjS+EtV/xTTVWzvxeWPhzTTTaHErYeWlKDjIoMlrXhtK79SLNcp5O2rrw34WFq82/cLnZnJoLnxNr7QZFvahPw4war9GYN4fOUIPXHFBY6ihDDYhXxe/36VaaLcXztmEsuAdhJmkRzWGXmLFbr6/i9a7oOqLGnLG2e6iIpgrdV151hsqAkJXkVa6R4wZvChnyFlZx2irKcA8YautpCUtTBwAJqqXqz91YItQJUvr1FS0YrW7Z21vChZPPJPNd05ALietFOvWrj9wlpKiBzjrQNUt/wjBST8Q6VBn2lzqSSQSJz61ptMRc6i+UtGAhM1Q9pDF05eOsKHEia3fgS1Xaac+24ST5xIntVmpXwu5X5l08rgbqJbMtuOGII6VFBu0LaeCE9TUboOpSgyY6CaByz89bIMQIodwtaiUKKoGeKB2zt3lMkEfAB8qVes1B1IggDmgf8PLFprba09/lX0JhIRqqHgClKxQYr+KNkWNU85uYXkk/SqK1UTbpnJ60BN60KBSAfenEKdWpsLBIPWimfEWmBenJdQMpHNVmjmLNTavzdKI6TKdpHvRvDOo/4ZqO4d+KDQ6o4L8+co7uxrzxUuzTk7k8VBK31JVslJSqCrmtE34osUMIZWBuAkzFUNt69p77CvLbg9wKqXdUfbUQ0rHpxQVLouLm4Upe74sQDTLGgvLWkKKoOYJOag0un+ErS1bF6pSVFHKav9NvbVTa9iNmwZMc1qfiX9ZPxlrFq88WwAVAfp71gb1KX39jYlJ6VKsOaK45pj+5QIbOKtL7U7S6IDTgbHXNBBptTfxsObj1zmvXdxqamVArKR0qCqc0+5cRuDm48xzW08B6patJGm3YAcOAZqwpvxRZpthvaBUVcxxVXpOpv2A8507Uzx2oiWp6pca0DtVtSs4Hen2n29N0pFuoDermivLs7S7034doVMkTzRtHe03T29ykJCzQWluLLUVLdfQFJiRWc0du3PiR5DgAQkkJnj0oil/iNpq0agHmTKDmRVVpzbZWhSlAEetFWgC0vbm4OMEVW6slxYKnI+fSoMzIXqKAjma3fhqxeaJWyfj2yaoLOqWl8taWyCTk1t/BZfVpjhuBCi6as1K+FvW4JdG4he6IHX50zpNvseCVCADzUVY3zdul4SUSRzSremuajepDI3Njk0Fqhi2YdFsSNyRWf8TfBepZbBB5kUFjo12LZAS5yaW1y7QjKQEmgqNMvXP8RQpXG6vrd/dIb0e1uQZXIHegrv4l2yHvDrF5GduTzXzuwWFADtz6UFiGwXEo6k1eXNgWLFu48sgAZjNQSSov6I4TlQGKzWiD/OuNnqaosry02JO0ZNUCm1sXJKknn60GgsL4KQGyen0qyUo7AnIBFAu6guJkEmO1G/A2xt0kuQ5OZNQWWj6eofETI6QcirH8KlCgpQgDv19qC2tmNOlvetKTiri60hpVqS0ESBOK1Iisf024b05QBMqxumaoW71VrZuiADnIOZqKyd+44/dblHgnjpmrDw9ozl7qLaUJ+UUG+c8H2qrTatSQrueBXz7XvD34a5X5SwQkwIpZxJVa1+LbOxvf8hNX9jpt7coAWpZB55oq/stIbZYUpcFQE1mr8qZvy8yIUgyAOaC707XUXbSW7jJOIJyKhqmmuKQVokpOQKCusrkWbrTbiSQOo6VPxDe/iXE+T/TEZqANnqbza0thfwnsaftml3j3mJKggfKgtTcm0aWjeCr0qeiaf57LtwVbXDJHeqM740duBahClSsjrmsIleotOT5azPBE5oH2NW1BoQ42e0xxXbi4ub1B5BIoK5myuGrguKwavdI1i5tndwUqAO3Sgs//AFqlt0yndEzIma3/APD7U/8AFNIdd27drpH6CrNS4+Q39p5t4s2y5BORMUxp1i68sJkhR7nNRTep+HS0wXHXYV2mhaJbamEOeSNqON/egr3vxFnqO+5JBnJNXd+jTdUbQ+HAHkgSO9BWOMst3CRuECk9WshcvpUlfw+lAi5aIYcaKVSQcnGPv+1fUmUfjPDbCEmdsHGYNALxptPg5LSzCkDEmvm2n2w3KX0HrQXNsG1LQ4B8SSPnV9eXwd0wWyRKzwKByx0k2mhvu3KQlKkyJrDeH/Lc8QkT8BXQfTX9DsXn21JA2xmc1VeI/DtidymiD6UGTubBdlcCAQAODVzYtKurRQQNyxzQQs2XsgtylPJ7U5a6Jbag8Nl0rf27elQai20VvTmAfMC1ROap7vUm0XnlwJB+IGqO36rW4Qy/aOErSfiSP1rSWurlzSkstAlYTHFIha61JT1gLfyyoiZ9Kx+qOHcW04j5UUki23/Dyo8Rmtx4D019hfnvNhKUjk+1JqVba3dl5tYYcnaIx0rB3b7jinAgFxQndPSlIrtOvAm/KHNqQD1NfStDYtrq1AQ4ASJgUhR7jRfLtHPJclcEjcJmvlOpP3dprDiHU/CSetWzhK5bOJS8HMJk4HEGtO1fly0CQvIwYNZVXak1vQFpgEdulV5UojaowQOZoG9JsPxCxAkhXatLcWTthbb1LCQQMzj2HrVFTpSHbp5SnDKe1a5tdultDFtlQHxH96RGI8VvJf1nyUqCwk5AqzvGbG1tmklLe88zyDRVQ/cWrkobZSFDrHPyqWhf4e47/mEATiBQLeLWGLMy1weIpXR9NZet1uKd5TOaCt/ws3F2tFundzxX1L+FtubbQnkH/wDvNWalx21/h1pNutSg/cqKu66Zt/A2ksP+cF3BV6r/ANqvlOpP+CtMf/6jj5//AN0wx4U01hlLSPNAT/5808nS+peCNI1FMPB6e4Xn9qUZ/hxorSSkLuCOxV/tTydFc/h9oi29u14H/u3ZpVX8MtIP/wDIucf+Qp5OhH+FmjFYWbm5MdCoVotN8O2On2ot2t6kj/uNPJ17VPDtjqVqq3dCwk9jxVA1/C/Rm5h+4g9JFPJ0xbfw60a3iFvH/wD1T7Pg/SWlpWEOFQ/8sU8nTuq6Pb6nYGzdKkIIiUYNZmy/hdpFpcB9FzcFQMjilh1q2dNtmWQ0lJKQIEmuOaVZOJKTbpz1HP1q8idVWpeDNN1BUrU4n2M1zSPBWm6WpRQ484FdFmp5Xp9Hh7T0JWkNmHOZNJ2ng7TbS485pToMzBNPJ069odq8sKUtziInmq5fgrTVuqcK3ZV0nFPJ0aw8H6VZNrQlK17+So5pu00GxtAfLSvPc8U8nQ0eHbJNyp6V5/pBxSt/4N0y8cKyp1ueiSKeTr1l4N0y1Vul1yONyqvEMttteUhO1ERAqycS0l/gdnCwfMVv5lVL2fhfTLVS1BtSyvnccfSp5Xquuf4e6Q/dm4DjzZJmEqq+0zS7fTmghkEwIlRk0kOm1Dckg8GqC/8ABmm31yX3VOgnoDirZ1JST38O9MdP/wAh9IHABFGb8Cae2naLh+PcVPK9TPgqxKdpuH47SK8nwRpqUlPmOwe5FPJ01pnhex09RUlS1mZgmBTOqaNb6iyG1qW2B/2mnDoNl4cs7O2UyhSyFdTTVhpdvYtKQ1uO4ZKjV4dUKvANirU1X6rt4uKMxApq98H2t2oKXdPJgcCKnk6Ex4F01p0uFxxRIionwFpm/eHXBmelPJ17WfAljqiEpVcuN7RE7QaBbfw7sbdrYm8eOOdop5OmtL8EWOnKUpD7iyozkCrjSNMa0q2Uw0tSgpZWSe5pJwtf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8" descr="data:image/jpg;base64,/9j/4AAQSkZJRgABAgAAAQABAAD/4QDSRXhpZgAASUkqAAgAAAAFABIBAwABAAAAAQAAADEBAgA+AAAASgAAADIBAgAUAAAAiAAAABMCAwABAAAAAQAAAGmHBAABAAAAnAAAAAAAAADP8O7j8ODs7OAg9uj08O7i7ukg7uHw4OHu8uroIOjn7uHw4Obl7ejpIOru7O/g7ejoIEFDRCBTeXN0ZW1zADIwMTQ6MDI6MDUgMTQ6NDM6MDUAAwCQkgIABAAAADY4NQACoAQAAQAAAJ8BAAADoAQAAQAAAFgCAAAAAAAABAAAAP/AABEIAlgBnwMBIQACEQEDEQH/2wCEAAoGBwgHBgoICAgLCgoLDxkQDw0NDx4VFxIZJB8mJSMfIyIoLTkwKCo2KyIjMkQyNjs9QEFAJjBGS0Y+Szk/QD0BDxAQFhMWLBgYLFw9ND1cXFxcXFxcXFxcXFxcXFxcXFxcXFxcXFxcXFxcXFxcXFxcXFxcXFxcXFxcXFxcXFxcXP/EAIsAAAIDAQEBAQAAAAAAAAAAAAMEAgUGAQAHCBAAAQMDAwIEBAQEBQMDAwUBAQIDEQAEIQUSMUFRBhNhcSKBkfAUMqGxByNCwRUk0eHxM1JiFiU0NUNyJjZEU4KyAQEBAQEAAAAAAAAAAAAAAAAAAQIDEQEBAQEBAQEBAAAAAAAAAAAAATEREkEhAv/aAAwDAQACEQMRAD8A+k6zcusPoS2taZTOOKSVfXYOH1fMiuNrpI6L65Iy+ufeom9vgTLyh8/9qnaccGoXY5fV86kNQuSP+uofOnavEHL676XLkfSuJ1G6Cf8A5KvmadqceRqV1OX1ke4rp1O5Bj8QrP8A2wadpyO/4lcxIfcI9q5/iV2eHl+/Snace/xG7H5n1Vw6leBf/WXHWePlTtOPOalech9QSO4rydTu5G55Qmnaccd1G7BITcuADnAqH+J30SLleOcCKvTiCtVvOlyvnMkCujVb0oj8Ur3EU6cV+seI720slqF2pKiMGqHRPE+uXFxuc1J5SCcycVOrxobvxJe27Y3XBHc0a11m9uWS4i9JjnjHFO1OJDWL8YVdGZxNeVrV8k7TcE07TgZ1nUTkXSh9K4rW9Rj/AOUoGnacRa1jVFE/5pdROtaklUG8UfSnacRc1zUdspu3PQzQhr+qAn/OLPpFO04E54h1UuAC8cA+/Spf+oNUOfxqwadq8eHiLVRzen6x/auHxFqhM/jVDtmnacRHiTVBum9Wfn/tUB4k1aDF6tQJ+lO04iPEmrzP41ye3Soq8S6yFT+NWE+9OnBh4l1VQn8cQKm34i1MfmvlGPvtTtOOq8R6mBBvVJ+VCHiTVozer9Kdpx1vxJqyVSb1ZHrFSe8S6qP/AOWtMdPsU7TiI8T6rE/i1GpjxLqasi7UB1JIp2nEj4k1IglN4o1xHiTVJ/8Alqj1zTtTiafEuplGbyCfQVa+Ftbu77Uww88pxJSSZFWU4ttbjzm+J21Xqgq2xFKQIkoVEz69a55m5RHbpUVxZIzUSrZEiJNB7eQZIVt7mobtyxP+tAYiIiT6UByd8joOIoDRiTk15REcekxzQdIjjn2qISB/TnqBQQX8WCnHePvrUXAoQcGO1BAnAwYHauHakgrTM8GgitQCjAjFDCgBCsev37UGX8YXYKG2QQBPTik9DQdyIgDkxmoNdes2t1apSkkqj2rug2YtlbVq2o7mgd1lgOBLlrwmJqvQqEBSgaoIZUCrHtUaCZAAxExQlo3Z5qAawAMjGJifvpQSAU4mOtBDygRG2cULYczPzoIr/So5Iycc80EFEAxBChXElRMACPSg4BMk9aiUkkA9KCasQB17URtRB4n0oIuE8gT3oe8BOeDQSSuRmurWoHAM+goPIVPT60QgBIAjFANSynH/AHUXZuaBHTPNABTsOKkY9KvvAf8A9ekE/lUI+VWFarXlQ+2Jj4e/PyqtSCVY5q3UmOFOSqcjpNQKQDz9aivEq/pTzUR8PQpPQ/fNBMREnPSa4cHAPNBzeTwQPWvJHoSetARHxYM+5rhyY7UHTxxNBXHQYoPEJJkJx0+/vmguqGAfSKDhhMFUTQ1KgkwJ+/v60A3HNuAZmoLVAKjEATioMXrKzfaipKc7Tx61a+F2W1OeS6QIoNi1ZWFu35i3QSf6ZpO5v7YugI6HoKo4xqKWn/LAlJGZHSqTV9ZDF8SPylX0+81Ba2bwfaStJn1AwKlMxHPFBJKSBkge/wB+lRUkDqPaqIKb3YweeKEtASOw9KgEE5kK+HrMioXBHTj/AGoBhBByTUCj6DsaCJaIM9feuYxAoOmIEE/6UP8Aqmf196CSogY4+dTSsgED8xPJoInMzUSntHzoPJ+ERAntXkbwrG3b6mgmBJwOc4rykH3mgj8QORRUq+GE8ntQCW18UAA1feBE/wDve4jlJ6+lWFaXxAoB5vj8v96rYggyTPel1IlOIqClGI9aKicRz/eubcdfYxQTSYGY9IqC0qJnI64+/Sg6hEf7ipkTxNBIAAQCceld4Bkc8UEDBxQ1/WghuAnGTiBiKEowo7sesf3oIKUACISBPQR3/wBKXccwSJIFBAqTt7CldWvPIslkEjEZqDNaUyl5Djq8q6mm2HFpcPkok/8AdP8AegutP093UFBS3iAOZp22tWmLjyVALPqKBvUNPDaCsJgx2ishqiG3nCgpG4H9KoY0K7Fm4GHfynAkmtChIUJnmaCZHI7/AH9/71BYkTgA9/Wg62lKiZ4iZqDyAQCM+1AHyswBzQn29me9QLqSpWYgTHvxXNpAiKCBTB6n0+/lUCJyYHoKCG1U4n2roRP5k0HYGZUBXUkAkT8JoIrUSMDgYrhVuM8x2oOKMjifSpJAOSrHag4gp3mMg9JqbhVAzz0oBbuoBNSQv0g9qDql5k8+laDwTjW0jH5FVZpWi18A3Lfojn51WlQ7z9KXUjgO4TBg96gowY3ewgYoqJXKeaIlU+ue9B0px95riSIxMfKBQeyep/WptnnrigMPgSDGfWoEAg4AnrQCVIPU+lCcCxHrQQUodcdpHPzoLgkQkAegoF3ZTMng9KEXD1EfZ/0qAKnBOFGapPEl2lDHk8FVArYr8uwG2ZMjFP6BbrdBWRI796C0N7+DICVQfevO3/4V1NwsGCZoLm1v/wDFmCR0GIrKa2DZ3XxpAn0qhJbiXWw43O4duavNA1Q3lv5KzsdBgf2oLpKAkALGY5En2r3Xkj0HSggBncBE8kff3iuhJVhRJHr7UEXEfGMTJ7wPv/WgPo3dIoFlpKSRukdY6VAgSRA9uagipPUUJY+/v7zQDH5u57VJRBIgjig4ozyZ9agT68daCM7hOee1SAJOcRQd+VcPFBBYUCSmppSSDMYoO/Dn9pr2UL4/Sgi6UkExgdKv/Ait+u8/0H9qsK0niBW25b9Uf3qqUuFZJ+kUupBBkZkd5qODKeAPpRXNqR3PcCukJHAJoJ8pg1ENjmc0HggRmphOOPr+9B4qCewH717cOtBEwTH1qDigBjEfpQLOk8k0ot1Q4IHYf70AHXlFRO+Z9IoKnpxjPb79qgAVQorngT+/+1ZbUl/jdS2j+kwKBtTRZZ8uOnetL4baK7LYCAZnrmgQvloTf+UT/VHNXWs2LB0VtaPhVtqhXwK8FXimlZHAovjjSluO+YhGIwaDHWzv4V8trwB0FM3LxtXU3DMkjNBqdC1kXtsCpQCxzVgpYXlRkdIJoJBKQMAVzrwaDxImdpn3pZ5Qn/egWKSD8PSu+SI4qICuAYjNDWEjMxRQSQfhiD7f2oZIn+1B1J7/ADAry0gxjnMUHkgE8GuuQkY+lBArKFbjkftUVKyQKDqSaLugYoBq5BnNRJmO9B4kZ9T9/tWh8CIA1zcDy2qRVmlaTxAgG4bUeicfWqstzkbqt1JjyCSiRu46RXEpzkGDxUV0tz1VjqamlIAxPzoOgAcCvT2zQSQJ6D50UJ+EzHzFAJaBJ9D0oW0j8v70EVYGQCOM0IqyB1oAOqSRJ4HNLOEp5BAigRdJWodQf6qEoxyJ7ff3zUCeqPlm2KgSSRAjpVX4dtQ/eFx0ZnNA5rakoughA4PFa7w6wljSVPA52zVGOu3S/rClEnB4rXlCndJCedoxQZ/Rn/wGrkTEkV9LRas6np4UQCqPrViV8y8W6KmyvlugQao5WpIAEjioo1ncuafdIWidpEqFbbTLxu8YS4lRk9KBzpXoTGd31oIqTI6Z59aC4I5Kt3JAOBQDQBMiU+pVFRcVnGaBd6SP1oBTuTBGagh5QCZ59KiloKB3cdqDmyMzj/urkqGB+lB6E7dwM1EnqaCBgGTABxk1xKRuJ4mgnFeJAoOA8k9K8oYJ5MdqDwSFNgmZPrWh8BJCdYUI/oOas0rR+INxfbSmT8PEetV4kJ2nmrdSIJSlOQiD+texBIgT2qK7AngcV2KDyh3roGYAMUE0xKoPGeK6XJxMfrQQc9DJ9qipQCZn5xFAutQPB9KEoA9flzQLvD4iQZnPtSjkgK5z3+/WoFlEpwJPSlnVnaT3Ee1BS65cFSkMpJOZqz0C1CGfMBj4ZM0CTqVX2r7Ugq+LNfQUst2OgqDh+LbwfaqPnBUDqZMcq6V9I0tlTmmA7cRQYbVkLY138xTBmR719M8J3Idsgk8+/NWalVnjbSfxaFFIk8iDxXzVbSrZ8tq5mKlWCG1WpjevkjAomgaibG62uTsVjmg3DLqHmwtBwR0o6TiSYn+qaD20FUTk+lBcBHE89KAYQADFAWk7pMn1J5oIlHcTQnUDoc9pqANR2AmBPsKCJTsEjtQN0knj+9B7bmTx9K4ce9BEpByTjmvIEDMkdhQTHMggD1qJoPAV2g7vIQQBnvV/4DXOsKGZDZmrNK0OvgKuEAiYT/eq8iDB696XUiCu+B7iuiT/AGoroGO3yqSVgkjn1mg456V1BnpQEj1+VciOoPyj76UET9fSJNCcAVwr5UAV4EQT1MUs6VJkg5mJoBrWOJ5zJpV2FGT9agVfMZGIzMYpJ5YCFK6JEn0oKGDc3ZVzmtSwAzpyjuAO2MzQK+CLf8VrKtxJAM1tPFram7JYSqEgQYqj5owkC+TJkFXNfYvDzSVaQ2QOU1YlYLxywGdTDiQQPStJ4HcLjKfiI9RUmnxoL9mXJUSUq6H79a+b+KtGVbXingPh5EVaQq21+Jtufy8g9aqb9qASnBnnisquPCmq8Wrytp4BPWtYcBMduhqjrWTuBj0P+tQdSd2D1oInA4JoZTu4H39/eaAaweoj3M0utAJynPr0+VAEhWQAIPP398V7yyFAk/DPPeoI3CgrqPrSyW/i7Hp6UHj0icxxUNvSRQRUCODntUSmesGg7kcZE1yDyTn96DpJ3da9MiQfeelBI/C3MCDn1rQ+AzOrqxyg1ZpWi14E3Dcf9v8Ac1WnHOaXUmIRJ6ehFSCOp29+KKkRIERPPFQzuI2x70BUAdh9KltAyAPpFB0JkcD5CJrisHr8s0AV9ulCUogSDmgCtYSIM98UutwTEfrQLvuDIPzHelXHuk/7fWoFngP6uKqtWcDTYSCYUYoPaHbh5QVByelWniFXk2oQgwFDpQXX8MNMKCq5Un1BNaDxiAbNfGE5xWvifXydP/z07VAia+x+FAf8Gan7xT+dKyv8QLXzAXkjgxNQ8G6gm1Qho/mP6VPo3DrgetkqiDzzVR4ltEvaeV7JhOcffrWqkfNitdncKCjCVGc1ZI078fb+a3EDJrDSidsnGFecgkbD0rVeG9XF7beW+QFoEc81RdIXiBM/WvLiD+n39KAZioL+EcgY5JiggoTMiPv7/WhLTicfIzQBUM54qJCfKAAg/f38qgXckqI9c0NcpEDB5+/pQcACsCBOCDj76UNScxGesZoPGT8QJFRKRPGeooPAZ/vXFRO7tQcwTmuKKgoQMUHivcdpMDvWj8AkK1dWIhs1ZpWk16C8jGdvb1qqMBRGJ9B/erdSY6fzD/mvLykQP0qK6mFYOfQpqYQSJE/KglhMg/txXATvECgIUpxlUjpUVDPagCshOVQKC5kKxPbNAm7uEiRnpS64SZ56/f31oFnwqYn9aVcCh8UfKoBlQOFRAFZ7VXd7pTJ560Gw8IaUUaGq4WCJJINVPihwOONNJ5OKo+keDLQWuiNGAFLEn0pPxUsGwdKlcp5itXGfr5TbuBWoJA7819m8Lq/9uQn0qTVqp8YNhxCkgQBPNZLQHR/iISD1gzUpH0xsp/AJjntn77UApLtutCxgjHz/AOK0j514v05dtcbkghPSB9/Yr3hm/Uz/AC1mEqxFZaM6zatspKkplK8gg1nGFPaZdBwflnJoNxpt63fsBSI4702RgGIBxgzQCV8PNCMlWPXrQeIj7+/v2qCiB8XQnn580Alo6CD7GaGpNAJwADjHv7UPbIgZB4kx+tQQUkAYFQcClYJEc0EFHfIHT9ajgEYkDmKDylZJ6etDKhg0HPyqjrXQSQB3E0HigfrWj8Ajbqyp6tmrNK0muYuWz/48/OqtcLXINW6kejtXoJTmoqbYzxj2qaVmcA+8c0BA2VGSDjnFTRA+HaD2qog98I9PWhypU7QfeaihODdMg5FAUQMj3oFnVgHBBHcUusQMkRxA60Cjquk/70B0EzAzFQVt88GGlkqO7sapghV1foSDMmg+suob0/w802mASgT34r55fuKvNUabbIVCu3SrR9b0UbdJZSckIjrVH4rdH+EPknMHNauMx8o0/N+MZmvs/hMn8EkExjipNWua3bBSbhRGdkivnOlnyNUcIIjfipSPounXHn24gkimgoJIJ494qiq8R6e1eW24jIHevnz6fwl3jG01KsatpLOp2yRgrCZHTNZ/WbApXsUmB0NApot65YXgZJ/lK61s23Q8yFJOD60HSRMHB7VzyjJ+JQ9KCDsBNRQkTMj+/wB/60AnG1A5JjskcV7Zg9xz6UAHWyZx70EpIHp3jMVBFQz/AGoKwE9u/wB/rQQPWRHtUVnBjIHXqaCABndOD0ruwbRQQMA9CTXU9pmKCShmEn61ofAPxaw6c4bPzqzStJrSQbhMjlHQc1VJSQYA65gRVqRJRJ/pM+2a8Ek8A/SorwGZjP8A41JKBMk89zH30oDAlSYhR6ZFeChuBEA9fWiPL+IcDtQiryxCczRSzyjnuaCpU8mgAs7gVY65ml1kCoFHx8cAySePnS61nbt6xk/2oKLVDuJAOAaJ4UZU9qjZ6TVG58Y3RZswnAAT+tYPw8ov68ghXX3oPtlogN2SUkQNtZfxe3s0V5yeZFarMfLtKQV3wg4mvsPhwJaskEkek1mNUzrij5DsTlER1r5a855V44TIJX0q1I23hy+QtttJUfrWndtg6yCJyOKQpPyBdJUwTMes1g/Gmku2L7hTJTM4FKQv4W1IW7iQoz0ia0mpW6dTty4kpSTiZqKxOqWS2VLIJxmasPDWueSsWz6vTNBqkwtO5OUnivLOIHFAJcwZoaSTP5ue333oOiCcEyDmYx7/AErh4AEhQ6/pQLukDofYGaGrJJzk89B9zUAlDb6H0oaknkkKJzMZoBrA2nn50PYO8etBAkpEd6jvP5eooPFJUDH394roSAZoJkSnvWh8AknV3UngNnn5VZpWg1wn8SmOic8UgTiDgjpVupEamcpyT9KiuCSAT1rxyTn9KCW8xtnPHxV5JMiVST9/ftQd3HaRBFCeX17YoFnFyIMjHT79qEsjM8e8ffFAutUn4f1pd0E8np/aoFXzCSePSk31FSVAmCetBRam6Wk7CZUe9X/8PLZbzyXIwOSelUWH8Q7kIY2HEVmv4ftl/XkRIzPWg+2PHbbECeI4rMeNwP8A026mckn7/atVmPmGigJukYBzX1vRUEWKFA4gTWY1R7oeYypIiY718w8RNm2vlEiJPFKkXfhR7zBMya3ek3fmJUjEj59KsKmhnyrvfEEmIkf2qv8AGVh+NsFKSjIHNX4j5QkvW14RkEKIM9q2uhlxdrKlTOdtZac1GxZebJUiI5EzWRv7BVpch5IIAM0Gt8PX6buzBJlSRVg4RE8n0oIEEjkk9DiobCVEEmD6ffrQSUicjmguEAc9Jz9/fzoF1ke/tUTgAjp6/f3NQDyDEwB1qBHYcf60AVKM/mI+VRAzjB6UEFjr9aiQKCSCEgzUTB6UHlK2jbB5zWj8ABStUeV0DZ/cVZpWg13FyiAJKc45zVdkZwD6Zq3UjhMV1BPEc+lRU/iCRznjEV4DvIoOFJGR/wD8zXCo5wT6AUEZG2dsDpUXF7Ikc0ASoEE9aWePP398UC6jn5+1BdIQAB1HHb7ioFXjKCJzVbduS4lA5GT6UFDqSvOuSiczEmvpvgCxFpoyn9skpzNWFY/x7ehdytIwJ4on8L2J1HzeaD6244ksBMgbkiOtZrx4n/8ATS1CYyK1WY+WaXO9tZPua+w+GHEuaCgnBIqRaK58Lh6g+tYPx5Yupud6U/DUoD4LdLayVZk19C0Vry3Qsq57+tIVbuoDiYkg8gjoa8Gx5ZQrIODXRl868V+Fbht1T7DcjcSIq08L6dcmy8twZ9q58a6sntKWykqUcq9RWZ160KmlJ257ilgzuiXD2m3xQ5+UnmMVs2z5qA4OI70V2vHAoPDKfyx7mhOcmOfv7+xQLrE5n50LJJHYff8AaoOOLChA/SgkkDjPqKAC1BRkZHWa8Sn+knuZoIrkA0IJMz+lB2vDnp86CRRKZitJ4DTt1J3gSg4+dWaVe67m5RgYT1+dVyiZ/wBqt1IgQZHpUmwCcAH2EmoqS1AAYPuQY+tdChuxFB4LSCSQSIoatqhBoI4CyBzUFqEfSgAVRPWgunEUC61Cefv7ml3VZAqBZS/gUqfyiqbzPMcdXzExQVNuFO6hGZCulfX9AUlrQfLUcBPSrCvlnjNwOakqO9aX+GLUNqcjjNBviorhP39zSHjZknwu4FTjvVR8p01BdWhIH/NfU/DyXEae23gADpUi1cNIG/Ofv2NVvibTfxtuYzjPrNaRntH0RVq+dxiTwa19raSlOxRHzmpCrC3QtCYUQRRa2yg62l1BQsSDXGWEMj4BUHXEBxG0zHpWe1exZQDuWFDumJqVYxuq6f5rnmNf00/od7LIZUcjAM1lpZRIkTNcNBwYAxQXJiIB+/v7mgEsSSZrhyYUkp7A0AVJTIzMcff0oS4mTiepqBdw/GCkgpnmI611ATMk4VgCg6oJJqBHU5PWggdoMqMe9ejEg8fKg6TA461pfAX/ANQf/wDwn9RVmlXGtqCbsDdyOKr3iO5HqKVI42nrJHyqZG2IMfKiuETzmvBJGY60HSQekVAggegoBubgZjnHWhuGORHpQBWfUe9AdMcDjpQKurMxn680vunB/eoEtUdLFsruuqpz+XZ75yaD3hyzS7db9oyea3odWxZ7AYx3qj5z4pStdySO9bP+G7Sm7LcZzFBvLFoSFwJH+1Q8S2ZvNIdZRzGABWvjP1880Pw481fgrR8KTmvo9mw22wE4/b76/SpFpgNQSo8CeaBcXtslRSpXXOee9aRXPahZIM7kg/3oTnie2twQnMcQefuZrPV4RV44+IgIH38q4jxk4o4aOPU09HHk+MLtS4FuR6xRFeLbvhNuSfanacitvPFt+pXxMkDvERSVx4kU8ghYJ5+VTquW+rsOtFJkqPeq9y7QxfJWjCD260Gnt1KUhKu45ouzdkkA9qAagZwB71FYA+XTrQQUEngjPXt9/wCtAcSCIj69KACtoEA+0+4qC0zPIjNQC2DoY9QJrikgGTmcZoIqwoe/3/auFIyRiMAR996ASyCr7NeBIEf3oJKEz6mtL4CAOovniEdfcVZpVxrhP4xI2gDbzHNV3w8FKvpxS6kTSIwBU0QJOzrmiolJ52kV5KeQpBI/ag4qAfhGPSoEpJ9utAF4jJAoJV7jNAFSoEZHSgOq9c1Aqtw5E/Tg0o8FbtwJ74oKXULrzXdh/KOlBe3PNhAIjnNUaDw3ahlnctMqA9jVo7cqU0pIxHSoMre2b1zdgBBImvoHg3TyxZ/zEhPGe1WFalpTLSckAxmvO3bKUklQI6itsK06rpTBUVFIV17ff+lU9x4qtmXx5Z3JB55rNrQFz4yuVDa2wAOhiqW71C5uXS6twJ+dS1eK59bileYbgbO5NddvLdpofzSpXqeaggdSsWkg+X8Q7mam14ntUwlNvJ/agOnxQ0DItgD2in7fxOyofEgJ74j5VQZzXrO6bO9kEegoVle6MsFCmoJ9KA6tI0x9BWw4GyeOmKq9S8P+VlD6FR/TM0Fnod2hbCW14UkxBqzWdxn9aDi05kgzxUFCRz7elAFY56mep+/SoLAMgGInk0CxSNxUk84+/wBKEtRPUbegioIghPxdu1cVJ6/QRQRV2PvPzqBJjg4xxigEqJke+amEADPNB4mBxjtWj8BT/ilxj/7Zn6irNLi61lIVeCQqNvIpLyxiAo9BAq1I5tAOZ+eKkQEkRzUV1KesRXignED5UAXZAPHz4oKiQc47TQDJ+JUkY7UFZkx8qAK1D14pV5yBzioFHF53D5UpeXHlslR6CKDOglbsnInNWOlIS+6kRxVGoaSi3aT39RTNu05cGPLxUDlrpHlvea4kJA59aYVr9rZKLQWkFOISauIrdT8UEYaRJ6VSO6jq987sbKwgjBopy20S4WnfeXCQD3VXFW+lWiiXHkqI6zigrdW14JSUW5BTwPas29f3dyuRuPpxFBF0XSmYWD6V5NjeLUnak9KC4sPD946mVNmO3arBPhh3aS23xzNQM2fh1y5ahCCVDEVJ/wAF36EbvLIHYVRG08PPoI3tQO9SudDUz8SRzQLqYuE8EiKTvLy5YSAFn1qBjSLj8UlayooXHWrzTLrc2WysLUmetA8FiNxwAetSMnJNURUJ796WWkE+npk0A1Nzkgn1ihLRIgEj3xUASgjMcj61GRImg8RNDcQkdJigihKScQfT7+ddVJIHMd/v1oIEbjtHsfT7mtJ4BbWjUrgzALckd8irNKvdc/66cD8v+tJExPTNW6kCMg55HfpXhO4KABqKLykQlJFcVIxA+VAFz4hETnrQFQraIk+g+/WgC4oDHX/al1qnvQBcVnd194pVxU/PHFQLOrBqo1t7YgNpMlWTQVlslSwYq88P2q/M3T8omaDV2dkl98KcO0DkHpT+oavp+lW0DapQHSqMjqXiW8vlKRbbviwIpWz0t99fm3TxSZyJoLhlen2KfiSXVg9KDceJw0Ci2a245A/0oKW/1PULpX5yAeg96HY6Y5duS6+QOomgtLbQGnnwykhSe9Wtz4PbsWg6IOOYoEQGFfySBIParvRNNZWreUoIAnNBpAq3jykITxGKC+8xZpLagEhzj19qqD6Zb21rbl1Ckmcke9du9aTboJW1IPrNXvE1Wp1+3vAtgJSDxMUBdhChKitJMkk1nVdutOZRb7iRJ49azz9inzjuRmaKrdes12tuV252E9+lNeBbdamFvvEKMxQaFSYX7V1RnqfpQCKwRgz7UBw7F4Ak+lBzdu6BIPYVFW2cZBxBFABZwBzHUdKGrAxn0jNQC3E1wkDnnsaDxVmR8/SvISHDJ7UEXZJjj/itF4AJVqNyCPyo6+9WaXF5rH/yhn+maQPIPfjrVqR7aB3HpFcIPbHeoqZSAAeTUYx+WBz70A1pR/UAP7Us8jcDgkH6UCymyCRuPoOaC6IBMQodetAs4cxSji9sx8zNQJvOkKgcH7/vVHqbhW9ignp4EpJGDg1oLK+t7FSXFKTCeaAOq+J3LglFnPy6Uilh+6G+7dKUnoTQSRe21ira0UuEUG61e4uiUCU//jQN6Vp13fAoS4Nw4Klc1o/C/hIXrqvxkpCO3erBf6j4S01u2Kgrbt+VYvWbVq3R/lnR6iZpZxIb8O72QHVq3qJ6c1uFXtq/YgXEpSAcmrCsHroYRfTaSpM07pWspaTsU2sE9hUVo7ENKWl9TkTmDzUvENrbrsw+VLnnGavxFPpWpIS6ljzFCDACjxWkvbNpdhu6ERikGJatinWB5e4JB61ubOwt0tJUt2SQD+YfrSFDvbBt1Bh/AyBOKzj7a/MKA2FAcHqaUhLUGkrbKX4Hp0FV/hq7Q1cu2cwmSRUVoyoryaisiDwRQRSgbpiI6/OoLSJJkH3E/fFANSc45nn1+5oKgSMGgEvHHPX7+tRMR60RDHp70LZu/saiuKBSBPznrXZ2wAOaCCu/FabwFtN8/GIR/erNKutZTuuU8/l6VXjGKt1IKhAKQOlcWnOQJ9oqKgJHJSRXiNufh+maALihB6UBYkzif1oF3TGCoGguc4xQJOmFAZ460i4fjg+9QK3boSkwJV71n7halOncIk4qiZugy0Ej83M0Jht27X/MUUpmgsEqttNQFghZqvutQdu1bUyAenag5YWrrz6UrUQD3zV44yzZpDcAqUOfWgHa3N7p7gdStQBOfStBp/i67Qyptj8xGVDkUFqlOr3+krcWtWaxTttctLcbdUZTQbPweLcaR5j0bkmc01earbPsqbbPHSgV0XTW33lPuD+WDTd5caRbJUhLYK+AZFEc01D1+QlmUoR0SattXP4LTx+I4498VRi32d9z5rJMzia0Gna6QhLD+cRmooeuLYtGRdtgJJyBSKbvUnmku7leWaDWWVsp7SkqLhUo81O0btUsrC0p3pFaRlfEVopMiRClESBWZsmzaaslYPIzI9ayrXNklM5jpXCADIT16Cg8ZH+tDUoCSEj5YoIgiYnAyD3+XzqKgI4PHvQKPGFkAAeveoKVmAaghuTOTxXNwiQD8qDixGT+lcUmAP7UEcBAKiD6CtL4Ag3lwoclGfqKs1KudYJNztHMdKQAIGZPyirSPb1fKetTyOQflUVw55H15+80JcwMCD0zFAFRMTAHrQVqzM80Czqv+4/7Uu4uZwPpmoEnlmc5j/mlHTyeo60Cd0YQVE4qiuFBTpVAyaoWK/5oKuBU7y++FKGsQOgoPWrDj5lxUAnqacQw21xz6ZoDpC0rAAE1a2WmIfeS48olXaagvby1ZsrdPnIBB7VVeE9LF7qK3WgdicxNUaPU/ES9MdTZpIO7EDg0pqdo7fNeclIAVkigHpay3bG0AIJkVBGhPIuvjnacj1oGNRu0aRaKQFHPOaxFxqrlxcEpJyehoNDoPiDULGA2g7ePlWg1PVX9Xs0oeSU+hxQA0ctMPgPoBT61ctJsH7oFKQJ9qCk8fWl2i2Su0bKkp7CqrT9S1RyzDSmShI6kUGj07Xii0DBVnvNCvdWFsgq3ZOaCT2osXWmb1n4s8Vj37hJvUmYBUBQbC2dlhHxcj/t+8VPtOKDmwdBFCcEAyTxyM0EYCcfOPv7zUXMCT1xQLvQfegDnmoPKSCASKhhBzQeWBgAiB+lcVkdcc0AVAzKhFajwAmLq4yPydPcVZpV1q0i6lP8A2wetIoTuEkc596t1I6hHBA+deVAGBA6moqAHxmIjpUXEwciTQAWRHPNLkzwZx7T9zQBeAiZx9KSX8MgKOeQqoE3yKTcXzmQevFAjqY/yqiD+tUi1p8knqaorC26651HanWrRQKSvPyoHlhSW4RzXtNc3u7Xp5zNBc3lkksbkL2qAnFe0tq48xLm4qSgyc1Be6vcp1RlpptcK45rU6No34PRP8sP5yhBqxGA8V6VqDNyblxKiQf70q34kv3Gk2re9RGIorT+CSp1+bkHeDPzq51p5xq7SraQmgzfiRr8a0NhBVGQaY8M+GbLyvNfyqfeKDSIGkWKNq2Eq2jpAqmvXrS6fhghHccUQBGirUvf531Ippvy7D86wD3Boq80e+srxKWlrDg9cg1zxKGGLFabdhIVHQdavxHzxpT/4mQTM9/arG5bcetllclSaypfT3f8ALuNrn0rPXi1Nahzwqg32lHzLJkgxjgdabUkD+o56xVESYNDII7n160HljkSSrnHaaXcSpXwhJgdBQBWmRQykzIPrRECaGoEx+1RXfiCQkAR6VCCVScAdqDqkJ6jBrSeAAfxV3IH5efnVmpcXOsQbjnMfSkUEbscnmrdInKYBVB9q4tMycD1jNQQ4OCnBoTyiok4J9BRSywfWBxQjun+n1mgXdJKYgwP0pJ5Xc1Ai8rn+9JuriTJz1oFLj42VIPvE1lXnlJuXEnocTVDTTgbb3bZNMuPKWxvB6RigtvD1sH0nzkySOtKXjSbS9UQnA4xQcudSJaCQdta3wk9Zr0Z4vLlRGJHpQVuloB1FR3naFcd819M0G+KrUJdn4RirEqo8UoutQc2oQdkETVJY6Pa2znmbQHalWLXT7X8Ddm7WIRjHFA8ReIre5d2pSMf1c0QlboFw1u2ZIwQJpvTNPuy4QhcJ6CimNW0C7cZUQSVDOTWNUxqNvdqQlpZCTzQWenuakp5KVNmOpNW9xo710yCpJGZxQWfh7QxZkHbnkVf3lm3cWu3bJjj5e2a1IzWHv9LVa3BWG+vJqC3EqbVvTtJBmeKy0pLB1KNQIMFM/KKB4ltGxeJWgRPaoNToJB01n/8AHvTxMpOD9KoGvp/bBroV8MERPfmgGop3BAHXOOaE6ndwlRjBx1oBqEpM80FZgketQBI7Z+VQMnExHag8ADmZ68V4gAjig4SfUcVpvAoH4q4Iz8H9xVmpVrqqZujPYUm2naSqOatI7gAkgZoZVJg8E+sVFdTjOJP1qDgBM/oJgUAXCNpMY9yKTdkqj7+/vNAq8raJFJOLk8kRxiagRfWADIn3MUk4vdIBxHegA58c9jWa1JkC9PcmYqifkqbblJgjIo1qFqSEKBHWgv27kWFomCCVCYFI+Yi83rWYPQHE0Ak6X+JSR+p4p21sLphvYlR2mgutK065aU28rcGzzWtcuTavNMh2QrvQN6tdOW1qSlndI5rGPXd6LlThSoCeIpQ6XtQv2w0lJSOM0H/0ypX8x+4TjJT2oL22uNPsrRDSiCR1o1rqdo22pTbvxRzMUQgrxp+HUtAG5OcGDSS/Fze8rLSR2+CnVJu+Lf5u5CBz0FMo8cPpZgj5RQMWXjlSf+o2Y4mOaeP8QWgdvlkk9fpV6nAbrxbb3aZVbgg+1VOqahbXbf8ALlBP0qKp7fY04VlYnkZzU79SXm9+/wBMVBotBkaa0UiTHAqxCQoyf0qjhSJn9a4f170A+2TPoOPpUCqFQQEweAMfWgg6OsRPHrS5BKiRk4oBGBAx9KGsZJHA69qg8iZPavKTOOh7UEVBQEAiK03gI/zrgHomM+9WalXWphPnZXn/APGkiPr2irSOcCScd4qDhSowkkEdKiuQlJ3KV8gDQnFgDaDx0oFHln1PahkBIJOYHEHP3/rQLXJkE8fpVW8eYxUCL6sn0pV4c9aBdatucn0qh1FSvxyZ6iqJXK/jCRkenSmypH4SU/mA6YoF1uvLSE5UB/rTVtbl9IVnPHagtdMaLL6UKJAJitgxpyEIS4mDMHuKBbWdQeADSQAQYwOKjpNrfXjzbygYSetBv2PIVbgPFIUBmTFUl67pTLii4UGMTVqRS3/iBtBLds2gJ4G0ZqgudSun1kISrHYVFcbtr24P/Scn1pprQb0p3LUAPfFBJegFOHXQD3mp2+jWKF/z3kkZ4NAydM0IQC8DFcNloZVhwR3mg5/h+ig4eHtNLOWemhUoWkCKgI2zY7ICwozyDFMW9npj0ha0pHvFAu74etHHiWHiU+9CvPDym2SEHd1wZFUO6O6zbW6WlmFpwSTVs3tWJSAB6UHgRAgmRUHPinJ+VAulPxEGCAPik/favKwqJAHtQQUkDoBzmguJE8ZFECgqMc5+5oSh8cdBUV6O0CKksbcTQDcyeQPWtL4Dj8TcwP6R+9WalWurqQLsiRujj5UoSTMiP2q0j0cwCD6V4RJ5FRUFAg5yD6UF0EZMQPSgWXycfKKgpUiBQI3Co681X3WODJ7d6gQeITJJ96VdiTPNUBcMJkYpV23Z8hb61DeOJoKQILwUrnbxRbPctJCjH/NBaaAhp8qZciVcVYv26tP+FBkj9aBlCZYDiY3CmRr6mGAhK/egh/iyH3Qs5VOZ4FW9trrzaNlvO3mQagmu8vbjK1kT60i/Y+coFb0H3oOof0WxTDzkrHIxSz/i/SrbDLYJ7mqK26/iA8JDDaQe4EVXPeNtWWT/ADFCgTc8RavcKy4rPTND/Eao4nLioPI70AyNQBI8xcV1RvWwCVq9qAxbvnEj+YqIxnj7x9KgDqSf/uKI9OaCDt3fMmNxA9TXhql7IlxQ9ZoGbbxJfW0AuKPpVgnxpeKTtK8UHk+IFOncv83vVja62ooMK+L3oLHQddceuyy8SVcAk1owk5O0j1oBqAHIVjihKkEE7h07UHnAISDwBQiZME0Al/FiAfvpQyAokDnueTUECCOa4pe7B+lBxZhODBPFaTwD/wBe69QDVmpcWurIm6nPHT2pcJyZHv6VaOKGJjHtUUjJB59QZqDjoPMCPY5pdSoRBJ7/AH2opdSY5HoZ60B0iOQKCuulALmQaSu1EpIgcVBXOFcncCfYUuqTmIHaqBLkHqZI46VT6i44l8NlUoWJoOshlMNIPP60K8acslpJTIJyaArFypCw40DPWKeaulur3Pqx70DL10lDuxC5QOk0JDDt2v4AZPY0FvZ6KppO51wI9DTiLzTNMEPLSVDpNBX6l41tgkptRA4HWsxda9dvuKUHFAH1oKu4vXXVncpR9zQw4DkzVB7e5bECI9TTTN1bkjfGagsGn7Mj4YHzplLiEJwY+dBy0uG1vwIn9K5fltC4xB7mgAnWGbZO2RI4BFJXGuZJbGTzTgWD7t2YQCPY1Jy0eQgLJJnpQTtkhEFbZ+f37V65DZPwxxP+9AshKysAT71b6cw+VHalUdCB1oNX4X051F3+IdSBAgEn79K1ilBXTPWgAVHtJ/2qBSNw6+oHFBxRkT/xQVjMAY7kc0EDGagsGI7z9/f/ADBwg+XJSCczPNDCJMx85oIrBHtWn8DEG4uiOwk96s1KtdTkXeBMgDik9m3ARBHSKtI4B8OUweJPWvQAO1QQUueFcdhQHhHXrxRS61jbzApR4gCTj0oEX9oSZVnoYpG4JT6x1ioElkFMz9OtAWoGT36VQuCDJxwc8VU6yACk/LjrQLpCkOIWBmZ96s79xq4t0bjJTzigqbpwN/8ATPH6VNDy1IjIoLLT7QPK/mr2j3qyd1S301shspUqI3daCi1LxDd3SylpavSKr0N3dyv41KIPQ0DCtOSyncvniaWftlJSds9vagU8lcwM0VFspQkif0qjircpM/saj5ecc96CRLjAB4j5V1N6+MbsHoKC40BKvOLis9cimdUt31oU4lB9DFQZ0tLdf8szuqxtdMbbSVPEEiqJI1JttXlstCeJipB99TkFO49gKgIu5ZU0QpMGq95QKwJnPFA1YNpW6gED4ufWvp+maSwxatnYCSOaB4tJZMJwnPtUVnEqyO5FAMgA4AT0kc/f30ryogwkDuAPf/egiYHxKAwRwc1wFET/AFe1ABRzzHyNRIEEYmoBqT8UzOeOagqZx04oOLKigiBNaXwH/wBS6PoP3qzUuLe//wDnHr8PAGTS+1JAGY6ff0qgZSUpkCMdRioKVggH371AEzJOP1oa1wnMkUUo6sJzMegpVagpJAJz3H9qBJ4TmfWKr7gqPTHrUCrpEEHgc0m8fzDv1qgeSOv39/cVV6ylSkCBmYoCBDZtknrFIOlwKOd3rQStbZThk08W2GUyYJoE7h91QhoUI2Fw8guLUcfOgHY2+5wE5ANX1uEoUEBMiO1AS/Y3s7o4Gap0B24OxCJI9KBS4ZfZchxKsdxVlodivVr5Fqj+rJI4oL/XfAt1pzPmBe5PeayzFqnz9p5BoLU6aw42mQDUHtHtWhuCQekUFpotkyohKAPbtW2/wBhzSSCn4owIoPnN/p6LS8c2oSVjipaXpb2oXcOYT19qB/WPB34cJVZgSByMZp3wPorVtdOv6mhJ5AByKCeveHdPuH1v2kAdgKw2p2/4W728UD1namWnEDM9K+q6eEqs2iMmAMdKCS0yZgmP0ocf+IjtQcP09O1CWCcCcUECZmIJHbpQsiYIoOJUo9RH61DclXXA7T71Bwx+Wc8UNR+lBAqO6IrUeBh/OuYOAlNWalWepnbeE+g/alzODMJOJjNWjkqIjaPXGKDtSk547gGZqAbh7Z7bqAsc9fc/fpRSdwSY7GlFpUMxIA5BqBV9Uzk0o4oZJoK+4OCO/rSxzIJiKoioBNV2oq+AlQzPagrluLWAkTHQ9KmkpbBKvqaDhulqOxuBPb3ozdg+seY4TBzzQdtZF0lvbOau9WSLPTSsASrtQU2hJFx0AntWx0XRG3gCpO77/aguD4YQ4iAnpwTQLfw1b2rkhKZHWRQT1PRLF9qFtyfU1VW1ra6QvfZgJc5mgjqesX102WnHysERtPSqW205TrhUBk0FmjSnAgfDtxS93Z/DGfrUDeg26re5C9wgHM19G0labu08vAAEZqxK+eeOrRdnqxWlJhSvpSul3flwAkA0Vpbdbt4kApx0imEaUViVpKR70Dh01ptlW1BJjlXT1r5N40R5WqKgfc0B9FcSu1TJymvo2gPedYIIMwenpQNOEidue0VBJkmRBPAPag6oE8Zjn0oCkkmNoM9xQDVjOMCoHrQewev1FeWkRPEVADfhQ7ff9qgQSZEg8yetB4wVYEelaXwLhy7Hon+9WalWuqp/nyfekyNoJ2x3MVaRFJBwE+3wzUVH3+/sVFBPO4mgOnkTMUC70ASU4+tJPqJSQCSTUFe8SAAYMGkn19P2oEnVTgEfKgLVmR0qjiMmP1+/vNVWqbVvBOUiDxQJqUhtBIz/AHpJbqlrgqJzwTVFhplq4shQQVdoFXtnZvvJKJOBgVAlaWxRq/lqgEHMirvxg1t0ZKkCRGYFBQ+FkSnbkxzX1PwlbgtblcCgvbpKENyIB7CqG7uC2smJM9+aVFfc3qlJiCQO1Vjjbl04AlNRR7bw1cXCxuQYOec1d2fhpFk3KoBPUHrVEHrTaCB9KzuqNltasY9eKBRu6CDABBntW58JukshQM4EGkHPGmlpu2PxAGRmI4rLaFpQccjaCaVGxsbFNs0PhHpiuklxzbHH9RHFFOfhyGZI6V8b8foCdVV2mqhPRHANoxxW68Gvj8MpCskTUVf4WT3J7VBQjkQaDnOCJPQVB0SdyUhMdhNAFR3GI9vv74oakke/WeKCIFRVKsUQEpIVO6Tk9jUtsCBnvANRUCABzntWo8EABdzHQAfrVmpVjqp/zBwaSwEwBgVaRwQkkQmSe3NcXBHTPU1FAWDmD+9LrO6RigTeX8O3kiMkmk3pAkkQrMjFQJXC+THrSDxBk9CaBVwEHkH59aXUAIA/LPH39/WqIyUp7+5qo1kEKQR26UFegZ+JUVBDKi9IGJzNUbPw8W0MmUwYrrd3cN6gdqFbQcbelQJ2BU7ry1rGQKvPGbaleHUKGSYkCgznhv4IkATxX03w1dBu0KZA98UDj+ob0RPWM1WvfzlGAc/r9yKDjVh5udivac9fSrnTtHShQUtOf0++aRFqryGBtCIj1j7NVuov71jZiT0FWkQS2gMlazE9zWV151jzCEqBPWKis8U7nY9fpW98KORbpSYnHSgutU/mWCm+ZB9aznh9SUvLE9Tz7mrUadBSpAEg4rrbKJwB3zmqGrhCUW5Vx3xBr4P4+cLmsOARKSRUpFbox/zARI5ra6Ao21+ls/1gVFatCtoJgnnHeoqyMSJoIDgiMeowPevRx8KooOFI7QOoIz9aEsDGJ/8AEdPuKASvSvBPM0REpBV715QSkgEj0HWoobmJA7itJ4JP8y5HYDrWpqVZapHnkxOBmKRCSZV9P+aUiBgkYT9K8SIHA+VRQXDMgbZ7Hil3lp/8QOZHNApcbciP71XvlJMmMdZqBC5OD9KSdB6GfQc8UCy4CiODQ14yVVQJtYSsmcCqvUylbkp4HE0CRb3tyk59+aYYYJbgRI5oNT4V/Dqd2vqAHerq+RYsrBYII71Bn9JbS7rb5x+XFWfi7/8Ab4QDJERVGR0F+FcxGK+jaKAbPdJxQOIB4J5+/v500yynE4HoaC2tLb4QuJI7ffpVin4RtAgz9/rH3xqM0rcRGYMCME9qq7t1CTJ71KsZPxF4hcT/ACmFx0qrsrG7uf8AMO8dJqKZasC4rcOnatr4W00oZDqpIA6/WkSrlTSSXt23IJkcVhrS4SxqTje/qelWkam3BcSknmMx/tVg2CUx9/eKQe1S5DFi6Vc7T6ff38vz/wCJ3/O1Z1QONxpSFbB0NXqVRjdit1cOBl63ukjB5qK09u6H20OD4iR0NTUJ6fMUHIJhUD51xQ2iB15n3oBpIUnEDuE8feaiqB8Shk+h/eg4pPQZ6c0MTMUHtm45zFQWAkFIwKgGoysk/StJ4H/Pdew/c1ZqU/qcfi1QBB7UoCQntxVpA1ETz8qiTOJx7VFDeT8ODnqIpZ1JEkqyOsUCLx54IzH0pS5PJB5nNQV78gRSboSQcxA6H7+xQKukkE9TS4APKjEff9qoUvHvKRtH5lcUs8Fi3AMST1oAtgJIE/rVn+HLbEhMTQF0q0dfWr49uOJ49KMXXWH9q1KO3rQPeHADeOrjJRmelN+KZ/wFQScHp0OagxujJ2wfWt/4fut7ITIiOKotWnAVAdsCrS1WkISN0dgOtBY2zoKQkEGmy5AKh69f7fT741EI3dykEgwB71lfEepJaQQghUjoYrNVg3LhZvPMc4Jk1qbXXWFWgYSQMR6VAFrUEof/ADJImZitroWtNItNm4cZ6ftVn4Vat3LKrdx2RxXzu5WP8bUWyY3TNWpGs0y4+BIJ471cWjoUeQZxz0pCqPxvflqzUAqCRPrXxLU3Cu9UruePnT6oCTCwoHg1v2QLnw82s52jB+/apRd6A+HrEJJG5JAP39asjAiEwSMQJ+YoPDaZO3J9On9xmuKhQ/LtHGRE/eKCIGYxKcZ4IqJBAACSkevH3zQeIPznrUSBJMSeomg4cSelDUJ5oAn4V7if0rS+BxtVcj260mpVhqY/zSsEiBSJx2HvVpEFHByJ9s1wkGCDM+lRQludARPpSjxWPi2qSkcdZoE3VCJI+XFJXCgJPNQV7yse9JukmYP39igXWnkH6Gl3EmSe36VRXPoLtyFTgZ5rly8SqIkigAwoOPDBEHpVs++Etp3Higf0B8PEpQBT1zZsLlaufQVAt4cWEX1wMwEGmNeVu0hc5mgy2mJAaBFaPQr3yklIUaoure8E7ir9at7S8Chzg/rUFmxcjmeOa87qABgKz71RVatdny1ET8zWMurh24fVJJHSKCr1JACYTyRxVMtd42okBW2gIzqLyCCuRFXmn62+lI2E5HTFBZp8V3aLY28nPpRNFaurgquFiRzPfNQaTTbrIAMnrFXaLraiZyOo4qjFeNtQK2VAHHaa+ZvK3O8znmkHd0CQa2HhS6DtotpXalF7oDnlXLiDxux7VelIUqYgKzH370HFIHJAiRwMVzAOSASOee9BNI3QDAI59fvNeKEn3HJ7UESMdPcCKGqOM+1BAmTJ6frXCCMEEHscURE4Tx860XgyQu4xiBmKs1Ke1MH8UfiPsaQI6FKZpViOzGQB6nmhObkZE56c1FCOe57iKXeX8MZnsQf2oEnkyOv0JpG4gJiagQdAEDkClXCAMH2z9+tBBsJVO4gAUjfOJb3JBwaoSZX5gUvoMil9u87iYnPH360EmmEtJxE9qMlty7um2SCBMe9Bs9O8MG0baWF/nH617UtPebeCACUHpUFfprAZvrhJPxbfrUtYKTpCgoEn0oMzpCgu3UDyKM1cKZPODk1Q+xqAWIKo+dXel6id8EmZ71BdPXhQjcTAjpSatQBO7digV1HUELbCdxO7uarrRkuKkp/N1iguEeG7dVuXX4EZAmqV8WLa3WwlBA7UFLq6LYNEspkjrR9GSPwZWrGTzVD1kyw5cb1pGczWgtbhtFuptggKIie9QLWrjtu+VKUYJxVirUwW/wA0ftQZfxO6HGiqefWsM9AWYyKsHgf1q68PXXkqTmBVo1ls4W7pt7+lZ571qEnekFMkHgkVB1SDHABJx3qKwlUCc8RExQeTAGeD6EzU5gREHptExQcME/7R/wAUJ0AxtBHtmgHtVjBPyr233+dBAjHTmtF4LA3XB64FWazTuog/iVfDik3EYnbjtGDSrAVqGc/2moFYSmRwe1RSzqus46daA4lQVmFCOJ6UCb6xsMHrGJqteXMmePSoFH1ZM5j+1JrJ71QlqDim2pT+U881TP3DtwAgc0D7dqu2tk74G6BmoeVsMDiiiN2xUoVMHynUKR+YZojU2mu3KGkB0lQSIAOYo1pqqnrsIcOKgSt9i9XuVTtOw4mRQtczo7npQY/SndiVj1NWYti7aqeHAMYqhRG9onn39aes73yCVqMRQXrutt/gUkzJ7GkFXpdbO1UE9qgLplou6UkGTVrfvW+lMpQCFLGaCnu/FDqkFClAJ4FUI1EuuOKUr3NUTlDrZQRM1L8Q4xb+U2lRnsKKhbak+yrKSByJFWNlrIbUkEnJ4JojUWt5avW25zKvSqm+u4WUo4H2KgqtVuAu3O5XT2rKOSpRIGAetWDxxHc03ZKKDuB7VRrbO58/TsfnRkCtP4fvU3OnpSrK08pNQWKoBG4BJGfy1EwMnBiKDskRnJrqTClQYAzQeJ6b/SdpqAIJmY74mg8sgemf71FKNwwfnE0EHQc/Kr/wZ+a5+VWalNanIulBJxzS+ds/tQLLBMgEfNP+9LqkKySc1FR3hQI2mR6e1LPLAMTPagrbmdxV09KTcUOR0qBG4VGQSJ7c0m4sA5xOPaqFbs+YlSCcfQULSbFt6+QOYMmaAvii6Su8Qy2ICBmg3DjabYLJJV2oO2VyF8CT0iuWxKtQhSTtmZoNA7cMpgQOOlVtvdeXqI3SAOpqCw0x0qvrhfdERXNWV/7M9OJzFBitMSo7j3NaVja1pO0qzJM81aEggLbUdomeKVvklKQE96Dru/yUiYIzn2mndOClwkicZFBcm8bsGClEJVFZvWNRcde3FUz0FAj+HdvCNgInrVtpHhrcdzznXqaC8R4fs2zu84D6UJVhatufnCh6/f3FQFutPtrxhLbQynsKz2p+Hbi0WXASRyKoFbai6woNkkDiri0H4psq5igqNSUU+Yk4kQJqoiQaAaYUZ+dN24+Hj51Rf6GQglByDirnR3PweokKIKVd6g1SIWjf8MdMcfKunPM9/cUEYJGYHqBFdk4MATmSOfuaDwKlHIievQ5/3qJmBJH0oIJClElUY6ETRJKSQmQR1I6UEF8RtJJPCf8AStB4SABuIjpwIqzUomp5uV/ClJB7c0oSQDhP0pSBKIg4HzoTglO7amDniooBxEdPSaXe2hJMEEDMCPpQVlw5HQZpB0mfSoFXTuIIVA96q7y+ShzykfER1TVCI8y4uPKbUSeOKt0Np0q0Kj+dQ57UFZbhV28SpO5RM7qVvGnUXJQSSkHFA9YJS26kq4Tz61Y3wZ3BxpOTwRQDtbS4uXJKZHM9KHqrJbvEzhfWgtNCRsDy15/l4np94qGrPAaQ5k56A1Bl7falgpHJOKbS+VDZuwMxVHVJO34eJr1wAGwIKscUUk+tRcAyB2rQ6CylNt5xgwOtEU2sXSlvLCDg9KqmkrduEhWRI5oNtpjFu3Zp3JBURzS+pNFCFLbUUgdjUFO5qI/IHCVehqbNwV8kx3qi/wBNfRbtJdUondkVZPXbd0wBtSe/FQYnxJa+XclxoEdaPoF7sGxR9DNUQ8SNbz5jXCcms+t3EJ+dWAaSQeactF5AI59aC4snC26gnirpZUlSHQrtntUGr0+5S7ZgDkCIpkAkAqgDurNBBKoIkAfYqRB2dyREdv8ASg5uI6EntPWujI9OPv6UEF4JgSZ/qHvUEqkkRmg9uBImB6itF4Q5uZmZHNWalE1NRVdLzugxSbhO44NSrCrh6ARPpFCUsgiRBjqM/WgHJ7x6xQHlwD09KCvfSMgQaQfUASDgjmoKPVL4bSw0SFzSjLf4Yb1iCoZ3VRYaQhpgquHAJORVXrmoquFkT7CgHpVwpAk8z9aDe3HmXJAEqnNBZWW0kJgCe1PuKRvSDkxwc0FppuoW7fJEjvVdrDzT1yFo/p+lQMWHmG1WsE5xkUl4id22KW0kyeaoza3QmAP0pvT0l27O7Ijmgbv0eSgpHII4pd5wpbAnIoA7S4ARzVwm7/BaUUrJkigzAcXd3wCT+Y81cv6Wtjy1gDORQWVq4tLYCsf3ol04DZu7ldJ5oMjt3XBHWeJptvcFDOaC309xVxDQyOwzVs2SyqATkRAiKBPU7bzk7o5qmLRacUtEgD1oHFvNP6e4kwSEkVnFMeZJQDIpABKTvKetGaMKkcCqLFlalKTzANX9s95lsEHMRUFxoV0rzVNk4q+BIHE+3IqD2JkACOSMTUkmTnBPpNUdURtwI9e9RbnEnIoJbZHJjj2+/v0GE/FMAHGB8qDxRPAMjMdq0XhAz+IGZkYjtVmpXdTKfxbnSDVe6oARtMdhFSqCs5OR2zXClOcgmZwIFAt/UTwB6T+tKXaoIAJqBN1RAMd+1V92RtURz1oM++lpDqnV/m9aLpbSr+5/nz5QzNUL6vd7Hl29v+VBgRVXZoDtxD3NBZqtmmRKU/KknbUlZdRkn9aCx0dLi3kqWPhBirldki5vAEKEx14oA3unqtFkHCvXmq9ILrh5xQX9uC1ZpRgEn3rPeKVlPwgZ7UGZcWvec1Y2VwWmQ6Dx9aoO3dm7X8cGmy2gD4jJ7VAxp9mkOKccG1uKr/Elw2tQZZOAKBXTLUtHzVj4ulXjby3gEkkgYzQOeUQBuAT6qqv1NxW0pTxQU6bZzzQvbz6RR9ii5gHBoJWz67W63gdavbV0XcErieaCd84UFI6RNJXLKfwjhSTKhIFBT2a5S42TEk9fv7FB00E3DyOkH0oFHEFD2fnUig4Ij7+zVDlknBJEQKsbO4CHIUfSoLu1WWnW1pPX4vatI3cJdaCuneMVAUOfBIUDjt+1c8zEhQie00HUrkjInuMURtU0BCQehxMfX/j61BUSBn5GPvmqOSNsgY7Sav8Awenb+J9x1qzUoWpHfqKwZgcyAaRuTCztMxUUHcYkgD2GPpQ1qx0+mKALi8STx+lJvqStwmefT77VAo8oA5OBVJqWptNbkoG5R9aCjYS5e3IbIOTjNX1ypFhbpaT+YiIHSqKNSR5ilqgzJwRSaj5boXMRQNNvl5YbAwqnHG/JBTxQHtFI2ETCuOtP6aXE3oVtPOD+1QF8VLdQEriMZqu0NkvvDen83NBc3akJWACAEcVjNevPOul5kA1YKvb5ntzRQpQbDKIgn5/WqGGUm2AJMU/aJduVbxJTzioHNSvwxaBlBG7qR7VRNWzr7vnHv3oHmwouJQExtyYq1aZ8odldBQNMOqUkpc4IwO1AumElsk4gYoEgEA7cT6811u3KVEwSTzA5oAvWxUY/UUW2T5RB4CcTQPKUbpHG6Olc8pWUFspniaCicb8i8VKcHpEVy3Ulp9a0HkTQI3az5hUeSanZq3qiPrVDolpXw4qRTtIVn51Bc2LxLISSZHB4irrR7hRb2LJkmoLILIOYz2FdWdue+JoPBZzM59MH50dlXwx2xmgKpZ6VxJk5kdfhE1RIgE7Z+v7ffrWh8I/kfPBJBqzUpbVir8a7gbZPWq1UD+kexj771FBdWCYAA/vUFHPeROaBV1zJIM9ZAj74pO7u27dtS3YAHMd/71Bl9S1Ry+WWbZW1Gc0G1twwFedKlHvVDOjMg3fmxhOTSutvhdyo7hE0CzqgtmQaGwlK1bXBI/egO20lpzc3xzBFEvLhS8qIn96KhYvqKpUZjMirix1JKdVRuACQODiiGfEV+3dOBtIo+jWpDYUcdjUCGv3P4NCwDE4rDvOF1wqM5NagmyraMc01aI3kuYwKCO1VxcBPrFa+3/C6TpgK/wAxT1NQZC5uFXN2taQSknGKt7daUWW0iDmgjYoBlZMmrazVvVtJyOJzNA0pKANshJ7zSV+8ENkSKCFlZl1JXBIHWnxahtvdHv2oI/g0uEkkZ61J/Sf5EwY55qDmltoS6EKwlJ/qq7vbBp0IW2n39KDPa9ohblxAkxWUlbV1CgeYyelUH1G0K2g42JHpVfaObHADxVFsmFJBnI/evKTIiIA/TrUFhpZSHQlRwTH61bXC/wAHeNqb4MTQWyXkuEFOfSpyCciPUioJpVAIHWiIUlAE/p8v9KAgWCPiMYqSFKSMkgzQS3YJVCp5zWm8J8XHuMff3/fU1Kr9Yc/z7pzlRiq64WIhIgCcVKpVSychSZ6KjAoaVqSTwSfSDUC2oXIYYUdoJPSs3qDL97KlrOztQKJtfJny2yOu41xbigT5mDFUXWjsts6Y6+omVDBrOfhFXVwshUCcUCz6VWjhQqTHpR7RlTsqHTtQN2rYU8lCzyetWmo+H0utoU2qBFAG10QNtn+YJ5EmpNaehtW5Rz0j796DjNiq5uUwrdnpWgKfwdkdyQmB1qDB+KNT/FvlpPA5NUdagm3znintN/IszA2x6UoY01sfiCYiCYxVhqwcu2CRMJ6VAC309DdqlcfmxmhXp8vanviKCytLUtsIXP5uM1Y+SllkcboBg0C/xukqSvaE49KUuLdbzCjnpmgvdKDbWmlJBKwO1defm227cioAXS1izQpudx7VY2innrDapKcDJJoJaVZi7dViNo4FNLtnkLhuQoHFB59BW1+HfHxkcmsp4r0AWiUup5IwIqiqswpxHlqMp49aq9SYSzdEN0BbVwt4MkU8hxKh+XPqaDwWppQUknEdPv1q4eu0PaeiTLiKCw0m5S6wAkytP5qsErKuTUHfN2qP/cOsURKuOvrxQESqPlx6VMqlI3An1NBJC5xgVqfBxlp49JFampVbrbiUX7oUJk8ng1WOObiqOT39qlUuoylU9f8AWoFQwnFQCuGw4mFCRSa2W0/BticYoBvBCUqKABCf1rNvBaipZmJ6VQ/56v8ADdiT8MdKqGLvyXNxI5oFtX1BNw4DGeTFE0l9YP5sc0Fg7aXAuEugHb3Bq5avFqtigqzQBQy8pe5TsI6mhOqJPlNndJgxQXOiWJt0ea5jrmqPxZ4iIUphlQIOIFBjFqK1FR5NcrQkBinLNwAQYzUD+mplRI96dXchLTjKsg9Kg5buedtRIhOTSN+Cu+A4Hb796C4s1FbaUTARzNcvrlQcSgHMcCgZUHGrPzCZ3envVpp9gLjQ3H4T8IoFtOcCUOIUJMEZptbbYt9ySN3XPI+xUHrWzLkgiABip2JUCpue4xQWdkg2rvI+LODV1a6f57gcjnpVC2taYsLS8OR1rH+I3FXLakK/pxQZrTiU3flqn1pHWUJav1ACAc0AVp3IBSKm1c7QehFBMPlpIVyCcU2h1brUJkTQN6VeKsLpKVCQeTWjZeS6kFHXpUB2m92UiPWipgYEbetBNJnmRFS56zQTbPSZ7elavwUqWbgcwoZ7VqalVmtbV3rhOfixVY8kdQCPX7+5qVQFI3f1RFQV859Kgio4ER9/YpO4UkiOtAteuRZqE/EeKpCtCbdQWfiqiKF/+3KM/eaot5fdIT9igettMDwyJ96Mi0Nuvt8qC70u4LxDbuERE1zU2m7dwLZXI9KgSDtzeK8towmYJFXej6ULRHmvyfU1Qtr/AIiatmi20ZIEACsLdPKuH1OqJO41YBV6qOqM0VlRJioLqwUEApPOTQbxz4yZqDmnOEOe9M3KCHQ5EielBZWw8q0K4gqFLWVq9eaqj+oEgZx9aDR61bAIZt0CDjAq/wBHs/w+mJtyPzjPSgzz2l3CFuqQIAk/Kaf0+wU4ygqkyR0qC+Nqi2RtIEgZ9qzKf5d8tROEk81RYWlwm5uQUniK01lqLLLaWlETwaRFi8pq4ZKFpBKxieJr594itU296UbRCulWkZXWLBdo8H0QArIA61T+IT5i0OCMjNSKTt1KKSDOBmipaC1QKobQztHxiAKdY2JAJHsKg88je8ClcZ4pqyuV278LPwjJoL63uUup+AiiBZKiJ+dQEQqckxFEDg5Jj5TQFKsEiZ9q1Xggks3BOMjFWalVOrInUHIP9WRSLzm34cUUBZCeYT3oLhJiOP296g4t1KFHdx71X6hcNkkIxjkUGe1HU1NLPUDGaqLi/cfUTG30Aqh7TXw6ytlR5FcXpSrdSlICj8qDiHn2jCkwkVNd1vTABmgCi8eCtiEqp61065uYcedKUSMTQXiV2WmM/AoFaRiqrV/Er7rfktAAcCKDPOFTvxunn50o5AOKoiMGu+tUcNSaVtUCfr2oHmbkyDPzAqayVI3+k81kRYcDasEYMwDVgtS1sJgSeaB5tSlsoQqYJir2yaZtFtOKyecGM1AW7UXrsOmecZrUWTgWu3g4gzVAtQuGmlOpB5H0pyxCBas7QNxieKDnilS7ParIDgzA5rGFTm5SikwrqaUjlre/gLoJ2hW7oauXrltbYeByrJFAxbeISlaQs/l6GqrxPdC5fS+CfhzFBVXbydQtvLUlJKRisnq4MbUxg980CNqRJH0p1LcSUjJqhu33KQN4nPWjKbVO2IEYjFRUUlbLw3IxPNPrDbySsE0RK0ulWqoGR1q2YuEuJxMiJqBgqO2AB79a6ndHBIoDAkJIyeuBPz/vWt8BGWLkxkqEmrNSkNXATfOqBJJMT04qtdAUZwaKXchSCVQB3P8Aakb2/bYTCFAgY5qDP6nq5IndjNV41ULB3K5qhS7QHlFUgD17UqW0oRg0HLR/y3grsa1elajbLSBcqAB+dKLVQ0JSZW4FE9ODSzqvD7YnzED5VAhcXmktDc2pJ/vVZea0pSC2zhPAqirdvHXFCVk1NtKlQSd3vVHLhW8BI4HQGlVJg5696Dm3FSCBFANQz1+dcqg9qsoVRk9ewzioIs/E/tMRV+ylAZAIqUWmnsoWltCiO8U54gHkuMtokGQTFQMt7S0gzkiautNdIW03/bmgX8pVzqCwrgZzjNaZttm3sG1qVBQRVgpPE2rjUFIYbUlRRj4aWU0n8AJgE/Wgz103vf7R2FNInYkKJKeYPSoIXSto3ITHzquu7ouo2HKgKBazdSl/aTiqe+bH4laTkd5qirAAcPf3mrfS0pd/N2GTQPFoIVOIHrUkOJCwpREA0D6m2H2pQuB35iguJDQg4Pag9bON5kBHvXm3iy8Vp/KD9aB+wv27hzZxH1qz2eXkjBGD3qDhO4jJAPXith4BkW9yMDKcdeKs1Lha+YL148mScyBVFqLv4JyFQYopC9vg6yCYSRWa1K5JVBPpUFRdp84YPqKR8k7sK9vv74rQMN6UbRJ9qggblDd9KAq7VCkBaMT+tLuFxrhf0NB5L61YBP1rpUVCFbj86ARakmDijoa2twSJ6UHEJBcAxk9TzXFrUhzy8gCgK6jagHmaC8n4J75iaCDadyQKkElA+XJoArMnFRqg9ukcmM1LdtBE81BxClBSSkZP3/rV15u1tO5XrUofsrmHApJ/WnLx5V5tMZ6UDlotS1NJJwMH2itLcuIs7dl4wCkdKgjpzoW+X4yrvTNzeOuFTe4pSeYOaoorZaGNYcbdE5xmr02oXYLeCpAnpQZNaSVKWehij2yg4khRjbxNQBfeATBj/WqK5c/myDQDSr+bvBpG/wAPlXf1++1UVSEFb/I5q8sWC22CKUFfC1YSSB1NeCSER34E0U1pxKTtnJ6UxetlZ3CZ7UQklta1AJkRirBphPlwrtQQsrbyHipszVi5qn8ko61BC0vWlgblAK9TX0DwApLltcrGYUkTVmpcZzVNbXaaw+N2AvvWd8S63+Ke2pVNFVyblRZQN8kHI70rqgG1BHBA60Fe+ClvA6ZpJKiFSaA7bqQPWO1CJIWJ4qgynNwj+1LqRBzQcSkD370VpKeVkiM/f31oBrTDpAOOM0wiY2g/L796AaklCt2fX1riiHCCBkc0Et28RyAa5tBxMx9/6f70HW0BBCjH1+/WuPFJHGRQJkZxmo1QVg8gVJRE1B1lMkCn1EhpOZkYoHrb+WzM5PSaKxcrMJB61BpdIYStCVKweeYoms3K3ClgKwkxjrUE9LvS0Eo+HGKcurz/ADCFoMp69uaCu1pCVvJu21wPQz+tWrOoqGgKAIyO/PeqM5+IKXCeUmu3DpaCVIEpVxNAhf3ClNYInnnFUzlyYgmD3oJsv7RBxQL47yc8YoEVfy3Acc1orAJdaSAQMUBnW1pB2kbfeoBcp2qABPMdaBu0aQjaTBkTIo9xtSOn+lAmw8ltUkfPvUnL0LgRAHSgK05tQSpMynj1oLjiFKUoqyeR0NAAJSVYGTX07+Fiiuwu1E/1pH6GrNS4+f8AjBS29auSScr5iqN6VHdnNRQvPIUJ44oly9vSkbuRzNBJpoLTkUhethKzHT1oFwmf7xREgAwZnjBx7VR44E/r/evJz6ex9f8AU0HUIG4DkEff39kq0FsE9fv+9QDS0peRIPtTDbcY+/vpQQcbnPHr0pdxG0QnP60EUgpyfrPrXisx1I+dUdDkzP2ant3D9o++0UAXWoMGljzmgm0PQmoqJCqCaFimk3MgTnFA9bq81Enj1pyzMupwCDUVesXIRdob4ATxS4dNxqyxMAcTUQu1dFu72g9YxV4XkK0p1So3RIz6UFLeXDjGjNuFRO7ir3zArwolaSOp5qiq8ubdK56daCtwqTBPAxQVl07uJSOaqLglK6CSXQGt0Ust8zzVEFL8xSTJOatWHVNNBIPyoJOXzkQoY7mi27vnAcgnmoLJZU0Ewff1oT13KUifpQTba3oJ+k0uGVF3A60FipuWiRwB9/3qqeUsvQD9TQM2yTIzmvp/8Lk7dPuh/wCSc/I1ZqXGP8RW6bjUbpRTws1mrxCRuSkelRSJYPUTBoLoKVCJ5oDsulBE9qBcbnFTyPag4hoGAB7CulpIORkUBGmCpGQKE4jZ068UHUCIMmRxTts1vjH6UBzaJCAYHPahrR34opZ1JA9qClG780GfnFEcU0DxihqZM0AVJKfaptbgYz8/p/eqC+XuAn9vSlLhk7sUHkDaiIzQDzQcoqSRnNA1ZOKKiAcDrVlpbkLk8g8VBZpdCVFyeMUq48tl8OgwDzQc05RuLuTNOXV8GVG3kQRECgK8lN9pIYBny6Pa3IOjfhQ6PhJx2oEbm+8ptLIMEYqN6S00hZ/rEzQVjR3LKv0pG5O65IzE4oIOJ2jbFLOAkxyaoNZslZJqwRbLgQccdRUDNtboUdqufaiOWxbWnZj4s/f0oLtplLjIJGaoNRQpm4xwCf8AigttPdS4kJVExRTbHcTE+tBPYtLZSExMSTSD1osOF0pyPSgIwn4SraR0r6P/AAuVusbsdlp6+hqzUuMv4gU01f3ISudyzIrLXoHmEjiailgenXrQXEAmQCKKilpUzBx14rj6AE4ie1EAZdhQSrn1o0Fa/h6nigfthDUR9RQHWtxnrRQC2oGIMU9biAfSKIMp0mEk46VEoCqAbjKVJkfIUuGz1IPyorxbJ6UFSFcp6elEDKEkQRNDICVwn6ffv+lAwzEQQZ69ooTyJGfpQLbZUAOKWdTtWQOKohUgojHSqDsL8sKI56U/pTm1KpqBlV1CoKsTmaI4tLqUgGR+9RUdMe8m52g8/pUbpxCrpRM4miGNPfWA6UGQoQKWbvC0s55Pegi44HHUknin795D9o2mRKExQUxWpOTz2oCVDzd5g+9B64eSpRMe1KI/NnjrVFhaEASnp6U2m4Wkwo44NQONuthsKEE+1CS6tT4EmJ70GhtlpWhKUnkUvqFu263ECep+/nQJWjiW14MEY+dONXMnOc9OlA7+KSGT8KZiJpY3HxAqAioBocQVkwI7c19D/hfB0+6IEfGn9q1NS4wviNl06rdGDt8zNUl25tUQT7mooDXxcmprBkUV1CUx8Rg0ncuAKiaITSjzHjHfimSgoxQO2jkpzgUVCPNWQM5xQHFmnbJIH1rqbcoG2PoaDztqvZvjAzPahIJIyIoOrAB+H96G5tPOD60Aynt8vWhPSII5FFDdktg1XqKvMif1miHA7DI2g7j1HWotEOglYMfvQBfT5RlHBPM0m6lUnGKoGRBrlUTQelM27mwfvUHXHjuETz0o7VyPKkfmiagjZXJ/FAqOB0qRWXHnldMmgctnvI00K/qIqtU5uc3ZzQOWm13MnFDNyUlXxcHoKBe4dChgye/eg7/h9hVA1JkTXWk96CysWgltS4xHH395ru3eY71Aw3arPCo+WKbbt4GSDHrQNMObPhkiiOPqPxZggTQKPbRKgIoSLhaZyfSgfZWlxsf8dKDdSkQPegUbuCDE19Q/hG4XNNvR0DiY+lWalxR6othy/ukkZKzBFZTVrUJdlPvUUihJC4jH39/Km0o+H5UUF1OcH3qtukEmQc/eKInpYBeAWo+k8VY39uAtOMHqaAaW9qYAriXywrPB70U2i/bI/MCegqCrog4John8UDbmeSPpQARtP70EFOBOOTQy9PIFBHeDxBPM0K4eQhPxGOnvRQ03DaxEzSr6QFbon+9EeC+ij7/f3+lGaCnMAZmKBoW28SqR1queR8ZSEwfv/WgWebPME0CBEmqOpqYcgUHkq3dqIkkf70E2UgubioDrzU/MCWliQSSYoCJcDlhtKoKaWaQAYJxQHQ4hoQlRzzmoOp3MrWcEnigXz5ZJmaETPNARKhtA71NlE7RBz0FBYtKLbYH19e9ESGgQQAk9z1qCztVtqRCVAE9OZ9qXufNZcPbsDQCZvSt8JPU5q+t2EuNJWDJPMCgC/agJ/wDKPlVPeeYhZ+CB3oJ2lwpEEyOmab80PpzigRuh5ZlHHvX07+DJJ0y9mZDiefarNS4yt88lWo3AB+IL6ff70lf7lJmQY61FIhkDP71F10owATQTTCgQe3XpSyrNSiSQQec0CwbLLo2jgzNWaHgpo7+nFAFKwVqI68UN9tKx78UVXusuNrCgpUffFHQ6S2Eq9pFEPNJ3NyFc1CSnAJFFCWrecGf1rm07ok55oGEW/wAMjB9qrtRRAjNEI2+8O7RPanVI3VQMsQvmB1FOMLS0BMH3zUBH7pJTANJSkqJkZ49KAVyIXG2J9ZpBeVE1YPV3bP8AbFUSQIPOOKMtICNxNQAKs4UflXgDMSYmKArRMGFRFTnPf9KCTu0I3Aj5VBTspAmgi7lvFL0HqctsqBjg9aB8KBTEcCpsw4SCkfOoGrZthlUlas9RRbkocRLZNBUKK2nxAJE1c22pFhvIwByaD3+MpcUEjPeev3FGWW30AqOfegSeYSVApPB70MynAmioF0EBBMzX1L+DiAjS70CMuJP6GrNZuMRf27jesXJVmVTUXBvHxGelRXjCUmRA+lKtNocf79IigK/ZlDpUOJkUwlbK0bThXcUCrlukqwBmlLj4FbUgx2oBBRnIijsqCh3NFRvPLUCB1qpeKm17s/6UQ2xehLYBOPaircDiCR9aBUTJJJg80dLyQraAB+maBppycfSo3FulbeTB70FUWQ29z14ou/aZ/WgG+4QcYzxQkvq/qzQS8xR4PFD+IZk4/wBKobBacZ2xSFwwUudDQBUNpqSR0/tQSUODzUi58OelAFMKUMUQgAff33oIpURJnnvUi4AkHmg4jcr2rykFOZoODcrg1L8OqJJ5oI+XHSj26wMczQOpUEETmcUy02QjcOo61Au+Hdxief0py1QtDYUrPpQCfIDqSoAAUdAbeTExIiioqtUM/EFT7UJ24UMJVQFbdKhOfrUbhRDWEjNAgFGCqDnivrv8GXPM0m8EyUrSP0NWazcZjUHmnNQuT2WRBP70qlkr4MioortissqI47VXM27jS90wAfpUDvnhxpTZneRgzVS5bvsXAcUfhqg34hKgI+dAu3EqUSP3oEyC4pQBij2wUhORJg8GihOKUpUCf9aGq3KkxAM80Qsu1dbykkCi2+5IG6gZAScEGfrQH2yFbhHvQeafLfwzIrz14SjBgemaBQOlS8mBXVbvzfvVAlEk5+nauBMnFBIIIzz9/wDNSncU+vOPvvQTCxny+es9KhBXzzQBebKVwRXNmPb9aCLsnFQiPzTmgI0kE4qTjaiQMg0Hkp2DPPpXktBSgOlAw4lDcDk0J9IWkBOMdaCLba05ieOlMO7iyJSQTk0ECwVImD86hbwlUqGBQFcfIymMGm7G+QYSr5CKgsQpstEqGBSCr1Ie2BPwigI+82sE96WD+zggCeKCC7pTmEK/eutt7cqkz1oCIcKSKlcvDaJMCM0EGB5iCUyTHFfVf4KMqa0rUNxmXh+xqzUuMNf3GzVrkdN/WntNuEKAEGT61FPrkoKQeelVl4FNypWOwqCsU8rzd4iaKm781BQsH0qhV87RCAJilwFKT8Qz7e1FSZSUqJPPWmC58EcT0oAFMK3GpCfSgK0lKsKHSkrsBLsJ4ojjawMGvPuiINBXlxRUTNRK93JqgiB8Mg59Pv7ipbuQYA6ZwelBFwp6EntXWcjGflQcUVHBzHMmvBpSz19aBlpKUpjhRGag4w4PjSPhHSoC21t+IMESrtXXLIpXEGI6UAXLNXTk/L/ihC0HXn9KDyGggiMUylgEfCnntQEFknZKwJoSWAhMgfOgihlTzskVZNWLaECQYoOq09Cc98wTUvwKn5iDt9aCTtkG2tpHuKrjYyonb3yetBF2yVAG2PalzarTlOfXig8q4dCS2cUBRUDumqOB5cY/b7+xXSVKEqNB1hxCVTPzph64KkDZzQEaWptAViR3oF29v5561ByzfUgwPpX2L+CqivR71RMy6n9jVmpcYzWLJX419UT8dJsB1lwBFRV7ZLJALp4ya5qX4ZaMKHy61Bmrx9pK4Rz1ii2iEuCSfpVDDts2pJKTMClvIEkCflmgi4yW1GImgEknrRUsqwfapITJj96CSkTgVWXSXkvQBPqTzREfMI/Nj7+/pUHnEkQDQLKWE9aHwP1qjwcXxFFCX3BCUkmaA9vp77mHExPere00FwgkSffFQSuNJW1ynNBS0kY2SfaivM2ra3JNaG20JD9sDB96ID/gptypTY3FPApRTALgCxyTM9agJdaY40zvSgwRNVzNk444r4Dz8hVBVaSpR3JRuPoKGm0etz8aNtAUHfuQU5rytNVmUESeTQEY0p1B3lEJ7gU6hKNkTEUAnSk4BxXmD5AKwBQCeuA6vJkcURtnzIUASIyBQeuLFwCSgx2iq923cSYKcd6BJ63+L4hn3ilnGIE9OaCAZxiuhsRmqIvMpOUjrz+tD8pacDFBJKnE4UqR2obxBMzn0oOsnEgfSvs38Ej/AOy3o6B1P7UmpcVGpNp/HPDpvwaSVpiNxXMbfSsqRvn1MHYme2KVUpbolRIn7/tVC7lkXQCB7EUzb2BREyAKAyylGNwFRKUbfMSTxQJ3N2SdscdqAVJCufrRRh5QRIIJihLeSiYMelAq9ehM5/1pZdyV5Ek0QspaiQDPpJqSUz9aoipjd0+lEDQSmJAoCWNul56Bx7VpbLTG20JUpI+dQe1BxizaJABI49KJoLr18sGCEzgUF3q1rstN0TA6Cs9pzzK7sNuJyTUDup6G+j/MWzavKP60zoV8+tQt3ZbjGaC01GxuLVpb7SSoERis0nzXbwLKI2maDQ/G/ZphGB070BdkhWmrUw3/ADQM45oF9NdUh2Hm896sNaYZ/wAOU8AJ9qDItKAXvGavdHKNTf8AJA+U1RdahZItbQtwJjE1m2Ld9CVqIlJ6UA7Oycun1JiAKPf6elhvbvyOAagRs9LcddgHjma1+m+H22mUuKIn1oLK00mzuHA248Ee/Svav4TtW7JTzSyoDr0q8GCv9ODbpTuTu/7aVc00qRJSI5mgrVW3lqKRQHm/ijr60HkNEjif1oqmilMkfOgUuU5MCI5pUNKWYgx6VQVLS2zASa+v/wADJ/wS+n/+5MfSk1Krb9W67d77uJoCnwlJTOD2rKq6/YQ7kE/CfpSzJSJCkntCqom5coYQMD2obuqIKMCKBJb4fyFUldXT7BgTtmgXF15pO6Ae1HlGwwrPbrQKLdU2skOSO1RNwtZIHNUc8hSxPf5VNtgpGeO1BIsbvTHWiIYyBOR3+/vNQMItpQYMEDiq51J3HBgcCgvNKsQzbh1SZUa0DhLWnBShGOKCt0nSHdVvl7wpTZq/fLWnqTaW7XByQKgm48pQS25wrv0qo1zSW7RW9gwpWaB/Rddu7RtLV23ub4+IVcanpjV5Z/jLRKW1HOBEVRV2Wtv2q/w1wnensa5qV5bKUPKbCN1QStdYDLZZ2gzjmuJu0Il1K43ZKaAVo4h97zwpMcwKmdZauyq1W0ohJiaCi1i3RbLJaBE9OKN4aeNncl0HJAqjRi7U85vfWNvqabcuNORbEBIk+sxUGddv2mrpXk/lVjPNLuFd3dJ+IgevWgvtHdtWn/LeQZHWK07QZuUQ2dqT61RQ+J7BdqCu2uI75oXh3X1qaNpcuFXTJoEda09vzS8lzcgnGa7b21u/ZlIVCoxPWoMrqtk4w4oBPJpPTGPMu0ocV161RobvTm2mw20JWqDSVxYP+RJQAAOtBUO262295BzimLKxQ83uSmSB0oCKtkBBG2SK+m/wdY8jRroGMug47RVmpcUF4E+e7MGVfWq95RBifnWVCUShO09uDSq2NxJSY7mqFLskJ+Lkf81Xup8xKtqjn/egA0h5siD8ppl11Qah4AE4oK1xSUqJA4PtUQ+rdg4iBVEHCpXTn04qbTZJTGI5oGWypKvi+zimAAsSBwfv7+xB0DpmT+tRLClCRMehoGLHcdyeffNAdQE3QQRyR69qDZMae4Rb7UDZAmveIgPMZtkYCgBPzqC008N6da+WnK1J57VVtPJTfS+EwTIBoHL65trlxCGV5HrxxRvIRf3bbCinfPbmgd8XWDTNg0GrfaU8mMHFE0+8Rb6Y0hZORVCNzaM3L6iEAnnjiq290lzcVN/EAJqBJFsVvGVQcjtXNQsLhLQKgQn9qANg4LYgQcmetXXh+yQ7qBUSNpMwaoh4+0827qFtiUq7D+9UNhLTqAoYV2oNRq1kUWTa0D8yeg/eqANXASsmSOe9BWM7/wAWUnHEVZ2SFpuk4JnHFBr0aP5VsLqT0NLXGrm2b2oUT2qCmu9QubsncFntImj6T4deuFebIT/egJe2jyCGFqxxB++1KXVldWvl3CFS2CArPTrQWv4BnV7bzG4kJzWEu2lafrBQD+U9Ko0NlcAPJUv4gU8UXV77zGtqG49qgotTUpNtKkESKe8OFH4Vc8lEA1RTam8tu6jdg96+rfwhB/wF5R6uDPyqzUuMvcOy66pR5UczSLxntj7/ANayqCfyypWZ9vv/AJpd91QBIj/SqEX5UgzkGk3UIbSVAgH1NAot8oXImYrjinXRKzx1oAOxuMDrXW254B+lUFS0kmInOaMkIAiOKgk2kOztOI71FlK23whXSgau2iSkoE96abKEt/EOaACXEtrMQJr3kocum4TKifv+1FfQC040bYKjZsEjqDVTrjalazbzwRPtUR5h5T+quNZhGaobm6K9VcbVPwnigIi5Uy55iFGRn2q68MakpepounCJSeD1qi81zxOq7bNqptJSDAmrNGj2ytDbuisSEzTUxVaRfsOKcLiQDOJ5qGpaxbWa1DbO7rRVew2L1Zea+FU8U+i3vHGCSwpxCesEmoKjUbZ9Kwhtk7+gimmNMutPYTc3O5KjmDNBeaVp6fELOx1ZUE4BJrt//D9KWCq2cBcTkAVridM6Pomo3LPk6gkhCBAB4NZPxW4jTbhdswiDJHvU4KBhBccLhGatdMDqXY2znEiorU2+rXMBl5G1uMj0oLrenl4KWeTMA8/WgZduNLab2oaSVRwIpKx10o1DySQlM9BxVA/FV1bvohJVuAg13TWfP8OPBULVkifagQ8PXzlpbutkqkYxWT8QLS/qqnDzIPtQWtg4gsSs5AxVjp10gtlboBSn0qCj8UXiLlva2kAcQOlD0N5xtlKSRHFUB8QWxACgZntX0/8Ag6sq8PPAz8LkT8qsS4xmou+TcuJKog8igeYFDfOPf9f3qKBdXGzIIPoKTReByZVFBF25YQk7xP7iqm6dccdOyYFAMmcq5HtRWgonBwO1BJ62O2YMigW5lRTQHWkpGKLbN70nd8qCaGvJVIiPTFS1NAaS06ntkigura1Q5opuVDMUvatJeQuBwMUCdyzCgOCKA4XWVJeniM0H0fRbg3mmtOOqlYAxAxjmqjXw5+OQ4DhOASIFB3TQ2LlTyE5V8ulVup6Ylu6U+kAb8ZqCvUoIMKpi3fFuhKkHNUGeuUqZ3lUqifenE+I7pWmm3Q4QAIoKe2duw/CVGD2NaGxbtH0TeKO4UD7lg4q3LmnrKAnPUTVv4E1N9+6VZXKfiQJynMcZ+tIVbeItT0zSf5vkNreGfT3rMuaxe+IhsFttbGBA4+VWpF3o9wrR7VTQa+I9QKrL7xFftvbmQomZ4qdDDfjW6CAh5kpMZMRSzmnWus7rnbuJ5kzFO9OKW+09q1uEpSn4RVppOipddFyhYCBk0V3XgFu+WysYP5hxVWzavbT5iiZ6moGbO1Tv2rVPavXenoaX5qSCoDn/AE/Wgr33EOMqWoTGKe015xOnKIG1ojI7igQHxOLWj/pmsvqMK1TB+EqqjZMaAq60hL9undAyRSKNDv3GlpZbUkE85oFNY0Nyytd74E9aFptt5rPw425E0EH0i8/lESU4OK+jfwmYUxo1ylQj+bj6VZqXHz/Wz/nXYgJKo6GgtKAajtx6VFKvNlRMdeaTdbaaBKlQe00FW+6pa4yE9KaaACBAiaBW4JScxPWi2Typg/OKouWmd7JESaqnmfw7w3JA9qgZdQV7COoqbCCQAkSfQTRU3kqRBJgDNPatZ+ZoSLhKSSAJjNEX3gWwVrejP2iT049asdJ8I3LTamVtBMKJk4H/ABQUXizRVafdAmDiYmayt9cykNg8nJ+dB9D0gK/wi3UEYEEkc+tO67aNvaEp9JHmSPeoKm1t1W+ntXDpKZ7Cp+IbJxdkl5sfCodOtBklWlw64RtMDviiqtnFNBIkH3qjirJ4NgEEZ60e1sylsbpNA/YoYD0f1J5EUe7tkuKlKiM1A/pmoPWzIREp/enb+/RoulOao2gNrcg4nn1qii8PuXfirUSpwqUic4rbWbIsHk2zJSTOIFBpTZMrZBcbG4Dk81nbiwDT6ntkpT0irYkJXTNlqbZDCQHE4oGg7rS6NlJJWeOIqKj4k0q4bQSls981T2uoXVrZqbBKSTEdqCtRd3rj6nFKKwTTpvHlIgmPaoCb3GUBQIBid3f2oJ1dx1exwkz1I5oJPJaTpalBIKjRL+48rRW7dDZ3OR7VQ3Zac6vSNqRKwM1hdYZW1d7FJ+OczQb/AMB+ImNOtPwt9GxQiTxWsvPEmh2FoXA4iCJAA5qypY+b+J9b/wAa3G1yicDmqq2uV2TW1U5xmoq20PT1vqXdrA2QSZOeK3v8OFhzTbopyPOwe+Ks1K+bXbifxb28f1fF70ldvtoG5CSgVFVblw8ZVuHFJkKunBu4nvQdUx/N8sKgd6Z2C3wIOOtAtdjzFCAcjpUUt+U4iYyaDUaSx5j7SlD+X1J4o3jPSUNoS/bpJAEzQUOn27l1bmEkkcR1qz0VCba6AfTuSTkHrQP32ku6jeITatnySR8Ueta7VNCt7HweLZSv5hE85mgyHgrVD4e1ArJlsnIrSeK/4hNJt0mzbKVHkjM06cfPbnX73UX1LfWpY7GlLVk3V8kbSqTmg+n2V1FkhlKQEpHQ1y3Q5f3PlhR8gZVA6ioCIYReXyrZUllB+GOlauz0i1urJLSjKUVZOpVLrWghD8sNCBiRFJueHGm2vNUQknmnFVrzVg0Sl1aZ4zTabbRl2hIfQk9xNBVrGmWyioPgkGk7rULcgeX8Q6GoBDUnkOpCWpR/2jmfv96h4ivbi+09FutBQkGYoNj4TtGtL8Nl5LJDqk8wRTL2rN6bY/iyyVOHJURVHtH8X3GrnYlGwHEAYpq8vXWYaddASrvTqEbmx8pIuLNfOT60PTrhH+JoeWZUmRz1orXqVZXyAXVTIiFVjfEtg0lwhhoqT0irUjH33nNEthJTJk+tLC7eQMJkd6ipMfj7txLbYUN2O9XiPB+qBDbjihxgDrQQ1bRtSabDcnaMzFWzjtt/gbLLrY84RjrQWWi7mGHHXpAiR6Yr5x4geFzrS1JwAcCgK+pKkpQQQY+lQ8hy6a2/GoJHU0ANGJY1NLKzgmPSt/4j8N6Z/g6XmsOlO7dNBikK1C0ZLaFkt9R6V9M/ha35ehu4iXZj5VZqXHzG9WFXbxBkBVVWpXO5OxPw8VFJm4GYGaYsEBx7YMj0+lALUleS4ptvkUmVOTBmPeqLNm3CLIvLMkdKRXcFw7xz9ag1fh54O6WNqfjHFahyzTfeHXFqO5YBOaDNeDnbdnUSxdAATBmvol3oGhOWJuNyZAnBoKG58TadpSFNstSpIkGOtZ658XP6qspUr4T0mgz96+U3OcSadbsRfNSVA4oF7rS27VClJUMYwKsvAmnC71BXYCZ7Cg0t9t01hzeckkAintKSmz8MP3jiQouERHrQJW9ybTTRdKyp2a7b+NDpzX5ozJoA3f8AEly5SUtohXSRVLceJb66cOYn1ocKlq8vHSVEn1JphGj3yvhSpQ/ag8NBuG3wl9UZq20/TLIPpQ6pP0n9qg0a9BtChK2vigTxWQ8Q7GrttB+EBXFUbTVXA3otmloEjG7HpSGtusuaAtG2SP8ASgynhTW29PeUhYAAOZpnX/E69QfS2wk9sUGt0Zt1Oin8QCCR1xVIyvZqJSScnkdKDSN+UptJS8pJ96ZVoj120XEOAz3NOdRnNZ8PKzvOeZFS0XwUbhkKJkD/ALqcVotL0C1smytSQVA4Pc09+HeeJ6oBxGavEE1C1aNirzDBE/misRqtlcJu0O7CpoGdxyKUier64wjS1NIVKyOAeKwFohVzeFahyrk9air5y1ZbYKlGTExNJMXGwqgYPb79agq1rjVAUngzNbG7v3nrVtEqI2jFUVo891fwN/D69K+gfw1StOjvboy7OParNS4+PX75TdvEHlXXtVS6S4r4c/WoqTLW4STx61YsIFuEqUQflFAW5sEXKw4pUTn7+lAvLFFs3ugH3FAVaf8AI7yJQBkdKpg3JWsCAcxQaXwIku3qrdX9XFbrRgfxj1or8pBwcUHz/wAS267HWnA0Qkbj+Wuo1fUFW4bD69vvQKG3ubpzcp0meZNOM6aLQpV/3Cfv6UFZr6T5qVI4JjtFPaM4tFsFKOPSg9qK1vIPxVdfw0dcS4ttKoJGJ++OKC48XAlgIUsbp6Ymi3d5t8OW9mMlQBIoCNWStQsWmZCQkfOs5qnhm6FwSN6m46d6CFn4XecUJQodc1eWHgpxTwWV4nigum9JsrNJCincnmIri9RsrQYQlZHegotV1MXzkMCFHiKb8IaFdXupea/uSkZ+IUGm1+/a0dBt0spJ28gV811+9TepDxlJBmKUjS+EtV/xTTVWzvxeWPhzTTTaHErYeWlKDjIoMlrXhtK79SLNcp5O2rrw34WFq82/cLnZnJoLnxNr7QZFvahPw4war9GYN4fOUIPXHFBY6ihDDYhXxe/36VaaLcXztmEsuAdhJmkRzWGXmLFbr6/i9a7oOqLGnLG2e6iIpgrdV151hsqAkJXkVa6R4wZvChnyFlZx2irKcA8YautpCUtTBwAJqqXqz91YItQJUvr1FS0YrW7Z21vChZPPJPNd05ALietFOvWrj9wlpKiBzjrQNUt/wjBST8Q6VBn2lzqSSQSJz61ptMRc6i+UtGAhM1Q9pDF05eOsKHEia3fgS1Xaac+24ST5xIntVmpXwu5X5l08rgbqJbMtuOGII6VFBu0LaeCE9TUboOpSgyY6CaByz89bIMQIodwtaiUKKoGeKB2zt3lMkEfAB8qVes1B1IggDmgf8PLFprba09/lX0JhIRqqHgClKxQYr+KNkWNU85uYXkk/SqK1UTbpnJ60BN60KBSAfenEKdWpsLBIPWimfEWmBenJdQMpHNVmjmLNTavzdKI6TKdpHvRvDOo/4ZqO4d+KDQ6o4L8+co7uxrzxUuzTk7k8VBK31JVslJSqCrmtE34osUMIZWBuAkzFUNt69p77CvLbg9wKqXdUfbUQ0rHpxQVLouLm4Upe74sQDTLGgvLWkKKoOYJOag0un+ErS1bF6pSVFHKav9NvbVTa9iNmwZMc1qfiX9ZPxlrFq88WwAVAfp71gb1KX39jYlJ6VKsOaK45pj+5QIbOKtL7U7S6IDTgbHXNBBptTfxsObj1zmvXdxqamVArKR0qCqc0+5cRuDm48xzW08B6patJGm3YAcOAZqwpvxRZpthvaBUVcxxVXpOpv2A8507Uzx2oiWp6pca0DtVtSs4Hen2n29N0pFuoDermivLs7S7034doVMkTzRtHe03T29ykJCzQWluLLUVLdfQFJiRWc0du3PiR5DgAQkkJnj0oil/iNpq0agHmTKDmRVVpzbZWhSlAEetFWgC0vbm4OMEVW6slxYKnI+fSoMzIXqKAjma3fhqxeaJWyfj2yaoLOqWl8taWyCTk1t/BZfVpjhuBCi6as1K+FvW4JdG4he6IHX50zpNvseCVCADzUVY3zdul4SUSRzSremuajepDI3Njk0Fqhi2YdFsSNyRWf8TfBepZbBB5kUFjo12LZAS5yaW1y7QjKQEmgqNMvXP8RQpXG6vrd/dIb0e1uQZXIHegrv4l2yHvDrF5GduTzXzuwWFADtz6UFiGwXEo6k1eXNgWLFu48sgAZjNQSSov6I4TlQGKzWiD/OuNnqaosry02JO0ZNUCm1sXJKknn60GgsL4KQGyen0qyUo7AnIBFAu6guJkEmO1G/A2xt0kuQ5OZNQWWj6eofETI6QcirH8KlCgpQgDv19qC2tmNOlvetKTiri60hpVqS0ESBOK1Iisf024b05QBMqxumaoW71VrZuiADnIOZqKyd+44/dblHgnjpmrDw9ozl7qLaUJ+UUG+c8H2qrTatSQrueBXz7XvD34a5X5SwQkwIpZxJVa1+LbOxvf8hNX9jpt7coAWpZB55oq/stIbZYUpcFQE1mr8qZvy8yIUgyAOaC707XUXbSW7jJOIJyKhqmmuKQVokpOQKCusrkWbrTbiSQOo6VPxDe/iXE+T/TEZqANnqbza0thfwnsaftml3j3mJKggfKgtTcm0aWjeCr0qeiaf57LtwVbXDJHeqM740duBahClSsjrmsIleotOT5azPBE5oH2NW1BoQ42e0xxXbi4ub1B5BIoK5myuGrguKwavdI1i5tndwUqAO3Sgs//AFqlt0yndEzIma3/APD7U/8AFNIdd27drpH6CrNS4+Q39p5t4s2y5BORMUxp1i68sJkhR7nNRTep+HS0wXHXYV2mhaJbamEOeSNqON/egr3vxFnqO+5JBnJNXd+jTdUbQ+HAHkgSO9BWOMst3CRuECk9WshcvpUlfw+lAi5aIYcaKVSQcnGPv+1fUmUfjPDbCEmdsHGYNALxptPg5LSzCkDEmvm2n2w3KX0HrQXNsG1LQ4B8SSPnV9eXwd0wWyRKzwKByx0k2mhvu3KQlKkyJrDeH/Lc8QkT8BXQfTX9DsXn21JA2xmc1VeI/DtidymiD6UGTubBdlcCAQAODVzYtKurRQQNyxzQQs2XsgtylPJ7U5a6Jbag8Nl0rf27elQai20VvTmAfMC1ROap7vUm0XnlwJB+IGqO36rW4Qy/aOErSfiSP1rSWurlzSkstAlYTHFIha61JT1gLfyyoiZ9Kx+qOHcW04j5UUki23/Dyo8Rmtx4D019hfnvNhKUjk+1JqVba3dl5tYYcnaIx0rB3b7jinAgFxQndPSlIrtOvAm/KHNqQD1NfStDYtrq1AQ4ASJgUhR7jRfLtHPJclcEjcJmvlOpP3dprDiHU/CSetWzhK5bOJS8HMJk4HEGtO1fly0CQvIwYNZVXak1vQFpgEdulV5UojaowQOZoG9JsPxCxAkhXatLcWTthbb1LCQQMzj2HrVFTpSHbp5SnDKe1a5tdultDFtlQHxH96RGI8VvJf1nyUqCwk5AqzvGbG1tmklLe88zyDRVQ/cWrkobZSFDrHPyqWhf4e47/mEATiBQLeLWGLMy1weIpXR9NZet1uKd5TOaCt/ws3F2tFundzxX1L+FtubbQnkH/wDvNWalx21/h1pNutSg/cqKu66Zt/A2ksP+cF3BV6r/ANqvlOpP+CtMf/6jj5//AN0wx4U01hlLSPNAT/5808nS+peCNI1FMPB6e4Xn9qUZ/hxorSSkLuCOxV/tTydFc/h9oi29u14H/u3ZpVX8MtIP/wDIucf+Qp5OhH+FmjFYWbm5MdCoVotN8O2On2ot2t6kj/uNPJ17VPDtjqVqq3dCwk9jxVA1/C/Rm5h+4g9JFPJ0xbfw60a3iFvH/wD1T7Pg/SWlpWEOFQ/8sU8nTuq6Pb6nYGzdKkIIiUYNZmy/hdpFpcB9FzcFQMjilh1q2dNtmWQ0lJKQIEmuOaVZOJKTbpz1HP1q8idVWpeDNN1BUrU4n2M1zSPBWm6WpRQ484FdFmp5Xp9Hh7T0JWkNmHOZNJ2ng7TbS485pToMzBNPJ069odq8sKUtziInmq5fgrTVuqcK3ZV0nFPJ0aw8H6VZNrQlK17+So5pu00GxtAfLSvPc8U8nQ0eHbJNyp6V5/pBxSt/4N0y8cKyp1ueiSKeTr1l4N0y1Vul1yONyqvEMttteUhO1ERAqycS0l/gdnCwfMVv5lVL2fhfTLVS1BtSyvnccfSp5Xquuf4e6Q/dm4DjzZJmEqq+0zS7fTmghkEwIlRk0kOm1Dckg8GqC/8ABmm31yX3VOgnoDirZ1JST38O9MdP/wAh9IHABFGb8Cae2naLh+PcVPK9TPgqxKdpuH47SK8nwRpqUlPmOwe5FPJ01pnhex09RUlS1mZgmBTOqaNb6iyG1qW2B/2mnDoNl4cs7O2UyhSyFdTTVhpdvYtKQ1uO4ZKjV4dUKvANirU1X6rt4uKMxApq98H2t2oKXdPJgcCKnk6Ex4F01p0uFxxRIionwFpm/eHXBmelPJ17WfAljqiEpVcuN7RE7QaBbfw7sbdrYm8eOOdop5OmtL8EWOnKUpD7iyozkCrjSNMa0q2Uw0tSgpZWSe5pJwtf/9k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74169" y="786023"/>
            <a:ext cx="5269831" cy="3571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86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380578" y="2101743"/>
            <a:ext cx="3113007" cy="94795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83">
              <a:lnSpc>
                <a:spcPct val="110000"/>
              </a:lnSpc>
            </a:pPr>
            <a:r>
              <a:rPr lang="ru-RU" sz="1400" dirty="0">
                <a:solidFill>
                  <a:prstClr val="white"/>
                </a:solidFill>
              </a:rPr>
              <a:t>К отряду Ляпунова примкнули остатки русских </a:t>
            </a:r>
            <a:r>
              <a:rPr lang="ru-RU" sz="1400" dirty="0" err="1">
                <a:solidFill>
                  <a:prstClr val="white"/>
                </a:solidFill>
              </a:rPr>
              <a:t>тушинцев</a:t>
            </a:r>
            <a:endParaRPr lang="ru-RU" sz="1400" dirty="0">
              <a:solidFill>
                <a:prstClr val="white"/>
              </a:solidFill>
            </a:endParaRPr>
          </a:p>
          <a:p>
            <a:pPr defTabSz="685783">
              <a:lnSpc>
                <a:spcPct val="110000"/>
              </a:lnSpc>
            </a:pPr>
            <a:r>
              <a:rPr lang="ru-RU" sz="1400" dirty="0">
                <a:solidFill>
                  <a:prstClr val="white"/>
                </a:solidFill>
              </a:rPr>
              <a:t>и казацкие отряды </a:t>
            </a:r>
          </a:p>
          <a:p>
            <a:pPr defTabSz="685783">
              <a:lnSpc>
                <a:spcPct val="110000"/>
              </a:lnSpc>
            </a:pPr>
            <a:r>
              <a:rPr lang="ru-RU" sz="1400" dirty="0">
                <a:solidFill>
                  <a:prstClr val="white"/>
                </a:solidFill>
              </a:rPr>
              <a:t>из Тушинского лагеря.</a:t>
            </a:r>
          </a:p>
        </p:txBody>
      </p:sp>
      <p:sp>
        <p:nvSpPr>
          <p:cNvPr id="2" name="AutoShape 6" descr="data:image/jpg;base64,/9j/4AAQSkZJRgABAgAAAQABAAD/4QDSRXhpZgAASUkqAAgAAAAFABIBAwABAAAAAQAAADEBAgA+AAAASgAAADIBAgAUAAAAiAAAABMCAwABAAAAAQAAAGmHBAABAAAAnAAAAAAAAADP8O7j8ODs7OAg9uj08O7i7ukg7uHw4OHu8uroIOjn7uHw4Obl7ejpIOru7O/g7ejoIEFDRCBTeXN0ZW1zADIwMTQ6MDI6MDUgMTQ6NDM6MDUAAwCQkgIABAAAADY4NQACoAQAAQAAAJ8BAAADoAQAAQAAAFgCAAAAAAAABAAAAP/AABEIAlgBnwMBIQACEQEDEQH/2wCEAAoGBwgHBgoICAgLCgoLDxkQDw0NDx4VFxIZJB8mJSMfIyIoLTkwKCo2KyIjMkQyNjs9QEFAJjBGS0Y+Szk/QD0BDxAQFhMWLBgYLFw9ND1cXFxcXFxcXFxcXFxcXFxcXFxcXFxcXFxcXFxcXFxcXFxcXFxcXFxcXFxcXFxcXFxcXP/EAIsAAAIDAQEBAQAAAAAAAAAAAAMEAgUGAQAHCBAAAQMDAwIEBAQEBQMDAwUBAQIDEQAEIQUSMUFRBhNhcSKBkfAUMqGxByNCwRUk0eHxM1JiFiU0NUNyJjZEU4KyAQEBAQEAAAAAAAAAAAAAAAAAAQIDEQEBAQEBAQEBAAAAAAAAAAAAATEREkEhAv/aAAwDAQACEQMRAD8A+k6zcusPoS2taZTOOKSVfXYOH1fMiuNrpI6L65Iy+ufeom9vgTLyh8/9qnaccGoXY5fV86kNQuSP+uofOnavEHL676XLkfSuJ1G6Cf8A5KvmadqceRqV1OX1ke4rp1O5Bj8QrP8A2wadpyO/4lcxIfcI9q5/iV2eHl+/Snace/xG7H5n1Vw6leBf/WXHWePlTtOPOalech9QSO4rydTu5G55Qmnaccd1G7BITcuADnAqH+J30SLleOcCKvTiCtVvOlyvnMkCujVb0oj8Ur3EU6cV+seI720slqF2pKiMGqHRPE+uXFxuc1J5SCcycVOrxobvxJe27Y3XBHc0a11m9uWS4i9JjnjHFO1OJDWL8YVdGZxNeVrV8k7TcE07TgZ1nUTkXSh9K4rW9Rj/AOUoGnacRa1jVFE/5pdROtaklUG8UfSnacRc1zUdspu3PQzQhr+qAn/OLPpFO04E54h1UuAC8cA+/Spf+oNUOfxqwadq8eHiLVRzen6x/auHxFqhM/jVDtmnacRHiTVBum9Wfn/tUB4k1aDF6tQJ+lO04iPEmrzP41ye3Soq8S6yFT+NWE+9OnBh4l1VQn8cQKm34i1MfmvlGPvtTtOOq8R6mBBvVJ+VCHiTVozer9Kdpx1vxJqyVSb1ZHrFSe8S6qP/AOWtMdPsU7TiI8T6rE/i1GpjxLqasi7UB1JIp2nEj4k1IglN4o1xHiTVJ/8Alqj1zTtTiafEuplGbyCfQVa+Ftbu77Uww88pxJSSZFWU4ttbjzm+J21Xqgq2xFKQIkoVEz69a55m5RHbpUVxZIzUSrZEiJNB7eQZIVt7mobtyxP+tAYiIiT6UByd8joOIoDRiTk15REcekxzQdIjjn2qISB/TnqBQQX8WCnHePvrUXAoQcGO1BAnAwYHauHakgrTM8GgitQCjAjFDCgBCsev37UGX8YXYKG2QQBPTik9DQdyIgDkxmoNdes2t1apSkkqj2rug2YtlbVq2o7mgd1lgOBLlrwmJqvQqEBSgaoIZUCrHtUaCZAAxExQlo3Z5qAawAMjGJifvpQSAU4mOtBDygRG2cULYczPzoIr/So5Iycc80EFEAxBChXElRMACPSg4BMk9aiUkkA9KCasQB17URtRB4n0oIuE8gT3oe8BOeDQSSuRmurWoHAM+goPIVPT60QgBIAjFANSynH/AHUXZuaBHTPNABTsOKkY9KvvAf8A9ekE/lUI+VWFarXlQ+2Jj4e/PyqtSCVY5q3UmOFOSqcjpNQKQDz9aivEq/pTzUR8PQpPQ/fNBMREnPSa4cHAPNBzeTwQPWvJHoSetARHxYM+5rhyY7UHTxxNBXHQYoPEJJkJx0+/vmguqGAfSKDhhMFUTQ1KgkwJ+/v60A3HNuAZmoLVAKjEATioMXrKzfaipKc7Tx61a+F2W1OeS6QIoNi1ZWFu35i3QSf6ZpO5v7YugI6HoKo4xqKWn/LAlJGZHSqTV9ZDF8SPylX0+81Ba2bwfaStJn1AwKlMxHPFBJKSBkge/wB+lRUkDqPaqIKb3YweeKEtASOw9KgEE5kK+HrMioXBHTj/AGoBhBByTUCj6DsaCJaIM9feuYxAoOmIEE/6UP8Aqmf196CSogY4+dTSsgED8xPJoInMzUSntHzoPJ+ERAntXkbwrG3b6mgmBJwOc4rykH3mgj8QORRUq+GE8ntQCW18UAA1feBE/wDve4jlJ6+lWFaXxAoB5vj8v96rYggyTPel1IlOIqClGI9aKicRz/eubcdfYxQTSYGY9IqC0qJnI64+/Sg6hEf7ipkTxNBIAAQCceld4Bkc8UEDBxQ1/WghuAnGTiBiKEowo7sesf3oIKUACISBPQR3/wBKXccwSJIFBAqTt7CldWvPIslkEjEZqDNaUyl5Djq8q6mm2HFpcPkok/8AdP8AegutP093UFBS3iAOZp22tWmLjyVALPqKBvUNPDaCsJgx2ishqiG3nCgpG4H9KoY0K7Fm4GHfynAkmtChIUJnmaCZHI7/AH9/71BYkTgA9/Wg62lKiZ4iZqDyAQCM+1AHyswBzQn29me9QLqSpWYgTHvxXNpAiKCBTB6n0+/lUCJyYHoKCG1U4n2roRP5k0HYGZUBXUkAkT8JoIrUSMDgYrhVuM8x2oOKMjifSpJAOSrHag4gp3mMg9JqbhVAzz0oBbuoBNSQv0g9qDql5k8+laDwTjW0jH5FVZpWi18A3Lfojn51WlQ7z9KXUjgO4TBg96gowY3ewgYoqJXKeaIlU+ue9B0px95riSIxMfKBQeyep/WptnnrigMPgSDGfWoEAg4AnrQCVIPU+lCcCxHrQQUodcdpHPzoLgkQkAegoF3ZTMng9KEXD1EfZ/0qAKnBOFGapPEl2lDHk8FVArYr8uwG2ZMjFP6BbrdBWRI796C0N7+DICVQfevO3/4V1NwsGCZoLm1v/wDFmCR0GIrKa2DZ3XxpAn0qhJbiXWw43O4duavNA1Q3lv5KzsdBgf2oLpKAkALGY5En2r3Xkj0HSggBncBE8kff3iuhJVhRJHr7UEXEfGMTJ7wPv/WgPo3dIoFlpKSRukdY6VAgSRA9uagipPUUJY+/v7zQDH5u57VJRBIgjig4ozyZ9agT68daCM7hOee1SAJOcRQd+VcPFBBYUCSmppSSDMYoO/Dn9pr2UL4/Sgi6UkExgdKv/Ait+u8/0H9qsK0niBW25b9Uf3qqUuFZJ+kUupBBkZkd5qODKeAPpRXNqR3PcCukJHAJoJ8pg1ENjmc0HggRmphOOPr+9B4qCewH717cOtBEwTH1qDigBjEfpQLOk8k0ot1Q4IHYf70AHXlFRO+Z9IoKnpxjPb79qgAVQorngT+/+1ZbUl/jdS2j+kwKBtTRZZ8uOnetL4baK7LYCAZnrmgQvloTf+UT/VHNXWs2LB0VtaPhVtqhXwK8FXimlZHAovjjSluO+YhGIwaDHWzv4V8trwB0FM3LxtXU3DMkjNBqdC1kXtsCpQCxzVgpYXlRkdIJoJBKQMAVzrwaDxImdpn3pZ5Qn/egWKSD8PSu+SI4qICuAYjNDWEjMxRQSQfhiD7f2oZIn+1B1J7/ADAry0gxjnMUHkgE8GuuQkY+lBArKFbjkftUVKyQKDqSaLugYoBq5BnNRJmO9B4kZ9T9/tWh8CIA1zcDy2qRVmlaTxAgG4bUeicfWqstzkbqt1JjyCSiRu46RXEpzkGDxUV0tz1VjqamlIAxPzoOgAcCvT2zQSQJ6D50UJ+EzHzFAJaBJ9D0oW0j8v70EVYGQCOM0IqyB1oAOqSRJ4HNLOEp5BAigRdJWodQf6qEoxyJ7ff3zUCeqPlm2KgSSRAjpVX4dtQ/eFx0ZnNA5rakoughA4PFa7w6wljSVPA52zVGOu3S/rClEnB4rXlCndJCedoxQZ/Rn/wGrkTEkV9LRas6np4UQCqPrViV8y8W6KmyvlugQao5WpIAEjioo1ncuafdIWidpEqFbbTLxu8YS4lRk9KBzpXoTGd31oIqTI6Z59aC4I5Kt3JAOBQDQBMiU+pVFRcVnGaBd6SP1oBTuTBGagh5QCZ59KiloKB3cdqDmyMzj/urkqGB+lB6E7dwM1EnqaCBgGTABxk1xKRuJ4mgnFeJAoOA8k9K8oYJ5MdqDwSFNgmZPrWh8BJCdYUI/oOas0rR+INxfbSmT8PEetV4kJ2nmrdSIJSlOQiD+texBIgT2qK7AngcV2KDyh3roGYAMUE0xKoPGeK6XJxMfrQQc9DJ9qipQCZn5xFAutQPB9KEoA9flzQLvD4iQZnPtSjkgK5z3+/WoFlEpwJPSlnVnaT3Ee1BS65cFSkMpJOZqz0C1CGfMBj4ZM0CTqVX2r7Ugq+LNfQUst2OgqDh+LbwfaqPnBUDqZMcq6V9I0tlTmmA7cRQYbVkLY138xTBmR719M8J3Idsgk8+/NWalVnjbSfxaFFIk8iDxXzVbSrZ8tq5mKlWCG1WpjevkjAomgaibG62uTsVjmg3DLqHmwtBwR0o6TiSYn+qaD20FUTk+lBcBHE89KAYQADFAWk7pMn1J5oIlHcTQnUDoc9pqANR2AmBPsKCJTsEjtQN0knj+9B7bmTx9K4ce9BEpByTjmvIEDMkdhQTHMggD1qJoPAV2g7vIQQBnvV/4DXOsKGZDZmrNK0OvgKuEAiYT/eq8iDB696XUiCu+B7iuiT/AGoroGO3yqSVgkjn1mg456V1BnpQEj1+VciOoPyj76UET9fSJNCcAVwr5UAV4EQT1MUs6VJkg5mJoBrWOJ5zJpV2FGT9agVfMZGIzMYpJ5YCFK6JEn0oKGDc3ZVzmtSwAzpyjuAO2MzQK+CLf8VrKtxJAM1tPFram7JYSqEgQYqj5owkC+TJkFXNfYvDzSVaQ2QOU1YlYLxywGdTDiQQPStJ4HcLjKfiI9RUmnxoL9mXJUSUq6H79a+b+KtGVbXingPh5EVaQq21+Jtufy8g9aqb9qASnBnnisquPCmq8Wrytp4BPWtYcBMduhqjrWTuBj0P+tQdSd2D1oInA4JoZTu4H39/eaAaweoj3M0utAJynPr0+VAEhWQAIPP398V7yyFAk/DPPeoI3CgrqPrSyW/i7Hp6UHj0icxxUNvSRQRUCODntUSmesGg7kcZE1yDyTn96DpJ3da9MiQfeelBI/C3MCDn1rQ+AzOrqxyg1ZpWi14E3Dcf9v8Ac1WnHOaXUmIRJ6ehFSCOp29+KKkRIERPPFQzuI2x70BUAdh9KltAyAPpFB0JkcD5CJrisHr8s0AV9ulCUogSDmgCtYSIM98UutwTEfrQLvuDIPzHelXHuk/7fWoFngP6uKqtWcDTYSCYUYoPaHbh5QVByelWniFXk2oQgwFDpQXX8MNMKCq5Un1BNaDxiAbNfGE5xWvifXydP/z07VAia+x+FAf8Gan7xT+dKyv8QLXzAXkjgxNQ8G6gm1Qho/mP6VPo3DrgetkqiDzzVR4ltEvaeV7JhOcffrWqkfNitdncKCjCVGc1ZI078fb+a3EDJrDSidsnGFecgkbD0rVeG9XF7beW+QFoEc81RdIXiBM/WvLiD+n39KAZioL+EcgY5JiggoTMiPv7/WhLTicfIzQBUM54qJCfKAAg/f38qgXckqI9c0NcpEDB5+/pQcACsCBOCDj76UNScxGesZoPGT8QJFRKRPGeooPAZ/vXFRO7tQcwTmuKKgoQMUHivcdpMDvWj8AkK1dWIhs1ZpWk16C8jGdvb1qqMBRGJ9B/erdSY6fzD/mvLykQP0qK6mFYOfQpqYQSJE/KglhMg/txXATvECgIUpxlUjpUVDPagCshOVQKC5kKxPbNAm7uEiRnpS64SZ56/f31oFnwqYn9aVcCh8UfKoBlQOFRAFZ7VXd7pTJ560Gw8IaUUaGq4WCJJINVPihwOONNJ5OKo+keDLQWuiNGAFLEn0pPxUsGwdKlcp5itXGfr5TbuBWoJA7819m8Lq/9uQn0qTVqp8YNhxCkgQBPNZLQHR/iISD1gzUpH0xsp/AJjntn77UApLtutCxgjHz/AOK0j514v05dtcbkghPSB9/Yr3hm/Uz/AC1mEqxFZaM6zatspKkplK8gg1nGFPaZdBwflnJoNxpt63fsBSI4702RgGIBxgzQCV8PNCMlWPXrQeIj7+/v2qCiB8XQnn580Alo6CD7GaGpNAJwADjHv7UPbIgZB4kx+tQQUkAYFQcClYJEc0EFHfIHT9ajgEYkDmKDylZJ6etDKhg0HPyqjrXQSQB3E0HigfrWj8Ajbqyp6tmrNK0muYuWz/48/OqtcLXINW6kejtXoJTmoqbYzxj2qaVmcA+8c0BA2VGSDjnFTRA+HaD2qog98I9PWhypU7QfeaihODdMg5FAUQMj3oFnVgHBBHcUusQMkRxA60Cjquk/70B0EzAzFQVt88GGlkqO7sapghV1foSDMmg+suob0/w802mASgT34r55fuKvNUabbIVCu3SrR9b0UbdJZSckIjrVH4rdH+EPknMHNauMx8o0/N+MZmvs/hMn8EkExjipNWua3bBSbhRGdkivnOlnyNUcIIjfipSPounXHn24gkimgoJIJ494qiq8R6e1eW24jIHevnz6fwl3jG01KsatpLOp2yRgrCZHTNZ/WbApXsUmB0NApot65YXgZJ/lK61s23Q8yFJOD60HSRMHB7VzyjJ+JQ9KCDsBNRQkTMj+/wB/60AnG1A5JjskcV7Zg9xz6UAHWyZx70EpIHp3jMVBFQz/AGoKwE9u/wB/rQQPWRHtUVnBjIHXqaCABndOD0ruwbRQQMA9CTXU9pmKCShmEn61ofAPxaw6c4bPzqzStJrSQbhMjlHQc1VJSQYA65gRVqRJRJ/pM+2a8Ek8A/SorwGZjP8A41JKBMk89zH30oDAlSYhR6ZFeChuBEA9fWiPL+IcDtQiryxCczRSzyjnuaCpU8mgAs7gVY65ml1kCoFHx8cAySePnS61nbt6xk/2oKLVDuJAOAaJ4UZU9qjZ6TVG58Y3RZswnAAT+tYPw8ov68ghXX3oPtlogN2SUkQNtZfxe3s0V5yeZFarMfLtKQV3wg4mvsPhwJaskEkek1mNUzrij5DsTlER1r5a855V44TIJX0q1I23hy+QtttJUfrWndtg6yCJyOKQpPyBdJUwTMes1g/Gmku2L7hTJTM4FKQv4W1IW7iQoz0ia0mpW6dTty4kpSTiZqKxOqWS2VLIJxmasPDWueSsWz6vTNBqkwtO5OUnivLOIHFAJcwZoaSTP5ue333oOiCcEyDmYx7/AErh4AEhQ6/pQLukDofYGaGrJJzk89B9zUAlDb6H0oaknkkKJzMZoBrA2nn50PYO8etBAkpEd6jvP5eooPFJUDH394roSAZoJkSnvWh8AknV3UngNnn5VZpWg1wn8SmOic8UgTiDgjpVupEamcpyT9KiuCSAT1rxyTn9KCW8xtnPHxV5JMiVST9/ftQd3HaRBFCeX17YoFnFyIMjHT79qEsjM8e8ffFAutUn4f1pd0E8np/aoFXzCSePSk31FSVAmCetBRam6Wk7CZUe9X/8PLZbzyXIwOSelUWH8Q7kIY2HEVmv4ftl/XkRIzPWg+2PHbbECeI4rMeNwP8A026mckn7/atVmPmGigJukYBzX1vRUEWKFA4gTWY1R7oeYypIiY718w8RNm2vlEiJPFKkXfhR7zBMya3ek3fmJUjEj59KsKmhnyrvfEEmIkf2qv8AGVh+NsFKSjIHNX4j5QkvW14RkEKIM9q2uhlxdrKlTOdtZac1GxZebJUiI5EzWRv7BVpch5IIAM0Gt8PX6buzBJlSRVg4RE8n0oIEEjkk9DiobCVEEmD6ffrQSUicjmguEAc9Jz9/fzoF1ke/tUTgAjp6/f3NQDyDEwB1qBHYcf60AVKM/mI+VRAzjB6UEFjr9aiQKCSCEgzUTB6UHlK2jbB5zWj8ABStUeV0DZ/cVZpWg13FyiAJKc45zVdkZwD6Zq3UjhMV1BPEc+lRU/iCRznjEV4DvIoOFJGR/wD8zXCo5wT6AUEZG2dsDpUXF7Ikc0ASoEE9aWePP398UC6jn5+1BdIQAB1HHb7ioFXjKCJzVbduS4lA5GT6UFDqSvOuSiczEmvpvgCxFpoyn9skpzNWFY/x7ehdytIwJ4on8L2J1HzeaD6244ksBMgbkiOtZrx4n/8ATS1CYyK1WY+WaXO9tZPua+w+GHEuaCgnBIqRaK58Lh6g+tYPx5Yupud6U/DUoD4LdLayVZk19C0Vry3Qsq57+tIVbuoDiYkg8gjoa8Gx5ZQrIODXRl868V+Fbht1T7DcjcSIq08L6dcmy8twZ9q58a6sntKWykqUcq9RWZ160KmlJ257ilgzuiXD2m3xQ5+UnmMVs2z5qA4OI70V2vHAoPDKfyx7mhOcmOfv7+xQLrE5n50LJJHYff8AaoOOLChA/SgkkDjPqKAC1BRkZHWa8Sn+knuZoIrkA0IJMz+lB2vDnp86CRRKZitJ4DTt1J3gSg4+dWaVe67m5RgYT1+dVyiZ/wBqt1IgQZHpUmwCcAH2EmoqS1AAYPuQY+tdChuxFB4LSCSQSIoatqhBoI4CyBzUFqEfSgAVRPWgunEUC61Cefv7ml3VZAqBZS/gUqfyiqbzPMcdXzExQVNuFO6hGZCulfX9AUlrQfLUcBPSrCvlnjNwOakqO9aX+GLUNqcjjNBviorhP39zSHjZknwu4FTjvVR8p01BdWhIH/NfU/DyXEae23gADpUi1cNIG/Ofv2NVvibTfxtuYzjPrNaRntH0RVq+dxiTwa19raSlOxRHzmpCrC3QtCYUQRRa2yg62l1BQsSDXGWEMj4BUHXEBxG0zHpWe1exZQDuWFDumJqVYxuq6f5rnmNf00/od7LIZUcjAM1lpZRIkTNcNBwYAxQXJiIB+/v7mgEsSSZrhyYUkp7A0AVJTIzMcff0oS4mTiepqBdw/GCkgpnmI611ATMk4VgCg6oJJqBHU5PWggdoMqMe9ejEg8fKg6TA461pfAX/ANQf/wDwn9RVmlXGtqCbsDdyOKr3iO5HqKVI42nrJHyqZG2IMfKiuETzmvBJGY60HSQekVAggegoBubgZjnHWhuGORHpQBWfUe9AdMcDjpQKurMxn680vunB/eoEtUdLFsruuqpz+XZ75yaD3hyzS7db9oyea3odWxZ7AYx3qj5z4pStdySO9bP+G7Sm7LcZzFBvLFoSFwJH+1Q8S2ZvNIdZRzGABWvjP1880Pw481fgrR8KTmvo9mw22wE4/b76/SpFpgNQSo8CeaBcXtslRSpXXOee9aRXPahZIM7kg/3oTnie2twQnMcQefuZrPV4RV44+IgIH38q4jxk4o4aOPU09HHk+MLtS4FuR6xRFeLbvhNuSfanacitvPFt+pXxMkDvERSVx4kU8ghYJ5+VTquW+rsOtFJkqPeq9y7QxfJWjCD260Gnt1KUhKu45ouzdkkA9qAagZwB71FYA+XTrQQUEngjPXt9/wCtAcSCIj69KACtoEA+0+4qC0zPIjNQC2DoY9QJrikgGTmcZoIqwoe/3/auFIyRiMAR996ASyCr7NeBIEf3oJKEz6mtL4CAOovniEdfcVZpVxrhP4xI2gDbzHNV3w8FKvpxS6kTSIwBU0QJOzrmiolJ52kV5KeQpBI/ag4qAfhGPSoEpJ9utAF4jJAoJV7jNAFSoEZHSgOq9c1Aqtw5E/Tg0o8FbtwJ74oKXULrzXdh/KOlBe3PNhAIjnNUaDw3ahlnctMqA9jVo7cqU0pIxHSoMre2b1zdgBBImvoHg3TyxZ/zEhPGe1WFalpTLSckAxmvO3bKUklQI6itsK06rpTBUVFIV17ff+lU9x4qtmXx5Z3JB55rNrQFz4yuVDa2wAOhiqW71C5uXS6twJ+dS1eK59bileYbgbO5NddvLdpofzSpXqeaggdSsWkg+X8Q7mam14ntUwlNvJ/agOnxQ0DItgD2in7fxOyofEgJ74j5VQZzXrO6bO9kEegoVle6MsFCmoJ9KA6tI0x9BWw4GyeOmKq9S8P+VlD6FR/TM0Fnod2hbCW14UkxBqzWdxn9aDi05kgzxUFCRz7elAFY56mep+/SoLAMgGInk0CxSNxUk84+/wBKEtRPUbegioIghPxdu1cVJ6/QRQRV2PvPzqBJjg4xxigEqJke+amEADPNB4mBxjtWj8BT/ilxj/7Zn6irNLi61lIVeCQqNvIpLyxiAo9BAq1I5tAOZ+eKkQEkRzUV1KesRXignED5UAXZAPHz4oKiQc47TQDJ+JUkY7UFZkx8qAK1D14pV5yBzioFHF53D5UpeXHlslR6CKDOglbsnInNWOlIS+6kRxVGoaSi3aT39RTNu05cGPLxUDlrpHlvea4kJA59aYVr9rZKLQWkFOISauIrdT8UEYaRJ6VSO6jq987sbKwgjBopy20S4WnfeXCQD3VXFW+lWiiXHkqI6zigrdW14JSUW5BTwPas29f3dyuRuPpxFBF0XSmYWD6V5NjeLUnak9KC4sPD946mVNmO3arBPhh3aS23xzNQM2fh1y5ahCCVDEVJ/wAF36EbvLIHYVRG08PPoI3tQO9SudDUz8SRzQLqYuE8EiKTvLy5YSAFn1qBjSLj8UlayooXHWrzTLrc2WysLUmetA8FiNxwAetSMnJNURUJ796WWkE+npk0A1Nzkgn1ihLRIgEj3xUASgjMcj61GRImg8RNDcQkdJigihKScQfT7+ddVJIHMd/v1oIEbjtHsfT7mtJ4BbWjUrgzALckd8irNKvdc/66cD8v+tJExPTNW6kCMg55HfpXhO4KABqKLykQlJFcVIxA+VAFz4hETnrQFQraIk+g+/WgC4oDHX/al1qnvQBcVnd194pVxU/PHFQLOrBqo1t7YgNpMlWTQVlslSwYq88P2q/M3T8omaDV2dkl98KcO0DkHpT+oavp+lW0DapQHSqMjqXiW8vlKRbbviwIpWz0t99fm3TxSZyJoLhlen2KfiSXVg9KDceJw0Ci2a245A/0oKW/1PULpX5yAeg96HY6Y5duS6+QOomgtLbQGnnwykhSe9Wtz4PbsWg6IOOYoEQGFfySBIParvRNNZWreUoIAnNBpAq3jykITxGKC+8xZpLagEhzj19qqD6Zb21rbl1Ckmcke9du9aTboJW1IPrNXvE1Wp1+3vAtgJSDxMUBdhChKitJMkk1nVdutOZRb7iRJ49azz9inzjuRmaKrdes12tuV252E9+lNeBbdamFvvEKMxQaFSYX7V1RnqfpQCKwRgz7UBw7F4Ak+lBzdu6BIPYVFW2cZBxBFABZwBzHUdKGrAxn0jNQC3E1wkDnnsaDxVmR8/SvISHDJ7UEXZJjj/itF4AJVqNyCPyo6+9WaXF5rH/yhn+maQPIPfjrVqR7aB3HpFcIPbHeoqZSAAeTUYx+WBz70A1pR/UAP7Us8jcDgkH6UCymyCRuPoOaC6IBMQodetAs4cxSji9sx8zNQJvOkKgcH7/vVHqbhW9ignp4EpJGDg1oLK+t7FSXFKTCeaAOq+J3LglFnPy6Uilh+6G+7dKUnoTQSRe21ira0UuEUG61e4uiUCU//jQN6Vp13fAoS4Nw4Klc1o/C/hIXrqvxkpCO3erBf6j4S01u2Kgrbt+VYvWbVq3R/lnR6iZpZxIb8O72QHVq3qJ6c1uFXtq/YgXEpSAcmrCsHroYRfTaSpM07pWspaTsU2sE9hUVo7ENKWl9TkTmDzUvENrbrsw+VLnnGavxFPpWpIS6ljzFCDACjxWkvbNpdhu6ERikGJatinWB5e4JB61ubOwt0tJUt2SQD+YfrSFDvbBt1Bh/AyBOKzj7a/MKA2FAcHqaUhLUGkrbKX4Hp0FV/hq7Q1cu2cwmSRUVoyoryaisiDwRQRSgbpiI6/OoLSJJkH3E/fFANSc45nn1+5oKgSMGgEvHHPX7+tRMR60RDHp70LZu/saiuKBSBPznrXZ2wAOaCCu/FabwFtN8/GIR/erNKutZTuuU8/l6VXjGKt1IKhAKQOlcWnOQJ9oqKgJHJSRXiNufh+maALihB6UBYkzif1oF3TGCoGguc4xQJOmFAZ460i4fjg+9QK3boSkwJV71n7halOncIk4qiZugy0Ej83M0Jht27X/MUUpmgsEqttNQFghZqvutQdu1bUyAenag5YWrrz6UrUQD3zV44yzZpDcAqUOfWgHa3N7p7gdStQBOfStBp/i67Qyptj8xGVDkUFqlOr3+krcWtWaxTttctLcbdUZTQbPweLcaR5j0bkmc01earbPsqbbPHSgV0XTW33lPuD+WDTd5caRbJUhLYK+AZFEc01D1+QlmUoR0SattXP4LTx+I4498VRi32d9z5rJMzia0Gna6QhLD+cRmooeuLYtGRdtgJJyBSKbvUnmku7leWaDWWVsp7SkqLhUo81O0btUsrC0p3pFaRlfEVopMiRClESBWZsmzaaslYPIzI9ayrXNklM5jpXCADIT16Cg8ZH+tDUoCSEj5YoIgiYnAyD3+XzqKgI4PHvQKPGFkAAeveoKVmAaghuTOTxXNwiQD8qDixGT+lcUmAP7UEcBAKiD6CtL4Ag3lwoclGfqKs1KudYJNztHMdKQAIGZPyirSPb1fKetTyOQflUVw55H15+80JcwMCD0zFAFRMTAHrQVqzM80Czqv+4/7Uu4uZwPpmoEnlmc5j/mlHTyeo60Cd0YQVE4qiuFBTpVAyaoWK/5oKuBU7y++FKGsQOgoPWrDj5lxUAnqacQw21xz6ZoDpC0rAAE1a2WmIfeS48olXaagvby1ZsrdPnIBB7VVeE9LF7qK3WgdicxNUaPU/ES9MdTZpIO7EDg0pqdo7fNeclIAVkigHpay3bG0AIJkVBGhPIuvjnacj1oGNRu0aRaKQFHPOaxFxqrlxcEpJyehoNDoPiDULGA2g7ePlWg1PVX9Xs0oeSU+hxQA0ctMPgPoBT61ctJsH7oFKQJ9qCk8fWl2i2Su0bKkp7CqrT9S1RyzDSmShI6kUGj07Xii0DBVnvNCvdWFsgq3ZOaCT2osXWmb1n4s8Vj37hJvUmYBUBQbC2dlhHxcj/t+8VPtOKDmwdBFCcEAyTxyM0EYCcfOPv7zUXMCT1xQLvQfegDnmoPKSCASKhhBzQeWBgAiB+lcVkdcc0AVAzKhFajwAmLq4yPydPcVZpV1q0i6lP8A2wetIoTuEkc596t1I6hHBA+deVAGBA6moqAHxmIjpUXEwciTQAWRHPNLkzwZx7T9zQBeAiZx9KSX8MgKOeQqoE3yKTcXzmQevFAjqY/yqiD+tUi1p8knqaorC26651HanWrRQKSvPyoHlhSW4RzXtNc3u7Xp5zNBc3lkksbkL2qAnFe0tq48xLm4qSgyc1Be6vcp1RlpptcK45rU6No34PRP8sP5yhBqxGA8V6VqDNyblxKiQf70q34kv3Gk2re9RGIorT+CSp1+bkHeDPzq51p5xq7SraQmgzfiRr8a0NhBVGQaY8M+GbLyvNfyqfeKDSIGkWKNq2Eq2jpAqmvXrS6fhghHccUQBGirUvf531Ippvy7D86wD3Boq80e+srxKWlrDg9cg1zxKGGLFabdhIVHQdavxHzxpT/4mQTM9/arG5bcetllclSaypfT3f8ALuNrn0rPXi1Nahzwqg32lHzLJkgxjgdabUkD+o56xVESYNDII7n160HljkSSrnHaaXcSpXwhJgdBQBWmRQykzIPrRECaGoEx+1RXfiCQkAR6VCCVScAdqDqkJ6jBrSeAAfxV3IH5efnVmpcXOsQbjnMfSkUEbscnmrdInKYBVB9q4tMycD1jNQQ4OCnBoTyiok4J9BRSywfWBxQjun+n1mgXdJKYgwP0pJ5Xc1Ai8rn+9JuriTJz1oFLj42VIPvE1lXnlJuXEnocTVDTTgbb3bZNMuPKWxvB6RigtvD1sH0nzkySOtKXjSbS9UQnA4xQcudSJaCQdta3wk9Zr0Z4vLlRGJHpQVuloB1FR3naFcd819M0G+KrUJdn4RirEqo8UoutQc2oQdkETVJY6Pa2znmbQHalWLXT7X8Ddm7WIRjHFA8ReIre5d2pSMf1c0QlboFw1u2ZIwQJpvTNPuy4QhcJ6CimNW0C7cZUQSVDOTWNUxqNvdqQlpZCTzQWenuakp5KVNmOpNW9xo710yCpJGZxQWfh7QxZkHbnkVf3lm3cWu3bJjj5e2a1IzWHv9LVa3BWG+vJqC3EqbVvTtJBmeKy0pLB1KNQIMFM/KKB4ltGxeJWgRPaoNToJB01n/8AHvTxMpOD9KoGvp/bBroV8MERPfmgGop3BAHXOOaE6ndwlRjBx1oBqEpM80FZgketQBI7Z+VQMnExHag8ADmZ68V4gAjig4SfUcVpvAoH4q4Iz8H9xVmpVrqqZujPYUm2naSqOatI7gAkgZoZVJg8E+sVFdTjOJP1qDgBM/oJgUAXCNpMY9yKTdkqj7+/vNAq8raJFJOLk8kRxiagRfWADIn3MUk4vdIBxHegA58c9jWa1JkC9PcmYqifkqbblJgjIo1qFqSEKBHWgv27kWFomCCVCYFI+Yi83rWYPQHE0Ak6X+JSR+p4p21sLphvYlR2mgutK065aU28rcGzzWtcuTavNMh2QrvQN6tdOW1qSlndI5rGPXd6LlThSoCeIpQ6XtQv2w0lJSOM0H/0ypX8x+4TjJT2oL22uNPsrRDSiCR1o1rqdo22pTbvxRzMUQgrxp+HUtAG5OcGDSS/Fze8rLSR2+CnVJu+Lf5u5CBz0FMo8cPpZgj5RQMWXjlSf+o2Y4mOaeP8QWgdvlkk9fpV6nAbrxbb3aZVbgg+1VOqahbXbf8ALlBP0qKp7fY04VlYnkZzU79SXm9+/wBMVBotBkaa0UiTHAqxCQoyf0qjhSJn9a4f170A+2TPoOPpUCqFQQEweAMfWgg6OsRPHrS5BKiRk4oBGBAx9KGsZJHA69qg8iZPavKTOOh7UEVBQEAiK03gI/zrgHomM+9WalXWphPnZXn/APGkiPr2irSOcCScd4qDhSowkkEdKiuQlJ3KV8gDQnFgDaDx0oFHln1PahkBIJOYHEHP3/rQLXJkE8fpVW8eYxUCL6sn0pV4c9aBdatucn0qh1FSvxyZ6iqJXK/jCRkenSmypH4SU/mA6YoF1uvLSE5UB/rTVtbl9IVnPHagtdMaLL6UKJAJitgxpyEIS4mDMHuKBbWdQeADSQAQYwOKjpNrfXjzbygYSetBv2PIVbgPFIUBmTFUl67pTLii4UGMTVqRS3/iBtBLds2gJ4G0ZqgudSun1kISrHYVFcbtr24P/Scn1pprQb0p3LUAPfFBJegFOHXQD3mp2+jWKF/z3kkZ4NAydM0IQC8DFcNloZVhwR3mg5/h+ig4eHtNLOWemhUoWkCKgI2zY7ICwozyDFMW9npj0ha0pHvFAu74etHHiWHiU+9CvPDym2SEHd1wZFUO6O6zbW6WlmFpwSTVs3tWJSAB6UHgRAgmRUHPinJ+VAulPxEGCAPik/favKwqJAHtQQUkDoBzmguJE8ZFECgqMc5+5oSh8cdBUV6O0CKksbcTQDcyeQPWtL4Dj8TcwP6R+9WalWurqQLsiRujj5UoSTMiP2q0j0cwCD6V4RJ5FRUFAg5yD6UF0EZMQPSgWXycfKKgpUiBQI3Co681X3WODJ7d6gQeITJJ96VdiTPNUBcMJkYpV23Z8hb61DeOJoKQILwUrnbxRbPctJCjH/NBaaAhp8qZciVcVYv26tP+FBkj9aBlCZYDiY3CmRr6mGAhK/egh/iyH3Qs5VOZ4FW9trrzaNlvO3mQagmu8vbjK1kT60i/Y+coFb0H3oOof0WxTDzkrHIxSz/i/SrbDLYJ7mqK26/iA8JDDaQe4EVXPeNtWWT/ADFCgTc8RavcKy4rPTND/Eao4nLioPI70AyNQBI8xcV1RvWwCVq9qAxbvnEj+YqIxnj7x9KgDqSf/uKI9OaCDt3fMmNxA9TXhql7IlxQ9ZoGbbxJfW0AuKPpVgnxpeKTtK8UHk+IFOncv83vVja62ooMK+L3oLHQddceuyy8SVcAk1owk5O0j1oBqAHIVjihKkEE7h07UHnAISDwBQiZME0Al/FiAfvpQyAokDnueTUECCOa4pe7B+lBxZhODBPFaTwD/wBe69QDVmpcWurIm6nPHT2pcJyZHv6VaOKGJjHtUUjJB59QZqDjoPMCPY5pdSoRBJ7/AH2opdSY5HoZ60B0iOQKCuulALmQaSu1EpIgcVBXOFcncCfYUuqTmIHaqBLkHqZI46VT6i44l8NlUoWJoOshlMNIPP60K8acslpJTIJyaArFypCw40DPWKeaulur3Pqx70DL10lDuxC5QOk0JDDt2v4AZPY0FvZ6KppO51wI9DTiLzTNMEPLSVDpNBX6l41tgkptRA4HWsxda9dvuKUHFAH1oKu4vXXVncpR9zQw4DkzVB7e5bECI9TTTN1bkjfGagsGn7Mj4YHzplLiEJwY+dBy0uG1vwIn9K5fltC4xB7mgAnWGbZO2RI4BFJXGuZJbGTzTgWD7t2YQCPY1Jy0eQgLJJnpQTtkhEFbZ+f37V65DZPwxxP+9AshKysAT71b6cw+VHalUdCB1oNX4X051F3+IdSBAgEn79K1ilBXTPWgAVHtJ/2qBSNw6+oHFBxRkT/xQVjMAY7kc0EDGagsGI7z9/f/ADBwg+XJSCczPNDCJMx85oIrBHtWn8DEG4uiOwk96s1KtdTkXeBMgDik9m3ARBHSKtI4B8OUweJPWvQAO1QQUueFcdhQHhHXrxRS61jbzApR4gCTj0oEX9oSZVnoYpG4JT6x1ioElkFMz9OtAWoGT36VQuCDJxwc8VU6yACk/LjrQLpCkOIWBmZ96s79xq4t0bjJTzigqbpwN/8ATPH6VNDy1IjIoLLT7QPK/mr2j3qyd1S301shspUqI3daCi1LxDd3SylpavSKr0N3dyv41KIPQ0DCtOSyncvniaWftlJSds9vagU8lcwM0VFspQkif0qjircpM/saj5ecc96CRLjAB4j5V1N6+MbsHoKC40BKvOLis9cimdUt31oU4lB9DFQZ0tLdf8szuqxtdMbbSVPEEiqJI1JttXlstCeJipB99TkFO49gKgIu5ZU0QpMGq95QKwJnPFA1YNpW6gED4ufWvp+maSwxatnYCSOaB4tJZMJwnPtUVnEqyO5FAMgA4AT0kc/f30ryogwkDuAPf/egiYHxKAwRwc1wFET/AFe1ABRzzHyNRIEEYmoBqT8UzOeOagqZx04oOLKigiBNaXwH/wBS6PoP3qzUuLe//wDnHr8PAGTS+1JAGY6ff0qgZSUpkCMdRioKVggH371AEzJOP1oa1wnMkUUo6sJzMegpVagpJAJz3H9qBJ4TmfWKr7gqPTHrUCrpEEHgc0m8fzDv1qgeSOv39/cVV6ylSkCBmYoCBDZtknrFIOlwKOd3rQStbZThk08W2GUyYJoE7h91QhoUI2Fw8guLUcfOgHY2+5wE5ANX1uEoUEBMiO1AS/Y3s7o4Gap0B24OxCJI9KBS4ZfZchxKsdxVlodivVr5Fqj+rJI4oL/XfAt1pzPmBe5PeayzFqnz9p5BoLU6aw42mQDUHtHtWhuCQekUFpotkyohKAPbtW2/wBhzSSCn4owIoPnN/p6LS8c2oSVjipaXpb2oXcOYT19qB/WPB34cJVZgSByMZp3wPorVtdOv6mhJ5AByKCeveHdPuH1v2kAdgKw2p2/4W728UD1namWnEDM9K+q6eEqs2iMmAMdKCS0yZgmP0ocf+IjtQcP09O1CWCcCcUECZmIJHbpQsiYIoOJUo9RH61DclXXA7T71Bwx+Wc8UNR+lBAqO6IrUeBh/OuYOAlNWalWepnbeE+g/alzODMJOJjNWjkqIjaPXGKDtSk547gGZqAbh7Z7bqAsc9fc/fpRSdwSY7GlFpUMxIA5BqBV9Uzk0o4oZJoK+4OCO/rSxzIJiKoioBNV2oq+AlQzPagrluLWAkTHQ9KmkpbBKvqaDhulqOxuBPb3ozdg+seY4TBzzQdtZF0lvbOau9WSLPTSsASrtQU2hJFx0AntWx0XRG3gCpO77/aguD4YQ4iAnpwTQLfw1b2rkhKZHWRQT1PRLF9qFtyfU1VW1ra6QvfZgJc5mgjqesX102WnHysERtPSqW205TrhUBk0FmjSnAgfDtxS93Z/DGfrUDeg26re5C9wgHM19G0labu08vAAEZqxK+eeOrRdnqxWlJhSvpSul3flwAkA0Vpbdbt4kApx0imEaUViVpKR70Dh01ptlW1BJjlXT1r5N40R5WqKgfc0B9FcSu1TJymvo2gPedYIIMwenpQNOEidue0VBJkmRBPAPag6oE8Zjn0oCkkmNoM9xQDVjOMCoHrQewev1FeWkRPEVADfhQ7ff9qgQSZEg8yetB4wVYEelaXwLhy7Hon+9WalWuqp/nyfekyNoJ2x3MVaRFJBwE+3wzUVH3+/sVFBPO4mgOnkTMUC70ASU4+tJPqJSQCSTUFe8SAAYMGkn19P2oEnVTgEfKgLVmR0qjiMmP1+/vNVWqbVvBOUiDxQJqUhtBIz/AHpJbqlrgqJzwTVFhplq4shQQVdoFXtnZvvJKJOBgVAlaWxRq/lqgEHMirvxg1t0ZKkCRGYFBQ+FkSnbkxzX1PwlbgtblcCgvbpKENyIB7CqG7uC2smJM9+aVFfc3qlJiCQO1Vjjbl04AlNRR7bw1cXCxuQYOec1d2fhpFk3KoBPUHrVEHrTaCB9KzuqNltasY9eKBRu6CDABBntW58JukshQM4EGkHPGmlpu2PxAGRmI4rLaFpQccjaCaVGxsbFNs0PhHpiuklxzbHH9RHFFOfhyGZI6V8b8foCdVV2mqhPRHANoxxW68Gvj8MpCskTUVf4WT3J7VBQjkQaDnOCJPQVB0SdyUhMdhNAFR3GI9vv74oakke/WeKCIFRVKsUQEpIVO6Tk9jUtsCBnvANRUCABzntWo8EABdzHQAfrVmpVjqp/zBwaSwEwBgVaRwQkkQmSe3NcXBHTPU1FAWDmD+9LrO6RigTeX8O3kiMkmk3pAkkQrMjFQJXC+THrSDxBk9CaBVwEHkH59aXUAIA/LPH39/WqIyUp7+5qo1kEKQR26UFegZ+JUVBDKi9IGJzNUbPw8W0MmUwYrrd3cN6gdqFbQcbelQJ2BU7ry1rGQKvPGbaleHUKGSYkCgznhv4IkATxX03w1dBu0KZA98UDj+ob0RPWM1WvfzlGAc/r9yKDjVh5udivac9fSrnTtHShQUtOf0++aRFqryGBtCIj1j7NVuov71jZiT0FWkQS2gMlazE9zWV151jzCEqBPWKis8U7nY9fpW98KORbpSYnHSgutU/mWCm+ZB9aznh9SUvLE9Tz7mrUadBSpAEg4rrbKJwB3zmqGrhCUW5Vx3xBr4P4+cLmsOARKSRUpFbox/zARI5ra6Ao21+ls/1gVFatCtoJgnnHeoqyMSJoIDgiMeowPevRx8KooOFI7QOoIz9aEsDGJ/8AEdPuKASvSvBPM0REpBV715QSkgEj0HWoobmJA7itJ4JP8y5HYDrWpqVZapHnkxOBmKRCSZV9P+aUiBgkYT9K8SIHA+VRQXDMgbZ7Hil3lp/8QOZHNApcbciP71XvlJMmMdZqBC5OD9KSdB6GfQc8UCy4CiODQ14yVVQJtYSsmcCqvUylbkp4HE0CRb3tyk59+aYYYJbgRI5oNT4V/Dqd2vqAHerq+RYsrBYII71Bn9JbS7rb5x+XFWfi7/8Ab4QDJERVGR0F+FcxGK+jaKAbPdJxQOIB4J5+/v500yynE4HoaC2tLb4QuJI7ffpVin4RtAgz9/rH3xqM0rcRGYMCME9qq7t1CTJ71KsZPxF4hcT/ACmFx0qrsrG7uf8AMO8dJqKZasC4rcOnatr4W00oZDqpIA6/WkSrlTSSXt23IJkcVhrS4SxqTje/qelWkam3BcSknmMx/tVg2CUx9/eKQe1S5DFi6Vc7T6ff38vz/wCJ3/O1Z1QONxpSFbB0NXqVRjdit1cOBl63ukjB5qK09u6H20OD4iR0NTUJ6fMUHIJhUD51xQ2iB15n3oBpIUnEDuE8feaiqB8Shk+h/eg4pPQZ6c0MTMUHtm45zFQWAkFIwKgGoysk/StJ4H/Pdew/c1ZqU/qcfi1QBB7UoCQntxVpA1ETz8qiTOJx7VFDeT8ODnqIpZ1JEkqyOsUCLx54IzH0pS5PJB5nNQV78gRSboSQcxA6H7+xQKukkE9TS4APKjEff9qoUvHvKRtH5lcUs8Fi3AMST1oAtgJIE/rVn+HLbEhMTQF0q0dfWr49uOJ49KMXXWH9q1KO3rQPeHADeOrjJRmelN+KZ/wFQScHp0OagxujJ2wfWt/4fut7ITIiOKotWnAVAdsCrS1WkISN0dgOtBY2zoKQkEGmy5AKh69f7fT741EI3dykEgwB71lfEepJaQQghUjoYrNVg3LhZvPMc4Jk1qbXXWFWgYSQMR6VAFrUEof/ADJImZitroWtNItNm4cZ6ftVn4Vat3LKrdx2RxXzu5WP8bUWyY3TNWpGs0y4+BIJ471cWjoUeQZxz0pCqPxvflqzUAqCRPrXxLU3Cu9UruePnT6oCTCwoHg1v2QLnw82s52jB+/apRd6A+HrEJJG5JAP39asjAiEwSMQJ+YoPDaZO3J9On9xmuKhQ/LtHGRE/eKCIGYxKcZ4IqJBAACSkevH3zQeIPznrUSBJMSeomg4cSelDUJ5oAn4V7if0rS+BxtVcj260mpVhqY/zSsEiBSJx2HvVpEFHByJ9s1wkGCDM+lRQludARPpSjxWPi2qSkcdZoE3VCJI+XFJXCgJPNQV7yse9JukmYP39igXWnkH6Gl3EmSe36VRXPoLtyFTgZ5rly8SqIkigAwoOPDBEHpVs++Etp3Higf0B8PEpQBT1zZsLlaufQVAt4cWEX1wMwEGmNeVu0hc5mgy2mJAaBFaPQr3yklIUaoure8E7ir9at7S8Chzg/rUFmxcjmeOa87qABgKz71RVatdny1ET8zWMurh24fVJJHSKCr1JACYTyRxVMtd42okBW2gIzqLyCCuRFXmn62+lI2E5HTFBZp8V3aLY28nPpRNFaurgquFiRzPfNQaTTbrIAMnrFXaLraiZyOo4qjFeNtQK2VAHHaa+ZvK3O8znmkHd0CQa2HhS6DtotpXalF7oDnlXLiDxux7VelIUqYgKzH370HFIHJAiRwMVzAOSASOee9BNI3QDAI59fvNeKEn3HJ7UESMdPcCKGqOM+1BAmTJ6frXCCMEEHscURE4Tx860XgyQu4xiBmKs1Ke1MH8UfiPsaQI6FKZpViOzGQB6nmhObkZE56c1FCOe57iKXeX8MZnsQf2oEnkyOv0JpG4gJiagQdAEDkClXCAMH2z9+tBBsJVO4gAUjfOJb3JBwaoSZX5gUvoMil9u87iYnPH360EmmEtJxE9qMlty7um2SCBMe9Bs9O8MG0baWF/nH617UtPebeCACUHpUFfprAZvrhJPxbfrUtYKTpCgoEn0oMzpCgu3UDyKM1cKZPODk1Q+xqAWIKo+dXel6id8EmZ71BdPXhQjcTAjpSatQBO7digV1HUELbCdxO7uarrRkuKkp/N1iguEeG7dVuXX4EZAmqV8WLa3WwlBA7UFLq6LYNEspkjrR9GSPwZWrGTzVD1kyw5cb1pGczWgtbhtFuptggKIie9QLWrjtu+VKUYJxVirUwW/wA0ftQZfxO6HGiqefWsM9AWYyKsHgf1q68PXXkqTmBVo1ls4W7pt7+lZ571qEnekFMkHgkVB1SDHABJx3qKwlUCc8RExQeTAGeD6EzU5gREHptExQcME/7R/wAUJ0AxtBHtmgHtVjBPyr233+dBAjHTmtF4LA3XB64FWazTuog/iVfDik3EYnbjtGDSrAVqGc/2moFYSmRwe1RSzqus46daA4lQVmFCOJ6UCb6xsMHrGJqteXMmePSoFH1ZM5j+1JrJ71QlqDim2pT+U881TP3DtwAgc0D7dqu2tk74G6BmoeVsMDiiiN2xUoVMHynUKR+YZojU2mu3KGkB0lQSIAOYo1pqqnrsIcOKgSt9i9XuVTtOw4mRQtczo7npQY/SndiVj1NWYti7aqeHAMYqhRG9onn39aes73yCVqMRQXrutt/gUkzJ7GkFXpdbO1UE9qgLplou6UkGTVrfvW+lMpQCFLGaCnu/FDqkFClAJ4FUI1EuuOKUr3NUTlDrZQRM1L8Q4xb+U2lRnsKKhbak+yrKSByJFWNlrIbUkEnJ4JojUWt5avW25zKvSqm+u4WUo4H2KgqtVuAu3O5XT2rKOSpRIGAetWDxxHc03ZKKDuB7VRrbO58/TsfnRkCtP4fvU3OnpSrK08pNQWKoBG4BJGfy1EwMnBiKDskRnJrqTClQYAzQeJ6b/SdpqAIJmY74mg8sgemf71FKNwwfnE0EHQc/Kr/wZ+a5+VWalNanIulBJxzS+ds/tQLLBMgEfNP+9LqkKySc1FR3hQI2mR6e1LPLAMTPagrbmdxV09KTcUOR0qBG4VGQSJ7c0m4sA5xOPaqFbs+YlSCcfQULSbFt6+QOYMmaAvii6Su8Qy2ICBmg3DjabYLJJV2oO2VyF8CT0iuWxKtQhSTtmZoNA7cMpgQOOlVtvdeXqI3SAOpqCw0x0qvrhfdERXNWV/7M9OJzFBitMSo7j3NaVja1pO0qzJM81aEggLbUdomeKVvklKQE96Dru/yUiYIzn2mndOClwkicZFBcm8bsGClEJVFZvWNRcde3FUz0FAj+HdvCNgInrVtpHhrcdzznXqaC8R4fs2zu84D6UJVhatufnCh6/f3FQFutPtrxhLbQynsKz2p+Hbi0WXASRyKoFbai6woNkkDiri0H4psq5igqNSUU+Yk4kQJqoiQaAaYUZ+dN24+Hj51Rf6GQglByDirnR3PweokKIKVd6g1SIWjf8MdMcfKunPM9/cUEYJGYHqBFdk4MATmSOfuaDwKlHIievQ5/3qJmBJH0oIJClElUY6ETRJKSQmQR1I6UEF8RtJJPCf8AStB4SABuIjpwIqzUomp5uV/ClJB7c0oSQDhP0pSBKIg4HzoTglO7amDniooBxEdPSaXe2hJMEEDMCPpQVlw5HQZpB0mfSoFXTuIIVA96q7y+ShzykfER1TVCI8y4uPKbUSeOKt0Np0q0Kj+dQ57UFZbhV28SpO5RM7qVvGnUXJQSSkHFA9YJS26kq4Tz61Y3wZ3BxpOTwRQDtbS4uXJKZHM9KHqrJbvEzhfWgtNCRsDy15/l4np94qGrPAaQ5k56A1Bl7falgpHJOKbS+VDZuwMxVHVJO34eJr1wAGwIKscUUk+tRcAyB2rQ6CylNt5xgwOtEU2sXSlvLCDg9KqmkrduEhWRI5oNtpjFu3Zp3JBURzS+pNFCFLbUUgdjUFO5qI/IHCVehqbNwV8kx3qi/wBNfRbtJdUondkVZPXbd0wBtSe/FQYnxJa+XclxoEdaPoF7sGxR9DNUQ8SNbz5jXCcms+t3EJ+dWAaSQeactF5AI59aC4snC26gnirpZUlSHQrtntUGr0+5S7ZgDkCIpkAkAqgDurNBBKoIkAfYqRB2dyREdv8ASg5uI6EntPWujI9OPv6UEF4JgSZ/qHvUEqkkRmg9uBImB6itF4Q5uZmZHNWalE1NRVdLzugxSbhO44NSrCrh6ARPpFCUsgiRBjqM/WgHJ7x6xQHlwD09KCvfSMgQaQfUASDgjmoKPVL4bSw0SFzSjLf4Yb1iCoZ3VRYaQhpgquHAJORVXrmoquFkT7CgHpVwpAk8z9aDe3HmXJAEqnNBZWW0kJgCe1PuKRvSDkxwc0FppuoW7fJEjvVdrDzT1yFo/p+lQMWHmG1WsE5xkUl4id22KW0kyeaoza3QmAP0pvT0l27O7Ijmgbv0eSgpHII4pd5wpbAnIoA7S4ARzVwm7/BaUUrJkigzAcXd3wCT+Y81cv6Wtjy1gDORQWVq4tLYCsf3ol04DZu7ldJ5oMjt3XBHWeJptvcFDOaC309xVxDQyOwzVs2SyqATkRAiKBPU7bzk7o5qmLRacUtEgD1oHFvNP6e4kwSEkVnFMeZJQDIpABKTvKetGaMKkcCqLFlalKTzANX9s95lsEHMRUFxoV0rzVNk4q+BIHE+3IqD2JkACOSMTUkmTnBPpNUdURtwI9e9RbnEnIoJbZHJjj2+/v0GE/FMAHGB8qDxRPAMjMdq0XhAz+IGZkYjtVmpXdTKfxbnSDVe6oARtMdhFSqCs5OR2zXClOcgmZwIFAt/UTwB6T+tKXaoIAJqBN1RAMd+1V92RtURz1oM++lpDqnV/m9aLpbSr+5/nz5QzNUL6vd7Hl29v+VBgRVXZoDtxD3NBZqtmmRKU/KknbUlZdRkn9aCx0dLi3kqWPhBirldki5vAEKEx14oA3unqtFkHCvXmq9ILrh5xQX9uC1ZpRgEn3rPeKVlPwgZ7UGZcWvec1Y2VwWmQ6Dx9aoO3dm7X8cGmy2gD4jJ7VAxp9mkOKccG1uKr/Elw2tQZZOAKBXTLUtHzVj4ulXjby3gEkkgYzQOeUQBuAT6qqv1NxW0pTxQU6bZzzQvbz6RR9ii5gHBoJWz67W63gdavbV0XcErieaCd84UFI6RNJXLKfwjhSTKhIFBT2a5S42TEk9fv7FB00E3DyOkH0oFHEFD2fnUig4Ij7+zVDlknBJEQKsbO4CHIUfSoLu1WWnW1pPX4vatI3cJdaCuneMVAUOfBIUDjt+1c8zEhQie00HUrkjInuMURtU0BCQehxMfX/j61BUSBn5GPvmqOSNsgY7Sav8Awenb+J9x1qzUoWpHfqKwZgcyAaRuTCztMxUUHcYkgD2GPpQ1qx0+mKALi8STx+lJvqStwmefT77VAo8oA5OBVJqWptNbkoG5R9aCjYS5e3IbIOTjNX1ypFhbpaT+YiIHSqKNSR5ilqgzJwRSaj5boXMRQNNvl5YbAwqnHG/JBTxQHtFI2ETCuOtP6aXE3oVtPOD+1QF8VLdQEriMZqu0NkvvDen83NBc3akJWACAEcVjNevPOul5kA1YKvb5ntzRQpQbDKIgn5/WqGGUm2AJMU/aJduVbxJTzioHNSvwxaBlBG7qR7VRNWzr7vnHv3oHmwouJQExtyYq1aZ8odldBQNMOqUkpc4IwO1AumElsk4gYoEgEA7cT6811u3KVEwSTzA5oAvWxUY/UUW2T5RB4CcTQPKUbpHG6Olc8pWUFspniaCicb8i8VKcHpEVy3Ulp9a0HkTQI3az5hUeSanZq3qiPrVDolpXw4qRTtIVn51Bc2LxLISSZHB4irrR7hRb2LJkmoLILIOYz2FdWdue+JoPBZzM59MH50dlXwx2xmgKpZ6VxJk5kdfhE1RIgE7Z+v7ffrWh8I/kfPBJBqzUpbVir8a7gbZPWq1UD+kexj771FBdWCYAA/vUFHPeROaBV1zJIM9ZAj74pO7u27dtS3YAHMd/71Bl9S1Ry+WWbZW1Gc0G1twwFedKlHvVDOjMg3fmxhOTSutvhdyo7hE0CzqgtmQaGwlK1bXBI/egO20lpzc3xzBFEvLhS8qIn96KhYvqKpUZjMirix1JKdVRuACQODiiGfEV+3dOBtIo+jWpDYUcdjUCGv3P4NCwDE4rDvOF1wqM5NagmyraMc01aI3kuYwKCO1VxcBPrFa+3/C6TpgK/wAxT1NQZC5uFXN2taQSknGKt7daUWW0iDmgjYoBlZMmrazVvVtJyOJzNA0pKANshJ7zSV+8ENkSKCFlZl1JXBIHWnxahtvdHv2oI/g0uEkkZ61J/Sf5EwY55qDmltoS6EKwlJ/qq7vbBp0IW2n39KDPa9ohblxAkxWUlbV1CgeYyelUH1G0K2g42JHpVfaObHADxVFsmFJBnI/evKTIiIA/TrUFhpZSHQlRwTH61bXC/wAHeNqb4MTQWyXkuEFOfSpyCciPUioJpVAIHWiIUlAE/p8v9KAgWCPiMYqSFKSMkgzQS3YJVCp5zWm8J8XHuMff3/fU1Kr9Yc/z7pzlRiq64WIhIgCcVKpVSychSZ6KjAoaVqSTwSfSDUC2oXIYYUdoJPSs3qDL97KlrOztQKJtfJny2yOu41xbigT5mDFUXWjsts6Y6+omVDBrOfhFXVwshUCcUCz6VWjhQqTHpR7RlTsqHTtQN2rYU8lCzyetWmo+H0utoU2qBFAG10QNtn+YJ5EmpNaehtW5Rz0j796DjNiq5uUwrdnpWgKfwdkdyQmB1qDB+KNT/FvlpPA5NUdagm3znintN/IszA2x6UoY01sfiCYiCYxVhqwcu2CRMJ6VAC309DdqlcfmxmhXp8vanviKCytLUtsIXP5uM1Y+SllkcboBg0C/xukqSvaE49KUuLdbzCjnpmgvdKDbWmlJBKwO1defm227cioAXS1izQpudx7VY2innrDapKcDJJoJaVZi7dViNo4FNLtnkLhuQoHFB59BW1+HfHxkcmsp4r0AWiUup5IwIqiqswpxHlqMp49aq9SYSzdEN0BbVwt4MkU8hxKh+XPqaDwWppQUknEdPv1q4eu0PaeiTLiKCw0m5S6wAkytP5qsErKuTUHfN2qP/cOsURKuOvrxQESqPlx6VMqlI3An1NBJC5xgVqfBxlp49JFampVbrbiUX7oUJk8ng1WOObiqOT39qlUuoylU9f8AWoFQwnFQCuGw4mFCRSa2W0/BticYoBvBCUqKABCf1rNvBaipZmJ6VQ/56v8ADdiT8MdKqGLvyXNxI5oFtX1BNw4DGeTFE0l9YP5sc0Fg7aXAuEugHb3Bq5avFqtigqzQBQy8pe5TsI6mhOqJPlNndJgxQXOiWJt0ea5jrmqPxZ4iIUphlQIOIFBjFqK1FR5NcrQkBinLNwAQYzUD+mplRI96dXchLTjKsg9Kg5buedtRIhOTSN+Cu+A4Hb796C4s1FbaUTARzNcvrlQcSgHMcCgZUHGrPzCZ3envVpp9gLjQ3H4T8IoFtOcCUOIUJMEZptbbYt9ySN3XPI+xUHrWzLkgiABip2JUCpue4xQWdkg2rvI+LODV1a6f57gcjnpVC2taYsLS8OR1rH+I3FXLakK/pxQZrTiU3flqn1pHWUJav1ACAc0AVp3IBSKm1c7QehFBMPlpIVyCcU2h1brUJkTQN6VeKsLpKVCQeTWjZeS6kFHXpUB2m92UiPWipgYEbetBNJnmRFS56zQTbPSZ7elavwUqWbgcwoZ7VqalVmtbV3rhOfixVY8kdQCPX7+5qVQFI3f1RFQV859Kgio4ER9/YpO4UkiOtAteuRZqE/EeKpCtCbdQWfiqiKF/+3KM/eaot5fdIT9igettMDwyJ96Mi0Nuvt8qC70u4LxDbuERE1zU2m7dwLZXI9KgSDtzeK8towmYJFXej6ULRHmvyfU1Qtr/AIiatmi20ZIEACsLdPKuH1OqJO41YBV6qOqM0VlRJioLqwUEApPOTQbxz4yZqDmnOEOe9M3KCHQ5EielBZWw8q0K4gqFLWVq9eaqj+oEgZx9aDR61bAIZt0CDjAq/wBHs/w+mJtyPzjPSgzz2l3CFuqQIAk/Kaf0+wU4ygqkyR0qC+Nqi2RtIEgZ9qzKf5d8tROEk81RYWlwm5uQUniK01lqLLLaWlETwaRFi8pq4ZKFpBKxieJr594itU296UbRCulWkZXWLBdo8H0QArIA61T+IT5i0OCMjNSKTt1KKSDOBmipaC1QKobQztHxiAKdY2JAJHsKg88je8ClcZ4pqyuV278LPwjJoL63uUup+AiiBZKiJ+dQEQqckxFEDg5Jj5TQFKsEiZ9q1Xggks3BOMjFWalVOrInUHIP9WRSLzm34cUUBZCeYT3oLhJiOP296g4t1KFHdx71X6hcNkkIxjkUGe1HU1NLPUDGaqLi/cfUTG30Aqh7TXw6ytlR5FcXpSrdSlICj8qDiHn2jCkwkVNd1vTABmgCi8eCtiEqp61065uYcedKUSMTQXiV2WmM/AoFaRiqrV/Er7rfktAAcCKDPOFTvxunn50o5AOKoiMGu+tUcNSaVtUCfr2oHmbkyDPzAqayVI3+k81kRYcDasEYMwDVgtS1sJgSeaB5tSlsoQqYJir2yaZtFtOKyecGM1AW7UXrsOmecZrUWTgWu3g4gzVAtQuGmlOpB5H0pyxCBas7QNxieKDnilS7ParIDgzA5rGFTm5SikwrqaUjlre/gLoJ2hW7oauXrltbYeByrJFAxbeISlaQs/l6GqrxPdC5fS+CfhzFBVXbydQtvLUlJKRisnq4MbUxg980CNqRJH0p1LcSUjJqhu33KQN4nPWjKbVO2IEYjFRUUlbLw3IxPNPrDbySsE0RK0ulWqoGR1q2YuEuJxMiJqBgqO2AB79a6ndHBIoDAkJIyeuBPz/vWt8BGWLkxkqEmrNSkNXATfOqBJJMT04qtdAUZwaKXchSCVQB3P8Aakb2/bYTCFAgY5qDP6nq5IndjNV41ULB3K5qhS7QHlFUgD17UqW0oRg0HLR/y3grsa1elajbLSBcqAB+dKLVQ0JSZW4FE9ODSzqvD7YnzED5VAhcXmktDc2pJ/vVZea0pSC2zhPAqirdvHXFCVk1NtKlQSd3vVHLhW8BI4HQGlVJg5696Dm3FSCBFANQz1+dcqg9qsoVRk9ewzioIs/E/tMRV+ylAZAIqUWmnsoWltCiO8U54gHkuMtokGQTFQMt7S0gzkiautNdIW03/bmgX8pVzqCwrgZzjNaZttm3sG1qVBQRVgpPE2rjUFIYbUlRRj4aWU0n8AJgE/Wgz103vf7R2FNInYkKJKeYPSoIXSto3ITHzquu7ouo2HKgKBazdSl/aTiqe+bH4laTkd5qirAAcPf3mrfS0pd/N2GTQPFoIVOIHrUkOJCwpREA0D6m2H2pQuB35iguJDQg4Pag9bON5kBHvXm3iy8Vp/KD9aB+wv27hzZxH1qz2eXkjBGD3qDhO4jJAPXith4BkW9yMDKcdeKs1Lha+YL148mScyBVFqLv4JyFQYopC9vg6yCYSRWa1K5JVBPpUFRdp84YPqKR8k7sK9vv74rQMN6UbRJ9qggblDd9KAq7VCkBaMT+tLuFxrhf0NB5L61YBP1rpUVCFbj86ARakmDijoa2twSJ6UHEJBcAxk9TzXFrUhzy8gCgK6jagHmaC8n4J75iaCDadyQKkElA+XJoArMnFRqg9ukcmM1LdtBE81BxClBSSkZP3/rV15u1tO5XrUofsrmHApJ/WnLx5V5tMZ6UDlotS1NJJwMH2itLcuIs7dl4wCkdKgjpzoW+X4yrvTNzeOuFTe4pSeYOaoorZaGNYcbdE5xmr02oXYLeCpAnpQZNaSVKWehij2yg4khRjbxNQBfeATBj/WqK5c/myDQDSr+bvBpG/wAPlXf1++1UVSEFb/I5q8sWC22CKUFfC1YSSB1NeCSER34E0U1pxKTtnJ6UxetlZ3CZ7UQklta1AJkRirBphPlwrtQQsrbyHipszVi5qn8ko61BC0vWlgblAK9TX0DwApLltcrGYUkTVmpcZzVNbXaaw+N2AvvWd8S63+Ke2pVNFVyblRZQN8kHI70rqgG1BHBA60Fe+ClvA6ZpJKiFSaA7bqQPWO1CJIWJ4qgynNwj+1LqRBzQcSkD370VpKeVkiM/f31oBrTDpAOOM0wiY2g/L796AaklCt2fX1riiHCCBkc0Et28RyAa5tBxMx9/6f70HW0BBCjH1+/WuPFJHGRQJkZxmo1QVg8gVJRE1B1lMkCn1EhpOZkYoHrb+WzM5PSaKxcrMJB61BpdIYStCVKweeYoms3K3ClgKwkxjrUE9LvS0Eo+HGKcurz/ADCFoMp69uaCu1pCVvJu21wPQz+tWrOoqGgKAIyO/PeqM5+IKXCeUmu3DpaCVIEpVxNAhf3ClNYInnnFUzlyYgmD3oJsv7RBxQL47yc8YoEVfy3Acc1orAJdaSAQMUBnW1pB2kbfeoBcp2qABPMdaBu0aQjaTBkTIo9xtSOn+lAmw8ltUkfPvUnL0LgRAHSgK05tQSpMynj1oLjiFKUoqyeR0NAAJSVYGTX07+Fiiuwu1E/1pH6GrNS4+f8AjBS29auSScr5iqN6VHdnNRQvPIUJ44oly9vSkbuRzNBJpoLTkUhethKzHT1oFwmf7xREgAwZnjBx7VR44E/r/evJz6ex9f8AU0HUIG4DkEff39kq0FsE9fv+9QDS0peRIPtTDbcY+/vpQQcbnPHr0pdxG0QnP60EUgpyfrPrXisx1I+dUdDkzP2ant3D9o++0UAXWoMGljzmgm0PQmoqJCqCaFimk3MgTnFA9bq81Enj1pyzMupwCDUVesXIRdob4ATxS4dNxqyxMAcTUQu1dFu72g9YxV4XkK0p1So3RIz6UFLeXDjGjNuFRO7ir3zArwolaSOp5qiq8ubdK56daCtwqTBPAxQVl07uJSOaqLglK6CSXQGt0Ust8zzVEFL8xSTJOatWHVNNBIPyoJOXzkQoY7mi27vnAcgnmoLJZU0Ewff1oT13KUifpQTba3oJ+k0uGVF3A60FipuWiRwB9/3qqeUsvQD9TQM2yTIzmvp/8Lk7dPuh/wCSc/I1ZqXGP8RW6bjUbpRTws1mrxCRuSkelRSJYPUTBoLoKVCJ5oDsulBE9qBcbnFTyPag4hoGAB7CulpIORkUBGmCpGQKE4jZ068UHUCIMmRxTts1vjH6UBzaJCAYHPahrR34opZ1JA9qClG780GfnFEcU0DxihqZM0AVJKfaptbgYz8/p/eqC+XuAn9vSlLhk7sUHkDaiIzQDzQcoqSRnNA1ZOKKiAcDrVlpbkLk8g8VBZpdCVFyeMUq48tl8OgwDzQc05RuLuTNOXV8GVG3kQRECgK8lN9pIYBny6Pa3IOjfhQ6PhJx2oEbm+8ptLIMEYqN6S00hZ/rEzQVjR3LKv0pG5O65IzE4oIOJ2jbFLOAkxyaoNZslZJqwRbLgQccdRUDNtboUdqufaiOWxbWnZj4s/f0oLtplLjIJGaoNRQpm4xwCf8AigttPdS4kJVExRTbHcTE+tBPYtLZSExMSTSD1osOF0pyPSgIwn4SraR0r6P/AAuVusbsdlp6+hqzUuMv4gU01f3ISudyzIrLXoHmEjiailgenXrQXEAmQCKKilpUzBx14rj6AE4ie1EAZdhQSrn1o0Fa/h6nigfthDUR9RQHWtxnrRQC2oGIMU9biAfSKIMp0mEk46VEoCqAbjKVJkfIUuGz1IPyorxbJ6UFSFcp6elEDKEkQRNDICVwn6ffv+lAwzEQQZ69ooTyJGfpQLbZUAOKWdTtWQOKohUgojHSqDsL8sKI56U/pTm1KpqBlV1CoKsTmaI4tLqUgGR+9RUdMe8m52g8/pUbpxCrpRM4miGNPfWA6UGQoQKWbvC0s55Pegi44HHUknin795D9o2mRKExQUxWpOTz2oCVDzd5g+9B64eSpRMe1KI/NnjrVFhaEASnp6U2m4Wkwo44NQONuthsKEE+1CS6tT4EmJ70GhtlpWhKUnkUvqFu263ECep+/nQJWjiW14MEY+dONXMnOc9OlA7+KSGT8KZiJpY3HxAqAioBocQVkwI7c19D/hfB0+6IEfGn9q1NS4wviNl06rdGDt8zNUl25tUQT7mooDXxcmprBkUV1CUx8Rg0ncuAKiaITSjzHjHfimSgoxQO2jkpzgUVCPNWQM5xQHFmnbJIH1rqbcoG2PoaDztqvZvjAzPahIJIyIoOrAB+H96G5tPOD60Aynt8vWhPSII5FFDdktg1XqKvMif1miHA7DI2g7j1HWotEOglYMfvQBfT5RlHBPM0m6lUnGKoGRBrlUTQelM27mwfvUHXHjuETz0o7VyPKkfmiagjZXJ/FAqOB0qRWXHnldMmgctnvI00K/qIqtU5uc3ZzQOWm13MnFDNyUlXxcHoKBe4dChgye/eg7/h9hVA1JkTXWk96CysWgltS4xHH395ru3eY71Aw3arPCo+WKbbt4GSDHrQNMObPhkiiOPqPxZggTQKPbRKgIoSLhaZyfSgfZWlxsf8dKDdSkQPegUbuCDE19Q/hG4XNNvR0DiY+lWalxR6othy/ukkZKzBFZTVrUJdlPvUUihJC4jH39/Km0o+H5UUF1OcH3qtukEmQc/eKInpYBeAWo+k8VY39uAtOMHqaAaW9qYAriXywrPB70U2i/bI/MCegqCrog4John8UDbmeSPpQARtP70EFOBOOTQy9PIFBHeDxBPM0K4eQhPxGOnvRQ03DaxEzSr6QFbon+9EeC+ij7/f3+lGaCnMAZmKBoW28SqR1queR8ZSEwfv/WgWebPME0CBEmqOpqYcgUHkq3dqIkkf70E2UgubioDrzU/MCWliQSSYoCJcDlhtKoKaWaQAYJxQHQ4hoQlRzzmoOp3MrWcEnigXz5ZJmaETPNARKhtA71NlE7RBz0FBYtKLbYH19e9ESGgQQAk9z1qCztVtqRCVAE9OZ9qXufNZcPbsDQCZvSt8JPU5q+t2EuNJWDJPMCgC/agJ/wDKPlVPeeYhZ+CB3oJ2lwpEEyOmab80PpzigRuh5ZlHHvX07+DJJ0y9mZDiefarNS4yt88lWo3AB+IL6ff70lf7lJmQY61FIhkDP71F10owATQTTCgQe3XpSyrNSiSQQec0CwbLLo2jgzNWaHgpo7+nFAFKwVqI68UN9tKx78UVXusuNrCgpUffFHQ6S2Eq9pFEPNJ3NyFc1CSnAJFFCWrecGf1rm07ok55oGEW/wAMjB9qrtRRAjNEI2+8O7RPanVI3VQMsQvmB1FOMLS0BMH3zUBH7pJTANJSkqJkZ49KAVyIXG2J9ZpBeVE1YPV3bP8AbFUSQIPOOKMtICNxNQAKs4UflXgDMSYmKArRMGFRFTnPf9KCTu0I3Aj5VBTspAmgi7lvFL0HqctsqBjg9aB8KBTEcCpsw4SCkfOoGrZthlUlas9RRbkocRLZNBUKK2nxAJE1c22pFhvIwByaD3+MpcUEjPeev3FGWW30AqOfegSeYSVApPB70MynAmioF0EBBMzX1L+DiAjS70CMuJP6GrNZuMRf27jesXJVmVTUXBvHxGelRXjCUmRA+lKtNocf79IigK/ZlDpUOJkUwlbK0bThXcUCrlukqwBmlLj4FbUgx2oBBRnIijsqCh3NFRvPLUCB1qpeKm17s/6UQ2xehLYBOPaircDiCR9aBUTJJJg80dLyQraAB+maBppycfSo3FulbeTB70FUWQ29z14ou/aZ/WgG+4QcYzxQkvq/qzQS8xR4PFD+IZk4/wBKobBacZ2xSFwwUudDQBUNpqSR0/tQSUODzUi58OelAFMKUMUQgAff33oIpURJnnvUi4AkHmg4jcr2rykFOZoODcrg1L8OqJJ5oI+XHSj26wMczQOpUEETmcUy02QjcOo61Au+Hdxief0py1QtDYUrPpQCfIDqSoAAUdAbeTExIiioqtUM/EFT7UJ24UMJVQFbdKhOfrUbhRDWEjNAgFGCqDnivrv8GXPM0m8EyUrSP0NWazcZjUHmnNQuT2WRBP70qlkr4MioortissqI47VXM27jS90wAfpUDvnhxpTZneRgzVS5bvsXAcUfhqg34hKgI+dAu3EqUSP3oEyC4pQBij2wUhORJg8GihOKUpUCf9aGq3KkxAM80Qsu1dbykkCi2+5IG6gZAScEGfrQH2yFbhHvQeafLfwzIrz14SjBgemaBQOlS8mBXVbvzfvVAlEk5+nauBMnFBIIIzz9/wDNSncU+vOPvvQTCxny+es9KhBXzzQBebKVwRXNmPb9aCLsnFQiPzTmgI0kE4qTjaiQMg0Hkp2DPPpXktBSgOlAw4lDcDk0J9IWkBOMdaCLba05ieOlMO7iyJSQTk0ECwVImD86hbwlUqGBQFcfIymMGm7G+QYSr5CKgsQpstEqGBSCr1Ie2BPwigI+82sE96WD+zggCeKCC7pTmEK/eutt7cqkz1oCIcKSKlcvDaJMCM0EGB5iCUyTHFfVf4KMqa0rUNxmXh+xqzUuMNf3GzVrkdN/WntNuEKAEGT61FPrkoKQeelVl4FNypWOwqCsU8rzd4iaKm781BQsH0qhV87RCAJilwFKT8Qz7e1FSZSUqJPPWmC58EcT0oAFMK3GpCfSgK0lKsKHSkrsBLsJ4ojjawMGvPuiINBXlxRUTNRK93JqgiB8Mg59Pv7ipbuQYA6ZwelBFwp6EntXWcjGflQcUVHBzHMmvBpSz19aBlpKUpjhRGag4w4PjSPhHSoC21t+IMESrtXXLIpXEGI6UAXLNXTk/L/ihC0HXn9KDyGggiMUylgEfCnntQEFknZKwJoSWAhMgfOgihlTzskVZNWLaECQYoOq09Cc98wTUvwKn5iDt9aCTtkG2tpHuKrjYyonb3yetBF2yVAG2PalzarTlOfXig8q4dCS2cUBRUDumqOB5cY/b7+xXSVKEqNB1hxCVTPzph64KkDZzQEaWptAViR3oF29v5561ByzfUgwPpX2L+CqivR71RMy6n9jVmpcYzWLJX419UT8dJsB1lwBFRV7ZLJALp4ya5qX4ZaMKHy61Bmrx9pK4Rz1ii2iEuCSfpVDDts2pJKTMClvIEkCflmgi4yW1GImgEknrRUsqwfapITJj96CSkTgVWXSXkvQBPqTzREfMI/Nj7+/pUHnEkQDQLKWE9aHwP1qjwcXxFFCX3BCUkmaA9vp77mHExPere00FwgkSffFQSuNJW1ynNBS0kY2SfaivM2ra3JNaG20JD9sDB96ID/gptypTY3FPApRTALgCxyTM9agJdaY40zvSgwRNVzNk444r4Dz8hVBVaSpR3JRuPoKGm0etz8aNtAUHfuQU5rytNVmUESeTQEY0p1B3lEJ7gU6hKNkTEUAnSk4BxXmD5AKwBQCeuA6vJkcURtnzIUASIyBQeuLFwCSgx2iq923cSYKcd6BJ63+L4hn3ilnGIE9OaCAZxiuhsRmqIvMpOUjrz+tD8pacDFBJKnE4UqR2obxBMzn0oOsnEgfSvs38Ej/AOy3o6B1P7UmpcVGpNp/HPDpvwaSVpiNxXMbfSsqRvn1MHYme2KVUpbolRIn7/tVC7lkXQCB7EUzb2BREyAKAyylGNwFRKUbfMSTxQJ3N2SdscdqAVJCufrRRh5QRIIJihLeSiYMelAq9ehM5/1pZdyV5Ek0QspaiQDPpJqSUz9aoipjd0+lEDQSmJAoCWNul56Bx7VpbLTG20JUpI+dQe1BxizaJABI49KJoLr18sGCEzgUF3q1rstN0TA6Cs9pzzK7sNuJyTUDup6G+j/MWzavKP60zoV8+tQt3ZbjGaC01GxuLVpb7SSoERis0nzXbwLKI2maDQ/G/ZphGB070BdkhWmrUw3/ADQM45oF9NdUh2Hm896sNaYZ/wAOU8AJ9qDItKAXvGavdHKNTf8AJA+U1RdahZItbQtwJjE1m2Ld9CVqIlJ6UA7Oycun1JiAKPf6elhvbvyOAagRs9LcddgHjma1+m+H22mUuKIn1oLK00mzuHA248Ee/Svav4TtW7JTzSyoDr0q8GCv9ODbpTuTu/7aVc00qRJSI5mgrVW3lqKRQHm/ijr60HkNEjif1oqmilMkfOgUuU5MCI5pUNKWYgx6VQVLS2zASa+v/wADJ/wS+n/+5MfSk1Krb9W67d77uJoCnwlJTOD2rKq6/YQ7kE/CfpSzJSJCkntCqom5coYQMD2obuqIKMCKBJb4fyFUldXT7BgTtmgXF15pO6Ae1HlGwwrPbrQKLdU2skOSO1RNwtZIHNUc8hSxPf5VNtgpGeO1BIsbvTHWiIYyBOR3+/vNQMItpQYMEDiq51J3HBgcCgvNKsQzbh1SZUa0DhLWnBShGOKCt0nSHdVvl7wpTZq/fLWnqTaW7XByQKgm48pQS25wrv0qo1zSW7RW9gwpWaB/Rddu7RtLV23ub4+IVcanpjV5Z/jLRKW1HOBEVRV2Wtv2q/w1wnensa5qV5bKUPKbCN1QStdYDLZZ2gzjmuJu0Il1K43ZKaAVo4h97zwpMcwKmdZauyq1W0ohJiaCi1i3RbLJaBE9OKN4aeNncl0HJAqjRi7U85vfWNvqabcuNORbEBIk+sxUGddv2mrpXk/lVjPNLuFd3dJ+IgevWgvtHdtWn/LeQZHWK07QZuUQ2dqT61RQ+J7BdqCu2uI75oXh3X1qaNpcuFXTJoEda09vzS8lzcgnGa7b21u/ZlIVCoxPWoMrqtk4w4oBPJpPTGPMu0ocV161RobvTm2mw20JWqDSVxYP+RJQAAOtBUO262295BzimLKxQ83uSmSB0oCKtkBBG2SK+m/wdY8jRroGMug47RVmpcUF4E+e7MGVfWq95RBifnWVCUShO09uDSq2NxJSY7mqFLskJ+Lkf81Xup8xKtqjn/egA0h5siD8ppl11Qah4AE4oK1xSUqJA4PtUQ+rdg4iBVEHCpXTn04qbTZJTGI5oGWypKvi+zimAAsSBwfv7+xB0DpmT+tRLClCRMehoGLHcdyeffNAdQE3QQRyR69qDZMae4Rb7UDZAmveIgPMZtkYCgBPzqC008N6da+WnK1J57VVtPJTfS+EwTIBoHL65trlxCGV5HrxxRvIRf3bbCinfPbmgd8XWDTNg0GrfaU8mMHFE0+8Rb6Y0hZORVCNzaM3L6iEAnnjiq290lzcVN/EAJqBJFsVvGVQcjtXNQsLhLQKgQn9qANg4LYgQcmetXXh+yQ7qBUSNpMwaoh4+0827qFtiUq7D+9UNhLTqAoYV2oNRq1kUWTa0D8yeg/eqANXASsmSOe9BWM7/wAWUnHEVZ2SFpuk4JnHFBr0aP5VsLqT0NLXGrm2b2oUT2qCmu9QubsncFntImj6T4deuFebIT/egJe2jyCGFqxxB++1KXVldWvl3CFS2CArPTrQWv4BnV7bzG4kJzWEu2lafrBQD+U9Ko0NlcAPJUv4gU8UXV77zGtqG49qgotTUpNtKkESKe8OFH4Vc8lEA1RTam8tu6jdg96+rfwhB/wF5R6uDPyqzUuMvcOy66pR5UczSLxntj7/ANayqCfyypWZ9vv/AJpd91QBIj/SqEX5UgzkGk3UIbSVAgH1NAot8oXImYrjinXRKzx1oAOxuMDrXW254B+lUFS0kmInOaMkIAiOKgk2kOztOI71FlK23whXSgau2iSkoE96abKEt/EOaACXEtrMQJr3kocum4TKifv+1FfQC040bYKjZsEjqDVTrjalazbzwRPtUR5h5T+quNZhGaobm6K9VcbVPwnigIi5Uy55iFGRn2q68MakpepounCJSeD1qi81zxOq7bNqptJSDAmrNGj2ytDbuisSEzTUxVaRfsOKcLiQDOJ5qGpaxbWa1DbO7rRVew2L1Zea+FU8U+i3vHGCSwpxCesEmoKjUbZ9Kwhtk7+gimmNMutPYTc3O5KjmDNBeaVp6fELOx1ZUE4BJrt//D9KWCq2cBcTkAVridM6Pomo3LPk6gkhCBAB4NZPxW4jTbhdswiDJHvU4KBhBccLhGatdMDqXY2znEiorU2+rXMBl5G1uMj0oLrenl4KWeTMA8/WgZduNLab2oaSVRwIpKx10o1DySQlM9BxVA/FV1bvohJVuAg13TWfP8OPBULVkifagQ8PXzlpbutkqkYxWT8QLS/qqnDzIPtQWtg4gsSs5AxVjp10gtlboBSn0qCj8UXiLlva2kAcQOlD0N5xtlKSRHFUB8QWxACgZntX0/8Ag6sq8PPAz8LkT8qsS4xmou+TcuJKog8igeYFDfOPf9f3qKBdXGzIIPoKTReByZVFBF25YQk7xP7iqm6dccdOyYFAMmcq5HtRWgonBwO1BJ62O2YMigW5lRTQHWkpGKLbN70nd8qCaGvJVIiPTFS1NAaS06ntkigura1Q5opuVDMUvatJeQuBwMUCdyzCgOCKA4XWVJeniM0H0fRbg3mmtOOqlYAxAxjmqjXw5+OQ4DhOASIFB3TQ2LlTyE5V8ulVup6Ylu6U+kAb8ZqCvUoIMKpi3fFuhKkHNUGeuUqZ3lUqifenE+I7pWmm3Q4QAIoKe2duw/CVGD2NaGxbtH0TeKO4UD7lg4q3LmnrKAnPUTVv4E1N9+6VZXKfiQJynMcZ+tIVbeItT0zSf5vkNreGfT3rMuaxe+IhsFttbGBA4+VWpF3o9wrR7VTQa+I9QKrL7xFftvbmQomZ4qdDDfjW6CAh5kpMZMRSzmnWus7rnbuJ5kzFO9OKW+09q1uEpSn4RVppOipddFyhYCBk0V3XgFu+WysYP5hxVWzavbT5iiZ6moGbO1Tv2rVPavXenoaX5qSCoDn/AE/Wgr33EOMqWoTGKe015xOnKIG1ojI7igQHxOLWj/pmsvqMK1TB+EqqjZMaAq60hL9undAyRSKNDv3GlpZbUkE85oFNY0Nyytd74E9aFptt5rPw425E0EH0i8/lESU4OK+jfwmYUxo1ylQj+bj6VZqXHz/Wz/nXYgJKo6GgtKAajtx6VFKvNlRMdeaTdbaaBKlQe00FW+6pa4yE9KaaACBAiaBW4JScxPWi2Typg/OKouWmd7JESaqnmfw7w3JA9qgZdQV7COoqbCCQAkSfQTRU3kqRBJgDNPatZ+ZoSLhKSSAJjNEX3gWwVrejP2iT049asdJ8I3LTamVtBMKJk4H/ABQUXizRVafdAmDiYmayt9cykNg8nJ+dB9D0gK/wi3UEYEEkc+tO67aNvaEp9JHmSPeoKm1t1W+ntXDpKZ7Cp+IbJxdkl5sfCodOtBklWlw64RtMDviiqtnFNBIkH3qjirJ4NgEEZ60e1sylsbpNA/YoYD0f1J5EUe7tkuKlKiM1A/pmoPWzIREp/enb+/RoulOao2gNrcg4nn1qii8PuXfirUSpwqUic4rbWbIsHk2zJSTOIFBpTZMrZBcbG4Dk81nbiwDT6ntkpT0irYkJXTNlqbZDCQHE4oGg7rS6NlJJWeOIqKj4k0q4bQSls981T2uoXVrZqbBKSTEdqCtRd3rj6nFKKwTTpvHlIgmPaoCb3GUBQIBid3f2oJ1dx1exwkz1I5oJPJaTpalBIKjRL+48rRW7dDZ3OR7VQ3Zac6vSNqRKwM1hdYZW1d7FJ+OczQb/AMB+ImNOtPwt9GxQiTxWsvPEmh2FoXA4iCJAA5qypY+b+J9b/wAa3G1yicDmqq2uV2TW1U5xmoq20PT1vqXdrA2QSZOeK3v8OFhzTbopyPOwe+Ks1K+bXbifxb28f1fF70ldvtoG5CSgVFVblw8ZVuHFJkKunBu4nvQdUx/N8sKgd6Z2C3wIOOtAtdjzFCAcjpUUt+U4iYyaDUaSx5j7SlD+X1J4o3jPSUNoS/bpJAEzQUOn27l1bmEkkcR1qz0VCba6AfTuSTkHrQP32ku6jeITatnySR8Ueta7VNCt7HweLZSv5hE85mgyHgrVD4e1ArJlsnIrSeK/4hNJt0mzbKVHkjM06cfPbnX73UX1LfWpY7GlLVk3V8kbSqTmg+n2V1FkhlKQEpHQ1y3Q5f3PlhR8gZVA6ioCIYReXyrZUllB+GOlauz0i1urJLSjKUVZOpVLrWghD8sNCBiRFJueHGm2vNUQknmnFVrzVg0Sl1aZ4zTabbRl2hIfQk9xNBVrGmWyioPgkGk7rULcgeX8Q6GoBDUnkOpCWpR/2jmfv96h4ivbi+09FutBQkGYoNj4TtGtL8Nl5LJDqk8wRTL2rN6bY/iyyVOHJURVHtH8X3GrnYlGwHEAYpq8vXWYaddASrvTqEbmx8pIuLNfOT60PTrhH+JoeWZUmRz1orXqVZXyAXVTIiFVjfEtg0lwhhoqT0irUjH33nNEthJTJk+tLC7eQMJkd6ipMfj7txLbYUN2O9XiPB+qBDbjihxgDrQQ1bRtSabDcnaMzFWzjtt/gbLLrY84RjrQWWi7mGHHXpAiR6Yr5x4geFzrS1JwAcCgK+pKkpQQQY+lQ8hy6a2/GoJHU0ANGJY1NLKzgmPSt/4j8N6Z/g6XmsOlO7dNBikK1C0ZLaFkt9R6V9M/ha35ehu4iXZj5VZqXHzG9WFXbxBkBVVWpXO5OxPw8VFJm4GYGaYsEBx7YMj0+lALUleS4ptvkUmVOTBmPeqLNm3CLIvLMkdKRXcFw7xz9ag1fh54O6WNqfjHFahyzTfeHXFqO5YBOaDNeDnbdnUSxdAATBmvol3oGhOWJuNyZAnBoKG58TadpSFNstSpIkGOtZ658XP6qspUr4T0mgz96+U3OcSadbsRfNSVA4oF7rS27VClJUMYwKsvAmnC71BXYCZ7Cg0t9t01hzeckkAintKSmz8MP3jiQouERHrQJW9ybTTRdKyp2a7b+NDpzX5ozJoA3f8AEly5SUtohXSRVLceJb66cOYn1ocKlq8vHSVEn1JphGj3yvhSpQ/ag8NBuG3wl9UZq20/TLIPpQ6pP0n9qg0a9BtChK2vigTxWQ8Q7GrttB+EBXFUbTVXA3otmloEjG7HpSGtusuaAtG2SP8ASgynhTW29PeUhYAAOZpnX/E69QfS2wk9sUGt0Zt1Oin8QCCR1xVIyvZqJSScnkdKDSN+UptJS8pJ96ZVoj120XEOAz3NOdRnNZ8PKzvOeZFS0XwUbhkKJkD/ALqcVotL0C1smytSQVA4Pc09+HeeJ6oBxGavEE1C1aNirzDBE/misRqtlcJu0O7CpoGdxyKUier64wjS1NIVKyOAeKwFohVzeFahyrk9air5y1ZbYKlGTExNJMXGwqgYPb79agq1rjVAUngzNbG7v3nrVtEqI2jFUVo891fwN/D69K+gfw1StOjvboy7OParNS4+PX75TdvEHlXXtVS6S4r4c/WoqTLW4STx61YsIFuEqUQflFAW5sEXKw4pUTn7+lAvLFFs3ugH3FAVaf8AI7yJQBkdKpg3JWsCAcxQaXwIku3qrdX9XFbrRgfxj1or8pBwcUHz/wAS267HWnA0Qkbj+Wuo1fUFW4bD69vvQKG3ubpzcp0meZNOM6aLQpV/3Cfv6UFZr6T5qVI4JjtFPaM4tFsFKOPSg9qK1vIPxVdfw0dcS4ttKoJGJ++OKC48XAlgIUsbp6Ymi3d5t8OW9mMlQBIoCNWStQsWmZCQkfOs5qnhm6FwSN6m46d6CFn4XecUJQodc1eWHgpxTwWV4nigum9JsrNJCincnmIri9RsrQYQlZHegotV1MXzkMCFHiKb8IaFdXupea/uSkZ+IUGm1+/a0dBt0spJ28gV811+9TepDxlJBmKUjS+EtV/xTTVWzvxeWPhzTTTaHErYeWlKDjIoMlrXhtK79SLNcp5O2rrw34WFq82/cLnZnJoLnxNr7QZFvahPw4war9GYN4fOUIPXHFBY6ihDDYhXxe/36VaaLcXztmEsuAdhJmkRzWGXmLFbr6/i9a7oOqLGnLG2e6iIpgrdV151hsqAkJXkVa6R4wZvChnyFlZx2irKcA8YautpCUtTBwAJqqXqz91YItQJUvr1FS0YrW7Z21vChZPPJPNd05ALietFOvWrj9wlpKiBzjrQNUt/wjBST8Q6VBn2lzqSSQSJz61ptMRc6i+UtGAhM1Q9pDF05eOsKHEia3fgS1Xaac+24ST5xIntVmpXwu5X5l08rgbqJbMtuOGII6VFBu0LaeCE9TUboOpSgyY6CaByz89bIMQIodwtaiUKKoGeKB2zt3lMkEfAB8qVes1B1IggDmgf8PLFprba09/lX0JhIRqqHgClKxQYr+KNkWNU85uYXkk/SqK1UTbpnJ60BN60KBSAfenEKdWpsLBIPWimfEWmBenJdQMpHNVmjmLNTavzdKI6TKdpHvRvDOo/4ZqO4d+KDQ6o4L8+co7uxrzxUuzTk7k8VBK31JVslJSqCrmtE34osUMIZWBuAkzFUNt69p77CvLbg9wKqXdUfbUQ0rHpxQVLouLm4Upe74sQDTLGgvLWkKKoOYJOag0un+ErS1bF6pSVFHKav9NvbVTa9iNmwZMc1qfiX9ZPxlrFq88WwAVAfp71gb1KX39jYlJ6VKsOaK45pj+5QIbOKtL7U7S6IDTgbHXNBBptTfxsObj1zmvXdxqamVArKR0qCqc0+5cRuDm48xzW08B6patJGm3YAcOAZqwpvxRZpthvaBUVcxxVXpOpv2A8507Uzx2oiWp6pca0DtVtSs4Hen2n29N0pFuoDermivLs7S7034doVMkTzRtHe03T29ykJCzQWluLLUVLdfQFJiRWc0du3PiR5DgAQkkJnj0oil/iNpq0agHmTKDmRVVpzbZWhSlAEetFWgC0vbm4OMEVW6slxYKnI+fSoMzIXqKAjma3fhqxeaJWyfj2yaoLOqWl8taWyCTk1t/BZfVpjhuBCi6as1K+FvW4JdG4he6IHX50zpNvseCVCADzUVY3zdul4SUSRzSremuajepDI3Njk0Fqhi2YdFsSNyRWf8TfBepZbBB5kUFjo12LZAS5yaW1y7QjKQEmgqNMvXP8RQpXG6vrd/dIb0e1uQZXIHegrv4l2yHvDrF5GduTzXzuwWFADtz6UFiGwXEo6k1eXNgWLFu48sgAZjNQSSov6I4TlQGKzWiD/OuNnqaosry02JO0ZNUCm1sXJKknn60GgsL4KQGyen0qyUo7AnIBFAu6guJkEmO1G/A2xt0kuQ5OZNQWWj6eofETI6QcirH8KlCgpQgDv19qC2tmNOlvetKTiri60hpVqS0ESBOK1Iisf024b05QBMqxumaoW71VrZuiADnIOZqKyd+44/dblHgnjpmrDw9ozl7qLaUJ+UUG+c8H2qrTatSQrueBXz7XvD34a5X5SwQkwIpZxJVa1+LbOxvf8hNX9jpt7coAWpZB55oq/stIbZYUpcFQE1mr8qZvy8yIUgyAOaC707XUXbSW7jJOIJyKhqmmuKQVokpOQKCusrkWbrTbiSQOo6VPxDe/iXE+T/TEZqANnqbza0thfwnsaftml3j3mJKggfKgtTcm0aWjeCr0qeiaf57LtwVbXDJHeqM740duBahClSsjrmsIleotOT5azPBE5oH2NW1BoQ42e0xxXbi4ub1B5BIoK5myuGrguKwavdI1i5tndwUqAO3Sgs//AFqlt0yndEzIma3/APD7U/8AFNIdd27drpH6CrNS4+Q39p5t4s2y5BORMUxp1i68sJkhR7nNRTep+HS0wXHXYV2mhaJbamEOeSNqON/egr3vxFnqO+5JBnJNXd+jTdUbQ+HAHkgSO9BWOMst3CRuECk9WshcvpUlfw+lAi5aIYcaKVSQcnGPv+1fUmUfjPDbCEmdsHGYNALxptPg5LSzCkDEmvm2n2w3KX0HrQXNsG1LQ4B8SSPnV9eXwd0wWyRKzwKByx0k2mhvu3KQlKkyJrDeH/Lc8QkT8BXQfTX9DsXn21JA2xmc1VeI/DtidymiD6UGTubBdlcCAQAODVzYtKurRQQNyxzQQs2XsgtylPJ7U5a6Jbag8Nl0rf27elQai20VvTmAfMC1ROap7vUm0XnlwJB+IGqO36rW4Qy/aOErSfiSP1rSWurlzSkstAlYTHFIha61JT1gLfyyoiZ9Kx+qOHcW04j5UUki23/Dyo8Rmtx4D019hfnvNhKUjk+1JqVba3dl5tYYcnaIx0rB3b7jinAgFxQndPSlIrtOvAm/KHNqQD1NfStDYtrq1AQ4ASJgUhR7jRfLtHPJclcEjcJmvlOpP3dprDiHU/CSetWzhK5bOJS8HMJk4HEGtO1fly0CQvIwYNZVXak1vQFpgEdulV5UojaowQOZoG9JsPxCxAkhXatLcWTthbb1LCQQMzj2HrVFTpSHbp5SnDKe1a5tdultDFtlQHxH96RGI8VvJf1nyUqCwk5AqzvGbG1tmklLe88zyDRVQ/cWrkobZSFDrHPyqWhf4e47/mEATiBQLeLWGLMy1weIpXR9NZet1uKd5TOaCt/ws3F2tFundzxX1L+FtubbQnkH/wDvNWalx21/h1pNutSg/cqKu66Zt/A2ksP+cF3BV6r/ANqvlOpP+CtMf/6jj5//AN0wx4U01hlLSPNAT/5808nS+peCNI1FMPB6e4Xn9qUZ/hxorSSkLuCOxV/tTydFc/h9oi29u14H/u3ZpVX8MtIP/wDIucf+Qp5OhH+FmjFYWbm5MdCoVotN8O2On2ot2t6kj/uNPJ17VPDtjqVqq3dCwk9jxVA1/C/Rm5h+4g9JFPJ0xbfw60a3iFvH/wD1T7Pg/SWlpWEOFQ/8sU8nTuq6Pb6nYGzdKkIIiUYNZmy/hdpFpcB9FzcFQMjilh1q2dNtmWQ0lJKQIEmuOaVZOJKTbpz1HP1q8idVWpeDNN1BUrU4n2M1zSPBWm6WpRQ484FdFmp5Xp9Hh7T0JWkNmHOZNJ2ng7TbS485pToMzBNPJ069odq8sKUtziInmq5fgrTVuqcK3ZV0nFPJ0aw8H6VZNrQlK17+So5pu00GxtAfLSvPc8U8nQ0eHbJNyp6V5/pBxSt/4N0y8cKyp1ueiSKeTr1l4N0y1Vul1yONyqvEMttteUhO1ERAqycS0l/gdnCwfMVv5lVL2fhfTLVS1BtSyvnccfSp5Xquuf4e6Q/dm4DjzZJmEqq+0zS7fTmghkEwIlRk0kOm1Dckg8GqC/8ABmm31yX3VOgnoDirZ1JST38O9MdP/wAh9IHABFGb8Cae2naLh+PcVPK9TPgqxKdpuH47SK8nwRpqUlPmOwe5FPJ01pnhex09RUlS1mZgmBTOqaNb6iyG1qW2B/2mnDoNl4cs7O2UyhSyFdTTVhpdvYtKQ1uO4ZKjV4dUKvANirU1X6rt4uKMxApq98H2t2oKXdPJgcCKnk6Ex4F01p0uFxxRIionwFpm/eHXBmelPJ17WfAljqiEpVcuN7RE7QaBbfw7sbdrYm8eOOdop5OmtL8EWOnKUpD7iyozkCrjSNMa0q2Uw0tSgpZWSe5pJwtf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8" descr="data:image/jpg;base64,/9j/4AAQSkZJRgABAgAAAQABAAD/4QDSRXhpZgAASUkqAAgAAAAFABIBAwABAAAAAQAAADEBAgA+AAAASgAAADIBAgAUAAAAiAAAABMCAwABAAAAAQAAAGmHBAABAAAAnAAAAAAAAADP8O7j8ODs7OAg9uj08O7i7ukg7uHw4OHu8uroIOjn7uHw4Obl7ejpIOru7O/g7ejoIEFDRCBTeXN0ZW1zADIwMTQ6MDI6MDUgMTQ6NDM6MDUAAwCQkgIABAAAADY4NQACoAQAAQAAAJ8BAAADoAQAAQAAAFgCAAAAAAAABAAAAP/AABEIAlgBnwMBIQACEQEDEQH/2wCEAAoGBwgHBgoICAgLCgoLDxkQDw0NDx4VFxIZJB8mJSMfIyIoLTkwKCo2KyIjMkQyNjs9QEFAJjBGS0Y+Szk/QD0BDxAQFhMWLBgYLFw9ND1cXFxcXFxcXFxcXFxcXFxcXFxcXFxcXFxcXFxcXFxcXFxcXFxcXFxcXFxcXFxcXFxcXP/EAIsAAAIDAQEBAQAAAAAAAAAAAAMEAgUGAQAHCBAAAQMDAwIEBAQEBQMDAwUBAQIDEQAEIQUSMUFRBhNhcSKBkfAUMqGxByNCwRUk0eHxM1JiFiU0NUNyJjZEU4KyAQEBAQEAAAAAAAAAAAAAAAAAAQIDEQEBAQEBAQEBAAAAAAAAAAAAATEREkEhAv/aAAwDAQACEQMRAD8A+k6zcusPoS2taZTOOKSVfXYOH1fMiuNrpI6L65Iy+ufeom9vgTLyh8/9qnaccGoXY5fV86kNQuSP+uofOnavEHL676XLkfSuJ1G6Cf8A5KvmadqceRqV1OX1ke4rp1O5Bj8QrP8A2wadpyO/4lcxIfcI9q5/iV2eHl+/Snace/xG7H5n1Vw6leBf/WXHWePlTtOPOalech9QSO4rydTu5G55Qmnaccd1G7BITcuADnAqH+J30SLleOcCKvTiCtVvOlyvnMkCujVb0oj8Ur3EU6cV+seI720slqF2pKiMGqHRPE+uXFxuc1J5SCcycVOrxobvxJe27Y3XBHc0a11m9uWS4i9JjnjHFO1OJDWL8YVdGZxNeVrV8k7TcE07TgZ1nUTkXSh9K4rW9Rj/AOUoGnacRa1jVFE/5pdROtaklUG8UfSnacRc1zUdspu3PQzQhr+qAn/OLPpFO04E54h1UuAC8cA+/Spf+oNUOfxqwadq8eHiLVRzen6x/auHxFqhM/jVDtmnacRHiTVBum9Wfn/tUB4k1aDF6tQJ+lO04iPEmrzP41ye3Soq8S6yFT+NWE+9OnBh4l1VQn8cQKm34i1MfmvlGPvtTtOOq8R6mBBvVJ+VCHiTVozer9Kdpx1vxJqyVSb1ZHrFSe8S6qP/AOWtMdPsU7TiI8T6rE/i1GpjxLqasi7UB1JIp2nEj4k1IglN4o1xHiTVJ/8Alqj1zTtTiafEuplGbyCfQVa+Ftbu77Uww88pxJSSZFWU4ttbjzm+J21Xqgq2xFKQIkoVEz69a55m5RHbpUVxZIzUSrZEiJNB7eQZIVt7mobtyxP+tAYiIiT6UByd8joOIoDRiTk15REcekxzQdIjjn2qISB/TnqBQQX8WCnHePvrUXAoQcGO1BAnAwYHauHakgrTM8GgitQCjAjFDCgBCsev37UGX8YXYKG2QQBPTik9DQdyIgDkxmoNdes2t1apSkkqj2rug2YtlbVq2o7mgd1lgOBLlrwmJqvQqEBSgaoIZUCrHtUaCZAAxExQlo3Z5qAawAMjGJifvpQSAU4mOtBDygRG2cULYczPzoIr/So5Iycc80EFEAxBChXElRMACPSg4BMk9aiUkkA9KCasQB17URtRB4n0oIuE8gT3oe8BOeDQSSuRmurWoHAM+goPIVPT60QgBIAjFANSynH/AHUXZuaBHTPNABTsOKkY9KvvAf8A9ekE/lUI+VWFarXlQ+2Jj4e/PyqtSCVY5q3UmOFOSqcjpNQKQDz9aivEq/pTzUR8PQpPQ/fNBMREnPSa4cHAPNBzeTwQPWvJHoSetARHxYM+5rhyY7UHTxxNBXHQYoPEJJkJx0+/vmguqGAfSKDhhMFUTQ1KgkwJ+/v60A3HNuAZmoLVAKjEATioMXrKzfaipKc7Tx61a+F2W1OeS6QIoNi1ZWFu35i3QSf6ZpO5v7YugI6HoKo4xqKWn/LAlJGZHSqTV9ZDF8SPylX0+81Ba2bwfaStJn1AwKlMxHPFBJKSBkge/wB+lRUkDqPaqIKb3YweeKEtASOw9KgEE5kK+HrMioXBHTj/AGoBhBByTUCj6DsaCJaIM9feuYxAoOmIEE/6UP8Aqmf196CSogY4+dTSsgED8xPJoInMzUSntHzoPJ+ERAntXkbwrG3b6mgmBJwOc4rykH3mgj8QORRUq+GE8ntQCW18UAA1feBE/wDve4jlJ6+lWFaXxAoB5vj8v96rYggyTPel1IlOIqClGI9aKicRz/eubcdfYxQTSYGY9IqC0qJnI64+/Sg6hEf7ipkTxNBIAAQCceld4Bkc8UEDBxQ1/WghuAnGTiBiKEowo7sesf3oIKUACISBPQR3/wBKXccwSJIFBAqTt7CldWvPIslkEjEZqDNaUyl5Djq8q6mm2HFpcPkok/8AdP8AegutP093UFBS3iAOZp22tWmLjyVALPqKBvUNPDaCsJgx2ishqiG3nCgpG4H9KoY0K7Fm4GHfynAkmtChIUJnmaCZHI7/AH9/71BYkTgA9/Wg62lKiZ4iZqDyAQCM+1AHyswBzQn29me9QLqSpWYgTHvxXNpAiKCBTB6n0+/lUCJyYHoKCG1U4n2roRP5k0HYGZUBXUkAkT8JoIrUSMDgYrhVuM8x2oOKMjifSpJAOSrHag4gp3mMg9JqbhVAzz0oBbuoBNSQv0g9qDql5k8+laDwTjW0jH5FVZpWi18A3Lfojn51WlQ7z9KXUjgO4TBg96gowY3ewgYoqJXKeaIlU+ue9B0px95riSIxMfKBQeyep/WptnnrigMPgSDGfWoEAg4AnrQCVIPU+lCcCxHrQQUodcdpHPzoLgkQkAegoF3ZTMng9KEXD1EfZ/0qAKnBOFGapPEl2lDHk8FVArYr8uwG2ZMjFP6BbrdBWRI796C0N7+DICVQfevO3/4V1NwsGCZoLm1v/wDFmCR0GIrKa2DZ3XxpAn0qhJbiXWw43O4duavNA1Q3lv5KzsdBgf2oLpKAkALGY5En2r3Xkj0HSggBncBE8kff3iuhJVhRJHr7UEXEfGMTJ7wPv/WgPo3dIoFlpKSRukdY6VAgSRA9uagipPUUJY+/v7zQDH5u57VJRBIgjig4ozyZ9agT68daCM7hOee1SAJOcRQd+VcPFBBYUCSmppSSDMYoO/Dn9pr2UL4/Sgi6UkExgdKv/Ait+u8/0H9qsK0niBW25b9Uf3qqUuFZJ+kUupBBkZkd5qODKeAPpRXNqR3PcCukJHAJoJ8pg1ENjmc0HggRmphOOPr+9B4qCewH717cOtBEwTH1qDigBjEfpQLOk8k0ot1Q4IHYf70AHXlFRO+Z9IoKnpxjPb79qgAVQorngT+/+1ZbUl/jdS2j+kwKBtTRZZ8uOnetL4baK7LYCAZnrmgQvloTf+UT/VHNXWs2LB0VtaPhVtqhXwK8FXimlZHAovjjSluO+YhGIwaDHWzv4V8trwB0FM3LxtXU3DMkjNBqdC1kXtsCpQCxzVgpYXlRkdIJoJBKQMAVzrwaDxImdpn3pZ5Qn/egWKSD8PSu+SI4qICuAYjNDWEjMxRQSQfhiD7f2oZIn+1B1J7/ADAry0gxjnMUHkgE8GuuQkY+lBArKFbjkftUVKyQKDqSaLugYoBq5BnNRJmO9B4kZ9T9/tWh8CIA1zcDy2qRVmlaTxAgG4bUeicfWqstzkbqt1JjyCSiRu46RXEpzkGDxUV0tz1VjqamlIAxPzoOgAcCvT2zQSQJ6D50UJ+EzHzFAJaBJ9D0oW0j8v70EVYGQCOM0IqyB1oAOqSRJ4HNLOEp5BAigRdJWodQf6qEoxyJ7ff3zUCeqPlm2KgSSRAjpVX4dtQ/eFx0ZnNA5rakoughA4PFa7w6wljSVPA52zVGOu3S/rClEnB4rXlCndJCedoxQZ/Rn/wGrkTEkV9LRas6np4UQCqPrViV8y8W6KmyvlugQao5WpIAEjioo1ncuafdIWidpEqFbbTLxu8YS4lRk9KBzpXoTGd31oIqTI6Z59aC4I5Kt3JAOBQDQBMiU+pVFRcVnGaBd6SP1oBTuTBGagh5QCZ59KiloKB3cdqDmyMzj/urkqGB+lB6E7dwM1EnqaCBgGTABxk1xKRuJ4mgnFeJAoOA8k9K8oYJ5MdqDwSFNgmZPrWh8BJCdYUI/oOas0rR+INxfbSmT8PEetV4kJ2nmrdSIJSlOQiD+texBIgT2qK7AngcV2KDyh3roGYAMUE0xKoPGeK6XJxMfrQQc9DJ9qipQCZn5xFAutQPB9KEoA9flzQLvD4iQZnPtSjkgK5z3+/WoFlEpwJPSlnVnaT3Ee1BS65cFSkMpJOZqz0C1CGfMBj4ZM0CTqVX2r7Ugq+LNfQUst2OgqDh+LbwfaqPnBUDqZMcq6V9I0tlTmmA7cRQYbVkLY138xTBmR719M8J3Idsgk8+/NWalVnjbSfxaFFIk8iDxXzVbSrZ8tq5mKlWCG1WpjevkjAomgaibG62uTsVjmg3DLqHmwtBwR0o6TiSYn+qaD20FUTk+lBcBHE89KAYQADFAWk7pMn1J5oIlHcTQnUDoc9pqANR2AmBPsKCJTsEjtQN0knj+9B7bmTx9K4ce9BEpByTjmvIEDMkdhQTHMggD1qJoPAV2g7vIQQBnvV/4DXOsKGZDZmrNK0OvgKuEAiYT/eq8iDB696XUiCu+B7iuiT/AGoroGO3yqSVgkjn1mg456V1BnpQEj1+VciOoPyj76UET9fSJNCcAVwr5UAV4EQT1MUs6VJkg5mJoBrWOJ5zJpV2FGT9agVfMZGIzMYpJ5YCFK6JEn0oKGDc3ZVzmtSwAzpyjuAO2MzQK+CLf8VrKtxJAM1tPFram7JYSqEgQYqj5owkC+TJkFXNfYvDzSVaQ2QOU1YlYLxywGdTDiQQPStJ4HcLjKfiI9RUmnxoL9mXJUSUq6H79a+b+KtGVbXingPh5EVaQq21+Jtufy8g9aqb9qASnBnnisquPCmq8Wrytp4BPWtYcBMduhqjrWTuBj0P+tQdSd2D1oInA4JoZTu4H39/eaAaweoj3M0utAJynPr0+VAEhWQAIPP398V7yyFAk/DPPeoI3CgrqPrSyW/i7Hp6UHj0icxxUNvSRQRUCODntUSmesGg7kcZE1yDyTn96DpJ3da9MiQfeelBI/C3MCDn1rQ+AzOrqxyg1ZpWi14E3Dcf9v8Ac1WnHOaXUmIRJ6ehFSCOp29+KKkRIERPPFQzuI2x70BUAdh9KltAyAPpFB0JkcD5CJrisHr8s0AV9ulCUogSDmgCtYSIM98UutwTEfrQLvuDIPzHelXHuk/7fWoFngP6uKqtWcDTYSCYUYoPaHbh5QVByelWniFXk2oQgwFDpQXX8MNMKCq5Un1BNaDxiAbNfGE5xWvifXydP/z07VAia+x+FAf8Gan7xT+dKyv8QLXzAXkjgxNQ8G6gm1Qho/mP6VPo3DrgetkqiDzzVR4ltEvaeV7JhOcffrWqkfNitdncKCjCVGc1ZI078fb+a3EDJrDSidsnGFecgkbD0rVeG9XF7beW+QFoEc81RdIXiBM/WvLiD+n39KAZioL+EcgY5JiggoTMiPv7/WhLTicfIzQBUM54qJCfKAAg/f38qgXckqI9c0NcpEDB5+/pQcACsCBOCDj76UNScxGesZoPGT8QJFRKRPGeooPAZ/vXFRO7tQcwTmuKKgoQMUHivcdpMDvWj8AkK1dWIhs1ZpWk16C8jGdvb1qqMBRGJ9B/erdSY6fzD/mvLykQP0qK6mFYOfQpqYQSJE/KglhMg/txXATvECgIUpxlUjpUVDPagCshOVQKC5kKxPbNAm7uEiRnpS64SZ56/f31oFnwqYn9aVcCh8UfKoBlQOFRAFZ7VXd7pTJ560Gw8IaUUaGq4WCJJINVPihwOONNJ5OKo+keDLQWuiNGAFLEn0pPxUsGwdKlcp5itXGfr5TbuBWoJA7819m8Lq/9uQn0qTVqp8YNhxCkgQBPNZLQHR/iISD1gzUpH0xsp/AJjntn77UApLtutCxgjHz/AOK0j514v05dtcbkghPSB9/Yr3hm/Uz/AC1mEqxFZaM6zatspKkplK8gg1nGFPaZdBwflnJoNxpt63fsBSI4702RgGIBxgzQCV8PNCMlWPXrQeIj7+/v2qCiB8XQnn580Alo6CD7GaGpNAJwADjHv7UPbIgZB4kx+tQQUkAYFQcClYJEc0EFHfIHT9ajgEYkDmKDylZJ6etDKhg0HPyqjrXQSQB3E0HigfrWj8Ajbqyp6tmrNK0muYuWz/48/OqtcLXINW6kejtXoJTmoqbYzxj2qaVmcA+8c0BA2VGSDjnFTRA+HaD2qog98I9PWhypU7QfeaihODdMg5FAUQMj3oFnVgHBBHcUusQMkRxA60Cjquk/70B0EzAzFQVt88GGlkqO7sapghV1foSDMmg+suob0/w802mASgT34r55fuKvNUabbIVCu3SrR9b0UbdJZSckIjrVH4rdH+EPknMHNauMx8o0/N+MZmvs/hMn8EkExjipNWua3bBSbhRGdkivnOlnyNUcIIjfipSPounXHn24gkimgoJIJ494qiq8R6e1eW24jIHevnz6fwl3jG01KsatpLOp2yRgrCZHTNZ/WbApXsUmB0NApot65YXgZJ/lK61s23Q8yFJOD60HSRMHB7VzyjJ+JQ9KCDsBNRQkTMj+/wB/60AnG1A5JjskcV7Zg9xz6UAHWyZx70EpIHp3jMVBFQz/AGoKwE9u/wB/rQQPWRHtUVnBjIHXqaCABndOD0ruwbRQQMA9CTXU9pmKCShmEn61ofAPxaw6c4bPzqzStJrSQbhMjlHQc1VJSQYA65gRVqRJRJ/pM+2a8Ek8A/SorwGZjP8A41JKBMk89zH30oDAlSYhR6ZFeChuBEA9fWiPL+IcDtQiryxCczRSzyjnuaCpU8mgAs7gVY65ml1kCoFHx8cAySePnS61nbt6xk/2oKLVDuJAOAaJ4UZU9qjZ6TVG58Y3RZswnAAT+tYPw8ov68ghXX3oPtlogN2SUkQNtZfxe3s0V5yeZFarMfLtKQV3wg4mvsPhwJaskEkek1mNUzrij5DsTlER1r5a855V44TIJX0q1I23hy+QtttJUfrWndtg6yCJyOKQpPyBdJUwTMes1g/Gmku2L7hTJTM4FKQv4W1IW7iQoz0ia0mpW6dTty4kpSTiZqKxOqWS2VLIJxmasPDWueSsWz6vTNBqkwtO5OUnivLOIHFAJcwZoaSTP5ue333oOiCcEyDmYx7/AErh4AEhQ6/pQLukDofYGaGrJJzk89B9zUAlDb6H0oaknkkKJzMZoBrA2nn50PYO8etBAkpEd6jvP5eooPFJUDH394roSAZoJkSnvWh8AknV3UngNnn5VZpWg1wn8SmOic8UgTiDgjpVupEamcpyT9KiuCSAT1rxyTn9KCW8xtnPHxV5JMiVST9/ftQd3HaRBFCeX17YoFnFyIMjHT79qEsjM8e8ffFAutUn4f1pd0E8np/aoFXzCSePSk31FSVAmCetBRam6Wk7CZUe9X/8PLZbzyXIwOSelUWH8Q7kIY2HEVmv4ftl/XkRIzPWg+2PHbbECeI4rMeNwP8A026mckn7/atVmPmGigJukYBzX1vRUEWKFA4gTWY1R7oeYypIiY718w8RNm2vlEiJPFKkXfhR7zBMya3ek3fmJUjEj59KsKmhnyrvfEEmIkf2qv8AGVh+NsFKSjIHNX4j5QkvW14RkEKIM9q2uhlxdrKlTOdtZac1GxZebJUiI5EzWRv7BVpch5IIAM0Gt8PX6buzBJlSRVg4RE8n0oIEEjkk9DiobCVEEmD6ffrQSUicjmguEAc9Jz9/fzoF1ke/tUTgAjp6/f3NQDyDEwB1qBHYcf60AVKM/mI+VRAzjB6UEFjr9aiQKCSCEgzUTB6UHlK2jbB5zWj8ABStUeV0DZ/cVZpWg13FyiAJKc45zVdkZwD6Zq3UjhMV1BPEc+lRU/iCRznjEV4DvIoOFJGR/wD8zXCo5wT6AUEZG2dsDpUXF7Ikc0ASoEE9aWePP398UC6jn5+1BdIQAB1HHb7ioFXjKCJzVbduS4lA5GT6UFDqSvOuSiczEmvpvgCxFpoyn9skpzNWFY/x7ehdytIwJ4on8L2J1HzeaD6244ksBMgbkiOtZrx4n/8ATS1CYyK1WY+WaXO9tZPua+w+GHEuaCgnBIqRaK58Lh6g+tYPx5Yupud6U/DUoD4LdLayVZk19C0Vry3Qsq57+tIVbuoDiYkg8gjoa8Gx5ZQrIODXRl868V+Fbht1T7DcjcSIq08L6dcmy8twZ9q58a6sntKWykqUcq9RWZ160KmlJ257ilgzuiXD2m3xQ5+UnmMVs2z5qA4OI70V2vHAoPDKfyx7mhOcmOfv7+xQLrE5n50LJJHYff8AaoOOLChA/SgkkDjPqKAC1BRkZHWa8Sn+knuZoIrkA0IJMz+lB2vDnp86CRRKZitJ4DTt1J3gSg4+dWaVe67m5RgYT1+dVyiZ/wBqt1IgQZHpUmwCcAH2EmoqS1AAYPuQY+tdChuxFB4LSCSQSIoatqhBoI4CyBzUFqEfSgAVRPWgunEUC61Cefv7ml3VZAqBZS/gUqfyiqbzPMcdXzExQVNuFO6hGZCulfX9AUlrQfLUcBPSrCvlnjNwOakqO9aX+GLUNqcjjNBviorhP39zSHjZknwu4FTjvVR8p01BdWhIH/NfU/DyXEae23gADpUi1cNIG/Ofv2NVvibTfxtuYzjPrNaRntH0RVq+dxiTwa19raSlOxRHzmpCrC3QtCYUQRRa2yg62l1BQsSDXGWEMj4BUHXEBxG0zHpWe1exZQDuWFDumJqVYxuq6f5rnmNf00/od7LIZUcjAM1lpZRIkTNcNBwYAxQXJiIB+/v7mgEsSSZrhyYUkp7A0AVJTIzMcff0oS4mTiepqBdw/GCkgpnmI611ATMk4VgCg6oJJqBHU5PWggdoMqMe9ejEg8fKg6TA461pfAX/ANQf/wDwn9RVmlXGtqCbsDdyOKr3iO5HqKVI42nrJHyqZG2IMfKiuETzmvBJGY60HSQekVAggegoBubgZjnHWhuGORHpQBWfUe9AdMcDjpQKurMxn680vunB/eoEtUdLFsruuqpz+XZ75yaD3hyzS7db9oyea3odWxZ7AYx3qj5z4pStdySO9bP+G7Sm7LcZzFBvLFoSFwJH+1Q8S2ZvNIdZRzGABWvjP1880Pw481fgrR8KTmvo9mw22wE4/b76/SpFpgNQSo8CeaBcXtslRSpXXOee9aRXPahZIM7kg/3oTnie2twQnMcQefuZrPV4RV44+IgIH38q4jxk4o4aOPU09HHk+MLtS4FuR6xRFeLbvhNuSfanacitvPFt+pXxMkDvERSVx4kU8ghYJ5+VTquW+rsOtFJkqPeq9y7QxfJWjCD260Gnt1KUhKu45ouzdkkA9qAagZwB71FYA+XTrQQUEngjPXt9/wCtAcSCIj69KACtoEA+0+4qC0zPIjNQC2DoY9QJrikgGTmcZoIqwoe/3/auFIyRiMAR996ASyCr7NeBIEf3oJKEz6mtL4CAOovniEdfcVZpVxrhP4xI2gDbzHNV3w8FKvpxS6kTSIwBU0QJOzrmiolJ52kV5KeQpBI/ag4qAfhGPSoEpJ9utAF4jJAoJV7jNAFSoEZHSgOq9c1Aqtw5E/Tg0o8FbtwJ74oKXULrzXdh/KOlBe3PNhAIjnNUaDw3ahlnctMqA9jVo7cqU0pIxHSoMre2b1zdgBBImvoHg3TyxZ/zEhPGe1WFalpTLSckAxmvO3bKUklQI6itsK06rpTBUVFIV17ff+lU9x4qtmXx5Z3JB55rNrQFz4yuVDa2wAOhiqW71C5uXS6twJ+dS1eK59bileYbgbO5NddvLdpofzSpXqeaggdSsWkg+X8Q7mam14ntUwlNvJ/agOnxQ0DItgD2in7fxOyofEgJ74j5VQZzXrO6bO9kEegoVle6MsFCmoJ9KA6tI0x9BWw4GyeOmKq9S8P+VlD6FR/TM0Fnod2hbCW14UkxBqzWdxn9aDi05kgzxUFCRz7elAFY56mep+/SoLAMgGInk0CxSNxUk84+/wBKEtRPUbegioIghPxdu1cVJ6/QRQRV2PvPzqBJjg4xxigEqJke+amEADPNB4mBxjtWj8BT/ilxj/7Zn6irNLi61lIVeCQqNvIpLyxiAo9BAq1I5tAOZ+eKkQEkRzUV1KesRXignED5UAXZAPHz4oKiQc47TQDJ+JUkY7UFZkx8qAK1D14pV5yBzioFHF53D5UpeXHlslR6CKDOglbsnInNWOlIS+6kRxVGoaSi3aT39RTNu05cGPLxUDlrpHlvea4kJA59aYVr9rZKLQWkFOISauIrdT8UEYaRJ6VSO6jq987sbKwgjBopy20S4WnfeXCQD3VXFW+lWiiXHkqI6zigrdW14JSUW5BTwPas29f3dyuRuPpxFBF0XSmYWD6V5NjeLUnak9KC4sPD946mVNmO3arBPhh3aS23xzNQM2fh1y5ahCCVDEVJ/wAF36EbvLIHYVRG08PPoI3tQO9SudDUz8SRzQLqYuE8EiKTvLy5YSAFn1qBjSLj8UlayooXHWrzTLrc2WysLUmetA8FiNxwAetSMnJNURUJ796WWkE+npk0A1Nzkgn1ihLRIgEj3xUASgjMcj61GRImg8RNDcQkdJigihKScQfT7+ddVJIHMd/v1oIEbjtHsfT7mtJ4BbWjUrgzALckd8irNKvdc/66cD8v+tJExPTNW6kCMg55HfpXhO4KABqKLykQlJFcVIxA+VAFz4hETnrQFQraIk+g+/WgC4oDHX/al1qnvQBcVnd194pVxU/PHFQLOrBqo1t7YgNpMlWTQVlslSwYq88P2q/M3T8omaDV2dkl98KcO0DkHpT+oavp+lW0DapQHSqMjqXiW8vlKRbbviwIpWz0t99fm3TxSZyJoLhlen2KfiSXVg9KDceJw0Ci2a245A/0oKW/1PULpX5yAeg96HY6Y5duS6+QOomgtLbQGnnwykhSe9Wtz4PbsWg6IOOYoEQGFfySBIParvRNNZWreUoIAnNBpAq3jykITxGKC+8xZpLagEhzj19qqD6Zb21rbl1Ckmcke9du9aTboJW1IPrNXvE1Wp1+3vAtgJSDxMUBdhChKitJMkk1nVdutOZRb7iRJ49azz9inzjuRmaKrdes12tuV252E9+lNeBbdamFvvEKMxQaFSYX7V1RnqfpQCKwRgz7UBw7F4Ak+lBzdu6BIPYVFW2cZBxBFABZwBzHUdKGrAxn0jNQC3E1wkDnnsaDxVmR8/SvISHDJ7UEXZJjj/itF4AJVqNyCPyo6+9WaXF5rH/yhn+maQPIPfjrVqR7aB3HpFcIPbHeoqZSAAeTUYx+WBz70A1pR/UAP7Us8jcDgkH6UCymyCRuPoOaC6IBMQodetAs4cxSji9sx8zNQJvOkKgcH7/vVHqbhW9ignp4EpJGDg1oLK+t7FSXFKTCeaAOq+J3LglFnPy6Uilh+6G+7dKUnoTQSRe21ira0UuEUG61e4uiUCU//jQN6Vp13fAoS4Nw4Klc1o/C/hIXrqvxkpCO3erBf6j4S01u2Kgrbt+VYvWbVq3R/lnR6iZpZxIb8O72QHVq3qJ6c1uFXtq/YgXEpSAcmrCsHroYRfTaSpM07pWspaTsU2sE9hUVo7ENKWl9TkTmDzUvENrbrsw+VLnnGavxFPpWpIS6ljzFCDACjxWkvbNpdhu6ERikGJatinWB5e4JB61ubOwt0tJUt2SQD+YfrSFDvbBt1Bh/AyBOKzj7a/MKA2FAcHqaUhLUGkrbKX4Hp0FV/hq7Q1cu2cwmSRUVoyoryaisiDwRQRSgbpiI6/OoLSJJkH3E/fFANSc45nn1+5oKgSMGgEvHHPX7+tRMR60RDHp70LZu/saiuKBSBPznrXZ2wAOaCCu/FabwFtN8/GIR/erNKutZTuuU8/l6VXjGKt1IKhAKQOlcWnOQJ9oqKgJHJSRXiNufh+maALihB6UBYkzif1oF3TGCoGguc4xQJOmFAZ460i4fjg+9QK3boSkwJV71n7halOncIk4qiZugy0Ej83M0Jht27X/MUUpmgsEqttNQFghZqvutQdu1bUyAenag5YWrrz6UrUQD3zV44yzZpDcAqUOfWgHa3N7p7gdStQBOfStBp/i67Qyptj8xGVDkUFqlOr3+krcWtWaxTttctLcbdUZTQbPweLcaR5j0bkmc01earbPsqbbPHSgV0XTW33lPuD+WDTd5caRbJUhLYK+AZFEc01D1+QlmUoR0SattXP4LTx+I4498VRi32d9z5rJMzia0Gna6QhLD+cRmooeuLYtGRdtgJJyBSKbvUnmku7leWaDWWVsp7SkqLhUo81O0btUsrC0p3pFaRlfEVopMiRClESBWZsmzaaslYPIzI9ayrXNklM5jpXCADIT16Cg8ZH+tDUoCSEj5YoIgiYnAyD3+XzqKgI4PHvQKPGFkAAeveoKVmAaghuTOTxXNwiQD8qDixGT+lcUmAP7UEcBAKiD6CtL4Ag3lwoclGfqKs1KudYJNztHMdKQAIGZPyirSPb1fKetTyOQflUVw55H15+80JcwMCD0zFAFRMTAHrQVqzM80Czqv+4/7Uu4uZwPpmoEnlmc5j/mlHTyeo60Cd0YQVE4qiuFBTpVAyaoWK/5oKuBU7y++FKGsQOgoPWrDj5lxUAnqacQw21xz6ZoDpC0rAAE1a2WmIfeS48olXaagvby1ZsrdPnIBB7VVeE9LF7qK3WgdicxNUaPU/ES9MdTZpIO7EDg0pqdo7fNeclIAVkigHpay3bG0AIJkVBGhPIuvjnacj1oGNRu0aRaKQFHPOaxFxqrlxcEpJyehoNDoPiDULGA2g7ePlWg1PVX9Xs0oeSU+hxQA0ctMPgPoBT61ctJsH7oFKQJ9qCk8fWl2i2Su0bKkp7CqrT9S1RyzDSmShI6kUGj07Xii0DBVnvNCvdWFsgq3ZOaCT2osXWmb1n4s8Vj37hJvUmYBUBQbC2dlhHxcj/t+8VPtOKDmwdBFCcEAyTxyM0EYCcfOPv7zUXMCT1xQLvQfegDnmoPKSCASKhhBzQeWBgAiB+lcVkdcc0AVAzKhFajwAmLq4yPydPcVZpV1q0i6lP8A2wetIoTuEkc596t1I6hHBA+deVAGBA6moqAHxmIjpUXEwciTQAWRHPNLkzwZx7T9zQBeAiZx9KSX8MgKOeQqoE3yKTcXzmQevFAjqY/yqiD+tUi1p8knqaorC26651HanWrRQKSvPyoHlhSW4RzXtNc3u7Xp5zNBc3lkksbkL2qAnFe0tq48xLm4qSgyc1Be6vcp1RlpptcK45rU6No34PRP8sP5yhBqxGA8V6VqDNyblxKiQf70q34kv3Gk2re9RGIorT+CSp1+bkHeDPzq51p5xq7SraQmgzfiRr8a0NhBVGQaY8M+GbLyvNfyqfeKDSIGkWKNq2Eq2jpAqmvXrS6fhghHccUQBGirUvf531Ippvy7D86wD3Boq80e+srxKWlrDg9cg1zxKGGLFabdhIVHQdavxHzxpT/4mQTM9/arG5bcetllclSaypfT3f8ALuNrn0rPXi1Nahzwqg32lHzLJkgxjgdabUkD+o56xVESYNDII7n160HljkSSrnHaaXcSpXwhJgdBQBWmRQykzIPrRECaGoEx+1RXfiCQkAR6VCCVScAdqDqkJ6jBrSeAAfxV3IH5efnVmpcXOsQbjnMfSkUEbscnmrdInKYBVB9q4tMycD1jNQQ4OCnBoTyiok4J9BRSywfWBxQjun+n1mgXdJKYgwP0pJ5Xc1Ai8rn+9JuriTJz1oFLj42VIPvE1lXnlJuXEnocTVDTTgbb3bZNMuPKWxvB6RigtvD1sH0nzkySOtKXjSbS9UQnA4xQcudSJaCQdta3wk9Zr0Z4vLlRGJHpQVuloB1FR3naFcd819M0G+KrUJdn4RirEqo8UoutQc2oQdkETVJY6Pa2znmbQHalWLXT7X8Ddm7WIRjHFA8ReIre5d2pSMf1c0QlboFw1u2ZIwQJpvTNPuy4QhcJ6CimNW0C7cZUQSVDOTWNUxqNvdqQlpZCTzQWenuakp5KVNmOpNW9xo710yCpJGZxQWfh7QxZkHbnkVf3lm3cWu3bJjj5e2a1IzWHv9LVa3BWG+vJqC3EqbVvTtJBmeKy0pLB1KNQIMFM/KKB4ltGxeJWgRPaoNToJB01n/8AHvTxMpOD9KoGvp/bBroV8MERPfmgGop3BAHXOOaE6ndwlRjBx1oBqEpM80FZgketQBI7Z+VQMnExHag8ADmZ68V4gAjig4SfUcVpvAoH4q4Iz8H9xVmpVrqqZujPYUm2naSqOatI7gAkgZoZVJg8E+sVFdTjOJP1qDgBM/oJgUAXCNpMY9yKTdkqj7+/vNAq8raJFJOLk8kRxiagRfWADIn3MUk4vdIBxHegA58c9jWa1JkC9PcmYqifkqbblJgjIo1qFqSEKBHWgv27kWFomCCVCYFI+Yi83rWYPQHE0Ak6X+JSR+p4p21sLphvYlR2mgutK065aU28rcGzzWtcuTavNMh2QrvQN6tdOW1qSlndI5rGPXd6LlThSoCeIpQ6XtQv2w0lJSOM0H/0ypX8x+4TjJT2oL22uNPsrRDSiCR1o1rqdo22pTbvxRzMUQgrxp+HUtAG5OcGDSS/Fze8rLSR2+CnVJu+Lf5u5CBz0FMo8cPpZgj5RQMWXjlSf+o2Y4mOaeP8QWgdvlkk9fpV6nAbrxbb3aZVbgg+1VOqahbXbf8ALlBP0qKp7fY04VlYnkZzU79SXm9+/wBMVBotBkaa0UiTHAqxCQoyf0qjhSJn9a4f170A+2TPoOPpUCqFQQEweAMfWgg6OsRPHrS5BKiRk4oBGBAx9KGsZJHA69qg8iZPavKTOOh7UEVBQEAiK03gI/zrgHomM+9WalXWphPnZXn/APGkiPr2irSOcCScd4qDhSowkkEdKiuQlJ3KV8gDQnFgDaDx0oFHln1PahkBIJOYHEHP3/rQLXJkE8fpVW8eYxUCL6sn0pV4c9aBdatucn0qh1FSvxyZ6iqJXK/jCRkenSmypH4SU/mA6YoF1uvLSE5UB/rTVtbl9IVnPHagtdMaLL6UKJAJitgxpyEIS4mDMHuKBbWdQeADSQAQYwOKjpNrfXjzbygYSetBv2PIVbgPFIUBmTFUl67pTLii4UGMTVqRS3/iBtBLds2gJ4G0ZqgudSun1kISrHYVFcbtr24P/Scn1pprQb0p3LUAPfFBJegFOHXQD3mp2+jWKF/z3kkZ4NAydM0IQC8DFcNloZVhwR3mg5/h+ig4eHtNLOWemhUoWkCKgI2zY7ICwozyDFMW9npj0ha0pHvFAu74etHHiWHiU+9CvPDym2SEHd1wZFUO6O6zbW6WlmFpwSTVs3tWJSAB6UHgRAgmRUHPinJ+VAulPxEGCAPik/favKwqJAHtQQUkDoBzmguJE8ZFECgqMc5+5oSh8cdBUV6O0CKksbcTQDcyeQPWtL4Dj8TcwP6R+9WalWurqQLsiRujj5UoSTMiP2q0j0cwCD6V4RJ5FRUFAg5yD6UF0EZMQPSgWXycfKKgpUiBQI3Co681X3WODJ7d6gQeITJJ96VdiTPNUBcMJkYpV23Z8hb61DeOJoKQILwUrnbxRbPctJCjH/NBaaAhp8qZciVcVYv26tP+FBkj9aBlCZYDiY3CmRr6mGAhK/egh/iyH3Qs5VOZ4FW9trrzaNlvO3mQagmu8vbjK1kT60i/Y+coFb0H3oOof0WxTDzkrHIxSz/i/SrbDLYJ7mqK26/iA8JDDaQe4EVXPeNtWWT/ADFCgTc8RavcKy4rPTND/Eao4nLioPI70AyNQBI8xcV1RvWwCVq9qAxbvnEj+YqIxnj7x9KgDqSf/uKI9OaCDt3fMmNxA9TXhql7IlxQ9ZoGbbxJfW0AuKPpVgnxpeKTtK8UHk+IFOncv83vVja62ooMK+L3oLHQddceuyy8SVcAk1owk5O0j1oBqAHIVjihKkEE7h07UHnAISDwBQiZME0Al/FiAfvpQyAokDnueTUECCOa4pe7B+lBxZhODBPFaTwD/wBe69QDVmpcWurIm6nPHT2pcJyZHv6VaOKGJjHtUUjJB59QZqDjoPMCPY5pdSoRBJ7/AH2opdSY5HoZ60B0iOQKCuulALmQaSu1EpIgcVBXOFcncCfYUuqTmIHaqBLkHqZI46VT6i44l8NlUoWJoOshlMNIPP60K8acslpJTIJyaArFypCw40DPWKeaulur3Pqx70DL10lDuxC5QOk0JDDt2v4AZPY0FvZ6KppO51wI9DTiLzTNMEPLSVDpNBX6l41tgkptRA4HWsxda9dvuKUHFAH1oKu4vXXVncpR9zQw4DkzVB7e5bECI9TTTN1bkjfGagsGn7Mj4YHzplLiEJwY+dBy0uG1vwIn9K5fltC4xB7mgAnWGbZO2RI4BFJXGuZJbGTzTgWD7t2YQCPY1Jy0eQgLJJnpQTtkhEFbZ+f37V65DZPwxxP+9AshKysAT71b6cw+VHalUdCB1oNX4X051F3+IdSBAgEn79K1ilBXTPWgAVHtJ/2qBSNw6+oHFBxRkT/xQVjMAY7kc0EDGagsGI7z9/f/ADBwg+XJSCczPNDCJMx85oIrBHtWn8DEG4uiOwk96s1KtdTkXeBMgDik9m3ARBHSKtI4B8OUweJPWvQAO1QQUueFcdhQHhHXrxRS61jbzApR4gCTj0oEX9oSZVnoYpG4JT6x1ioElkFMz9OtAWoGT36VQuCDJxwc8VU6yACk/LjrQLpCkOIWBmZ96s79xq4t0bjJTzigqbpwN/8ATPH6VNDy1IjIoLLT7QPK/mr2j3qyd1S301shspUqI3daCi1LxDd3SylpavSKr0N3dyv41KIPQ0DCtOSyncvniaWftlJSds9vagU8lcwM0VFspQkif0qjircpM/saj5ecc96CRLjAB4j5V1N6+MbsHoKC40BKvOLis9cimdUt31oU4lB9DFQZ0tLdf8szuqxtdMbbSVPEEiqJI1JttXlstCeJipB99TkFO49gKgIu5ZU0QpMGq95QKwJnPFA1YNpW6gED4ufWvp+maSwxatnYCSOaB4tJZMJwnPtUVnEqyO5FAMgA4AT0kc/f30ryogwkDuAPf/egiYHxKAwRwc1wFET/AFe1ABRzzHyNRIEEYmoBqT8UzOeOagqZx04oOLKigiBNaXwH/wBS6PoP3qzUuLe//wDnHr8PAGTS+1JAGY6ff0qgZSUpkCMdRioKVggH371AEzJOP1oa1wnMkUUo6sJzMegpVagpJAJz3H9qBJ4TmfWKr7gqPTHrUCrpEEHgc0m8fzDv1qgeSOv39/cVV6ylSkCBmYoCBDZtknrFIOlwKOd3rQStbZThk08W2GUyYJoE7h91QhoUI2Fw8guLUcfOgHY2+5wE5ANX1uEoUEBMiO1AS/Y3s7o4Gap0B24OxCJI9KBS4ZfZchxKsdxVlodivVr5Fqj+rJI4oL/XfAt1pzPmBe5PeayzFqnz9p5BoLU6aw42mQDUHtHtWhuCQekUFpotkyohKAPbtW2/wBhzSSCn4owIoPnN/p6LS8c2oSVjipaXpb2oXcOYT19qB/WPB34cJVZgSByMZp3wPorVtdOv6mhJ5AByKCeveHdPuH1v2kAdgKw2p2/4W728UD1namWnEDM9K+q6eEqs2iMmAMdKCS0yZgmP0ocf+IjtQcP09O1CWCcCcUECZmIJHbpQsiYIoOJUo9RH61DclXXA7T71Bwx+Wc8UNR+lBAqO6IrUeBh/OuYOAlNWalWepnbeE+g/alzODMJOJjNWjkqIjaPXGKDtSk547gGZqAbh7Z7bqAsc9fc/fpRSdwSY7GlFpUMxIA5BqBV9Uzk0o4oZJoK+4OCO/rSxzIJiKoioBNV2oq+AlQzPagrluLWAkTHQ9KmkpbBKvqaDhulqOxuBPb3ozdg+seY4TBzzQdtZF0lvbOau9WSLPTSsASrtQU2hJFx0AntWx0XRG3gCpO77/aguD4YQ4iAnpwTQLfw1b2rkhKZHWRQT1PRLF9qFtyfU1VW1ra6QvfZgJc5mgjqesX102WnHysERtPSqW205TrhUBk0FmjSnAgfDtxS93Z/DGfrUDeg26re5C9wgHM19G0labu08vAAEZqxK+eeOrRdnqxWlJhSvpSul3flwAkA0Vpbdbt4kApx0imEaUViVpKR70Dh01ptlW1BJjlXT1r5N40R5WqKgfc0B9FcSu1TJymvo2gPedYIIMwenpQNOEidue0VBJkmRBPAPag6oE8Zjn0oCkkmNoM9xQDVjOMCoHrQewev1FeWkRPEVADfhQ7ff9qgQSZEg8yetB4wVYEelaXwLhy7Hon+9WalWuqp/nyfekyNoJ2x3MVaRFJBwE+3wzUVH3+/sVFBPO4mgOnkTMUC70ASU4+tJPqJSQCSTUFe8SAAYMGkn19P2oEnVTgEfKgLVmR0qjiMmP1+/vNVWqbVvBOUiDxQJqUhtBIz/AHpJbqlrgqJzwTVFhplq4shQQVdoFXtnZvvJKJOBgVAlaWxRq/lqgEHMirvxg1t0ZKkCRGYFBQ+FkSnbkxzX1PwlbgtblcCgvbpKENyIB7CqG7uC2smJM9+aVFfc3qlJiCQO1Vjjbl04AlNRR7bw1cXCxuQYOec1d2fhpFk3KoBPUHrVEHrTaCB9KzuqNltasY9eKBRu6CDABBntW58JukshQM4EGkHPGmlpu2PxAGRmI4rLaFpQccjaCaVGxsbFNs0PhHpiuklxzbHH9RHFFOfhyGZI6V8b8foCdVV2mqhPRHANoxxW68Gvj8MpCskTUVf4WT3J7VBQjkQaDnOCJPQVB0SdyUhMdhNAFR3GI9vv74oakke/WeKCIFRVKsUQEpIVO6Tk9jUtsCBnvANRUCABzntWo8EABdzHQAfrVmpVjqp/zBwaSwEwBgVaRwQkkQmSe3NcXBHTPU1FAWDmD+9LrO6RigTeX8O3kiMkmk3pAkkQrMjFQJXC+THrSDxBk9CaBVwEHkH59aXUAIA/LPH39/WqIyUp7+5qo1kEKQR26UFegZ+JUVBDKi9IGJzNUbPw8W0MmUwYrrd3cN6gdqFbQcbelQJ2BU7ry1rGQKvPGbaleHUKGSYkCgznhv4IkATxX03w1dBu0KZA98UDj+ob0RPWM1WvfzlGAc/r9yKDjVh5udivac9fSrnTtHShQUtOf0++aRFqryGBtCIj1j7NVuov71jZiT0FWkQS2gMlazE9zWV151jzCEqBPWKis8U7nY9fpW98KORbpSYnHSgutU/mWCm+ZB9aznh9SUvLE9Tz7mrUadBSpAEg4rrbKJwB3zmqGrhCUW5Vx3xBr4P4+cLmsOARKSRUpFbox/zARI5ra6Ao21+ls/1gVFatCtoJgnnHeoqyMSJoIDgiMeowPevRx8KooOFI7QOoIz9aEsDGJ/8AEdPuKASvSvBPM0REpBV715QSkgEj0HWoobmJA7itJ4JP8y5HYDrWpqVZapHnkxOBmKRCSZV9P+aUiBgkYT9K8SIHA+VRQXDMgbZ7Hil3lp/8QOZHNApcbciP71XvlJMmMdZqBC5OD9KSdB6GfQc8UCy4CiODQ14yVVQJtYSsmcCqvUylbkp4HE0CRb3tyk59+aYYYJbgRI5oNT4V/Dqd2vqAHerq+RYsrBYII71Bn9JbS7rb5x+XFWfi7/8Ab4QDJERVGR0F+FcxGK+jaKAbPdJxQOIB4J5+/v500yynE4HoaC2tLb4QuJI7ffpVin4RtAgz9/rH3xqM0rcRGYMCME9qq7t1CTJ71KsZPxF4hcT/ACmFx0qrsrG7uf8AMO8dJqKZasC4rcOnatr4W00oZDqpIA6/WkSrlTSSXt23IJkcVhrS4SxqTje/qelWkam3BcSknmMx/tVg2CUx9/eKQe1S5DFi6Vc7T6ff38vz/wCJ3/O1Z1QONxpSFbB0NXqVRjdit1cOBl63ukjB5qK09u6H20OD4iR0NTUJ6fMUHIJhUD51xQ2iB15n3oBpIUnEDuE8feaiqB8Shk+h/eg4pPQZ6c0MTMUHtm45zFQWAkFIwKgGoysk/StJ4H/Pdew/c1ZqU/qcfi1QBB7UoCQntxVpA1ETz8qiTOJx7VFDeT8ODnqIpZ1JEkqyOsUCLx54IzH0pS5PJB5nNQV78gRSboSQcxA6H7+xQKukkE9TS4APKjEff9qoUvHvKRtH5lcUs8Fi3AMST1oAtgJIE/rVn+HLbEhMTQF0q0dfWr49uOJ49KMXXWH9q1KO3rQPeHADeOrjJRmelN+KZ/wFQScHp0OagxujJ2wfWt/4fut7ITIiOKotWnAVAdsCrS1WkISN0dgOtBY2zoKQkEGmy5AKh69f7fT741EI3dykEgwB71lfEepJaQQghUjoYrNVg3LhZvPMc4Jk1qbXXWFWgYSQMR6VAFrUEof/ADJImZitroWtNItNm4cZ6ftVn4Vat3LKrdx2RxXzu5WP8bUWyY3TNWpGs0y4+BIJ471cWjoUeQZxz0pCqPxvflqzUAqCRPrXxLU3Cu9UruePnT6oCTCwoHg1v2QLnw82s52jB+/apRd6A+HrEJJG5JAP39asjAiEwSMQJ+YoPDaZO3J9On9xmuKhQ/LtHGRE/eKCIGYxKcZ4IqJBAACSkevH3zQeIPznrUSBJMSeomg4cSelDUJ5oAn4V7if0rS+BxtVcj260mpVhqY/zSsEiBSJx2HvVpEFHByJ9s1wkGCDM+lRQludARPpSjxWPi2qSkcdZoE3VCJI+XFJXCgJPNQV7yse9JukmYP39igXWnkH6Gl3EmSe36VRXPoLtyFTgZ5rly8SqIkigAwoOPDBEHpVs++Etp3Higf0B8PEpQBT1zZsLlaufQVAt4cWEX1wMwEGmNeVu0hc5mgy2mJAaBFaPQr3yklIUaoure8E7ir9at7S8Chzg/rUFmxcjmeOa87qABgKz71RVatdny1ET8zWMurh24fVJJHSKCr1JACYTyRxVMtd42okBW2gIzqLyCCuRFXmn62+lI2E5HTFBZp8V3aLY28nPpRNFaurgquFiRzPfNQaTTbrIAMnrFXaLraiZyOo4qjFeNtQK2VAHHaa+ZvK3O8znmkHd0CQa2HhS6DtotpXalF7oDnlXLiDxux7VelIUqYgKzH370HFIHJAiRwMVzAOSASOee9BNI3QDAI59fvNeKEn3HJ7UESMdPcCKGqOM+1BAmTJ6frXCCMEEHscURE4Tx860XgyQu4xiBmKs1Ke1MH8UfiPsaQI6FKZpViOzGQB6nmhObkZE56c1FCOe57iKXeX8MZnsQf2oEnkyOv0JpG4gJiagQdAEDkClXCAMH2z9+tBBsJVO4gAUjfOJb3JBwaoSZX5gUvoMil9u87iYnPH360EmmEtJxE9qMlty7um2SCBMe9Bs9O8MG0baWF/nH617UtPebeCACUHpUFfprAZvrhJPxbfrUtYKTpCgoEn0oMzpCgu3UDyKM1cKZPODk1Q+xqAWIKo+dXel6id8EmZ71BdPXhQjcTAjpSatQBO7digV1HUELbCdxO7uarrRkuKkp/N1iguEeG7dVuXX4EZAmqV8WLa3WwlBA7UFLq6LYNEspkjrR9GSPwZWrGTzVD1kyw5cb1pGczWgtbhtFuptggKIie9QLWrjtu+VKUYJxVirUwW/wA0ftQZfxO6HGiqefWsM9AWYyKsHgf1q68PXXkqTmBVo1ls4W7pt7+lZ571qEnekFMkHgkVB1SDHABJx3qKwlUCc8RExQeTAGeD6EzU5gREHptExQcME/7R/wAUJ0AxtBHtmgHtVjBPyr233+dBAjHTmtF4LA3XB64FWazTuog/iVfDik3EYnbjtGDSrAVqGc/2moFYSmRwe1RSzqus46daA4lQVmFCOJ6UCb6xsMHrGJqteXMmePSoFH1ZM5j+1JrJ71QlqDim2pT+U881TP3DtwAgc0D7dqu2tk74G6BmoeVsMDiiiN2xUoVMHynUKR+YZojU2mu3KGkB0lQSIAOYo1pqqnrsIcOKgSt9i9XuVTtOw4mRQtczo7npQY/SndiVj1NWYti7aqeHAMYqhRG9onn39aes73yCVqMRQXrutt/gUkzJ7GkFXpdbO1UE9qgLplou6UkGTVrfvW+lMpQCFLGaCnu/FDqkFClAJ4FUI1EuuOKUr3NUTlDrZQRM1L8Q4xb+U2lRnsKKhbak+yrKSByJFWNlrIbUkEnJ4JojUWt5avW25zKvSqm+u4WUo4H2KgqtVuAu3O5XT2rKOSpRIGAetWDxxHc03ZKKDuB7VRrbO58/TsfnRkCtP4fvU3OnpSrK08pNQWKoBG4BJGfy1EwMnBiKDskRnJrqTClQYAzQeJ6b/SdpqAIJmY74mg8sgemf71FKNwwfnE0EHQc/Kr/wZ+a5+VWalNanIulBJxzS+ds/tQLLBMgEfNP+9LqkKySc1FR3hQI2mR6e1LPLAMTPagrbmdxV09KTcUOR0qBG4VGQSJ7c0m4sA5xOPaqFbs+YlSCcfQULSbFt6+QOYMmaAvii6Su8Qy2ICBmg3DjabYLJJV2oO2VyF8CT0iuWxKtQhSTtmZoNA7cMpgQOOlVtvdeXqI3SAOpqCw0x0qvrhfdERXNWV/7M9OJzFBitMSo7j3NaVja1pO0qzJM81aEggLbUdomeKVvklKQE96Dru/yUiYIzn2mndOClwkicZFBcm8bsGClEJVFZvWNRcde3FUz0FAj+HdvCNgInrVtpHhrcdzznXqaC8R4fs2zu84D6UJVhatufnCh6/f3FQFutPtrxhLbQynsKz2p+Hbi0WXASRyKoFbai6woNkkDiri0H4psq5igqNSUU+Yk4kQJqoiQaAaYUZ+dN24+Hj51Rf6GQglByDirnR3PweokKIKVd6g1SIWjf8MdMcfKunPM9/cUEYJGYHqBFdk4MATmSOfuaDwKlHIievQ5/3qJmBJH0oIJClElUY6ETRJKSQmQR1I6UEF8RtJJPCf8AStB4SABuIjpwIqzUomp5uV/ClJB7c0oSQDhP0pSBKIg4HzoTglO7amDniooBxEdPSaXe2hJMEEDMCPpQVlw5HQZpB0mfSoFXTuIIVA96q7y+ShzykfER1TVCI8y4uPKbUSeOKt0Np0q0Kj+dQ57UFZbhV28SpO5RM7qVvGnUXJQSSkHFA9YJS26kq4Tz61Y3wZ3BxpOTwRQDtbS4uXJKZHM9KHqrJbvEzhfWgtNCRsDy15/l4np94qGrPAaQ5k56A1Bl7falgpHJOKbS+VDZuwMxVHVJO34eJr1wAGwIKscUUk+tRcAyB2rQ6CylNt5xgwOtEU2sXSlvLCDg9KqmkrduEhWRI5oNtpjFu3Zp3JBURzS+pNFCFLbUUgdjUFO5qI/IHCVehqbNwV8kx3qi/wBNfRbtJdUondkVZPXbd0wBtSe/FQYnxJa+XclxoEdaPoF7sGxR9DNUQ8SNbz5jXCcms+t3EJ+dWAaSQeactF5AI59aC4snC26gnirpZUlSHQrtntUGr0+5S7ZgDkCIpkAkAqgDurNBBKoIkAfYqRB2dyREdv8ASg5uI6EntPWujI9OPv6UEF4JgSZ/qHvUEqkkRmg9uBImB6itF4Q5uZmZHNWalE1NRVdLzugxSbhO44NSrCrh6ARPpFCUsgiRBjqM/WgHJ7x6xQHlwD09KCvfSMgQaQfUASDgjmoKPVL4bSw0SFzSjLf4Yb1iCoZ3VRYaQhpgquHAJORVXrmoquFkT7CgHpVwpAk8z9aDe3HmXJAEqnNBZWW0kJgCe1PuKRvSDkxwc0FppuoW7fJEjvVdrDzT1yFo/p+lQMWHmG1WsE5xkUl4id22KW0kyeaoza3QmAP0pvT0l27O7Ijmgbv0eSgpHII4pd5wpbAnIoA7S4ARzVwm7/BaUUrJkigzAcXd3wCT+Y81cv6Wtjy1gDORQWVq4tLYCsf3ol04DZu7ldJ5oMjt3XBHWeJptvcFDOaC309xVxDQyOwzVs2SyqATkRAiKBPU7bzk7o5qmLRacUtEgD1oHFvNP6e4kwSEkVnFMeZJQDIpABKTvKetGaMKkcCqLFlalKTzANX9s95lsEHMRUFxoV0rzVNk4q+BIHE+3IqD2JkACOSMTUkmTnBPpNUdURtwI9e9RbnEnIoJbZHJjj2+/v0GE/FMAHGB8qDxRPAMjMdq0XhAz+IGZkYjtVmpXdTKfxbnSDVe6oARtMdhFSqCs5OR2zXClOcgmZwIFAt/UTwB6T+tKXaoIAJqBN1RAMd+1V92RtURz1oM++lpDqnV/m9aLpbSr+5/nz5QzNUL6vd7Hl29v+VBgRVXZoDtxD3NBZqtmmRKU/KknbUlZdRkn9aCx0dLi3kqWPhBirldki5vAEKEx14oA3unqtFkHCvXmq9ILrh5xQX9uC1ZpRgEn3rPeKVlPwgZ7UGZcWvec1Y2VwWmQ6Dx9aoO3dm7X8cGmy2gD4jJ7VAxp9mkOKccG1uKr/Elw2tQZZOAKBXTLUtHzVj4ulXjby3gEkkgYzQOeUQBuAT6qqv1NxW0pTxQU6bZzzQvbz6RR9ii5gHBoJWz67W63gdavbV0XcErieaCd84UFI6RNJXLKfwjhSTKhIFBT2a5S42TEk9fv7FB00E3DyOkH0oFHEFD2fnUig4Ij7+zVDlknBJEQKsbO4CHIUfSoLu1WWnW1pPX4vatI3cJdaCuneMVAUOfBIUDjt+1c8zEhQie00HUrkjInuMURtU0BCQehxMfX/j61BUSBn5GPvmqOSNsgY7Sav8Awenb+J9x1qzUoWpHfqKwZgcyAaRuTCztMxUUHcYkgD2GPpQ1qx0+mKALi8STx+lJvqStwmefT77VAo8oA5OBVJqWptNbkoG5R9aCjYS5e3IbIOTjNX1ypFhbpaT+YiIHSqKNSR5ilqgzJwRSaj5boXMRQNNvl5YbAwqnHG/JBTxQHtFI2ETCuOtP6aXE3oVtPOD+1QF8VLdQEriMZqu0NkvvDen83NBc3akJWACAEcVjNevPOul5kA1YKvb5ntzRQpQbDKIgn5/WqGGUm2AJMU/aJduVbxJTzioHNSvwxaBlBG7qR7VRNWzr7vnHv3oHmwouJQExtyYq1aZ8odldBQNMOqUkpc4IwO1AumElsk4gYoEgEA7cT6811u3KVEwSTzA5oAvWxUY/UUW2T5RB4CcTQPKUbpHG6Olc8pWUFspniaCicb8i8VKcHpEVy3Ulp9a0HkTQI3az5hUeSanZq3qiPrVDolpXw4qRTtIVn51Bc2LxLISSZHB4irrR7hRb2LJkmoLILIOYz2FdWdue+JoPBZzM59MH50dlXwx2xmgKpZ6VxJk5kdfhE1RIgE7Z+v7ffrWh8I/kfPBJBqzUpbVir8a7gbZPWq1UD+kexj771FBdWCYAA/vUFHPeROaBV1zJIM9ZAj74pO7u27dtS3YAHMd/71Bl9S1Ry+WWbZW1Gc0G1twwFedKlHvVDOjMg3fmxhOTSutvhdyo7hE0CzqgtmQaGwlK1bXBI/egO20lpzc3xzBFEvLhS8qIn96KhYvqKpUZjMirix1JKdVRuACQODiiGfEV+3dOBtIo+jWpDYUcdjUCGv3P4NCwDE4rDvOF1wqM5NagmyraMc01aI3kuYwKCO1VxcBPrFa+3/C6TpgK/wAxT1NQZC5uFXN2taQSknGKt7daUWW0iDmgjYoBlZMmrazVvVtJyOJzNA0pKANshJ7zSV+8ENkSKCFlZl1JXBIHWnxahtvdHv2oI/g0uEkkZ61J/Sf5EwY55qDmltoS6EKwlJ/qq7vbBp0IW2n39KDPa9ohblxAkxWUlbV1CgeYyelUH1G0K2g42JHpVfaObHADxVFsmFJBnI/evKTIiIA/TrUFhpZSHQlRwTH61bXC/wAHeNqb4MTQWyXkuEFOfSpyCciPUioJpVAIHWiIUlAE/p8v9KAgWCPiMYqSFKSMkgzQS3YJVCp5zWm8J8XHuMff3/fU1Kr9Yc/z7pzlRiq64WIhIgCcVKpVSychSZ6KjAoaVqSTwSfSDUC2oXIYYUdoJPSs3qDL97KlrOztQKJtfJny2yOu41xbigT5mDFUXWjsts6Y6+omVDBrOfhFXVwshUCcUCz6VWjhQqTHpR7RlTsqHTtQN2rYU8lCzyetWmo+H0utoU2qBFAG10QNtn+YJ5EmpNaehtW5Rz0j796DjNiq5uUwrdnpWgKfwdkdyQmB1qDB+KNT/FvlpPA5NUdagm3znintN/IszA2x6UoY01sfiCYiCYxVhqwcu2CRMJ6VAC309DdqlcfmxmhXp8vanviKCytLUtsIXP5uM1Y+SllkcboBg0C/xukqSvaE49KUuLdbzCjnpmgvdKDbWmlJBKwO1defm227cioAXS1izQpudx7VY2innrDapKcDJJoJaVZi7dViNo4FNLtnkLhuQoHFB59BW1+HfHxkcmsp4r0AWiUup5IwIqiqswpxHlqMp49aq9SYSzdEN0BbVwt4MkU8hxKh+XPqaDwWppQUknEdPv1q4eu0PaeiTLiKCw0m5S6wAkytP5qsErKuTUHfN2qP/cOsURKuOvrxQESqPlx6VMqlI3An1NBJC5xgVqfBxlp49JFampVbrbiUX7oUJk8ng1WOObiqOT39qlUuoylU9f8AWoFQwnFQCuGw4mFCRSa2W0/BticYoBvBCUqKABCf1rNvBaipZmJ6VQ/56v8ADdiT8MdKqGLvyXNxI5oFtX1BNw4DGeTFE0l9YP5sc0Fg7aXAuEugHb3Bq5avFqtigqzQBQy8pe5TsI6mhOqJPlNndJgxQXOiWJt0ea5jrmqPxZ4iIUphlQIOIFBjFqK1FR5NcrQkBinLNwAQYzUD+mplRI96dXchLTjKsg9Kg5buedtRIhOTSN+Cu+A4Hb796C4s1FbaUTARzNcvrlQcSgHMcCgZUHGrPzCZ3envVpp9gLjQ3H4T8IoFtOcCUOIUJMEZptbbYt9ySN3XPI+xUHrWzLkgiABip2JUCpue4xQWdkg2rvI+LODV1a6f57gcjnpVC2taYsLS8OR1rH+I3FXLakK/pxQZrTiU3flqn1pHWUJav1ACAc0AVp3IBSKm1c7QehFBMPlpIVyCcU2h1brUJkTQN6VeKsLpKVCQeTWjZeS6kFHXpUB2m92UiPWipgYEbetBNJnmRFS56zQTbPSZ7elavwUqWbgcwoZ7VqalVmtbV3rhOfixVY8kdQCPX7+5qVQFI3f1RFQV859Kgio4ER9/YpO4UkiOtAteuRZqE/EeKpCtCbdQWfiqiKF/+3KM/eaot5fdIT9igettMDwyJ96Mi0Nuvt8qC70u4LxDbuERE1zU2m7dwLZXI9KgSDtzeK8towmYJFXej6ULRHmvyfU1Qtr/AIiatmi20ZIEACsLdPKuH1OqJO41YBV6qOqM0VlRJioLqwUEApPOTQbxz4yZqDmnOEOe9M3KCHQ5EielBZWw8q0K4gqFLWVq9eaqj+oEgZx9aDR61bAIZt0CDjAq/wBHs/w+mJtyPzjPSgzz2l3CFuqQIAk/Kaf0+wU4ygqkyR0qC+Nqi2RtIEgZ9qzKf5d8tROEk81RYWlwm5uQUniK01lqLLLaWlETwaRFi8pq4ZKFpBKxieJr594itU296UbRCulWkZXWLBdo8H0QArIA61T+IT5i0OCMjNSKTt1KKSDOBmipaC1QKobQztHxiAKdY2JAJHsKg88je8ClcZ4pqyuV278LPwjJoL63uUup+AiiBZKiJ+dQEQqckxFEDg5Jj5TQFKsEiZ9q1Xggks3BOMjFWalVOrInUHIP9WRSLzm34cUUBZCeYT3oLhJiOP296g4t1KFHdx71X6hcNkkIxjkUGe1HU1NLPUDGaqLi/cfUTG30Aqh7TXw6ytlR5FcXpSrdSlICj8qDiHn2jCkwkVNd1vTABmgCi8eCtiEqp61065uYcedKUSMTQXiV2WmM/AoFaRiqrV/Er7rfktAAcCKDPOFTvxunn50o5AOKoiMGu+tUcNSaVtUCfr2oHmbkyDPzAqayVI3+k81kRYcDasEYMwDVgtS1sJgSeaB5tSlsoQqYJir2yaZtFtOKyecGM1AW7UXrsOmecZrUWTgWu3g4gzVAtQuGmlOpB5H0pyxCBas7QNxieKDnilS7ParIDgzA5rGFTm5SikwrqaUjlre/gLoJ2hW7oauXrltbYeByrJFAxbeISlaQs/l6GqrxPdC5fS+CfhzFBVXbydQtvLUlJKRisnq4MbUxg980CNqRJH0p1LcSUjJqhu33KQN4nPWjKbVO2IEYjFRUUlbLw3IxPNPrDbySsE0RK0ulWqoGR1q2YuEuJxMiJqBgqO2AB79a6ndHBIoDAkJIyeuBPz/vWt8BGWLkxkqEmrNSkNXATfOqBJJMT04qtdAUZwaKXchSCVQB3P8Aakb2/bYTCFAgY5qDP6nq5IndjNV41ULB3K5qhS7QHlFUgD17UqW0oRg0HLR/y3grsa1elajbLSBcqAB+dKLVQ0JSZW4FE9ODSzqvD7YnzED5VAhcXmktDc2pJ/vVZea0pSC2zhPAqirdvHXFCVk1NtKlQSd3vVHLhW8BI4HQGlVJg5696Dm3FSCBFANQz1+dcqg9qsoVRk9ewzioIs/E/tMRV+ylAZAIqUWmnsoWltCiO8U54gHkuMtokGQTFQMt7S0gzkiautNdIW03/bmgX8pVzqCwrgZzjNaZttm3sG1qVBQRVgpPE2rjUFIYbUlRRj4aWU0n8AJgE/Wgz103vf7R2FNInYkKJKeYPSoIXSto3ITHzquu7ouo2HKgKBazdSl/aTiqe+bH4laTkd5qirAAcPf3mrfS0pd/N2GTQPFoIVOIHrUkOJCwpREA0D6m2H2pQuB35iguJDQg4Pag9bON5kBHvXm3iy8Vp/KD9aB+wv27hzZxH1qz2eXkjBGD3qDhO4jJAPXith4BkW9yMDKcdeKs1Lha+YL148mScyBVFqLv4JyFQYopC9vg6yCYSRWa1K5JVBPpUFRdp84YPqKR8k7sK9vv74rQMN6UbRJ9qggblDd9KAq7VCkBaMT+tLuFxrhf0NB5L61YBP1rpUVCFbj86ARakmDijoa2twSJ6UHEJBcAxk9TzXFrUhzy8gCgK6jagHmaC8n4J75iaCDadyQKkElA+XJoArMnFRqg9ukcmM1LdtBE81BxClBSSkZP3/rV15u1tO5XrUofsrmHApJ/WnLx5V5tMZ6UDlotS1NJJwMH2itLcuIs7dl4wCkdKgjpzoW+X4yrvTNzeOuFTe4pSeYOaoorZaGNYcbdE5xmr02oXYLeCpAnpQZNaSVKWehij2yg4khRjbxNQBfeATBj/WqK5c/myDQDSr+bvBpG/wAPlXf1++1UVSEFb/I5q8sWC22CKUFfC1YSSB1NeCSER34E0U1pxKTtnJ6UxetlZ3CZ7UQklta1AJkRirBphPlwrtQQsrbyHipszVi5qn8ko61BC0vWlgblAK9TX0DwApLltcrGYUkTVmpcZzVNbXaaw+N2AvvWd8S63+Ke2pVNFVyblRZQN8kHI70rqgG1BHBA60Fe+ClvA6ZpJKiFSaA7bqQPWO1CJIWJ4qgynNwj+1LqRBzQcSkD370VpKeVkiM/f31oBrTDpAOOM0wiY2g/L796AaklCt2fX1riiHCCBkc0Et28RyAa5tBxMx9/6f70HW0BBCjH1+/WuPFJHGRQJkZxmo1QVg8gVJRE1B1lMkCn1EhpOZkYoHrb+WzM5PSaKxcrMJB61BpdIYStCVKweeYoms3K3ClgKwkxjrUE9LvS0Eo+HGKcurz/ADCFoMp69uaCu1pCVvJu21wPQz+tWrOoqGgKAIyO/PeqM5+IKXCeUmu3DpaCVIEpVxNAhf3ClNYInnnFUzlyYgmD3oJsv7RBxQL47yc8YoEVfy3Acc1orAJdaSAQMUBnW1pB2kbfeoBcp2qABPMdaBu0aQjaTBkTIo9xtSOn+lAmw8ltUkfPvUnL0LgRAHSgK05tQSpMynj1oLjiFKUoqyeR0NAAJSVYGTX07+Fiiuwu1E/1pH6GrNS4+f8AjBS29auSScr5iqN6VHdnNRQvPIUJ44oly9vSkbuRzNBJpoLTkUhethKzHT1oFwmf7xREgAwZnjBx7VR44E/r/evJz6ex9f8AU0HUIG4DkEff39kq0FsE9fv+9QDS0peRIPtTDbcY+/vpQQcbnPHr0pdxG0QnP60EUgpyfrPrXisx1I+dUdDkzP2ant3D9o++0UAXWoMGljzmgm0PQmoqJCqCaFimk3MgTnFA9bq81Enj1pyzMupwCDUVesXIRdob4ATxS4dNxqyxMAcTUQu1dFu72g9YxV4XkK0p1So3RIz6UFLeXDjGjNuFRO7ir3zArwolaSOp5qiq8ubdK56daCtwqTBPAxQVl07uJSOaqLglK6CSXQGt0Ust8zzVEFL8xSTJOatWHVNNBIPyoJOXzkQoY7mi27vnAcgnmoLJZU0Ewff1oT13KUifpQTba3oJ+k0uGVF3A60FipuWiRwB9/3qqeUsvQD9TQM2yTIzmvp/8Lk7dPuh/wCSc/I1ZqXGP8RW6bjUbpRTws1mrxCRuSkelRSJYPUTBoLoKVCJ5oDsulBE9qBcbnFTyPag4hoGAB7CulpIORkUBGmCpGQKE4jZ068UHUCIMmRxTts1vjH6UBzaJCAYHPahrR34opZ1JA9qClG780GfnFEcU0DxihqZM0AVJKfaptbgYz8/p/eqC+XuAn9vSlLhk7sUHkDaiIzQDzQcoqSRnNA1ZOKKiAcDrVlpbkLk8g8VBZpdCVFyeMUq48tl8OgwDzQc05RuLuTNOXV8GVG3kQRECgK8lN9pIYBny6Pa3IOjfhQ6PhJx2oEbm+8ptLIMEYqN6S00hZ/rEzQVjR3LKv0pG5O65IzE4oIOJ2jbFLOAkxyaoNZslZJqwRbLgQccdRUDNtboUdqufaiOWxbWnZj4s/f0oLtplLjIJGaoNRQpm4xwCf8AigttPdS4kJVExRTbHcTE+tBPYtLZSExMSTSD1osOF0pyPSgIwn4SraR0r6P/AAuVusbsdlp6+hqzUuMv4gU01f3ISudyzIrLXoHmEjiailgenXrQXEAmQCKKilpUzBx14rj6AE4ie1EAZdhQSrn1o0Fa/h6nigfthDUR9RQHWtxnrRQC2oGIMU9biAfSKIMp0mEk46VEoCqAbjKVJkfIUuGz1IPyorxbJ6UFSFcp6elEDKEkQRNDICVwn6ffv+lAwzEQQZ69ooTyJGfpQLbZUAOKWdTtWQOKohUgojHSqDsL8sKI56U/pTm1KpqBlV1CoKsTmaI4tLqUgGR+9RUdMe8m52g8/pUbpxCrpRM4miGNPfWA6UGQoQKWbvC0s55Pegi44HHUknin795D9o2mRKExQUxWpOTz2oCVDzd5g+9B64eSpRMe1KI/NnjrVFhaEASnp6U2m4Wkwo44NQONuthsKEE+1CS6tT4EmJ70GhtlpWhKUnkUvqFu263ECep+/nQJWjiW14MEY+dONXMnOc9OlA7+KSGT8KZiJpY3HxAqAioBocQVkwI7c19D/hfB0+6IEfGn9q1NS4wviNl06rdGDt8zNUl25tUQT7mooDXxcmprBkUV1CUx8Rg0ncuAKiaITSjzHjHfimSgoxQO2jkpzgUVCPNWQM5xQHFmnbJIH1rqbcoG2PoaDztqvZvjAzPahIJIyIoOrAB+H96G5tPOD60Aynt8vWhPSII5FFDdktg1XqKvMif1miHA7DI2g7j1HWotEOglYMfvQBfT5RlHBPM0m6lUnGKoGRBrlUTQelM27mwfvUHXHjuETz0o7VyPKkfmiagjZXJ/FAqOB0qRWXHnldMmgctnvI00K/qIqtU5uc3ZzQOWm13MnFDNyUlXxcHoKBe4dChgye/eg7/h9hVA1JkTXWk96CysWgltS4xHH395ru3eY71Aw3arPCo+WKbbt4GSDHrQNMObPhkiiOPqPxZggTQKPbRKgIoSLhaZyfSgfZWlxsf8dKDdSkQPegUbuCDE19Q/hG4XNNvR0DiY+lWalxR6othy/ukkZKzBFZTVrUJdlPvUUihJC4jH39/Km0o+H5UUF1OcH3qtukEmQc/eKInpYBeAWo+k8VY39uAtOMHqaAaW9qYAriXywrPB70U2i/bI/MCegqCrog4John8UDbmeSPpQARtP70EFOBOOTQy9PIFBHeDxBPM0K4eQhPxGOnvRQ03DaxEzSr6QFbon+9EeC+ij7/f3+lGaCnMAZmKBoW28SqR1queR8ZSEwfv/WgWebPME0CBEmqOpqYcgUHkq3dqIkkf70E2UgubioDrzU/MCWliQSSYoCJcDlhtKoKaWaQAYJxQHQ4hoQlRzzmoOp3MrWcEnigXz5ZJmaETPNARKhtA71NlE7RBz0FBYtKLbYH19e9ESGgQQAk9z1qCztVtqRCVAE9OZ9qXufNZcPbsDQCZvSt8JPU5q+t2EuNJWDJPMCgC/agJ/wDKPlVPeeYhZ+CB3oJ2lwpEEyOmab80PpzigRuh5ZlHHvX07+DJJ0y9mZDiefarNS4yt88lWo3AB+IL6ff70lf7lJmQY61FIhkDP71F10owATQTTCgQe3XpSyrNSiSQQec0CwbLLo2jgzNWaHgpo7+nFAFKwVqI68UN9tKx78UVXusuNrCgpUffFHQ6S2Eq9pFEPNJ3NyFc1CSnAJFFCWrecGf1rm07ok55oGEW/wAMjB9qrtRRAjNEI2+8O7RPanVI3VQMsQvmB1FOMLS0BMH3zUBH7pJTANJSkqJkZ49KAVyIXG2J9ZpBeVE1YPV3bP8AbFUSQIPOOKMtICNxNQAKs4UflXgDMSYmKArRMGFRFTnPf9KCTu0I3Aj5VBTspAmgi7lvFL0HqctsqBjg9aB8KBTEcCpsw4SCkfOoGrZthlUlas9RRbkocRLZNBUKK2nxAJE1c22pFhvIwByaD3+MpcUEjPeev3FGWW30AqOfegSeYSVApPB70MynAmioF0EBBMzX1L+DiAjS70CMuJP6GrNZuMRf27jesXJVmVTUXBvHxGelRXjCUmRA+lKtNocf79IigK/ZlDpUOJkUwlbK0bThXcUCrlukqwBmlLj4FbUgx2oBBRnIijsqCh3NFRvPLUCB1qpeKm17s/6UQ2xehLYBOPaircDiCR9aBUTJJJg80dLyQraAB+maBppycfSo3FulbeTB70FUWQ29z14ou/aZ/WgG+4QcYzxQkvq/qzQS8xR4PFD+IZk4/wBKobBacZ2xSFwwUudDQBUNpqSR0/tQSUODzUi58OelAFMKUMUQgAff33oIpURJnnvUi4AkHmg4jcr2rykFOZoODcrg1L8OqJJ5oI+XHSj26wMczQOpUEETmcUy02QjcOo61Au+Hdxief0py1QtDYUrPpQCfIDqSoAAUdAbeTExIiioqtUM/EFT7UJ24UMJVQFbdKhOfrUbhRDWEjNAgFGCqDnivrv8GXPM0m8EyUrSP0NWazcZjUHmnNQuT2WRBP70qlkr4MioortissqI47VXM27jS90wAfpUDvnhxpTZneRgzVS5bvsXAcUfhqg34hKgI+dAu3EqUSP3oEyC4pQBij2wUhORJg8GihOKUpUCf9aGq3KkxAM80Qsu1dbykkCi2+5IG6gZAScEGfrQH2yFbhHvQeafLfwzIrz14SjBgemaBQOlS8mBXVbvzfvVAlEk5+nauBMnFBIIIzz9/wDNSncU+vOPvvQTCxny+es9KhBXzzQBebKVwRXNmPb9aCLsnFQiPzTmgI0kE4qTjaiQMg0Hkp2DPPpXktBSgOlAw4lDcDk0J9IWkBOMdaCLba05ieOlMO7iyJSQTk0ECwVImD86hbwlUqGBQFcfIymMGm7G+QYSr5CKgsQpstEqGBSCr1Ie2BPwigI+82sE96WD+zggCeKCC7pTmEK/eutt7cqkz1oCIcKSKlcvDaJMCM0EGB5iCUyTHFfVf4KMqa0rUNxmXh+xqzUuMNf3GzVrkdN/WntNuEKAEGT61FPrkoKQeelVl4FNypWOwqCsU8rzd4iaKm781BQsH0qhV87RCAJilwFKT8Qz7e1FSZSUqJPPWmC58EcT0oAFMK3GpCfSgK0lKsKHSkrsBLsJ4ojjawMGvPuiINBXlxRUTNRK93JqgiB8Mg59Pv7ipbuQYA6ZwelBFwp6EntXWcjGflQcUVHBzHMmvBpSz19aBlpKUpjhRGag4w4PjSPhHSoC21t+IMESrtXXLIpXEGI6UAXLNXTk/L/ihC0HXn9KDyGggiMUylgEfCnntQEFknZKwJoSWAhMgfOgihlTzskVZNWLaECQYoOq09Cc98wTUvwKn5iDt9aCTtkG2tpHuKrjYyonb3yetBF2yVAG2PalzarTlOfXig8q4dCS2cUBRUDumqOB5cY/b7+xXSVKEqNB1hxCVTPzph64KkDZzQEaWptAViR3oF29v5561ByzfUgwPpX2L+CqivR71RMy6n9jVmpcYzWLJX419UT8dJsB1lwBFRV7ZLJALp4ya5qX4ZaMKHy61Bmrx9pK4Rz1ii2iEuCSfpVDDts2pJKTMClvIEkCflmgi4yW1GImgEknrRUsqwfapITJj96CSkTgVWXSXkvQBPqTzREfMI/Nj7+/pUHnEkQDQLKWE9aHwP1qjwcXxFFCX3BCUkmaA9vp77mHExPere00FwgkSffFQSuNJW1ynNBS0kY2SfaivM2ra3JNaG20JD9sDB96ID/gptypTY3FPApRTALgCxyTM9agJdaY40zvSgwRNVzNk444r4Dz8hVBVaSpR3JRuPoKGm0etz8aNtAUHfuQU5rytNVmUESeTQEY0p1B3lEJ7gU6hKNkTEUAnSk4BxXmD5AKwBQCeuA6vJkcURtnzIUASIyBQeuLFwCSgx2iq923cSYKcd6BJ63+L4hn3ilnGIE9OaCAZxiuhsRmqIvMpOUjrz+tD8pacDFBJKnE4UqR2obxBMzn0oOsnEgfSvs38Ej/AOy3o6B1P7UmpcVGpNp/HPDpvwaSVpiNxXMbfSsqRvn1MHYme2KVUpbolRIn7/tVC7lkXQCB7EUzb2BREyAKAyylGNwFRKUbfMSTxQJ3N2SdscdqAVJCufrRRh5QRIIJihLeSiYMelAq9ehM5/1pZdyV5Ek0QspaiQDPpJqSUz9aoipjd0+lEDQSmJAoCWNul56Bx7VpbLTG20JUpI+dQe1BxizaJABI49KJoLr18sGCEzgUF3q1rstN0TA6Cs9pzzK7sNuJyTUDup6G+j/MWzavKP60zoV8+tQt3ZbjGaC01GxuLVpb7SSoERis0nzXbwLKI2maDQ/G/ZphGB070BdkhWmrUw3/ADQM45oF9NdUh2Hm896sNaYZ/wAOU8AJ9qDItKAXvGavdHKNTf8AJA+U1RdahZItbQtwJjE1m2Ld9CVqIlJ6UA7Oycun1JiAKPf6elhvbvyOAagRs9LcddgHjma1+m+H22mUuKIn1oLK00mzuHA248Ee/Svav4TtW7JTzSyoDr0q8GCv9ODbpTuTu/7aVc00qRJSI5mgrVW3lqKRQHm/ijr60HkNEjif1oqmilMkfOgUuU5MCI5pUNKWYgx6VQVLS2zASa+v/wADJ/wS+n/+5MfSk1Krb9W67d77uJoCnwlJTOD2rKq6/YQ7kE/CfpSzJSJCkntCqom5coYQMD2obuqIKMCKBJb4fyFUldXT7BgTtmgXF15pO6Ae1HlGwwrPbrQKLdU2skOSO1RNwtZIHNUc8hSxPf5VNtgpGeO1BIsbvTHWiIYyBOR3+/vNQMItpQYMEDiq51J3HBgcCgvNKsQzbh1SZUa0DhLWnBShGOKCt0nSHdVvl7wpTZq/fLWnqTaW7XByQKgm48pQS25wrv0qo1zSW7RW9gwpWaB/Rddu7RtLV23ub4+IVcanpjV5Z/jLRKW1HOBEVRV2Wtv2q/w1wnensa5qV5bKUPKbCN1QStdYDLZZ2gzjmuJu0Il1K43ZKaAVo4h97zwpMcwKmdZauyq1W0ohJiaCi1i3RbLJaBE9OKN4aeNncl0HJAqjRi7U85vfWNvqabcuNORbEBIk+sxUGddv2mrpXk/lVjPNLuFd3dJ+IgevWgvtHdtWn/LeQZHWK07QZuUQ2dqT61RQ+J7BdqCu2uI75oXh3X1qaNpcuFXTJoEda09vzS8lzcgnGa7b21u/ZlIVCoxPWoMrqtk4w4oBPJpPTGPMu0ocV161RobvTm2mw20JWqDSVxYP+RJQAAOtBUO262295BzimLKxQ83uSmSB0oCKtkBBG2SK+m/wdY8jRroGMug47RVmpcUF4E+e7MGVfWq95RBifnWVCUShO09uDSq2NxJSY7mqFLskJ+Lkf81Xup8xKtqjn/egA0h5siD8ppl11Qah4AE4oK1xSUqJA4PtUQ+rdg4iBVEHCpXTn04qbTZJTGI5oGWypKvi+zimAAsSBwfv7+xB0DpmT+tRLClCRMehoGLHcdyeffNAdQE3QQRyR69qDZMae4Rb7UDZAmveIgPMZtkYCgBPzqC008N6da+WnK1J57VVtPJTfS+EwTIBoHL65trlxCGV5HrxxRvIRf3bbCinfPbmgd8XWDTNg0GrfaU8mMHFE0+8Rb6Y0hZORVCNzaM3L6iEAnnjiq290lzcVN/EAJqBJFsVvGVQcjtXNQsLhLQKgQn9qANg4LYgQcmetXXh+yQ7qBUSNpMwaoh4+0827qFtiUq7D+9UNhLTqAoYV2oNRq1kUWTa0D8yeg/eqANXASsmSOe9BWM7/wAWUnHEVZ2SFpuk4JnHFBr0aP5VsLqT0NLXGrm2b2oUT2qCmu9QubsncFntImj6T4deuFebIT/egJe2jyCGFqxxB++1KXVldWvl3CFS2CArPTrQWv4BnV7bzG4kJzWEu2lafrBQD+U9Ko0NlcAPJUv4gU8UXV77zGtqG49qgotTUpNtKkESKe8OFH4Vc8lEA1RTam8tu6jdg96+rfwhB/wF5R6uDPyqzUuMvcOy66pR5UczSLxntj7/ANayqCfyypWZ9vv/AJpd91QBIj/SqEX5UgzkGk3UIbSVAgH1NAot8oXImYrjinXRKzx1oAOxuMDrXW254B+lUFS0kmInOaMkIAiOKgk2kOztOI71FlK23whXSgau2iSkoE96abKEt/EOaACXEtrMQJr3kocum4TKifv+1FfQC040bYKjZsEjqDVTrjalazbzwRPtUR5h5T+quNZhGaobm6K9VcbVPwnigIi5Uy55iFGRn2q68MakpepounCJSeD1qi81zxOq7bNqptJSDAmrNGj2ytDbuisSEzTUxVaRfsOKcLiQDOJ5qGpaxbWa1DbO7rRVew2L1Zea+FU8U+i3vHGCSwpxCesEmoKjUbZ9Kwhtk7+gimmNMutPYTc3O5KjmDNBeaVp6fELOx1ZUE4BJrt//D9KWCq2cBcTkAVridM6Pomo3LPk6gkhCBAB4NZPxW4jTbhdswiDJHvU4KBhBccLhGatdMDqXY2znEiorU2+rXMBl5G1uMj0oLrenl4KWeTMA8/WgZduNLab2oaSVRwIpKx10o1DySQlM9BxVA/FV1bvohJVuAg13TWfP8OPBULVkifagQ8PXzlpbutkqkYxWT8QLS/qqnDzIPtQWtg4gsSs5AxVjp10gtlboBSn0qCj8UXiLlva2kAcQOlD0N5xtlKSRHFUB8QWxACgZntX0/8Ag6sq8PPAz8LkT8qsS4xmou+TcuJKog8igeYFDfOPf9f3qKBdXGzIIPoKTReByZVFBF25YQk7xP7iqm6dccdOyYFAMmcq5HtRWgonBwO1BJ62O2YMigW5lRTQHWkpGKLbN70nd8qCaGvJVIiPTFS1NAaS06ntkigura1Q5opuVDMUvatJeQuBwMUCdyzCgOCKA4XWVJeniM0H0fRbg3mmtOOqlYAxAxjmqjXw5+OQ4DhOASIFB3TQ2LlTyE5V8ulVup6Ylu6U+kAb8ZqCvUoIMKpi3fFuhKkHNUGeuUqZ3lUqifenE+I7pWmm3Q4QAIoKe2duw/CVGD2NaGxbtH0TeKO4UD7lg4q3LmnrKAnPUTVv4E1N9+6VZXKfiQJynMcZ+tIVbeItT0zSf5vkNreGfT3rMuaxe+IhsFttbGBA4+VWpF3o9wrR7VTQa+I9QKrL7xFftvbmQomZ4qdDDfjW6CAh5kpMZMRSzmnWus7rnbuJ5kzFO9OKW+09q1uEpSn4RVppOipddFyhYCBk0V3XgFu+WysYP5hxVWzavbT5iiZ6moGbO1Tv2rVPavXenoaX5qSCoDn/AE/Wgr33EOMqWoTGKe015xOnKIG1ojI7igQHxOLWj/pmsvqMK1TB+EqqjZMaAq60hL9undAyRSKNDv3GlpZbUkE85oFNY0Nyytd74E9aFptt5rPw425E0EH0i8/lESU4OK+jfwmYUxo1ylQj+bj6VZqXHz/Wz/nXYgJKo6GgtKAajtx6VFKvNlRMdeaTdbaaBKlQe00FW+6pa4yE9KaaACBAiaBW4JScxPWi2Typg/OKouWmd7JESaqnmfw7w3JA9qgZdQV7COoqbCCQAkSfQTRU3kqRBJgDNPatZ+ZoSLhKSSAJjNEX3gWwVrejP2iT049asdJ8I3LTamVtBMKJk4H/ABQUXizRVafdAmDiYmayt9cykNg8nJ+dB9D0gK/wi3UEYEEkc+tO67aNvaEp9JHmSPeoKm1t1W+ntXDpKZ7Cp+IbJxdkl5sfCodOtBklWlw64RtMDviiqtnFNBIkH3qjirJ4NgEEZ60e1sylsbpNA/YoYD0f1J5EUe7tkuKlKiM1A/pmoPWzIREp/enb+/RoulOao2gNrcg4nn1qii8PuXfirUSpwqUic4rbWbIsHk2zJSTOIFBpTZMrZBcbG4Dk81nbiwDT6ntkpT0irYkJXTNlqbZDCQHE4oGg7rS6NlJJWeOIqKj4k0q4bQSls981T2uoXVrZqbBKSTEdqCtRd3rj6nFKKwTTpvHlIgmPaoCb3GUBQIBid3f2oJ1dx1exwkz1I5oJPJaTpalBIKjRL+48rRW7dDZ3OR7VQ3Zac6vSNqRKwM1hdYZW1d7FJ+OczQb/AMB+ImNOtPwt9GxQiTxWsvPEmh2FoXA4iCJAA5qypY+b+J9b/wAa3G1yicDmqq2uV2TW1U5xmoq20PT1vqXdrA2QSZOeK3v8OFhzTbopyPOwe+Ks1K+bXbifxb28f1fF70ldvtoG5CSgVFVblw8ZVuHFJkKunBu4nvQdUx/N8sKgd6Z2C3wIOOtAtdjzFCAcjpUUt+U4iYyaDUaSx5j7SlD+X1J4o3jPSUNoS/bpJAEzQUOn27l1bmEkkcR1qz0VCba6AfTuSTkHrQP32ku6jeITatnySR8Ueta7VNCt7HweLZSv5hE85mgyHgrVD4e1ArJlsnIrSeK/4hNJt0mzbKVHkjM06cfPbnX73UX1LfWpY7GlLVk3V8kbSqTmg+n2V1FkhlKQEpHQ1y3Q5f3PlhR8gZVA6ioCIYReXyrZUllB+GOlauz0i1urJLSjKUVZOpVLrWghD8sNCBiRFJueHGm2vNUQknmnFVrzVg0Sl1aZ4zTabbRl2hIfQk9xNBVrGmWyioPgkGk7rULcgeX8Q6GoBDUnkOpCWpR/2jmfv96h4ivbi+09FutBQkGYoNj4TtGtL8Nl5LJDqk8wRTL2rN6bY/iyyVOHJURVHtH8X3GrnYlGwHEAYpq8vXWYaddASrvTqEbmx8pIuLNfOT60PTrhH+JoeWZUmRz1orXqVZXyAXVTIiFVjfEtg0lwhhoqT0irUjH33nNEthJTJk+tLC7eQMJkd6ipMfj7txLbYUN2O9XiPB+qBDbjihxgDrQQ1bRtSabDcnaMzFWzjtt/gbLLrY84RjrQWWi7mGHHXpAiR6Yr5x4geFzrS1JwAcCgK+pKkpQQQY+lQ8hy6a2/GoJHU0ANGJY1NLKzgmPSt/4j8N6Z/g6XmsOlO7dNBikK1C0ZLaFkt9R6V9M/ha35ehu4iXZj5VZqXHzG9WFXbxBkBVVWpXO5OxPw8VFJm4GYGaYsEBx7YMj0+lALUleS4ptvkUmVOTBmPeqLNm3CLIvLMkdKRXcFw7xz9ag1fh54O6WNqfjHFahyzTfeHXFqO5YBOaDNeDnbdnUSxdAATBmvol3oGhOWJuNyZAnBoKG58TadpSFNstSpIkGOtZ658XP6qspUr4T0mgz96+U3OcSadbsRfNSVA4oF7rS27VClJUMYwKsvAmnC71BXYCZ7Cg0t9t01hzeckkAintKSmz8MP3jiQouERHrQJW9ybTTRdKyp2a7b+NDpzX5ozJoA3f8AEly5SUtohXSRVLceJb66cOYn1ocKlq8vHSVEn1JphGj3yvhSpQ/ag8NBuG3wl9UZq20/TLIPpQ6pP0n9qg0a9BtChK2vigTxWQ8Q7GrttB+EBXFUbTVXA3otmloEjG7HpSGtusuaAtG2SP8ASgynhTW29PeUhYAAOZpnX/E69QfS2wk9sUGt0Zt1Oin8QCCR1xVIyvZqJSScnkdKDSN+UptJS8pJ96ZVoj120XEOAz3NOdRnNZ8PKzvOeZFS0XwUbhkKJkD/ALqcVotL0C1smytSQVA4Pc09+HeeJ6oBxGavEE1C1aNirzDBE/misRqtlcJu0O7CpoGdxyKUier64wjS1NIVKyOAeKwFohVzeFahyrk9air5y1ZbYKlGTExNJMXGwqgYPb79agq1rjVAUngzNbG7v3nrVtEqI2jFUVo891fwN/D69K+gfw1StOjvboy7OParNS4+PX75TdvEHlXXtVS6S4r4c/WoqTLW4STx61YsIFuEqUQflFAW5sEXKw4pUTn7+lAvLFFs3ugH3FAVaf8AI7yJQBkdKpg3JWsCAcxQaXwIku3qrdX9XFbrRgfxj1or8pBwcUHz/wAS267HWnA0Qkbj+Wuo1fUFW4bD69vvQKG3ubpzcp0meZNOM6aLQpV/3Cfv6UFZr6T5qVI4JjtFPaM4tFsFKOPSg9qK1vIPxVdfw0dcS4ttKoJGJ++OKC48XAlgIUsbp6Ymi3d5t8OW9mMlQBIoCNWStQsWmZCQkfOs5qnhm6FwSN6m46d6CFn4XecUJQodc1eWHgpxTwWV4nigum9JsrNJCincnmIri9RsrQYQlZHegotV1MXzkMCFHiKb8IaFdXupea/uSkZ+IUGm1+/a0dBt0spJ28gV811+9TepDxlJBmKUjS+EtV/xTTVWzvxeWPhzTTTaHErYeWlKDjIoMlrXhtK79SLNcp5O2rrw34WFq82/cLnZnJoLnxNr7QZFvahPw4war9GYN4fOUIPXHFBY6ihDDYhXxe/36VaaLcXztmEsuAdhJmkRzWGXmLFbr6/i9a7oOqLGnLG2e6iIpgrdV151hsqAkJXkVa6R4wZvChnyFlZx2irKcA8YautpCUtTBwAJqqXqz91YItQJUvr1FS0YrW7Z21vChZPPJPNd05ALietFOvWrj9wlpKiBzjrQNUt/wjBST8Q6VBn2lzqSSQSJz61ptMRc6i+UtGAhM1Q9pDF05eOsKHEia3fgS1Xaac+24ST5xIntVmpXwu5X5l08rgbqJbMtuOGII6VFBu0LaeCE9TUboOpSgyY6CaByz89bIMQIodwtaiUKKoGeKB2zt3lMkEfAB8qVes1B1IggDmgf8PLFprba09/lX0JhIRqqHgClKxQYr+KNkWNU85uYXkk/SqK1UTbpnJ60BN60KBSAfenEKdWpsLBIPWimfEWmBenJdQMpHNVmjmLNTavzdKI6TKdpHvRvDOo/4ZqO4d+KDQ6o4L8+co7uxrzxUuzTk7k8VBK31JVslJSqCrmtE34osUMIZWBuAkzFUNt69p77CvLbg9wKqXdUfbUQ0rHpxQVLouLm4Upe74sQDTLGgvLWkKKoOYJOag0un+ErS1bF6pSVFHKav9NvbVTa9iNmwZMc1qfiX9ZPxlrFq88WwAVAfp71gb1KX39jYlJ6VKsOaK45pj+5QIbOKtL7U7S6IDTgbHXNBBptTfxsObj1zmvXdxqamVArKR0qCqc0+5cRuDm48xzW08B6patJGm3YAcOAZqwpvxRZpthvaBUVcxxVXpOpv2A8507Uzx2oiWp6pca0DtVtSs4Hen2n29N0pFuoDermivLs7S7034doVMkTzRtHe03T29ykJCzQWluLLUVLdfQFJiRWc0du3PiR5DgAQkkJnj0oil/iNpq0agHmTKDmRVVpzbZWhSlAEetFWgC0vbm4OMEVW6slxYKnI+fSoMzIXqKAjma3fhqxeaJWyfj2yaoLOqWl8taWyCTk1t/BZfVpjhuBCi6as1K+FvW4JdG4he6IHX50zpNvseCVCADzUVY3zdul4SUSRzSremuajepDI3Njk0Fqhi2YdFsSNyRWf8TfBepZbBB5kUFjo12LZAS5yaW1y7QjKQEmgqNMvXP8RQpXG6vrd/dIb0e1uQZXIHegrv4l2yHvDrF5GduTzXzuwWFADtz6UFiGwXEo6k1eXNgWLFu48sgAZjNQSSov6I4TlQGKzWiD/OuNnqaosry02JO0ZNUCm1sXJKknn60GgsL4KQGyen0qyUo7AnIBFAu6guJkEmO1G/A2xt0kuQ5OZNQWWj6eofETI6QcirH8KlCgpQgDv19qC2tmNOlvetKTiri60hpVqS0ESBOK1Iisf024b05QBMqxumaoW71VrZuiADnIOZqKyd+44/dblHgnjpmrDw9ozl7qLaUJ+UUG+c8H2qrTatSQrueBXz7XvD34a5X5SwQkwIpZxJVa1+LbOxvf8hNX9jpt7coAWpZB55oq/stIbZYUpcFQE1mr8qZvy8yIUgyAOaC707XUXbSW7jJOIJyKhqmmuKQVokpOQKCusrkWbrTbiSQOo6VPxDe/iXE+T/TEZqANnqbza0thfwnsaftml3j3mJKggfKgtTcm0aWjeCr0qeiaf57LtwVbXDJHeqM740duBahClSsjrmsIleotOT5azPBE5oH2NW1BoQ42e0xxXbi4ub1B5BIoK5myuGrguKwavdI1i5tndwUqAO3Sgs//AFqlt0yndEzIma3/APD7U/8AFNIdd27drpH6CrNS4+Q39p5t4s2y5BORMUxp1i68sJkhR7nNRTep+HS0wXHXYV2mhaJbamEOeSNqON/egr3vxFnqO+5JBnJNXd+jTdUbQ+HAHkgSO9BWOMst3CRuECk9WshcvpUlfw+lAi5aIYcaKVSQcnGPv+1fUmUfjPDbCEmdsHGYNALxptPg5LSzCkDEmvm2n2w3KX0HrQXNsG1LQ4B8SSPnV9eXwd0wWyRKzwKByx0k2mhvu3KQlKkyJrDeH/Lc8QkT8BXQfTX9DsXn21JA2xmc1VeI/DtidymiD6UGTubBdlcCAQAODVzYtKurRQQNyxzQQs2XsgtylPJ7U5a6Jbag8Nl0rf27elQai20VvTmAfMC1ROap7vUm0XnlwJB+IGqO36rW4Qy/aOErSfiSP1rSWurlzSkstAlYTHFIha61JT1gLfyyoiZ9Kx+qOHcW04j5UUki23/Dyo8Rmtx4D019hfnvNhKUjk+1JqVba3dl5tYYcnaIx0rB3b7jinAgFxQndPSlIrtOvAm/KHNqQD1NfStDYtrq1AQ4ASJgUhR7jRfLtHPJclcEjcJmvlOpP3dprDiHU/CSetWzhK5bOJS8HMJk4HEGtO1fly0CQvIwYNZVXak1vQFpgEdulV5UojaowQOZoG9JsPxCxAkhXatLcWTthbb1LCQQMzj2HrVFTpSHbp5SnDKe1a5tdultDFtlQHxH96RGI8VvJf1nyUqCwk5AqzvGbG1tmklLe88zyDRVQ/cWrkobZSFDrHPyqWhf4e47/mEATiBQLeLWGLMy1weIpXR9NZet1uKd5TOaCt/ws3F2tFundzxX1L+FtubbQnkH/wDvNWalx21/h1pNutSg/cqKu66Zt/A2ksP+cF3BV6r/ANqvlOpP+CtMf/6jj5//AN0wx4U01hlLSPNAT/5808nS+peCNI1FMPB6e4Xn9qUZ/hxorSSkLuCOxV/tTydFc/h9oi29u14H/u3ZpVX8MtIP/wDIucf+Qp5OhH+FmjFYWbm5MdCoVotN8O2On2ot2t6kj/uNPJ17VPDtjqVqq3dCwk9jxVA1/C/Rm5h+4g9JFPJ0xbfw60a3iFvH/wD1T7Pg/SWlpWEOFQ/8sU8nTuq6Pb6nYGzdKkIIiUYNZmy/hdpFpcB9FzcFQMjilh1q2dNtmWQ0lJKQIEmuOaVZOJKTbpz1HP1q8idVWpeDNN1BUrU4n2M1zSPBWm6WpRQ484FdFmp5Xp9Hh7T0JWkNmHOZNJ2ng7TbS485pToMzBNPJ069odq8sKUtziInmq5fgrTVuqcK3ZV0nFPJ0aw8H6VZNrQlK17+So5pu00GxtAfLSvPc8U8nQ0eHbJNyp6V5/pBxSt/4N0y8cKyp1ueiSKeTr1l4N0y1Vul1yONyqvEMttteUhO1ERAqycS0l/gdnCwfMVv5lVL2fhfTLVS1BtSyvnccfSp5Xquuf4e6Q/dm4DjzZJmEqq+0zS7fTmghkEwIlRk0kOm1Dckg8GqC/8ABmm31yX3VOgnoDirZ1JST38O9MdP/wAh9IHABFGb8Cae2naLh+PcVPK9TPgqxKdpuH47SK8nwRpqUlPmOwe5FPJ01pnhex09RUlS1mZgmBTOqaNb6iyG1qW2B/2mnDoNl4cs7O2UyhSyFdTTVhpdvYtKQ1uO4ZKjV4dUKvANirU1X6rt4uKMxApq98H2t2oKXdPJgcCKnk6Ex4F01p0uFxxRIionwFpm/eHXBmelPJ17WfAljqiEpVcuN7RE7QaBbfw7sbdrYm8eOOdop5OmtL8EWOnKUpD7iyozkCrjSNMa0q2Uw0tSgpZWSe5pJwtf/9k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76" name="Picture 4" descr="https://upload.wikimedia.org/wikipedia/commons/7/70/Dmitry_Troubetskoy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478592" y="786023"/>
            <a:ext cx="2665408" cy="3571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s://upload.wikimedia.org/wikipedia/commons/5/51/Zarutcky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874163" y="786023"/>
            <a:ext cx="2604428" cy="3571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7333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387912" y="1272285"/>
            <a:ext cx="2783307" cy="26068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83">
              <a:lnSpc>
                <a:spcPct val="110000"/>
              </a:lnSpc>
            </a:pPr>
            <a:r>
              <a:rPr lang="ru-RU" sz="1400" dirty="0">
                <a:solidFill>
                  <a:prstClr val="white"/>
                </a:solidFill>
              </a:rPr>
              <a:t>Передовым отрядом </a:t>
            </a:r>
          </a:p>
          <a:p>
            <a:pPr defTabSz="685783">
              <a:lnSpc>
                <a:spcPct val="110000"/>
              </a:lnSpc>
            </a:pPr>
            <a:r>
              <a:rPr lang="ru-RU" sz="1400" dirty="0">
                <a:solidFill>
                  <a:prstClr val="white"/>
                </a:solidFill>
              </a:rPr>
              <a:t>народного ополчения командовал князь </a:t>
            </a:r>
          </a:p>
          <a:p>
            <a:pPr defTabSz="685783">
              <a:lnSpc>
                <a:spcPct val="110000"/>
              </a:lnSpc>
            </a:pPr>
            <a:r>
              <a:rPr lang="ru-RU" sz="1400" dirty="0">
                <a:solidFill>
                  <a:prstClr val="white"/>
                </a:solidFill>
              </a:rPr>
              <a:t>Дмитрий Пожарский.</a:t>
            </a:r>
          </a:p>
          <a:p>
            <a:pPr defTabSz="685783">
              <a:lnSpc>
                <a:spcPct val="110000"/>
              </a:lnSpc>
            </a:pPr>
            <a:endParaRPr lang="ru-RU" sz="1400" dirty="0">
              <a:solidFill>
                <a:prstClr val="white"/>
              </a:solidFill>
            </a:endParaRPr>
          </a:p>
          <a:p>
            <a:pPr defTabSz="685783">
              <a:lnSpc>
                <a:spcPct val="110000"/>
              </a:lnSpc>
            </a:pPr>
            <a:endParaRPr lang="ru-RU" sz="1400" dirty="0">
              <a:solidFill>
                <a:prstClr val="white"/>
              </a:solidFill>
            </a:endParaRPr>
          </a:p>
          <a:p>
            <a:pPr defTabSz="685783">
              <a:lnSpc>
                <a:spcPct val="110000"/>
              </a:lnSpc>
            </a:pPr>
            <a:endParaRPr lang="ru-RU" sz="1400" dirty="0">
              <a:solidFill>
                <a:prstClr val="white"/>
              </a:solidFill>
            </a:endParaRPr>
          </a:p>
          <a:p>
            <a:pPr defTabSz="685783">
              <a:lnSpc>
                <a:spcPct val="110000"/>
              </a:lnSpc>
            </a:pPr>
            <a:r>
              <a:rPr lang="ru-RU" sz="1400" dirty="0">
                <a:solidFill>
                  <a:prstClr val="white"/>
                </a:solidFill>
              </a:rPr>
              <a:t>В марте 1611 года отряд Пожарского блокировал </a:t>
            </a:r>
          </a:p>
          <a:p>
            <a:pPr defTabSz="685783">
              <a:lnSpc>
                <a:spcPct val="110000"/>
              </a:lnSpc>
            </a:pPr>
            <a:r>
              <a:rPr lang="ru-RU" sz="1400" dirty="0">
                <a:solidFill>
                  <a:prstClr val="white"/>
                </a:solidFill>
              </a:rPr>
              <a:t>Москву со всех сторон, но освободить её не удалось. </a:t>
            </a:r>
          </a:p>
        </p:txBody>
      </p:sp>
      <p:sp>
        <p:nvSpPr>
          <p:cNvPr id="2" name="AutoShape 6" descr="data:image/jpg;base64,/9j/4AAQSkZJRgABAgAAAQABAAD/4QDSRXhpZgAASUkqAAgAAAAFABIBAwABAAAAAQAAADEBAgA+AAAASgAAADIBAgAUAAAAiAAAABMCAwABAAAAAQAAAGmHBAABAAAAnAAAAAAAAADP8O7j8ODs7OAg9uj08O7i7ukg7uHw4OHu8uroIOjn7uHw4Obl7ejpIOru7O/g7ejoIEFDRCBTeXN0ZW1zADIwMTQ6MDI6MDUgMTQ6NDM6MDUAAwCQkgIABAAAADY4NQACoAQAAQAAAJ8BAAADoAQAAQAAAFgCAAAAAAAABAAAAP/AABEIAlgBnwMBIQACEQEDEQH/2wCEAAoGBwgHBgoICAgLCgoLDxkQDw0NDx4VFxIZJB8mJSMfIyIoLTkwKCo2KyIjMkQyNjs9QEFAJjBGS0Y+Szk/QD0BDxAQFhMWLBgYLFw9ND1cXFxcXFxcXFxcXFxcXFxcXFxcXFxcXFxcXFxcXFxcXFxcXFxcXFxcXFxcXFxcXFxcXP/EAIsAAAIDAQEBAQAAAAAAAAAAAAMEAgUGAQAHCBAAAQMDAwIEBAQEBQMDAwUBAQIDEQAEIQUSMUFRBhNhcSKBkfAUMqGxByNCwRUk0eHxM1JiFiU0NUNyJjZEU4KyAQEBAQEAAAAAAAAAAAAAAAAAAQIDEQEBAQEBAQEBAAAAAAAAAAAAATEREkEhAv/aAAwDAQACEQMRAD8A+k6zcusPoS2taZTOOKSVfXYOH1fMiuNrpI6L65Iy+ufeom9vgTLyh8/9qnaccGoXY5fV86kNQuSP+uofOnavEHL676XLkfSuJ1G6Cf8A5KvmadqceRqV1OX1ke4rp1O5Bj8QrP8A2wadpyO/4lcxIfcI9q5/iV2eHl+/Snace/xG7H5n1Vw6leBf/WXHWePlTtOPOalech9QSO4rydTu5G55Qmnaccd1G7BITcuADnAqH+J30SLleOcCKvTiCtVvOlyvnMkCujVb0oj8Ur3EU6cV+seI720slqF2pKiMGqHRPE+uXFxuc1J5SCcycVOrxobvxJe27Y3XBHc0a11m9uWS4i9JjnjHFO1OJDWL8YVdGZxNeVrV8k7TcE07TgZ1nUTkXSh9K4rW9Rj/AOUoGnacRa1jVFE/5pdROtaklUG8UfSnacRc1zUdspu3PQzQhr+qAn/OLPpFO04E54h1UuAC8cA+/Spf+oNUOfxqwadq8eHiLVRzen6x/auHxFqhM/jVDtmnacRHiTVBum9Wfn/tUB4k1aDF6tQJ+lO04iPEmrzP41ye3Soq8S6yFT+NWE+9OnBh4l1VQn8cQKm34i1MfmvlGPvtTtOOq8R6mBBvVJ+VCHiTVozer9Kdpx1vxJqyVSb1ZHrFSe8S6qP/AOWtMdPsU7TiI8T6rE/i1GpjxLqasi7UB1JIp2nEj4k1IglN4o1xHiTVJ/8Alqj1zTtTiafEuplGbyCfQVa+Ftbu77Uww88pxJSSZFWU4ttbjzm+J21Xqgq2xFKQIkoVEz69a55m5RHbpUVxZIzUSrZEiJNB7eQZIVt7mobtyxP+tAYiIiT6UByd8joOIoDRiTk15REcekxzQdIjjn2qISB/TnqBQQX8WCnHePvrUXAoQcGO1BAnAwYHauHakgrTM8GgitQCjAjFDCgBCsev37UGX8YXYKG2QQBPTik9DQdyIgDkxmoNdes2t1apSkkqj2rug2YtlbVq2o7mgd1lgOBLlrwmJqvQqEBSgaoIZUCrHtUaCZAAxExQlo3Z5qAawAMjGJifvpQSAU4mOtBDygRG2cULYczPzoIr/So5Iycc80EFEAxBChXElRMACPSg4BMk9aiUkkA9KCasQB17URtRB4n0oIuE8gT3oe8BOeDQSSuRmurWoHAM+goPIVPT60QgBIAjFANSynH/AHUXZuaBHTPNABTsOKkY9KvvAf8A9ekE/lUI+VWFarXlQ+2Jj4e/PyqtSCVY5q3UmOFOSqcjpNQKQDz9aivEq/pTzUR8PQpPQ/fNBMREnPSa4cHAPNBzeTwQPWvJHoSetARHxYM+5rhyY7UHTxxNBXHQYoPEJJkJx0+/vmguqGAfSKDhhMFUTQ1KgkwJ+/v60A3HNuAZmoLVAKjEATioMXrKzfaipKc7Tx61a+F2W1OeS6QIoNi1ZWFu35i3QSf6ZpO5v7YugI6HoKo4xqKWn/LAlJGZHSqTV9ZDF8SPylX0+81Ba2bwfaStJn1AwKlMxHPFBJKSBkge/wB+lRUkDqPaqIKb3YweeKEtASOw9KgEE5kK+HrMioXBHTj/AGoBhBByTUCj6DsaCJaIM9feuYxAoOmIEE/6UP8Aqmf196CSogY4+dTSsgED8xPJoInMzUSntHzoPJ+ERAntXkbwrG3b6mgmBJwOc4rykH3mgj8QORRUq+GE8ntQCW18UAA1feBE/wDve4jlJ6+lWFaXxAoB5vj8v96rYggyTPel1IlOIqClGI9aKicRz/eubcdfYxQTSYGY9IqC0qJnI64+/Sg6hEf7ipkTxNBIAAQCceld4Bkc8UEDBxQ1/WghuAnGTiBiKEowo7sesf3oIKUACISBPQR3/wBKXccwSJIFBAqTt7CldWvPIslkEjEZqDNaUyl5Djq8q6mm2HFpcPkok/8AdP8AegutP093UFBS3iAOZp22tWmLjyVALPqKBvUNPDaCsJgx2ishqiG3nCgpG4H9KoY0K7Fm4GHfynAkmtChIUJnmaCZHI7/AH9/71BYkTgA9/Wg62lKiZ4iZqDyAQCM+1AHyswBzQn29me9QLqSpWYgTHvxXNpAiKCBTB6n0+/lUCJyYHoKCG1U4n2roRP5k0HYGZUBXUkAkT8JoIrUSMDgYrhVuM8x2oOKMjifSpJAOSrHag4gp3mMg9JqbhVAzz0oBbuoBNSQv0g9qDql5k8+laDwTjW0jH5FVZpWi18A3Lfojn51WlQ7z9KXUjgO4TBg96gowY3ewgYoqJXKeaIlU+ue9B0px95riSIxMfKBQeyep/WptnnrigMPgSDGfWoEAg4AnrQCVIPU+lCcCxHrQQUodcdpHPzoLgkQkAegoF3ZTMng9KEXD1EfZ/0qAKnBOFGapPEl2lDHk8FVArYr8uwG2ZMjFP6BbrdBWRI796C0N7+DICVQfevO3/4V1NwsGCZoLm1v/wDFmCR0GIrKa2DZ3XxpAn0qhJbiXWw43O4duavNA1Q3lv5KzsdBgf2oLpKAkALGY5En2r3Xkj0HSggBncBE8kff3iuhJVhRJHr7UEXEfGMTJ7wPv/WgPo3dIoFlpKSRukdY6VAgSRA9uagipPUUJY+/v7zQDH5u57VJRBIgjig4ozyZ9agT68daCM7hOee1SAJOcRQd+VcPFBBYUCSmppSSDMYoO/Dn9pr2UL4/Sgi6UkExgdKv/Ait+u8/0H9qsK0niBW25b9Uf3qqUuFZJ+kUupBBkZkd5qODKeAPpRXNqR3PcCukJHAJoJ8pg1ENjmc0HggRmphOOPr+9B4qCewH717cOtBEwTH1qDigBjEfpQLOk8k0ot1Q4IHYf70AHXlFRO+Z9IoKnpxjPb79qgAVQorngT+/+1ZbUl/jdS2j+kwKBtTRZZ8uOnetL4baK7LYCAZnrmgQvloTf+UT/VHNXWs2LB0VtaPhVtqhXwK8FXimlZHAovjjSluO+YhGIwaDHWzv4V8trwB0FM3LxtXU3DMkjNBqdC1kXtsCpQCxzVgpYXlRkdIJoJBKQMAVzrwaDxImdpn3pZ5Qn/egWKSD8PSu+SI4qICuAYjNDWEjMxRQSQfhiD7f2oZIn+1B1J7/ADAry0gxjnMUHkgE8GuuQkY+lBArKFbjkftUVKyQKDqSaLugYoBq5BnNRJmO9B4kZ9T9/tWh8CIA1zcDy2qRVmlaTxAgG4bUeicfWqstzkbqt1JjyCSiRu46RXEpzkGDxUV0tz1VjqamlIAxPzoOgAcCvT2zQSQJ6D50UJ+EzHzFAJaBJ9D0oW0j8v70EVYGQCOM0IqyB1oAOqSRJ4HNLOEp5BAigRdJWodQf6qEoxyJ7ff3zUCeqPlm2KgSSRAjpVX4dtQ/eFx0ZnNA5rakoughA4PFa7w6wljSVPA52zVGOu3S/rClEnB4rXlCndJCedoxQZ/Rn/wGrkTEkV9LRas6np4UQCqPrViV8y8W6KmyvlugQao5WpIAEjioo1ncuafdIWidpEqFbbTLxu8YS4lRk9KBzpXoTGd31oIqTI6Z59aC4I5Kt3JAOBQDQBMiU+pVFRcVnGaBd6SP1oBTuTBGagh5QCZ59KiloKB3cdqDmyMzj/urkqGB+lB6E7dwM1EnqaCBgGTABxk1xKRuJ4mgnFeJAoOA8k9K8oYJ5MdqDwSFNgmZPrWh8BJCdYUI/oOas0rR+INxfbSmT8PEetV4kJ2nmrdSIJSlOQiD+texBIgT2qK7AngcV2KDyh3roGYAMUE0xKoPGeK6XJxMfrQQc9DJ9qipQCZn5xFAutQPB9KEoA9flzQLvD4iQZnPtSjkgK5z3+/WoFlEpwJPSlnVnaT3Ee1BS65cFSkMpJOZqz0C1CGfMBj4ZM0CTqVX2r7Ugq+LNfQUst2OgqDh+LbwfaqPnBUDqZMcq6V9I0tlTmmA7cRQYbVkLY138xTBmR719M8J3Idsgk8+/NWalVnjbSfxaFFIk8iDxXzVbSrZ8tq5mKlWCG1WpjevkjAomgaibG62uTsVjmg3DLqHmwtBwR0o6TiSYn+qaD20FUTk+lBcBHE89KAYQADFAWk7pMn1J5oIlHcTQnUDoc9pqANR2AmBPsKCJTsEjtQN0knj+9B7bmTx9K4ce9BEpByTjmvIEDMkdhQTHMggD1qJoPAV2g7vIQQBnvV/4DXOsKGZDZmrNK0OvgKuEAiYT/eq8iDB696XUiCu+B7iuiT/AGoroGO3yqSVgkjn1mg456V1BnpQEj1+VciOoPyj76UET9fSJNCcAVwr5UAV4EQT1MUs6VJkg5mJoBrWOJ5zJpV2FGT9agVfMZGIzMYpJ5YCFK6JEn0oKGDc3ZVzmtSwAzpyjuAO2MzQK+CLf8VrKtxJAM1tPFram7JYSqEgQYqj5owkC+TJkFXNfYvDzSVaQ2QOU1YlYLxywGdTDiQQPStJ4HcLjKfiI9RUmnxoL9mXJUSUq6H79a+b+KtGVbXingPh5EVaQq21+Jtufy8g9aqb9qASnBnnisquPCmq8Wrytp4BPWtYcBMduhqjrWTuBj0P+tQdSd2D1oInA4JoZTu4H39/eaAaweoj3M0utAJynPr0+VAEhWQAIPP398V7yyFAk/DPPeoI3CgrqPrSyW/i7Hp6UHj0icxxUNvSRQRUCODntUSmesGg7kcZE1yDyTn96DpJ3da9MiQfeelBI/C3MCDn1rQ+AzOrqxyg1ZpWi14E3Dcf9v8Ac1WnHOaXUmIRJ6ehFSCOp29+KKkRIERPPFQzuI2x70BUAdh9KltAyAPpFB0JkcD5CJrisHr8s0AV9ulCUogSDmgCtYSIM98UutwTEfrQLvuDIPzHelXHuk/7fWoFngP6uKqtWcDTYSCYUYoPaHbh5QVByelWniFXk2oQgwFDpQXX8MNMKCq5Un1BNaDxiAbNfGE5xWvifXydP/z07VAia+x+FAf8Gan7xT+dKyv8QLXzAXkjgxNQ8G6gm1Qho/mP6VPo3DrgetkqiDzzVR4ltEvaeV7JhOcffrWqkfNitdncKCjCVGc1ZI078fb+a3EDJrDSidsnGFecgkbD0rVeG9XF7beW+QFoEc81RdIXiBM/WvLiD+n39KAZioL+EcgY5JiggoTMiPv7/WhLTicfIzQBUM54qJCfKAAg/f38qgXckqI9c0NcpEDB5+/pQcACsCBOCDj76UNScxGesZoPGT8QJFRKRPGeooPAZ/vXFRO7tQcwTmuKKgoQMUHivcdpMDvWj8AkK1dWIhs1ZpWk16C8jGdvb1qqMBRGJ9B/erdSY6fzD/mvLykQP0qK6mFYOfQpqYQSJE/KglhMg/txXATvECgIUpxlUjpUVDPagCshOVQKC5kKxPbNAm7uEiRnpS64SZ56/f31oFnwqYn9aVcCh8UfKoBlQOFRAFZ7VXd7pTJ560Gw8IaUUaGq4WCJJINVPihwOONNJ5OKo+keDLQWuiNGAFLEn0pPxUsGwdKlcp5itXGfr5TbuBWoJA7819m8Lq/9uQn0qTVqp8YNhxCkgQBPNZLQHR/iISD1gzUpH0xsp/AJjntn77UApLtutCxgjHz/AOK0j514v05dtcbkghPSB9/Yr3hm/Uz/AC1mEqxFZaM6zatspKkplK8gg1nGFPaZdBwflnJoNxpt63fsBSI4702RgGIBxgzQCV8PNCMlWPXrQeIj7+/v2qCiB8XQnn580Alo6CD7GaGpNAJwADjHv7UPbIgZB4kx+tQQUkAYFQcClYJEc0EFHfIHT9ajgEYkDmKDylZJ6etDKhg0HPyqjrXQSQB3E0HigfrWj8Ajbqyp6tmrNK0muYuWz/48/OqtcLXINW6kejtXoJTmoqbYzxj2qaVmcA+8c0BA2VGSDjnFTRA+HaD2qog98I9PWhypU7QfeaihODdMg5FAUQMj3oFnVgHBBHcUusQMkRxA60Cjquk/70B0EzAzFQVt88GGlkqO7sapghV1foSDMmg+suob0/w802mASgT34r55fuKvNUabbIVCu3SrR9b0UbdJZSckIjrVH4rdH+EPknMHNauMx8o0/N+MZmvs/hMn8EkExjipNWua3bBSbhRGdkivnOlnyNUcIIjfipSPounXHn24gkimgoJIJ494qiq8R6e1eW24jIHevnz6fwl3jG01KsatpLOp2yRgrCZHTNZ/WbApXsUmB0NApot65YXgZJ/lK61s23Q8yFJOD60HSRMHB7VzyjJ+JQ9KCDsBNRQkTMj+/wB/60AnG1A5JjskcV7Zg9xz6UAHWyZx70EpIHp3jMVBFQz/AGoKwE9u/wB/rQQPWRHtUVnBjIHXqaCABndOD0ruwbRQQMA9CTXU9pmKCShmEn61ofAPxaw6c4bPzqzStJrSQbhMjlHQc1VJSQYA65gRVqRJRJ/pM+2a8Ek8A/SorwGZjP8A41JKBMk89zH30oDAlSYhR6ZFeChuBEA9fWiPL+IcDtQiryxCczRSzyjnuaCpU8mgAs7gVY65ml1kCoFHx8cAySePnS61nbt6xk/2oKLVDuJAOAaJ4UZU9qjZ6TVG58Y3RZswnAAT+tYPw8ov68ghXX3oPtlogN2SUkQNtZfxe3s0V5yeZFarMfLtKQV3wg4mvsPhwJaskEkek1mNUzrij5DsTlER1r5a855V44TIJX0q1I23hy+QtttJUfrWndtg6yCJyOKQpPyBdJUwTMes1g/Gmku2L7hTJTM4FKQv4W1IW7iQoz0ia0mpW6dTty4kpSTiZqKxOqWS2VLIJxmasPDWueSsWz6vTNBqkwtO5OUnivLOIHFAJcwZoaSTP5ue333oOiCcEyDmYx7/AErh4AEhQ6/pQLukDofYGaGrJJzk89B9zUAlDb6H0oaknkkKJzMZoBrA2nn50PYO8etBAkpEd6jvP5eooPFJUDH394roSAZoJkSnvWh8AknV3UngNnn5VZpWg1wn8SmOic8UgTiDgjpVupEamcpyT9KiuCSAT1rxyTn9KCW8xtnPHxV5JMiVST9/ftQd3HaRBFCeX17YoFnFyIMjHT79qEsjM8e8ffFAutUn4f1pd0E8np/aoFXzCSePSk31FSVAmCetBRam6Wk7CZUe9X/8PLZbzyXIwOSelUWH8Q7kIY2HEVmv4ftl/XkRIzPWg+2PHbbECeI4rMeNwP8A026mckn7/atVmPmGigJukYBzX1vRUEWKFA4gTWY1R7oeYypIiY718w8RNm2vlEiJPFKkXfhR7zBMya3ek3fmJUjEj59KsKmhnyrvfEEmIkf2qv8AGVh+NsFKSjIHNX4j5QkvW14RkEKIM9q2uhlxdrKlTOdtZac1GxZebJUiI5EzWRv7BVpch5IIAM0Gt8PX6buzBJlSRVg4RE8n0oIEEjkk9DiobCVEEmD6ffrQSUicjmguEAc9Jz9/fzoF1ke/tUTgAjp6/f3NQDyDEwB1qBHYcf60AVKM/mI+VRAzjB6UEFjr9aiQKCSCEgzUTB6UHlK2jbB5zWj8ABStUeV0DZ/cVZpWg13FyiAJKc45zVdkZwD6Zq3UjhMV1BPEc+lRU/iCRznjEV4DvIoOFJGR/wD8zXCo5wT6AUEZG2dsDpUXF7Ikc0ASoEE9aWePP398UC6jn5+1BdIQAB1HHb7ioFXjKCJzVbduS4lA5GT6UFDqSvOuSiczEmvpvgCxFpoyn9skpzNWFY/x7ehdytIwJ4on8L2J1HzeaD6244ksBMgbkiOtZrx4n/8ATS1CYyK1WY+WaXO9tZPua+w+GHEuaCgnBIqRaK58Lh6g+tYPx5Yupud6U/DUoD4LdLayVZk19C0Vry3Qsq57+tIVbuoDiYkg8gjoa8Gx5ZQrIODXRl868V+Fbht1T7DcjcSIq08L6dcmy8twZ9q58a6sntKWykqUcq9RWZ160KmlJ257ilgzuiXD2m3xQ5+UnmMVs2z5qA4OI70V2vHAoPDKfyx7mhOcmOfv7+xQLrE5n50LJJHYff8AaoOOLChA/SgkkDjPqKAC1BRkZHWa8Sn+knuZoIrkA0IJMz+lB2vDnp86CRRKZitJ4DTt1J3gSg4+dWaVe67m5RgYT1+dVyiZ/wBqt1IgQZHpUmwCcAH2EmoqS1AAYPuQY+tdChuxFB4LSCSQSIoatqhBoI4CyBzUFqEfSgAVRPWgunEUC61Cefv7ml3VZAqBZS/gUqfyiqbzPMcdXzExQVNuFO6hGZCulfX9AUlrQfLUcBPSrCvlnjNwOakqO9aX+GLUNqcjjNBviorhP39zSHjZknwu4FTjvVR8p01BdWhIH/NfU/DyXEae23gADpUi1cNIG/Ofv2NVvibTfxtuYzjPrNaRntH0RVq+dxiTwa19raSlOxRHzmpCrC3QtCYUQRRa2yg62l1BQsSDXGWEMj4BUHXEBxG0zHpWe1exZQDuWFDumJqVYxuq6f5rnmNf00/od7LIZUcjAM1lpZRIkTNcNBwYAxQXJiIB+/v7mgEsSSZrhyYUkp7A0AVJTIzMcff0oS4mTiepqBdw/GCkgpnmI611ATMk4VgCg6oJJqBHU5PWggdoMqMe9ejEg8fKg6TA461pfAX/ANQf/wDwn9RVmlXGtqCbsDdyOKr3iO5HqKVI42nrJHyqZG2IMfKiuETzmvBJGY60HSQekVAggegoBubgZjnHWhuGORHpQBWfUe9AdMcDjpQKurMxn680vunB/eoEtUdLFsruuqpz+XZ75yaD3hyzS7db9oyea3odWxZ7AYx3qj5z4pStdySO9bP+G7Sm7LcZzFBvLFoSFwJH+1Q8S2ZvNIdZRzGABWvjP1880Pw481fgrR8KTmvo9mw22wE4/b76/SpFpgNQSo8CeaBcXtslRSpXXOee9aRXPahZIM7kg/3oTnie2twQnMcQefuZrPV4RV44+IgIH38q4jxk4o4aOPU09HHk+MLtS4FuR6xRFeLbvhNuSfanacitvPFt+pXxMkDvERSVx4kU8ghYJ5+VTquW+rsOtFJkqPeq9y7QxfJWjCD260Gnt1KUhKu45ouzdkkA9qAagZwB71FYA+XTrQQUEngjPXt9/wCtAcSCIj69KACtoEA+0+4qC0zPIjNQC2DoY9QJrikgGTmcZoIqwoe/3/auFIyRiMAR996ASyCr7NeBIEf3oJKEz6mtL4CAOovniEdfcVZpVxrhP4xI2gDbzHNV3w8FKvpxS6kTSIwBU0QJOzrmiolJ52kV5KeQpBI/ag4qAfhGPSoEpJ9utAF4jJAoJV7jNAFSoEZHSgOq9c1Aqtw5E/Tg0o8FbtwJ74oKXULrzXdh/KOlBe3PNhAIjnNUaDw3ahlnctMqA9jVo7cqU0pIxHSoMre2b1zdgBBImvoHg3TyxZ/zEhPGe1WFalpTLSckAxmvO3bKUklQI6itsK06rpTBUVFIV17ff+lU9x4qtmXx5Z3JB55rNrQFz4yuVDa2wAOhiqW71C5uXS6twJ+dS1eK59bileYbgbO5NddvLdpofzSpXqeaggdSsWkg+X8Q7mam14ntUwlNvJ/agOnxQ0DItgD2in7fxOyofEgJ74j5VQZzXrO6bO9kEegoVle6MsFCmoJ9KA6tI0x9BWw4GyeOmKq9S8P+VlD6FR/TM0Fnod2hbCW14UkxBqzWdxn9aDi05kgzxUFCRz7elAFY56mep+/SoLAMgGInk0CxSNxUk84+/wBKEtRPUbegioIghPxdu1cVJ6/QRQRV2PvPzqBJjg4xxigEqJke+amEADPNB4mBxjtWj8BT/ilxj/7Zn6irNLi61lIVeCQqNvIpLyxiAo9BAq1I5tAOZ+eKkQEkRzUV1KesRXignED5UAXZAPHz4oKiQc47TQDJ+JUkY7UFZkx8qAK1D14pV5yBzioFHF53D5UpeXHlslR6CKDOglbsnInNWOlIS+6kRxVGoaSi3aT39RTNu05cGPLxUDlrpHlvea4kJA59aYVr9rZKLQWkFOISauIrdT8UEYaRJ6VSO6jq987sbKwgjBopy20S4WnfeXCQD3VXFW+lWiiXHkqI6zigrdW14JSUW5BTwPas29f3dyuRuPpxFBF0XSmYWD6V5NjeLUnak9KC4sPD946mVNmO3arBPhh3aS23xzNQM2fh1y5ahCCVDEVJ/wAF36EbvLIHYVRG08PPoI3tQO9SudDUz8SRzQLqYuE8EiKTvLy5YSAFn1qBjSLj8UlayooXHWrzTLrc2WysLUmetA8FiNxwAetSMnJNURUJ796WWkE+npk0A1Nzkgn1ihLRIgEj3xUASgjMcj61GRImg8RNDcQkdJigihKScQfT7+ddVJIHMd/v1oIEbjtHsfT7mtJ4BbWjUrgzALckd8irNKvdc/66cD8v+tJExPTNW6kCMg55HfpXhO4KABqKLykQlJFcVIxA+VAFz4hETnrQFQraIk+g+/WgC4oDHX/al1qnvQBcVnd194pVxU/PHFQLOrBqo1t7YgNpMlWTQVlslSwYq88P2q/M3T8omaDV2dkl98KcO0DkHpT+oavp+lW0DapQHSqMjqXiW8vlKRbbviwIpWz0t99fm3TxSZyJoLhlen2KfiSXVg9KDceJw0Ci2a245A/0oKW/1PULpX5yAeg96HY6Y5duS6+QOomgtLbQGnnwykhSe9Wtz4PbsWg6IOOYoEQGFfySBIParvRNNZWreUoIAnNBpAq3jykITxGKC+8xZpLagEhzj19qqD6Zb21rbl1Ckmcke9du9aTboJW1IPrNXvE1Wp1+3vAtgJSDxMUBdhChKitJMkk1nVdutOZRb7iRJ49azz9inzjuRmaKrdes12tuV252E9+lNeBbdamFvvEKMxQaFSYX7V1RnqfpQCKwRgz7UBw7F4Ak+lBzdu6BIPYVFW2cZBxBFABZwBzHUdKGrAxn0jNQC3E1wkDnnsaDxVmR8/SvISHDJ7UEXZJjj/itF4AJVqNyCPyo6+9WaXF5rH/yhn+maQPIPfjrVqR7aB3HpFcIPbHeoqZSAAeTUYx+WBz70A1pR/UAP7Us8jcDgkH6UCymyCRuPoOaC6IBMQodetAs4cxSji9sx8zNQJvOkKgcH7/vVHqbhW9ignp4EpJGDg1oLK+t7FSXFKTCeaAOq+J3LglFnPy6Uilh+6G+7dKUnoTQSRe21ira0UuEUG61e4uiUCU//jQN6Vp13fAoS4Nw4Klc1o/C/hIXrqvxkpCO3erBf6j4S01u2Kgrbt+VYvWbVq3R/lnR6iZpZxIb8O72QHVq3qJ6c1uFXtq/YgXEpSAcmrCsHroYRfTaSpM07pWspaTsU2sE9hUVo7ENKWl9TkTmDzUvENrbrsw+VLnnGavxFPpWpIS6ljzFCDACjxWkvbNpdhu6ERikGJatinWB5e4JB61ubOwt0tJUt2SQD+YfrSFDvbBt1Bh/AyBOKzj7a/MKA2FAcHqaUhLUGkrbKX4Hp0FV/hq7Q1cu2cwmSRUVoyoryaisiDwRQRSgbpiI6/OoLSJJkH3E/fFANSc45nn1+5oKgSMGgEvHHPX7+tRMR60RDHp70LZu/saiuKBSBPznrXZ2wAOaCCu/FabwFtN8/GIR/erNKutZTuuU8/l6VXjGKt1IKhAKQOlcWnOQJ9oqKgJHJSRXiNufh+maALihB6UBYkzif1oF3TGCoGguc4xQJOmFAZ460i4fjg+9QK3boSkwJV71n7halOncIk4qiZugy0Ej83M0Jht27X/MUUpmgsEqttNQFghZqvutQdu1bUyAenag5YWrrz6UrUQD3zV44yzZpDcAqUOfWgHa3N7p7gdStQBOfStBp/i67Qyptj8xGVDkUFqlOr3+krcWtWaxTttctLcbdUZTQbPweLcaR5j0bkmc01earbPsqbbPHSgV0XTW33lPuD+WDTd5caRbJUhLYK+AZFEc01D1+QlmUoR0SattXP4LTx+I4498VRi32d9z5rJMzia0Gna6QhLD+cRmooeuLYtGRdtgJJyBSKbvUnmku7leWaDWWVsp7SkqLhUo81O0btUsrC0p3pFaRlfEVopMiRClESBWZsmzaaslYPIzI9ayrXNklM5jpXCADIT16Cg8ZH+tDUoCSEj5YoIgiYnAyD3+XzqKgI4PHvQKPGFkAAeveoKVmAaghuTOTxXNwiQD8qDixGT+lcUmAP7UEcBAKiD6CtL4Ag3lwoclGfqKs1KudYJNztHMdKQAIGZPyirSPb1fKetTyOQflUVw55H15+80JcwMCD0zFAFRMTAHrQVqzM80Czqv+4/7Uu4uZwPpmoEnlmc5j/mlHTyeo60Cd0YQVE4qiuFBTpVAyaoWK/5oKuBU7y++FKGsQOgoPWrDj5lxUAnqacQw21xz6ZoDpC0rAAE1a2WmIfeS48olXaagvby1ZsrdPnIBB7VVeE9LF7qK3WgdicxNUaPU/ES9MdTZpIO7EDg0pqdo7fNeclIAVkigHpay3bG0AIJkVBGhPIuvjnacj1oGNRu0aRaKQFHPOaxFxqrlxcEpJyehoNDoPiDULGA2g7ePlWg1PVX9Xs0oeSU+hxQA0ctMPgPoBT61ctJsH7oFKQJ9qCk8fWl2i2Su0bKkp7CqrT9S1RyzDSmShI6kUGj07Xii0DBVnvNCvdWFsgq3ZOaCT2osXWmb1n4s8Vj37hJvUmYBUBQbC2dlhHxcj/t+8VPtOKDmwdBFCcEAyTxyM0EYCcfOPv7zUXMCT1xQLvQfegDnmoPKSCASKhhBzQeWBgAiB+lcVkdcc0AVAzKhFajwAmLq4yPydPcVZpV1q0i6lP8A2wetIoTuEkc596t1I6hHBA+deVAGBA6moqAHxmIjpUXEwciTQAWRHPNLkzwZx7T9zQBeAiZx9KSX8MgKOeQqoE3yKTcXzmQevFAjqY/yqiD+tUi1p8knqaorC26651HanWrRQKSvPyoHlhSW4RzXtNc3u7Xp5zNBc3lkksbkL2qAnFe0tq48xLm4qSgyc1Be6vcp1RlpptcK45rU6No34PRP8sP5yhBqxGA8V6VqDNyblxKiQf70q34kv3Gk2re9RGIorT+CSp1+bkHeDPzq51p5xq7SraQmgzfiRr8a0NhBVGQaY8M+GbLyvNfyqfeKDSIGkWKNq2Eq2jpAqmvXrS6fhghHccUQBGirUvf531Ippvy7D86wD3Boq80e+srxKWlrDg9cg1zxKGGLFabdhIVHQdavxHzxpT/4mQTM9/arG5bcetllclSaypfT3f8ALuNrn0rPXi1Nahzwqg32lHzLJkgxjgdabUkD+o56xVESYNDII7n160HljkSSrnHaaXcSpXwhJgdBQBWmRQykzIPrRECaGoEx+1RXfiCQkAR6VCCVScAdqDqkJ6jBrSeAAfxV3IH5efnVmpcXOsQbjnMfSkUEbscnmrdInKYBVB9q4tMycD1jNQQ4OCnBoTyiok4J9BRSywfWBxQjun+n1mgXdJKYgwP0pJ5Xc1Ai8rn+9JuriTJz1oFLj42VIPvE1lXnlJuXEnocTVDTTgbb3bZNMuPKWxvB6RigtvD1sH0nzkySOtKXjSbS9UQnA4xQcudSJaCQdta3wk9Zr0Z4vLlRGJHpQVuloB1FR3naFcd819M0G+KrUJdn4RirEqo8UoutQc2oQdkETVJY6Pa2znmbQHalWLXT7X8Ddm7WIRjHFA8ReIre5d2pSMf1c0QlboFw1u2ZIwQJpvTNPuy4QhcJ6CimNW0C7cZUQSVDOTWNUxqNvdqQlpZCTzQWenuakp5KVNmOpNW9xo710yCpJGZxQWfh7QxZkHbnkVf3lm3cWu3bJjj5e2a1IzWHv9LVa3BWG+vJqC3EqbVvTtJBmeKy0pLB1KNQIMFM/KKB4ltGxeJWgRPaoNToJB01n/8AHvTxMpOD9KoGvp/bBroV8MERPfmgGop3BAHXOOaE6ndwlRjBx1oBqEpM80FZgketQBI7Z+VQMnExHag8ADmZ68V4gAjig4SfUcVpvAoH4q4Iz8H9xVmpVrqqZujPYUm2naSqOatI7gAkgZoZVJg8E+sVFdTjOJP1qDgBM/oJgUAXCNpMY9yKTdkqj7+/vNAq8raJFJOLk8kRxiagRfWADIn3MUk4vdIBxHegA58c9jWa1JkC9PcmYqifkqbblJgjIo1qFqSEKBHWgv27kWFomCCVCYFI+Yi83rWYPQHE0Ak6X+JSR+p4p21sLphvYlR2mgutK065aU28rcGzzWtcuTavNMh2QrvQN6tdOW1qSlndI5rGPXd6LlThSoCeIpQ6XtQv2w0lJSOM0H/0ypX8x+4TjJT2oL22uNPsrRDSiCR1o1rqdo22pTbvxRzMUQgrxp+HUtAG5OcGDSS/Fze8rLSR2+CnVJu+Lf5u5CBz0FMo8cPpZgj5RQMWXjlSf+o2Y4mOaeP8QWgdvlkk9fpV6nAbrxbb3aZVbgg+1VOqahbXbf8ALlBP0qKp7fY04VlYnkZzU79SXm9+/wBMVBotBkaa0UiTHAqxCQoyf0qjhSJn9a4f170A+2TPoOPpUCqFQQEweAMfWgg6OsRPHrS5BKiRk4oBGBAx9KGsZJHA69qg8iZPavKTOOh7UEVBQEAiK03gI/zrgHomM+9WalXWphPnZXn/APGkiPr2irSOcCScd4qDhSowkkEdKiuQlJ3KV8gDQnFgDaDx0oFHln1PahkBIJOYHEHP3/rQLXJkE8fpVW8eYxUCL6sn0pV4c9aBdatucn0qh1FSvxyZ6iqJXK/jCRkenSmypH4SU/mA6YoF1uvLSE5UB/rTVtbl9IVnPHagtdMaLL6UKJAJitgxpyEIS4mDMHuKBbWdQeADSQAQYwOKjpNrfXjzbygYSetBv2PIVbgPFIUBmTFUl67pTLii4UGMTVqRS3/iBtBLds2gJ4G0ZqgudSun1kISrHYVFcbtr24P/Scn1pprQb0p3LUAPfFBJegFOHXQD3mp2+jWKF/z3kkZ4NAydM0IQC8DFcNloZVhwR3mg5/h+ig4eHtNLOWemhUoWkCKgI2zY7ICwozyDFMW9npj0ha0pHvFAu74etHHiWHiU+9CvPDym2SEHd1wZFUO6O6zbW6WlmFpwSTVs3tWJSAB6UHgRAgmRUHPinJ+VAulPxEGCAPik/favKwqJAHtQQUkDoBzmguJE8ZFECgqMc5+5oSh8cdBUV6O0CKksbcTQDcyeQPWtL4Dj8TcwP6R+9WalWurqQLsiRujj5UoSTMiP2q0j0cwCD6V4RJ5FRUFAg5yD6UF0EZMQPSgWXycfKKgpUiBQI3Co681X3WODJ7d6gQeITJJ96VdiTPNUBcMJkYpV23Z8hb61DeOJoKQILwUrnbxRbPctJCjH/NBaaAhp8qZciVcVYv26tP+FBkj9aBlCZYDiY3CmRr6mGAhK/egh/iyH3Qs5VOZ4FW9trrzaNlvO3mQagmu8vbjK1kT60i/Y+coFb0H3oOof0WxTDzkrHIxSz/i/SrbDLYJ7mqK26/iA8JDDaQe4EVXPeNtWWT/ADFCgTc8RavcKy4rPTND/Eao4nLioPI70AyNQBI8xcV1RvWwCVq9qAxbvnEj+YqIxnj7x9KgDqSf/uKI9OaCDt3fMmNxA9TXhql7IlxQ9ZoGbbxJfW0AuKPpVgnxpeKTtK8UHk+IFOncv83vVja62ooMK+L3oLHQddceuyy8SVcAk1owk5O0j1oBqAHIVjihKkEE7h07UHnAISDwBQiZME0Al/FiAfvpQyAokDnueTUECCOa4pe7B+lBxZhODBPFaTwD/wBe69QDVmpcWurIm6nPHT2pcJyZHv6VaOKGJjHtUUjJB59QZqDjoPMCPY5pdSoRBJ7/AH2opdSY5HoZ60B0iOQKCuulALmQaSu1EpIgcVBXOFcncCfYUuqTmIHaqBLkHqZI46VT6i44l8NlUoWJoOshlMNIPP60K8acslpJTIJyaArFypCw40DPWKeaulur3Pqx70DL10lDuxC5QOk0JDDt2v4AZPY0FvZ6KppO51wI9DTiLzTNMEPLSVDpNBX6l41tgkptRA4HWsxda9dvuKUHFAH1oKu4vXXVncpR9zQw4DkzVB7e5bECI9TTTN1bkjfGagsGn7Mj4YHzplLiEJwY+dBy0uG1vwIn9K5fltC4xB7mgAnWGbZO2RI4BFJXGuZJbGTzTgWD7t2YQCPY1Jy0eQgLJJnpQTtkhEFbZ+f37V65DZPwxxP+9AshKysAT71b6cw+VHalUdCB1oNX4X051F3+IdSBAgEn79K1ilBXTPWgAVHtJ/2qBSNw6+oHFBxRkT/xQVjMAY7kc0EDGagsGI7z9/f/ADBwg+XJSCczPNDCJMx85oIrBHtWn8DEG4uiOwk96s1KtdTkXeBMgDik9m3ARBHSKtI4B8OUweJPWvQAO1QQUueFcdhQHhHXrxRS61jbzApR4gCTj0oEX9oSZVnoYpG4JT6x1ioElkFMz9OtAWoGT36VQuCDJxwc8VU6yACk/LjrQLpCkOIWBmZ96s79xq4t0bjJTzigqbpwN/8ATPH6VNDy1IjIoLLT7QPK/mr2j3qyd1S301shspUqI3daCi1LxDd3SylpavSKr0N3dyv41KIPQ0DCtOSyncvniaWftlJSds9vagU8lcwM0VFspQkif0qjircpM/saj5ecc96CRLjAB4j5V1N6+MbsHoKC40BKvOLis9cimdUt31oU4lB9DFQZ0tLdf8szuqxtdMbbSVPEEiqJI1JttXlstCeJipB99TkFO49gKgIu5ZU0QpMGq95QKwJnPFA1YNpW6gED4ufWvp+maSwxatnYCSOaB4tJZMJwnPtUVnEqyO5FAMgA4AT0kc/f30ryogwkDuAPf/egiYHxKAwRwc1wFET/AFe1ABRzzHyNRIEEYmoBqT8UzOeOagqZx04oOLKigiBNaXwH/wBS6PoP3qzUuLe//wDnHr8PAGTS+1JAGY6ff0qgZSUpkCMdRioKVggH371AEzJOP1oa1wnMkUUo6sJzMegpVagpJAJz3H9qBJ4TmfWKr7gqPTHrUCrpEEHgc0m8fzDv1qgeSOv39/cVV6ylSkCBmYoCBDZtknrFIOlwKOd3rQStbZThk08W2GUyYJoE7h91QhoUI2Fw8guLUcfOgHY2+5wE5ANX1uEoUEBMiO1AS/Y3s7o4Gap0B24OxCJI9KBS4ZfZchxKsdxVlodivVr5Fqj+rJI4oL/XfAt1pzPmBe5PeayzFqnz9p5BoLU6aw42mQDUHtHtWhuCQekUFpotkyohKAPbtW2/wBhzSSCn4owIoPnN/p6LS8c2oSVjipaXpb2oXcOYT19qB/WPB34cJVZgSByMZp3wPorVtdOv6mhJ5AByKCeveHdPuH1v2kAdgKw2p2/4W728UD1namWnEDM9K+q6eEqs2iMmAMdKCS0yZgmP0ocf+IjtQcP09O1CWCcCcUECZmIJHbpQsiYIoOJUo9RH61DclXXA7T71Bwx+Wc8UNR+lBAqO6IrUeBh/OuYOAlNWalWepnbeE+g/alzODMJOJjNWjkqIjaPXGKDtSk547gGZqAbh7Z7bqAsc9fc/fpRSdwSY7GlFpUMxIA5BqBV9Uzk0o4oZJoK+4OCO/rSxzIJiKoioBNV2oq+AlQzPagrluLWAkTHQ9KmkpbBKvqaDhulqOxuBPb3ozdg+seY4TBzzQdtZF0lvbOau9WSLPTSsASrtQU2hJFx0AntWx0XRG3gCpO77/aguD4YQ4iAnpwTQLfw1b2rkhKZHWRQT1PRLF9qFtyfU1VW1ra6QvfZgJc5mgjqesX102WnHysERtPSqW205TrhUBk0FmjSnAgfDtxS93Z/DGfrUDeg26re5C9wgHM19G0labu08vAAEZqxK+eeOrRdnqxWlJhSvpSul3flwAkA0Vpbdbt4kApx0imEaUViVpKR70Dh01ptlW1BJjlXT1r5N40R5WqKgfc0B9FcSu1TJymvo2gPedYIIMwenpQNOEidue0VBJkmRBPAPag6oE8Zjn0oCkkmNoM9xQDVjOMCoHrQewev1FeWkRPEVADfhQ7ff9qgQSZEg8yetB4wVYEelaXwLhy7Hon+9WalWuqp/nyfekyNoJ2x3MVaRFJBwE+3wzUVH3+/sVFBPO4mgOnkTMUC70ASU4+tJPqJSQCSTUFe8SAAYMGkn19P2oEnVTgEfKgLVmR0qjiMmP1+/vNVWqbVvBOUiDxQJqUhtBIz/AHpJbqlrgqJzwTVFhplq4shQQVdoFXtnZvvJKJOBgVAlaWxRq/lqgEHMirvxg1t0ZKkCRGYFBQ+FkSnbkxzX1PwlbgtblcCgvbpKENyIB7CqG7uC2smJM9+aVFfc3qlJiCQO1Vjjbl04AlNRR7bw1cXCxuQYOec1d2fhpFk3KoBPUHrVEHrTaCB9KzuqNltasY9eKBRu6CDABBntW58JukshQM4EGkHPGmlpu2PxAGRmI4rLaFpQccjaCaVGxsbFNs0PhHpiuklxzbHH9RHFFOfhyGZI6V8b8foCdVV2mqhPRHANoxxW68Gvj8MpCskTUVf4WT3J7VBQjkQaDnOCJPQVB0SdyUhMdhNAFR3GI9vv74oakke/WeKCIFRVKsUQEpIVO6Tk9jUtsCBnvANRUCABzntWo8EABdzHQAfrVmpVjqp/zBwaSwEwBgVaRwQkkQmSe3NcXBHTPU1FAWDmD+9LrO6RigTeX8O3kiMkmk3pAkkQrMjFQJXC+THrSDxBk9CaBVwEHkH59aXUAIA/LPH39/WqIyUp7+5qo1kEKQR26UFegZ+JUVBDKi9IGJzNUbPw8W0MmUwYrrd3cN6gdqFbQcbelQJ2BU7ry1rGQKvPGbaleHUKGSYkCgznhv4IkATxX03w1dBu0KZA98UDj+ob0RPWM1WvfzlGAc/r9yKDjVh5udivac9fSrnTtHShQUtOf0++aRFqryGBtCIj1j7NVuov71jZiT0FWkQS2gMlazE9zWV151jzCEqBPWKis8U7nY9fpW98KORbpSYnHSgutU/mWCm+ZB9aznh9SUvLE9Tz7mrUadBSpAEg4rrbKJwB3zmqGrhCUW5Vx3xBr4P4+cLmsOARKSRUpFbox/zARI5ra6Ao21+ls/1gVFatCtoJgnnHeoqyMSJoIDgiMeowPevRx8KooOFI7QOoIz9aEsDGJ/8AEdPuKASvSvBPM0REpBV715QSkgEj0HWoobmJA7itJ4JP8y5HYDrWpqVZapHnkxOBmKRCSZV9P+aUiBgkYT9K8SIHA+VRQXDMgbZ7Hil3lp/8QOZHNApcbciP71XvlJMmMdZqBC5OD9KSdB6GfQc8UCy4CiODQ14yVVQJtYSsmcCqvUylbkp4HE0CRb3tyk59+aYYYJbgRI5oNT4V/Dqd2vqAHerq+RYsrBYII71Bn9JbS7rb5x+XFWfi7/8Ab4QDJERVGR0F+FcxGK+jaKAbPdJxQOIB4J5+/v500yynE4HoaC2tLb4QuJI7ffpVin4RtAgz9/rH3xqM0rcRGYMCME9qq7t1CTJ71KsZPxF4hcT/ACmFx0qrsrG7uf8AMO8dJqKZasC4rcOnatr4W00oZDqpIA6/WkSrlTSSXt23IJkcVhrS4SxqTje/qelWkam3BcSknmMx/tVg2CUx9/eKQe1S5DFi6Vc7T6ff38vz/wCJ3/O1Z1QONxpSFbB0NXqVRjdit1cOBl63ukjB5qK09u6H20OD4iR0NTUJ6fMUHIJhUD51xQ2iB15n3oBpIUnEDuE8feaiqB8Shk+h/eg4pPQZ6c0MTMUHtm45zFQWAkFIwKgGoysk/StJ4H/Pdew/c1ZqU/qcfi1QBB7UoCQntxVpA1ETz8qiTOJx7VFDeT8ODnqIpZ1JEkqyOsUCLx54IzH0pS5PJB5nNQV78gRSboSQcxA6H7+xQKukkE9TS4APKjEff9qoUvHvKRtH5lcUs8Fi3AMST1oAtgJIE/rVn+HLbEhMTQF0q0dfWr49uOJ49KMXXWH9q1KO3rQPeHADeOrjJRmelN+KZ/wFQScHp0OagxujJ2wfWt/4fut7ITIiOKotWnAVAdsCrS1WkISN0dgOtBY2zoKQkEGmy5AKh69f7fT741EI3dykEgwB71lfEepJaQQghUjoYrNVg3LhZvPMc4Jk1qbXXWFWgYSQMR6VAFrUEof/ADJImZitroWtNItNm4cZ6ftVn4Vat3LKrdx2RxXzu5WP8bUWyY3TNWpGs0y4+BIJ471cWjoUeQZxz0pCqPxvflqzUAqCRPrXxLU3Cu9UruePnT6oCTCwoHg1v2QLnw82s52jB+/apRd6A+HrEJJG5JAP39asjAiEwSMQJ+YoPDaZO3J9On9xmuKhQ/LtHGRE/eKCIGYxKcZ4IqJBAACSkevH3zQeIPznrUSBJMSeomg4cSelDUJ5oAn4V7if0rS+BxtVcj260mpVhqY/zSsEiBSJx2HvVpEFHByJ9s1wkGCDM+lRQludARPpSjxWPi2qSkcdZoE3VCJI+XFJXCgJPNQV7yse9JukmYP39igXWnkH6Gl3EmSe36VRXPoLtyFTgZ5rly8SqIkigAwoOPDBEHpVs++Etp3Higf0B8PEpQBT1zZsLlaufQVAt4cWEX1wMwEGmNeVu0hc5mgy2mJAaBFaPQr3yklIUaoure8E7ir9at7S8Chzg/rUFmxcjmeOa87qABgKz71RVatdny1ET8zWMurh24fVJJHSKCr1JACYTyRxVMtd42okBW2gIzqLyCCuRFXmn62+lI2E5HTFBZp8V3aLY28nPpRNFaurgquFiRzPfNQaTTbrIAMnrFXaLraiZyOo4qjFeNtQK2VAHHaa+ZvK3O8znmkHd0CQa2HhS6DtotpXalF7oDnlXLiDxux7VelIUqYgKzH370HFIHJAiRwMVzAOSASOee9BNI3QDAI59fvNeKEn3HJ7UESMdPcCKGqOM+1BAmTJ6frXCCMEEHscURE4Tx860XgyQu4xiBmKs1Ke1MH8UfiPsaQI6FKZpViOzGQB6nmhObkZE56c1FCOe57iKXeX8MZnsQf2oEnkyOv0JpG4gJiagQdAEDkClXCAMH2z9+tBBsJVO4gAUjfOJb3JBwaoSZX5gUvoMil9u87iYnPH360EmmEtJxE9qMlty7um2SCBMe9Bs9O8MG0baWF/nH617UtPebeCACUHpUFfprAZvrhJPxbfrUtYKTpCgoEn0oMzpCgu3UDyKM1cKZPODk1Q+xqAWIKo+dXel6id8EmZ71BdPXhQjcTAjpSatQBO7digV1HUELbCdxO7uarrRkuKkp/N1iguEeG7dVuXX4EZAmqV8WLa3WwlBA7UFLq6LYNEspkjrR9GSPwZWrGTzVD1kyw5cb1pGczWgtbhtFuptggKIie9QLWrjtu+VKUYJxVirUwW/wA0ftQZfxO6HGiqefWsM9AWYyKsHgf1q68PXXkqTmBVo1ls4W7pt7+lZ571qEnekFMkHgkVB1SDHABJx3qKwlUCc8RExQeTAGeD6EzU5gREHptExQcME/7R/wAUJ0AxtBHtmgHtVjBPyr233+dBAjHTmtF4LA3XB64FWazTuog/iVfDik3EYnbjtGDSrAVqGc/2moFYSmRwe1RSzqus46daA4lQVmFCOJ6UCb6xsMHrGJqteXMmePSoFH1ZM5j+1JrJ71QlqDim2pT+U881TP3DtwAgc0D7dqu2tk74G6BmoeVsMDiiiN2xUoVMHynUKR+YZojU2mu3KGkB0lQSIAOYo1pqqnrsIcOKgSt9i9XuVTtOw4mRQtczo7npQY/SndiVj1NWYti7aqeHAMYqhRG9onn39aes73yCVqMRQXrutt/gUkzJ7GkFXpdbO1UE9qgLplou6UkGTVrfvW+lMpQCFLGaCnu/FDqkFClAJ4FUI1EuuOKUr3NUTlDrZQRM1L8Q4xb+U2lRnsKKhbak+yrKSByJFWNlrIbUkEnJ4JojUWt5avW25zKvSqm+u4WUo4H2KgqtVuAu3O5XT2rKOSpRIGAetWDxxHc03ZKKDuB7VRrbO58/TsfnRkCtP4fvU3OnpSrK08pNQWKoBG4BJGfy1EwMnBiKDskRnJrqTClQYAzQeJ6b/SdpqAIJmY74mg8sgemf71FKNwwfnE0EHQc/Kr/wZ+a5+VWalNanIulBJxzS+ds/tQLLBMgEfNP+9LqkKySc1FR3hQI2mR6e1LPLAMTPagrbmdxV09KTcUOR0qBG4VGQSJ7c0m4sA5xOPaqFbs+YlSCcfQULSbFt6+QOYMmaAvii6Su8Qy2ICBmg3DjabYLJJV2oO2VyF8CT0iuWxKtQhSTtmZoNA7cMpgQOOlVtvdeXqI3SAOpqCw0x0qvrhfdERXNWV/7M9OJzFBitMSo7j3NaVja1pO0qzJM81aEggLbUdomeKVvklKQE96Dru/yUiYIzn2mndOClwkicZFBcm8bsGClEJVFZvWNRcde3FUz0FAj+HdvCNgInrVtpHhrcdzznXqaC8R4fs2zu84D6UJVhatufnCh6/f3FQFutPtrxhLbQynsKz2p+Hbi0WXASRyKoFbai6woNkkDiri0H4psq5igqNSUU+Yk4kQJqoiQaAaYUZ+dN24+Hj51Rf6GQglByDirnR3PweokKIKVd6g1SIWjf8MdMcfKunPM9/cUEYJGYHqBFdk4MATmSOfuaDwKlHIievQ5/3qJmBJH0oIJClElUY6ETRJKSQmQR1I6UEF8RtJJPCf8AStB4SABuIjpwIqzUomp5uV/ClJB7c0oSQDhP0pSBKIg4HzoTglO7amDniooBxEdPSaXe2hJMEEDMCPpQVlw5HQZpB0mfSoFXTuIIVA96q7y+ShzykfER1TVCI8y4uPKbUSeOKt0Np0q0Kj+dQ57UFZbhV28SpO5RM7qVvGnUXJQSSkHFA9YJS26kq4Tz61Y3wZ3BxpOTwRQDtbS4uXJKZHM9KHqrJbvEzhfWgtNCRsDy15/l4np94qGrPAaQ5k56A1Bl7falgpHJOKbS+VDZuwMxVHVJO34eJr1wAGwIKscUUk+tRcAyB2rQ6CylNt5xgwOtEU2sXSlvLCDg9KqmkrduEhWRI5oNtpjFu3Zp3JBURzS+pNFCFLbUUgdjUFO5qI/IHCVehqbNwV8kx3qi/wBNfRbtJdUondkVZPXbd0wBtSe/FQYnxJa+XclxoEdaPoF7sGxR9DNUQ8SNbz5jXCcms+t3EJ+dWAaSQeactF5AI59aC4snC26gnirpZUlSHQrtntUGr0+5S7ZgDkCIpkAkAqgDurNBBKoIkAfYqRB2dyREdv8ASg5uI6EntPWujI9OPv6UEF4JgSZ/qHvUEqkkRmg9uBImB6itF4Q5uZmZHNWalE1NRVdLzugxSbhO44NSrCrh6ARPpFCUsgiRBjqM/WgHJ7x6xQHlwD09KCvfSMgQaQfUASDgjmoKPVL4bSw0SFzSjLf4Yb1iCoZ3VRYaQhpgquHAJORVXrmoquFkT7CgHpVwpAk8z9aDe3HmXJAEqnNBZWW0kJgCe1PuKRvSDkxwc0FppuoW7fJEjvVdrDzT1yFo/p+lQMWHmG1WsE5xkUl4id22KW0kyeaoza3QmAP0pvT0l27O7Ijmgbv0eSgpHII4pd5wpbAnIoA7S4ARzVwm7/BaUUrJkigzAcXd3wCT+Y81cv6Wtjy1gDORQWVq4tLYCsf3ol04DZu7ldJ5oMjt3XBHWeJptvcFDOaC309xVxDQyOwzVs2SyqATkRAiKBPU7bzk7o5qmLRacUtEgD1oHFvNP6e4kwSEkVnFMeZJQDIpABKTvKetGaMKkcCqLFlalKTzANX9s95lsEHMRUFxoV0rzVNk4q+BIHE+3IqD2JkACOSMTUkmTnBPpNUdURtwI9e9RbnEnIoJbZHJjj2+/v0GE/FMAHGB8qDxRPAMjMdq0XhAz+IGZkYjtVmpXdTKfxbnSDVe6oARtMdhFSqCs5OR2zXClOcgmZwIFAt/UTwB6T+tKXaoIAJqBN1RAMd+1V92RtURz1oM++lpDqnV/m9aLpbSr+5/nz5QzNUL6vd7Hl29v+VBgRVXZoDtxD3NBZqtmmRKU/KknbUlZdRkn9aCx0dLi3kqWPhBirldki5vAEKEx14oA3unqtFkHCvXmq9ILrh5xQX9uC1ZpRgEn3rPeKVlPwgZ7UGZcWvec1Y2VwWmQ6Dx9aoO3dm7X8cGmy2gD4jJ7VAxp9mkOKccG1uKr/Elw2tQZZOAKBXTLUtHzVj4ulXjby3gEkkgYzQOeUQBuAT6qqv1NxW0pTxQU6bZzzQvbz6RR9ii5gHBoJWz67W63gdavbV0XcErieaCd84UFI6RNJXLKfwjhSTKhIFBT2a5S42TEk9fv7FB00E3DyOkH0oFHEFD2fnUig4Ij7+zVDlknBJEQKsbO4CHIUfSoLu1WWnW1pPX4vatI3cJdaCuneMVAUOfBIUDjt+1c8zEhQie00HUrkjInuMURtU0BCQehxMfX/j61BUSBn5GPvmqOSNsgY7Sav8Awenb+J9x1qzUoWpHfqKwZgcyAaRuTCztMxUUHcYkgD2GPpQ1qx0+mKALi8STx+lJvqStwmefT77VAo8oA5OBVJqWptNbkoG5R9aCjYS5e3IbIOTjNX1ypFhbpaT+YiIHSqKNSR5ilqgzJwRSaj5boXMRQNNvl5YbAwqnHG/JBTxQHtFI2ETCuOtP6aXE3oVtPOD+1QF8VLdQEriMZqu0NkvvDen83NBc3akJWACAEcVjNevPOul5kA1YKvb5ntzRQpQbDKIgn5/WqGGUm2AJMU/aJduVbxJTzioHNSvwxaBlBG7qR7VRNWzr7vnHv3oHmwouJQExtyYq1aZ8odldBQNMOqUkpc4IwO1AumElsk4gYoEgEA7cT6811u3KVEwSTzA5oAvWxUY/UUW2T5RB4CcTQPKUbpHG6Olc8pWUFspniaCicb8i8VKcHpEVy3Ulp9a0HkTQI3az5hUeSanZq3qiPrVDolpXw4qRTtIVn51Bc2LxLISSZHB4irrR7hRb2LJkmoLILIOYz2FdWdue+JoPBZzM59MH50dlXwx2xmgKpZ6VxJk5kdfhE1RIgE7Z+v7ffrWh8I/kfPBJBqzUpbVir8a7gbZPWq1UD+kexj771FBdWCYAA/vUFHPeROaBV1zJIM9ZAj74pO7u27dtS3YAHMd/71Bl9S1Ry+WWbZW1Gc0G1twwFedKlHvVDOjMg3fmxhOTSutvhdyo7hE0CzqgtmQaGwlK1bXBI/egO20lpzc3xzBFEvLhS8qIn96KhYvqKpUZjMirix1JKdVRuACQODiiGfEV+3dOBtIo+jWpDYUcdjUCGv3P4NCwDE4rDvOF1wqM5NagmyraMc01aI3kuYwKCO1VxcBPrFa+3/C6TpgK/wAxT1NQZC5uFXN2taQSknGKt7daUWW0iDmgjYoBlZMmrazVvVtJyOJzNA0pKANshJ7zSV+8ENkSKCFlZl1JXBIHWnxahtvdHv2oI/g0uEkkZ61J/Sf5EwY55qDmltoS6EKwlJ/qq7vbBp0IW2n39KDPa9ohblxAkxWUlbV1CgeYyelUH1G0K2g42JHpVfaObHADxVFsmFJBnI/evKTIiIA/TrUFhpZSHQlRwTH61bXC/wAHeNqb4MTQWyXkuEFOfSpyCciPUioJpVAIHWiIUlAE/p8v9KAgWCPiMYqSFKSMkgzQS3YJVCp5zWm8J8XHuMff3/fU1Kr9Yc/z7pzlRiq64WIhIgCcVKpVSychSZ6KjAoaVqSTwSfSDUC2oXIYYUdoJPSs3qDL97KlrOztQKJtfJny2yOu41xbigT5mDFUXWjsts6Y6+omVDBrOfhFXVwshUCcUCz6VWjhQqTHpR7RlTsqHTtQN2rYU8lCzyetWmo+H0utoU2qBFAG10QNtn+YJ5EmpNaehtW5Rz0j796DjNiq5uUwrdnpWgKfwdkdyQmB1qDB+KNT/FvlpPA5NUdagm3znintN/IszA2x6UoY01sfiCYiCYxVhqwcu2CRMJ6VAC309DdqlcfmxmhXp8vanviKCytLUtsIXP5uM1Y+SllkcboBg0C/xukqSvaE49KUuLdbzCjnpmgvdKDbWmlJBKwO1defm227cioAXS1izQpudx7VY2innrDapKcDJJoJaVZi7dViNo4FNLtnkLhuQoHFB59BW1+HfHxkcmsp4r0AWiUup5IwIqiqswpxHlqMp49aq9SYSzdEN0BbVwt4MkU8hxKh+XPqaDwWppQUknEdPv1q4eu0PaeiTLiKCw0m5S6wAkytP5qsErKuTUHfN2qP/cOsURKuOvrxQESqPlx6VMqlI3An1NBJC5xgVqfBxlp49JFampVbrbiUX7oUJk8ng1WOObiqOT39qlUuoylU9f8AWoFQwnFQCuGw4mFCRSa2W0/BticYoBvBCUqKABCf1rNvBaipZmJ6VQ/56v8ADdiT8MdKqGLvyXNxI5oFtX1BNw4DGeTFE0l9YP5sc0Fg7aXAuEugHb3Bq5avFqtigqzQBQy8pe5TsI6mhOqJPlNndJgxQXOiWJt0ea5jrmqPxZ4iIUphlQIOIFBjFqK1FR5NcrQkBinLNwAQYzUD+mplRI96dXchLTjKsg9Kg5buedtRIhOTSN+Cu+A4Hb796C4s1FbaUTARzNcvrlQcSgHMcCgZUHGrPzCZ3envVpp9gLjQ3H4T8IoFtOcCUOIUJMEZptbbYt9ySN3XPI+xUHrWzLkgiABip2JUCpue4xQWdkg2rvI+LODV1a6f57gcjnpVC2taYsLS8OR1rH+I3FXLakK/pxQZrTiU3flqn1pHWUJav1ACAc0AVp3IBSKm1c7QehFBMPlpIVyCcU2h1brUJkTQN6VeKsLpKVCQeTWjZeS6kFHXpUB2m92UiPWipgYEbetBNJnmRFS56zQTbPSZ7elavwUqWbgcwoZ7VqalVmtbV3rhOfixVY8kdQCPX7+5qVQFI3f1RFQV859Kgio4ER9/YpO4UkiOtAteuRZqE/EeKpCtCbdQWfiqiKF/+3KM/eaot5fdIT9igettMDwyJ96Mi0Nuvt8qC70u4LxDbuERE1zU2m7dwLZXI9KgSDtzeK8towmYJFXej6ULRHmvyfU1Qtr/AIiatmi20ZIEACsLdPKuH1OqJO41YBV6qOqM0VlRJioLqwUEApPOTQbxz4yZqDmnOEOe9M3KCHQ5EielBZWw8q0K4gqFLWVq9eaqj+oEgZx9aDR61bAIZt0CDjAq/wBHs/w+mJtyPzjPSgzz2l3CFuqQIAk/Kaf0+wU4ygqkyR0qC+Nqi2RtIEgZ9qzKf5d8tROEk81RYWlwm5uQUniK01lqLLLaWlETwaRFi8pq4ZKFpBKxieJr594itU296UbRCulWkZXWLBdo8H0QArIA61T+IT5i0OCMjNSKTt1KKSDOBmipaC1QKobQztHxiAKdY2JAJHsKg88je8ClcZ4pqyuV278LPwjJoL63uUup+AiiBZKiJ+dQEQqckxFEDg5Jj5TQFKsEiZ9q1Xggks3BOMjFWalVOrInUHIP9WRSLzm34cUUBZCeYT3oLhJiOP296g4t1KFHdx71X6hcNkkIxjkUGe1HU1NLPUDGaqLi/cfUTG30Aqh7TXw6ytlR5FcXpSrdSlICj8qDiHn2jCkwkVNd1vTABmgCi8eCtiEqp61065uYcedKUSMTQXiV2WmM/AoFaRiqrV/Er7rfktAAcCKDPOFTvxunn50o5AOKoiMGu+tUcNSaVtUCfr2oHmbkyDPzAqayVI3+k81kRYcDasEYMwDVgtS1sJgSeaB5tSlsoQqYJir2yaZtFtOKyecGM1AW7UXrsOmecZrUWTgWu3g4gzVAtQuGmlOpB5H0pyxCBas7QNxieKDnilS7ParIDgzA5rGFTm5SikwrqaUjlre/gLoJ2hW7oauXrltbYeByrJFAxbeISlaQs/l6GqrxPdC5fS+CfhzFBVXbydQtvLUlJKRisnq4MbUxg980CNqRJH0p1LcSUjJqhu33KQN4nPWjKbVO2IEYjFRUUlbLw3IxPNPrDbySsE0RK0ulWqoGR1q2YuEuJxMiJqBgqO2AB79a6ndHBIoDAkJIyeuBPz/vWt8BGWLkxkqEmrNSkNXATfOqBJJMT04qtdAUZwaKXchSCVQB3P8Aakb2/bYTCFAgY5qDP6nq5IndjNV41ULB3K5qhS7QHlFUgD17UqW0oRg0HLR/y3grsa1elajbLSBcqAB+dKLVQ0JSZW4FE9ODSzqvD7YnzED5VAhcXmktDc2pJ/vVZea0pSC2zhPAqirdvHXFCVk1NtKlQSd3vVHLhW8BI4HQGlVJg5696Dm3FSCBFANQz1+dcqg9qsoVRk9ewzioIs/E/tMRV+ylAZAIqUWmnsoWltCiO8U54gHkuMtokGQTFQMt7S0gzkiautNdIW03/bmgX8pVzqCwrgZzjNaZttm3sG1qVBQRVgpPE2rjUFIYbUlRRj4aWU0n8AJgE/Wgz103vf7R2FNInYkKJKeYPSoIXSto3ITHzquu7ouo2HKgKBazdSl/aTiqe+bH4laTkd5qirAAcPf3mrfS0pd/N2GTQPFoIVOIHrUkOJCwpREA0D6m2H2pQuB35iguJDQg4Pag9bON5kBHvXm3iy8Vp/KD9aB+wv27hzZxH1qz2eXkjBGD3qDhO4jJAPXith4BkW9yMDKcdeKs1Lha+YL148mScyBVFqLv4JyFQYopC9vg6yCYSRWa1K5JVBPpUFRdp84YPqKR8k7sK9vv74rQMN6UbRJ9qggblDd9KAq7VCkBaMT+tLuFxrhf0NB5L61YBP1rpUVCFbj86ARakmDijoa2twSJ6UHEJBcAxk9TzXFrUhzy8gCgK6jagHmaC8n4J75iaCDadyQKkElA+XJoArMnFRqg9ukcmM1LdtBE81BxClBSSkZP3/rV15u1tO5XrUofsrmHApJ/WnLx5V5tMZ6UDlotS1NJJwMH2itLcuIs7dl4wCkdKgjpzoW+X4yrvTNzeOuFTe4pSeYOaoorZaGNYcbdE5xmr02oXYLeCpAnpQZNaSVKWehij2yg4khRjbxNQBfeATBj/WqK5c/myDQDSr+bvBpG/wAPlXf1++1UVSEFb/I5q8sWC22CKUFfC1YSSB1NeCSER34E0U1pxKTtnJ6UxetlZ3CZ7UQklta1AJkRirBphPlwrtQQsrbyHipszVi5qn8ko61BC0vWlgblAK9TX0DwApLltcrGYUkTVmpcZzVNbXaaw+N2AvvWd8S63+Ke2pVNFVyblRZQN8kHI70rqgG1BHBA60Fe+ClvA6ZpJKiFSaA7bqQPWO1CJIWJ4qgynNwj+1LqRBzQcSkD370VpKeVkiM/f31oBrTDpAOOM0wiY2g/L796AaklCt2fX1riiHCCBkc0Et28RyAa5tBxMx9/6f70HW0BBCjH1+/WuPFJHGRQJkZxmo1QVg8gVJRE1B1lMkCn1EhpOZkYoHrb+WzM5PSaKxcrMJB61BpdIYStCVKweeYoms3K3ClgKwkxjrUE9LvS0Eo+HGKcurz/ADCFoMp69uaCu1pCVvJu21wPQz+tWrOoqGgKAIyO/PeqM5+IKXCeUmu3DpaCVIEpVxNAhf3ClNYInnnFUzlyYgmD3oJsv7RBxQL47yc8YoEVfy3Acc1orAJdaSAQMUBnW1pB2kbfeoBcp2qABPMdaBu0aQjaTBkTIo9xtSOn+lAmw8ltUkfPvUnL0LgRAHSgK05tQSpMynj1oLjiFKUoqyeR0NAAJSVYGTX07+Fiiuwu1E/1pH6GrNS4+f8AjBS29auSScr5iqN6VHdnNRQvPIUJ44oly9vSkbuRzNBJpoLTkUhethKzHT1oFwmf7xREgAwZnjBx7VR44E/r/evJz6ex9f8AU0HUIG4DkEff39kq0FsE9fv+9QDS0peRIPtTDbcY+/vpQQcbnPHr0pdxG0QnP60EUgpyfrPrXisx1I+dUdDkzP2ant3D9o++0UAXWoMGljzmgm0PQmoqJCqCaFimk3MgTnFA9bq81Enj1pyzMupwCDUVesXIRdob4ATxS4dNxqyxMAcTUQu1dFu72g9YxV4XkK0p1So3RIz6UFLeXDjGjNuFRO7ir3zArwolaSOp5qiq8ubdK56daCtwqTBPAxQVl07uJSOaqLglK6CSXQGt0Ust8zzVEFL8xSTJOatWHVNNBIPyoJOXzkQoY7mi27vnAcgnmoLJZU0Ewff1oT13KUifpQTba3oJ+k0uGVF3A60FipuWiRwB9/3qqeUsvQD9TQM2yTIzmvp/8Lk7dPuh/wCSc/I1ZqXGP8RW6bjUbpRTws1mrxCRuSkelRSJYPUTBoLoKVCJ5oDsulBE9qBcbnFTyPag4hoGAB7CulpIORkUBGmCpGQKE4jZ068UHUCIMmRxTts1vjH6UBzaJCAYHPahrR34opZ1JA9qClG780GfnFEcU0DxihqZM0AVJKfaptbgYz8/p/eqC+XuAn9vSlLhk7sUHkDaiIzQDzQcoqSRnNA1ZOKKiAcDrVlpbkLk8g8VBZpdCVFyeMUq48tl8OgwDzQc05RuLuTNOXV8GVG3kQRECgK8lN9pIYBny6Pa3IOjfhQ6PhJx2oEbm+8ptLIMEYqN6S00hZ/rEzQVjR3LKv0pG5O65IzE4oIOJ2jbFLOAkxyaoNZslZJqwRbLgQccdRUDNtboUdqufaiOWxbWnZj4s/f0oLtplLjIJGaoNRQpm4xwCf8AigttPdS4kJVExRTbHcTE+tBPYtLZSExMSTSD1osOF0pyPSgIwn4SraR0r6P/AAuVusbsdlp6+hqzUuMv4gU01f3ISudyzIrLXoHmEjiailgenXrQXEAmQCKKilpUzBx14rj6AE4ie1EAZdhQSrn1o0Fa/h6nigfthDUR9RQHWtxnrRQC2oGIMU9biAfSKIMp0mEk46VEoCqAbjKVJkfIUuGz1IPyorxbJ6UFSFcp6elEDKEkQRNDICVwn6ffv+lAwzEQQZ69ooTyJGfpQLbZUAOKWdTtWQOKohUgojHSqDsL8sKI56U/pTm1KpqBlV1CoKsTmaI4tLqUgGR+9RUdMe8m52g8/pUbpxCrpRM4miGNPfWA6UGQoQKWbvC0s55Pegi44HHUknin795D9o2mRKExQUxWpOTz2oCVDzd5g+9B64eSpRMe1KI/NnjrVFhaEASnp6U2m4Wkwo44NQONuthsKEE+1CS6tT4EmJ70GhtlpWhKUnkUvqFu263ECep+/nQJWjiW14MEY+dONXMnOc9OlA7+KSGT8KZiJpY3HxAqAioBocQVkwI7c19D/hfB0+6IEfGn9q1NS4wviNl06rdGDt8zNUl25tUQT7mooDXxcmprBkUV1CUx8Rg0ncuAKiaITSjzHjHfimSgoxQO2jkpzgUVCPNWQM5xQHFmnbJIH1rqbcoG2PoaDztqvZvjAzPahIJIyIoOrAB+H96G5tPOD60Aynt8vWhPSII5FFDdktg1XqKvMif1miHA7DI2g7j1HWotEOglYMfvQBfT5RlHBPM0m6lUnGKoGRBrlUTQelM27mwfvUHXHjuETz0o7VyPKkfmiagjZXJ/FAqOB0qRWXHnldMmgctnvI00K/qIqtU5uc3ZzQOWm13MnFDNyUlXxcHoKBe4dChgye/eg7/h9hVA1JkTXWk96CysWgltS4xHH395ru3eY71Aw3arPCo+WKbbt4GSDHrQNMObPhkiiOPqPxZggTQKPbRKgIoSLhaZyfSgfZWlxsf8dKDdSkQPegUbuCDE19Q/hG4XNNvR0DiY+lWalxR6othy/ukkZKzBFZTVrUJdlPvUUihJC4jH39/Km0o+H5UUF1OcH3qtukEmQc/eKInpYBeAWo+k8VY39uAtOMHqaAaW9qYAriXywrPB70U2i/bI/MCegqCrog4John8UDbmeSPpQARtP70EFOBOOTQy9PIFBHeDxBPM0K4eQhPxGOnvRQ03DaxEzSr6QFbon+9EeC+ij7/f3+lGaCnMAZmKBoW28SqR1queR8ZSEwfv/WgWebPME0CBEmqOpqYcgUHkq3dqIkkf70E2UgubioDrzU/MCWliQSSYoCJcDlhtKoKaWaQAYJxQHQ4hoQlRzzmoOp3MrWcEnigXz5ZJmaETPNARKhtA71NlE7RBz0FBYtKLbYH19e9ESGgQQAk9z1qCztVtqRCVAE9OZ9qXufNZcPbsDQCZvSt8JPU5q+t2EuNJWDJPMCgC/agJ/wDKPlVPeeYhZ+CB3oJ2lwpEEyOmab80PpzigRuh5ZlHHvX07+DJJ0y9mZDiefarNS4yt88lWo3AB+IL6ff70lf7lJmQY61FIhkDP71F10owATQTTCgQe3XpSyrNSiSQQec0CwbLLo2jgzNWaHgpo7+nFAFKwVqI68UN9tKx78UVXusuNrCgpUffFHQ6S2Eq9pFEPNJ3NyFc1CSnAJFFCWrecGf1rm07ok55oGEW/wAMjB9qrtRRAjNEI2+8O7RPanVI3VQMsQvmB1FOMLS0BMH3zUBH7pJTANJSkqJkZ49KAVyIXG2J9ZpBeVE1YPV3bP8AbFUSQIPOOKMtICNxNQAKs4UflXgDMSYmKArRMGFRFTnPf9KCTu0I3Aj5VBTspAmgi7lvFL0HqctsqBjg9aB8KBTEcCpsw4SCkfOoGrZthlUlas9RRbkocRLZNBUKK2nxAJE1c22pFhvIwByaD3+MpcUEjPeev3FGWW30AqOfegSeYSVApPB70MynAmioF0EBBMzX1L+DiAjS70CMuJP6GrNZuMRf27jesXJVmVTUXBvHxGelRXjCUmRA+lKtNocf79IigK/ZlDpUOJkUwlbK0bThXcUCrlukqwBmlLj4FbUgx2oBBRnIijsqCh3NFRvPLUCB1qpeKm17s/6UQ2xehLYBOPaircDiCR9aBUTJJJg80dLyQraAB+maBppycfSo3FulbeTB70FUWQ29z14ou/aZ/WgG+4QcYzxQkvq/qzQS8xR4PFD+IZk4/wBKobBacZ2xSFwwUudDQBUNpqSR0/tQSUODzUi58OelAFMKUMUQgAff33oIpURJnnvUi4AkHmg4jcr2rykFOZoODcrg1L8OqJJ5oI+XHSj26wMczQOpUEETmcUy02QjcOo61Au+Hdxief0py1QtDYUrPpQCfIDqSoAAUdAbeTExIiioqtUM/EFT7UJ24UMJVQFbdKhOfrUbhRDWEjNAgFGCqDnivrv8GXPM0m8EyUrSP0NWazcZjUHmnNQuT2WRBP70qlkr4MioortissqI47VXM27jS90wAfpUDvnhxpTZneRgzVS5bvsXAcUfhqg34hKgI+dAu3EqUSP3oEyC4pQBij2wUhORJg8GihOKUpUCf9aGq3KkxAM80Qsu1dbykkCi2+5IG6gZAScEGfrQH2yFbhHvQeafLfwzIrz14SjBgemaBQOlS8mBXVbvzfvVAlEk5+nauBMnFBIIIzz9/wDNSncU+vOPvvQTCxny+es9KhBXzzQBebKVwRXNmPb9aCLsnFQiPzTmgI0kE4qTjaiQMg0Hkp2DPPpXktBSgOlAw4lDcDk0J9IWkBOMdaCLba05ieOlMO7iyJSQTk0ECwVImD86hbwlUqGBQFcfIymMGm7G+QYSr5CKgsQpstEqGBSCr1Ie2BPwigI+82sE96WD+zggCeKCC7pTmEK/eutt7cqkz1oCIcKSKlcvDaJMCM0EGB5iCUyTHFfVf4KMqa0rUNxmXh+xqzUuMNf3GzVrkdN/WntNuEKAEGT61FPrkoKQeelVl4FNypWOwqCsU8rzd4iaKm781BQsH0qhV87RCAJilwFKT8Qz7e1FSZSUqJPPWmC58EcT0oAFMK3GpCfSgK0lKsKHSkrsBLsJ4ojjawMGvPuiINBXlxRUTNRK93JqgiB8Mg59Pv7ipbuQYA6ZwelBFwp6EntXWcjGflQcUVHBzHMmvBpSz19aBlpKUpjhRGag4w4PjSPhHSoC21t+IMESrtXXLIpXEGI6UAXLNXTk/L/ihC0HXn9KDyGggiMUylgEfCnntQEFknZKwJoSWAhMgfOgihlTzskVZNWLaECQYoOq09Cc98wTUvwKn5iDt9aCTtkG2tpHuKrjYyonb3yetBF2yVAG2PalzarTlOfXig8q4dCS2cUBRUDumqOB5cY/b7+xXSVKEqNB1hxCVTPzph64KkDZzQEaWptAViR3oF29v5561ByzfUgwPpX2L+CqivR71RMy6n9jVmpcYzWLJX419UT8dJsB1lwBFRV7ZLJALp4ya5qX4ZaMKHy61Bmrx9pK4Rz1ii2iEuCSfpVDDts2pJKTMClvIEkCflmgi4yW1GImgEknrRUsqwfapITJj96CSkTgVWXSXkvQBPqTzREfMI/Nj7+/pUHnEkQDQLKWE9aHwP1qjwcXxFFCX3BCUkmaA9vp77mHExPere00FwgkSffFQSuNJW1ynNBS0kY2SfaivM2ra3JNaG20JD9sDB96ID/gptypTY3FPApRTALgCxyTM9agJdaY40zvSgwRNVzNk444r4Dz8hVBVaSpR3JRuPoKGm0etz8aNtAUHfuQU5rytNVmUESeTQEY0p1B3lEJ7gU6hKNkTEUAnSk4BxXmD5AKwBQCeuA6vJkcURtnzIUASIyBQeuLFwCSgx2iq923cSYKcd6BJ63+L4hn3ilnGIE9OaCAZxiuhsRmqIvMpOUjrz+tD8pacDFBJKnE4UqR2obxBMzn0oOsnEgfSvs38Ej/AOy3o6B1P7UmpcVGpNp/HPDpvwaSVpiNxXMbfSsqRvn1MHYme2KVUpbolRIn7/tVC7lkXQCB7EUzb2BREyAKAyylGNwFRKUbfMSTxQJ3N2SdscdqAVJCufrRRh5QRIIJihLeSiYMelAq9ehM5/1pZdyV5Ek0QspaiQDPpJqSUz9aoipjd0+lEDQSmJAoCWNul56Bx7VpbLTG20JUpI+dQe1BxizaJABI49KJoLr18sGCEzgUF3q1rstN0TA6Cs9pzzK7sNuJyTUDup6G+j/MWzavKP60zoV8+tQt3ZbjGaC01GxuLVpb7SSoERis0nzXbwLKI2maDQ/G/ZphGB070BdkhWmrUw3/ADQM45oF9NdUh2Hm896sNaYZ/wAOU8AJ9qDItKAXvGavdHKNTf8AJA+U1RdahZItbQtwJjE1m2Ld9CVqIlJ6UA7Oycun1JiAKPf6elhvbvyOAagRs9LcddgHjma1+m+H22mUuKIn1oLK00mzuHA248Ee/Svav4TtW7JTzSyoDr0q8GCv9ODbpTuTu/7aVc00qRJSI5mgrVW3lqKRQHm/ijr60HkNEjif1oqmilMkfOgUuU5MCI5pUNKWYgx6VQVLS2zASa+v/wADJ/wS+n/+5MfSk1Krb9W67d77uJoCnwlJTOD2rKq6/YQ7kE/CfpSzJSJCkntCqom5coYQMD2obuqIKMCKBJb4fyFUldXT7BgTtmgXF15pO6Ae1HlGwwrPbrQKLdU2skOSO1RNwtZIHNUc8hSxPf5VNtgpGeO1BIsbvTHWiIYyBOR3+/vNQMItpQYMEDiq51J3HBgcCgvNKsQzbh1SZUa0DhLWnBShGOKCt0nSHdVvl7wpTZq/fLWnqTaW7XByQKgm48pQS25wrv0qo1zSW7RW9gwpWaB/Rddu7RtLV23ub4+IVcanpjV5Z/jLRKW1HOBEVRV2Wtv2q/w1wnensa5qV5bKUPKbCN1QStdYDLZZ2gzjmuJu0Il1K43ZKaAVo4h97zwpMcwKmdZauyq1W0ohJiaCi1i3RbLJaBE9OKN4aeNncl0HJAqjRi7U85vfWNvqabcuNORbEBIk+sxUGddv2mrpXk/lVjPNLuFd3dJ+IgevWgvtHdtWn/LeQZHWK07QZuUQ2dqT61RQ+J7BdqCu2uI75oXh3X1qaNpcuFXTJoEda09vzS8lzcgnGa7b21u/ZlIVCoxPWoMrqtk4w4oBPJpPTGPMu0ocV161RobvTm2mw20JWqDSVxYP+RJQAAOtBUO262295BzimLKxQ83uSmSB0oCKtkBBG2SK+m/wdY8jRroGMug47RVmpcUF4E+e7MGVfWq95RBifnWVCUShO09uDSq2NxJSY7mqFLskJ+Lkf81Xup8xKtqjn/egA0h5siD8ppl11Qah4AE4oK1xSUqJA4PtUQ+rdg4iBVEHCpXTn04qbTZJTGI5oGWypKvi+zimAAsSBwfv7+xB0DpmT+tRLClCRMehoGLHcdyeffNAdQE3QQRyR69qDZMae4Rb7UDZAmveIgPMZtkYCgBPzqC008N6da+WnK1J57VVtPJTfS+EwTIBoHL65trlxCGV5HrxxRvIRf3bbCinfPbmgd8XWDTNg0GrfaU8mMHFE0+8Rb6Y0hZORVCNzaM3L6iEAnnjiq290lzcVN/EAJqBJFsVvGVQcjtXNQsLhLQKgQn9qANg4LYgQcmetXXh+yQ7qBUSNpMwaoh4+0827qFtiUq7D+9UNhLTqAoYV2oNRq1kUWTa0D8yeg/eqANXASsmSOe9BWM7/wAWUnHEVZ2SFpuk4JnHFBr0aP5VsLqT0NLXGrm2b2oUT2qCmu9QubsncFntImj6T4deuFebIT/egJe2jyCGFqxxB++1KXVldWvl3CFS2CArPTrQWv4BnV7bzG4kJzWEu2lafrBQD+U9Ko0NlcAPJUv4gU8UXV77zGtqG49qgotTUpNtKkESKe8OFH4Vc8lEA1RTam8tu6jdg96+rfwhB/wF5R6uDPyqzUuMvcOy66pR5UczSLxntj7/ANayqCfyypWZ9vv/AJpd91QBIj/SqEX5UgzkGk3UIbSVAgH1NAot8oXImYrjinXRKzx1oAOxuMDrXW254B+lUFS0kmInOaMkIAiOKgk2kOztOI71FlK23whXSgau2iSkoE96abKEt/EOaACXEtrMQJr3kocum4TKifv+1FfQC040bYKjZsEjqDVTrjalazbzwRPtUR5h5T+quNZhGaobm6K9VcbVPwnigIi5Uy55iFGRn2q68MakpepounCJSeD1qi81zxOq7bNqptJSDAmrNGj2ytDbuisSEzTUxVaRfsOKcLiQDOJ5qGpaxbWa1DbO7rRVew2L1Zea+FU8U+i3vHGCSwpxCesEmoKjUbZ9Kwhtk7+gimmNMutPYTc3O5KjmDNBeaVp6fELOx1ZUE4BJrt//D9KWCq2cBcTkAVridM6Pomo3LPk6gkhCBAB4NZPxW4jTbhdswiDJHvU4KBhBccLhGatdMDqXY2znEiorU2+rXMBl5G1uMj0oLrenl4KWeTMA8/WgZduNLab2oaSVRwIpKx10o1DySQlM9BxVA/FV1bvohJVuAg13TWfP8OPBULVkifagQ8PXzlpbutkqkYxWT8QLS/qqnDzIPtQWtg4gsSs5AxVjp10gtlboBSn0qCj8UXiLlva2kAcQOlD0N5xtlKSRHFUB8QWxACgZntX0/8Ag6sq8PPAz8LkT8qsS4xmou+TcuJKog8igeYFDfOPf9f3qKBdXGzIIPoKTReByZVFBF25YQk7xP7iqm6dccdOyYFAMmcq5HtRWgonBwO1BJ62O2YMigW5lRTQHWkpGKLbN70nd8qCaGvJVIiPTFS1NAaS06ntkigura1Q5opuVDMUvatJeQuBwMUCdyzCgOCKA4XWVJeniM0H0fRbg3mmtOOqlYAxAxjmqjXw5+OQ4DhOASIFB3TQ2LlTyE5V8ulVup6Ylu6U+kAb8ZqCvUoIMKpi3fFuhKkHNUGeuUqZ3lUqifenE+I7pWmm3Q4QAIoKe2duw/CVGD2NaGxbtH0TeKO4UD7lg4q3LmnrKAnPUTVv4E1N9+6VZXKfiQJynMcZ+tIVbeItT0zSf5vkNreGfT3rMuaxe+IhsFttbGBA4+VWpF3o9wrR7VTQa+I9QKrL7xFftvbmQomZ4qdDDfjW6CAh5kpMZMRSzmnWus7rnbuJ5kzFO9OKW+09q1uEpSn4RVppOipddFyhYCBk0V3XgFu+WysYP5hxVWzavbT5iiZ6moGbO1Tv2rVPavXenoaX5qSCoDn/AE/Wgr33EOMqWoTGKe015xOnKIG1ojI7igQHxOLWj/pmsvqMK1TB+EqqjZMaAq60hL9undAyRSKNDv3GlpZbUkE85oFNY0Nyytd74E9aFptt5rPw425E0EH0i8/lESU4OK+jfwmYUxo1ylQj+bj6VZqXHz/Wz/nXYgJKo6GgtKAajtx6VFKvNlRMdeaTdbaaBKlQe00FW+6pa4yE9KaaACBAiaBW4JScxPWi2Typg/OKouWmd7JESaqnmfw7w3JA9qgZdQV7COoqbCCQAkSfQTRU3kqRBJgDNPatZ+ZoSLhKSSAJjNEX3gWwVrejP2iT049asdJ8I3LTamVtBMKJk4H/ABQUXizRVafdAmDiYmayt9cykNg8nJ+dB9D0gK/wi3UEYEEkc+tO67aNvaEp9JHmSPeoKm1t1W+ntXDpKZ7Cp+IbJxdkl5sfCodOtBklWlw64RtMDviiqtnFNBIkH3qjirJ4NgEEZ60e1sylsbpNA/YoYD0f1J5EUe7tkuKlKiM1A/pmoPWzIREp/enb+/RoulOao2gNrcg4nn1qii8PuXfirUSpwqUic4rbWbIsHk2zJSTOIFBpTZMrZBcbG4Dk81nbiwDT6ntkpT0irYkJXTNlqbZDCQHE4oGg7rS6NlJJWeOIqKj4k0q4bQSls981T2uoXVrZqbBKSTEdqCtRd3rj6nFKKwTTpvHlIgmPaoCb3GUBQIBid3f2oJ1dx1exwkz1I5oJPJaTpalBIKjRL+48rRW7dDZ3OR7VQ3Zac6vSNqRKwM1hdYZW1d7FJ+OczQb/AMB+ImNOtPwt9GxQiTxWsvPEmh2FoXA4iCJAA5qypY+b+J9b/wAa3G1yicDmqq2uV2TW1U5xmoq20PT1vqXdrA2QSZOeK3v8OFhzTbopyPOwe+Ks1K+bXbifxb28f1fF70ldvtoG5CSgVFVblw8ZVuHFJkKunBu4nvQdUx/N8sKgd6Z2C3wIOOtAtdjzFCAcjpUUt+U4iYyaDUaSx5j7SlD+X1J4o3jPSUNoS/bpJAEzQUOn27l1bmEkkcR1qz0VCba6AfTuSTkHrQP32ku6jeITatnySR8Ueta7VNCt7HweLZSv5hE85mgyHgrVD4e1ArJlsnIrSeK/4hNJt0mzbKVHkjM06cfPbnX73UX1LfWpY7GlLVk3V8kbSqTmg+n2V1FkhlKQEpHQ1y3Q5f3PlhR8gZVA6ioCIYReXyrZUllB+GOlauz0i1urJLSjKUVZOpVLrWghD8sNCBiRFJueHGm2vNUQknmnFVrzVg0Sl1aZ4zTabbRl2hIfQk9xNBVrGmWyioPgkGk7rULcgeX8Q6GoBDUnkOpCWpR/2jmfv96h4ivbi+09FutBQkGYoNj4TtGtL8Nl5LJDqk8wRTL2rN6bY/iyyVOHJURVHtH8X3GrnYlGwHEAYpq8vXWYaddASrvTqEbmx8pIuLNfOT60PTrhH+JoeWZUmRz1orXqVZXyAXVTIiFVjfEtg0lwhhoqT0irUjH33nNEthJTJk+tLC7eQMJkd6ipMfj7txLbYUN2O9XiPB+qBDbjihxgDrQQ1bRtSabDcnaMzFWzjtt/gbLLrY84RjrQWWi7mGHHXpAiR6Yr5x4geFzrS1JwAcCgK+pKkpQQQY+lQ8hy6a2/GoJHU0ANGJY1NLKzgmPSt/4j8N6Z/g6XmsOlO7dNBikK1C0ZLaFkt9R6V9M/ha35ehu4iXZj5VZqXHzG9WFXbxBkBVVWpXO5OxPw8VFJm4GYGaYsEBx7YMj0+lALUleS4ptvkUmVOTBmPeqLNm3CLIvLMkdKRXcFw7xz9ag1fh54O6WNqfjHFahyzTfeHXFqO5YBOaDNeDnbdnUSxdAATBmvol3oGhOWJuNyZAnBoKG58TadpSFNstSpIkGOtZ658XP6qspUr4T0mgz96+U3OcSadbsRfNSVA4oF7rS27VClJUMYwKsvAmnC71BXYCZ7Cg0t9t01hzeckkAintKSmz8MP3jiQouERHrQJW9ybTTRdKyp2a7b+NDpzX5ozJoA3f8AEly5SUtohXSRVLceJb66cOYn1ocKlq8vHSVEn1JphGj3yvhSpQ/ag8NBuG3wl9UZq20/TLIPpQ6pP0n9qg0a9BtChK2vigTxWQ8Q7GrttB+EBXFUbTVXA3otmloEjG7HpSGtusuaAtG2SP8ASgynhTW29PeUhYAAOZpnX/E69QfS2wk9sUGt0Zt1Oin8QCCR1xVIyvZqJSScnkdKDSN+UptJS8pJ96ZVoj120XEOAz3NOdRnNZ8PKzvOeZFS0XwUbhkKJkD/ALqcVotL0C1smytSQVA4Pc09+HeeJ6oBxGavEE1C1aNirzDBE/misRqtlcJu0O7CpoGdxyKUier64wjS1NIVKyOAeKwFohVzeFahyrk9air5y1ZbYKlGTExNJMXGwqgYPb79agq1rjVAUngzNbG7v3nrVtEqI2jFUVo891fwN/D69K+gfw1StOjvboy7OParNS4+PX75TdvEHlXXtVS6S4r4c/WoqTLW4STx61YsIFuEqUQflFAW5sEXKw4pUTn7+lAvLFFs3ugH3FAVaf8AI7yJQBkdKpg3JWsCAcxQaXwIku3qrdX9XFbrRgfxj1or8pBwcUHz/wAS267HWnA0Qkbj+Wuo1fUFW4bD69vvQKG3ubpzcp0meZNOM6aLQpV/3Cfv6UFZr6T5qVI4JjtFPaM4tFsFKOPSg9qK1vIPxVdfw0dcS4ttKoJGJ++OKC48XAlgIUsbp6Ymi3d5t8OW9mMlQBIoCNWStQsWmZCQkfOs5qnhm6FwSN6m46d6CFn4XecUJQodc1eWHgpxTwWV4nigum9JsrNJCincnmIri9RsrQYQlZHegotV1MXzkMCFHiKb8IaFdXupea/uSkZ+IUGm1+/a0dBt0spJ28gV811+9TepDxlJBmKUjS+EtV/xTTVWzvxeWPhzTTTaHErYeWlKDjIoMlrXhtK79SLNcp5O2rrw34WFq82/cLnZnJoLnxNr7QZFvahPw4war9GYN4fOUIPXHFBY6ihDDYhXxe/36VaaLcXztmEsuAdhJmkRzWGXmLFbr6/i9a7oOqLGnLG2e6iIpgrdV151hsqAkJXkVa6R4wZvChnyFlZx2irKcA8YautpCUtTBwAJqqXqz91YItQJUvr1FS0YrW7Z21vChZPPJPNd05ALietFOvWrj9wlpKiBzjrQNUt/wjBST8Q6VBn2lzqSSQSJz61ptMRc6i+UtGAhM1Q9pDF05eOsKHEia3fgS1Xaac+24ST5xIntVmpXwu5X5l08rgbqJbMtuOGII6VFBu0LaeCE9TUboOpSgyY6CaByz89bIMQIodwtaiUKKoGeKB2zt3lMkEfAB8qVes1B1IggDmgf8PLFprba09/lX0JhIRqqHgClKxQYr+KNkWNU85uYXkk/SqK1UTbpnJ60BN60KBSAfenEKdWpsLBIPWimfEWmBenJdQMpHNVmjmLNTavzdKI6TKdpHvRvDOo/4ZqO4d+KDQ6o4L8+co7uxrzxUuzTk7k8VBK31JVslJSqCrmtE34osUMIZWBuAkzFUNt69p77CvLbg9wKqXdUfbUQ0rHpxQVLouLm4Upe74sQDTLGgvLWkKKoOYJOag0un+ErS1bF6pSVFHKav9NvbVTa9iNmwZMc1qfiX9ZPxlrFq88WwAVAfp71gb1KX39jYlJ6VKsOaK45pj+5QIbOKtL7U7S6IDTgbHXNBBptTfxsObj1zmvXdxqamVArKR0qCqc0+5cRuDm48xzW08B6patJGm3YAcOAZqwpvxRZpthvaBUVcxxVXpOpv2A8507Uzx2oiWp6pca0DtVtSs4Hen2n29N0pFuoDermivLs7S7034doVMkTzRtHe03T29ykJCzQWluLLUVLdfQFJiRWc0du3PiR5DgAQkkJnj0oil/iNpq0agHmTKDmRVVpzbZWhSlAEetFWgC0vbm4OMEVW6slxYKnI+fSoMzIXqKAjma3fhqxeaJWyfj2yaoLOqWl8taWyCTk1t/BZfVpjhuBCi6as1K+FvW4JdG4he6IHX50zpNvseCVCADzUVY3zdul4SUSRzSremuajepDI3Njk0Fqhi2YdFsSNyRWf8TfBepZbBB5kUFjo12LZAS5yaW1y7QjKQEmgqNMvXP8RQpXG6vrd/dIb0e1uQZXIHegrv4l2yHvDrF5GduTzXzuwWFADtz6UFiGwXEo6k1eXNgWLFu48sgAZjNQSSov6I4TlQGKzWiD/OuNnqaosry02JO0ZNUCm1sXJKknn60GgsL4KQGyen0qyUo7AnIBFAu6guJkEmO1G/A2xt0kuQ5OZNQWWj6eofETI6QcirH8KlCgpQgDv19qC2tmNOlvetKTiri60hpVqS0ESBOK1Iisf024b05QBMqxumaoW71VrZuiADnIOZqKyd+44/dblHgnjpmrDw9ozl7qLaUJ+UUG+c8H2qrTatSQrueBXz7XvD34a5X5SwQkwIpZxJVa1+LbOxvf8hNX9jpt7coAWpZB55oq/stIbZYUpcFQE1mr8qZvy8yIUgyAOaC707XUXbSW7jJOIJyKhqmmuKQVokpOQKCusrkWbrTbiSQOo6VPxDe/iXE+T/TEZqANnqbza0thfwnsaftml3j3mJKggfKgtTcm0aWjeCr0qeiaf57LtwVbXDJHeqM740duBahClSsjrmsIleotOT5azPBE5oH2NW1BoQ42e0xxXbi4ub1B5BIoK5myuGrguKwavdI1i5tndwUqAO3Sgs//AFqlt0yndEzIma3/APD7U/8AFNIdd27drpH6CrNS4+Q39p5t4s2y5BORMUxp1i68sJkhR7nNRTep+HS0wXHXYV2mhaJbamEOeSNqON/egr3vxFnqO+5JBnJNXd+jTdUbQ+HAHkgSO9BWOMst3CRuECk9WshcvpUlfw+lAi5aIYcaKVSQcnGPv+1fUmUfjPDbCEmdsHGYNALxptPg5LSzCkDEmvm2n2w3KX0HrQXNsG1LQ4B8SSPnV9eXwd0wWyRKzwKByx0k2mhvu3KQlKkyJrDeH/Lc8QkT8BXQfTX9DsXn21JA2xmc1VeI/DtidymiD6UGTubBdlcCAQAODVzYtKurRQQNyxzQQs2XsgtylPJ7U5a6Jbag8Nl0rf27elQai20VvTmAfMC1ROap7vUm0XnlwJB+IGqO36rW4Qy/aOErSfiSP1rSWurlzSkstAlYTHFIha61JT1gLfyyoiZ9Kx+qOHcW04j5UUki23/Dyo8Rmtx4D019hfnvNhKUjk+1JqVba3dl5tYYcnaIx0rB3b7jinAgFxQndPSlIrtOvAm/KHNqQD1NfStDYtrq1AQ4ASJgUhR7jRfLtHPJclcEjcJmvlOpP3dprDiHU/CSetWzhK5bOJS8HMJk4HEGtO1fly0CQvIwYNZVXak1vQFpgEdulV5UojaowQOZoG9JsPxCxAkhXatLcWTthbb1LCQQMzj2HrVFTpSHbp5SnDKe1a5tdultDFtlQHxH96RGI8VvJf1nyUqCwk5AqzvGbG1tmklLe88zyDRVQ/cWrkobZSFDrHPyqWhf4e47/mEATiBQLeLWGLMy1weIpXR9NZet1uKd5TOaCt/ws3F2tFundzxX1L+FtubbQnkH/wDvNWalx21/h1pNutSg/cqKu66Zt/A2ksP+cF3BV6r/ANqvlOpP+CtMf/6jj5//AN0wx4U01hlLSPNAT/5808nS+peCNI1FMPB6e4Xn9qUZ/hxorSSkLuCOxV/tTydFc/h9oi29u14H/u3ZpVX8MtIP/wDIucf+Qp5OhH+FmjFYWbm5MdCoVotN8O2On2ot2t6kj/uNPJ17VPDtjqVqq3dCwk9jxVA1/C/Rm5h+4g9JFPJ0xbfw60a3iFvH/wD1T7Pg/SWlpWEOFQ/8sU8nTuq6Pb6nYGzdKkIIiUYNZmy/hdpFpcB9FzcFQMjilh1q2dNtmWQ0lJKQIEmuOaVZOJKTbpz1HP1q8idVWpeDNN1BUrU4n2M1zSPBWm6WpRQ484FdFmp5Xp9Hh7T0JWkNmHOZNJ2ng7TbS485pToMzBNPJ069odq8sKUtziInmq5fgrTVuqcK3ZV0nFPJ0aw8H6VZNrQlK17+So5pu00GxtAfLSvPc8U8nQ0eHbJNyp6V5/pBxSt/4N0y8cKyp1ueiSKeTr1l4N0y1Vul1yONyqvEMttteUhO1ERAqycS0l/gdnCwfMVv5lVL2fhfTLVS1BtSyvnccfSp5Xquuf4e6Q/dm4DjzZJmEqq+0zS7fTmghkEwIlRk0kOm1Dckg8GqC/8ABmm31yX3VOgnoDirZ1JST38O9MdP/wAh9IHABFGb8Cae2naLh+PcVPK9TPgqxKdpuH47SK8nwRpqUlPmOwe5FPJ01pnhex09RUlS1mZgmBTOqaNb6iyG1qW2B/2mnDoNl4cs7O2UyhSyFdTTVhpdvYtKQ1uO4ZKjV4dUKvANirU1X6rt4uKMxApq98H2t2oKXdPJgcCKnk6Ex4F01p0uFxxRIionwFpm/eHXBmelPJ17WfAljqiEpVcuN7RE7QaBbfw7sbdrYm8eOOdop5OmtL8EWOnKUpD7iyozkCrjSNMa0q2Uw0tSgpZWSe5pJwtf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8" descr="data:image/jpg;base64,/9j/4AAQSkZJRgABAgAAAQABAAD/4QDSRXhpZgAASUkqAAgAAAAFABIBAwABAAAAAQAAADEBAgA+AAAASgAAADIBAgAUAAAAiAAAABMCAwABAAAAAQAAAGmHBAABAAAAnAAAAAAAAADP8O7j8ODs7OAg9uj08O7i7ukg7uHw4OHu8uroIOjn7uHw4Obl7ejpIOru7O/g7ejoIEFDRCBTeXN0ZW1zADIwMTQ6MDI6MDUgMTQ6NDM6MDUAAwCQkgIABAAAADY4NQACoAQAAQAAAJ8BAAADoAQAAQAAAFgCAAAAAAAABAAAAP/AABEIAlgBnwMBIQACEQEDEQH/2wCEAAoGBwgHBgoICAgLCgoLDxkQDw0NDx4VFxIZJB8mJSMfIyIoLTkwKCo2KyIjMkQyNjs9QEFAJjBGS0Y+Szk/QD0BDxAQFhMWLBgYLFw9ND1cXFxcXFxcXFxcXFxcXFxcXFxcXFxcXFxcXFxcXFxcXFxcXFxcXFxcXFxcXFxcXFxcXP/EAIsAAAIDAQEBAQAAAAAAAAAAAAMEAgUGAQAHCBAAAQMDAwIEBAQEBQMDAwUBAQIDEQAEIQUSMUFRBhNhcSKBkfAUMqGxByNCwRUk0eHxM1JiFiU0NUNyJjZEU4KyAQEBAQEAAAAAAAAAAAAAAAAAAQIDEQEBAQEBAQEBAAAAAAAAAAAAATEREkEhAv/aAAwDAQACEQMRAD8A+k6zcusPoS2taZTOOKSVfXYOH1fMiuNrpI6L65Iy+ufeom9vgTLyh8/9qnaccGoXY5fV86kNQuSP+uofOnavEHL676XLkfSuJ1G6Cf8A5KvmadqceRqV1OX1ke4rp1O5Bj8QrP8A2wadpyO/4lcxIfcI9q5/iV2eHl+/Snace/xG7H5n1Vw6leBf/WXHWePlTtOPOalech9QSO4rydTu5G55Qmnaccd1G7BITcuADnAqH+J30SLleOcCKvTiCtVvOlyvnMkCujVb0oj8Ur3EU6cV+seI720slqF2pKiMGqHRPE+uXFxuc1J5SCcycVOrxobvxJe27Y3XBHc0a11m9uWS4i9JjnjHFO1OJDWL8YVdGZxNeVrV8k7TcE07TgZ1nUTkXSh9K4rW9Rj/AOUoGnacRa1jVFE/5pdROtaklUG8UfSnacRc1zUdspu3PQzQhr+qAn/OLPpFO04E54h1UuAC8cA+/Spf+oNUOfxqwadq8eHiLVRzen6x/auHxFqhM/jVDtmnacRHiTVBum9Wfn/tUB4k1aDF6tQJ+lO04iPEmrzP41ye3Soq8S6yFT+NWE+9OnBh4l1VQn8cQKm34i1MfmvlGPvtTtOOq8R6mBBvVJ+VCHiTVozer9Kdpx1vxJqyVSb1ZHrFSe8S6qP/AOWtMdPsU7TiI8T6rE/i1GpjxLqasi7UB1JIp2nEj4k1IglN4o1xHiTVJ/8Alqj1zTtTiafEuplGbyCfQVa+Ftbu77Uww88pxJSSZFWU4ttbjzm+J21Xqgq2xFKQIkoVEz69a55m5RHbpUVxZIzUSrZEiJNB7eQZIVt7mobtyxP+tAYiIiT6UByd8joOIoDRiTk15REcekxzQdIjjn2qISB/TnqBQQX8WCnHePvrUXAoQcGO1BAnAwYHauHakgrTM8GgitQCjAjFDCgBCsev37UGX8YXYKG2QQBPTik9DQdyIgDkxmoNdes2t1apSkkqj2rug2YtlbVq2o7mgd1lgOBLlrwmJqvQqEBSgaoIZUCrHtUaCZAAxExQlo3Z5qAawAMjGJifvpQSAU4mOtBDygRG2cULYczPzoIr/So5Iycc80EFEAxBChXElRMACPSg4BMk9aiUkkA9KCasQB17URtRB4n0oIuE8gT3oe8BOeDQSSuRmurWoHAM+goPIVPT60QgBIAjFANSynH/AHUXZuaBHTPNABTsOKkY9KvvAf8A9ekE/lUI+VWFarXlQ+2Jj4e/PyqtSCVY5q3UmOFOSqcjpNQKQDz9aivEq/pTzUR8PQpPQ/fNBMREnPSa4cHAPNBzeTwQPWvJHoSetARHxYM+5rhyY7UHTxxNBXHQYoPEJJkJx0+/vmguqGAfSKDhhMFUTQ1KgkwJ+/v60A3HNuAZmoLVAKjEATioMXrKzfaipKc7Tx61a+F2W1OeS6QIoNi1ZWFu35i3QSf6ZpO5v7YugI6HoKo4xqKWn/LAlJGZHSqTV9ZDF8SPylX0+81Ba2bwfaStJn1AwKlMxHPFBJKSBkge/wB+lRUkDqPaqIKb3YweeKEtASOw9KgEE5kK+HrMioXBHTj/AGoBhBByTUCj6DsaCJaIM9feuYxAoOmIEE/6UP8Aqmf196CSogY4+dTSsgED8xPJoInMzUSntHzoPJ+ERAntXkbwrG3b6mgmBJwOc4rykH3mgj8QORRUq+GE8ntQCW18UAA1feBE/wDve4jlJ6+lWFaXxAoB5vj8v96rYggyTPel1IlOIqClGI9aKicRz/eubcdfYxQTSYGY9IqC0qJnI64+/Sg6hEf7ipkTxNBIAAQCceld4Bkc8UEDBxQ1/WghuAnGTiBiKEowo7sesf3oIKUACISBPQR3/wBKXccwSJIFBAqTt7CldWvPIslkEjEZqDNaUyl5Djq8q6mm2HFpcPkok/8AdP8AegutP093UFBS3iAOZp22tWmLjyVALPqKBvUNPDaCsJgx2ishqiG3nCgpG4H9KoY0K7Fm4GHfynAkmtChIUJnmaCZHI7/AH9/71BYkTgA9/Wg62lKiZ4iZqDyAQCM+1AHyswBzQn29me9QLqSpWYgTHvxXNpAiKCBTB6n0+/lUCJyYHoKCG1U4n2roRP5k0HYGZUBXUkAkT8JoIrUSMDgYrhVuM8x2oOKMjifSpJAOSrHag4gp3mMg9JqbhVAzz0oBbuoBNSQv0g9qDql5k8+laDwTjW0jH5FVZpWi18A3Lfojn51WlQ7z9KXUjgO4TBg96gowY3ewgYoqJXKeaIlU+ue9B0px95riSIxMfKBQeyep/WptnnrigMPgSDGfWoEAg4AnrQCVIPU+lCcCxHrQQUodcdpHPzoLgkQkAegoF3ZTMng9KEXD1EfZ/0qAKnBOFGapPEl2lDHk8FVArYr8uwG2ZMjFP6BbrdBWRI796C0N7+DICVQfevO3/4V1NwsGCZoLm1v/wDFmCR0GIrKa2DZ3XxpAn0qhJbiXWw43O4duavNA1Q3lv5KzsdBgf2oLpKAkALGY5En2r3Xkj0HSggBncBE8kff3iuhJVhRJHr7UEXEfGMTJ7wPv/WgPo3dIoFlpKSRukdY6VAgSRA9uagipPUUJY+/v7zQDH5u57VJRBIgjig4ozyZ9agT68daCM7hOee1SAJOcRQd+VcPFBBYUCSmppSSDMYoO/Dn9pr2UL4/Sgi6UkExgdKv/Ait+u8/0H9qsK0niBW25b9Uf3qqUuFZJ+kUupBBkZkd5qODKeAPpRXNqR3PcCukJHAJoJ8pg1ENjmc0HggRmphOOPr+9B4qCewH717cOtBEwTH1qDigBjEfpQLOk8k0ot1Q4IHYf70AHXlFRO+Z9IoKnpxjPb79qgAVQorngT+/+1ZbUl/jdS2j+kwKBtTRZZ8uOnetL4baK7LYCAZnrmgQvloTf+UT/VHNXWs2LB0VtaPhVtqhXwK8FXimlZHAovjjSluO+YhGIwaDHWzv4V8trwB0FM3LxtXU3DMkjNBqdC1kXtsCpQCxzVgpYXlRkdIJoJBKQMAVzrwaDxImdpn3pZ5Qn/egWKSD8PSu+SI4qICuAYjNDWEjMxRQSQfhiD7f2oZIn+1B1J7/ADAry0gxjnMUHkgE8GuuQkY+lBArKFbjkftUVKyQKDqSaLugYoBq5BnNRJmO9B4kZ9T9/tWh8CIA1zcDy2qRVmlaTxAgG4bUeicfWqstzkbqt1JjyCSiRu46RXEpzkGDxUV0tz1VjqamlIAxPzoOgAcCvT2zQSQJ6D50UJ+EzHzFAJaBJ9D0oW0j8v70EVYGQCOM0IqyB1oAOqSRJ4HNLOEp5BAigRdJWodQf6qEoxyJ7ff3zUCeqPlm2KgSSRAjpVX4dtQ/eFx0ZnNA5rakoughA4PFa7w6wljSVPA52zVGOu3S/rClEnB4rXlCndJCedoxQZ/Rn/wGrkTEkV9LRas6np4UQCqPrViV8y8W6KmyvlugQao5WpIAEjioo1ncuafdIWidpEqFbbTLxu8YS4lRk9KBzpXoTGd31oIqTI6Z59aC4I5Kt3JAOBQDQBMiU+pVFRcVnGaBd6SP1oBTuTBGagh5QCZ59KiloKB3cdqDmyMzj/urkqGB+lB6E7dwM1EnqaCBgGTABxk1xKRuJ4mgnFeJAoOA8k9K8oYJ5MdqDwSFNgmZPrWh8BJCdYUI/oOas0rR+INxfbSmT8PEetV4kJ2nmrdSIJSlOQiD+texBIgT2qK7AngcV2KDyh3roGYAMUE0xKoPGeK6XJxMfrQQc9DJ9qipQCZn5xFAutQPB9KEoA9flzQLvD4iQZnPtSjkgK5z3+/WoFlEpwJPSlnVnaT3Ee1BS65cFSkMpJOZqz0C1CGfMBj4ZM0CTqVX2r7Ugq+LNfQUst2OgqDh+LbwfaqPnBUDqZMcq6V9I0tlTmmA7cRQYbVkLY138xTBmR719M8J3Idsgk8+/NWalVnjbSfxaFFIk8iDxXzVbSrZ8tq5mKlWCG1WpjevkjAomgaibG62uTsVjmg3DLqHmwtBwR0o6TiSYn+qaD20FUTk+lBcBHE89KAYQADFAWk7pMn1J5oIlHcTQnUDoc9pqANR2AmBPsKCJTsEjtQN0knj+9B7bmTx9K4ce9BEpByTjmvIEDMkdhQTHMggD1qJoPAV2g7vIQQBnvV/4DXOsKGZDZmrNK0OvgKuEAiYT/eq8iDB696XUiCu+B7iuiT/AGoroGO3yqSVgkjn1mg456V1BnpQEj1+VciOoPyj76UET9fSJNCcAVwr5UAV4EQT1MUs6VJkg5mJoBrWOJ5zJpV2FGT9agVfMZGIzMYpJ5YCFK6JEn0oKGDc3ZVzmtSwAzpyjuAO2MzQK+CLf8VrKtxJAM1tPFram7JYSqEgQYqj5owkC+TJkFXNfYvDzSVaQ2QOU1YlYLxywGdTDiQQPStJ4HcLjKfiI9RUmnxoL9mXJUSUq6H79a+b+KtGVbXingPh5EVaQq21+Jtufy8g9aqb9qASnBnnisquPCmq8Wrytp4BPWtYcBMduhqjrWTuBj0P+tQdSd2D1oInA4JoZTu4H39/eaAaweoj3M0utAJynPr0+VAEhWQAIPP398V7yyFAk/DPPeoI3CgrqPrSyW/i7Hp6UHj0icxxUNvSRQRUCODntUSmesGg7kcZE1yDyTn96DpJ3da9MiQfeelBI/C3MCDn1rQ+AzOrqxyg1ZpWi14E3Dcf9v8Ac1WnHOaXUmIRJ6ehFSCOp29+KKkRIERPPFQzuI2x70BUAdh9KltAyAPpFB0JkcD5CJrisHr8s0AV9ulCUogSDmgCtYSIM98UutwTEfrQLvuDIPzHelXHuk/7fWoFngP6uKqtWcDTYSCYUYoPaHbh5QVByelWniFXk2oQgwFDpQXX8MNMKCq5Un1BNaDxiAbNfGE5xWvifXydP/z07VAia+x+FAf8Gan7xT+dKyv8QLXzAXkjgxNQ8G6gm1Qho/mP6VPo3DrgetkqiDzzVR4ltEvaeV7JhOcffrWqkfNitdncKCjCVGc1ZI078fb+a3EDJrDSidsnGFecgkbD0rVeG9XF7beW+QFoEc81RdIXiBM/WvLiD+n39KAZioL+EcgY5JiggoTMiPv7/WhLTicfIzQBUM54qJCfKAAg/f38qgXckqI9c0NcpEDB5+/pQcACsCBOCDj76UNScxGesZoPGT8QJFRKRPGeooPAZ/vXFRO7tQcwTmuKKgoQMUHivcdpMDvWj8AkK1dWIhs1ZpWk16C8jGdvb1qqMBRGJ9B/erdSY6fzD/mvLykQP0qK6mFYOfQpqYQSJE/KglhMg/txXATvECgIUpxlUjpUVDPagCshOVQKC5kKxPbNAm7uEiRnpS64SZ56/f31oFnwqYn9aVcCh8UfKoBlQOFRAFZ7VXd7pTJ560Gw8IaUUaGq4WCJJINVPihwOONNJ5OKo+keDLQWuiNGAFLEn0pPxUsGwdKlcp5itXGfr5TbuBWoJA7819m8Lq/9uQn0qTVqp8YNhxCkgQBPNZLQHR/iISD1gzUpH0xsp/AJjntn77UApLtutCxgjHz/AOK0j514v05dtcbkghPSB9/Yr3hm/Uz/AC1mEqxFZaM6zatspKkplK8gg1nGFPaZdBwflnJoNxpt63fsBSI4702RgGIBxgzQCV8PNCMlWPXrQeIj7+/v2qCiB8XQnn580Alo6CD7GaGpNAJwADjHv7UPbIgZB4kx+tQQUkAYFQcClYJEc0EFHfIHT9ajgEYkDmKDylZJ6etDKhg0HPyqjrXQSQB3E0HigfrWj8Ajbqyp6tmrNK0muYuWz/48/OqtcLXINW6kejtXoJTmoqbYzxj2qaVmcA+8c0BA2VGSDjnFTRA+HaD2qog98I9PWhypU7QfeaihODdMg5FAUQMj3oFnVgHBBHcUusQMkRxA60Cjquk/70B0EzAzFQVt88GGlkqO7sapghV1foSDMmg+suob0/w802mASgT34r55fuKvNUabbIVCu3SrR9b0UbdJZSckIjrVH4rdH+EPknMHNauMx8o0/N+MZmvs/hMn8EkExjipNWua3bBSbhRGdkivnOlnyNUcIIjfipSPounXHn24gkimgoJIJ494qiq8R6e1eW24jIHevnz6fwl3jG01KsatpLOp2yRgrCZHTNZ/WbApXsUmB0NApot65YXgZJ/lK61s23Q8yFJOD60HSRMHB7VzyjJ+JQ9KCDsBNRQkTMj+/wB/60AnG1A5JjskcV7Zg9xz6UAHWyZx70EpIHp3jMVBFQz/AGoKwE9u/wB/rQQPWRHtUVnBjIHXqaCABndOD0ruwbRQQMA9CTXU9pmKCShmEn61ofAPxaw6c4bPzqzStJrSQbhMjlHQc1VJSQYA65gRVqRJRJ/pM+2a8Ek8A/SorwGZjP8A41JKBMk89zH30oDAlSYhR6ZFeChuBEA9fWiPL+IcDtQiryxCczRSzyjnuaCpU8mgAs7gVY65ml1kCoFHx8cAySePnS61nbt6xk/2oKLVDuJAOAaJ4UZU9qjZ6TVG58Y3RZswnAAT+tYPw8ov68ghXX3oPtlogN2SUkQNtZfxe3s0V5yeZFarMfLtKQV3wg4mvsPhwJaskEkek1mNUzrij5DsTlER1r5a855V44TIJX0q1I23hy+QtttJUfrWndtg6yCJyOKQpPyBdJUwTMes1g/Gmku2L7hTJTM4FKQv4W1IW7iQoz0ia0mpW6dTty4kpSTiZqKxOqWS2VLIJxmasPDWueSsWz6vTNBqkwtO5OUnivLOIHFAJcwZoaSTP5ue333oOiCcEyDmYx7/AErh4AEhQ6/pQLukDofYGaGrJJzk89B9zUAlDb6H0oaknkkKJzMZoBrA2nn50PYO8etBAkpEd6jvP5eooPFJUDH394roSAZoJkSnvWh8AknV3UngNnn5VZpWg1wn8SmOic8UgTiDgjpVupEamcpyT9KiuCSAT1rxyTn9KCW8xtnPHxV5JMiVST9/ftQd3HaRBFCeX17YoFnFyIMjHT79qEsjM8e8ffFAutUn4f1pd0E8np/aoFXzCSePSk31FSVAmCetBRam6Wk7CZUe9X/8PLZbzyXIwOSelUWH8Q7kIY2HEVmv4ftl/XkRIzPWg+2PHbbECeI4rMeNwP8A026mckn7/atVmPmGigJukYBzX1vRUEWKFA4gTWY1R7oeYypIiY718w8RNm2vlEiJPFKkXfhR7zBMya3ek3fmJUjEj59KsKmhnyrvfEEmIkf2qv8AGVh+NsFKSjIHNX4j5QkvW14RkEKIM9q2uhlxdrKlTOdtZac1GxZebJUiI5EzWRv7BVpch5IIAM0Gt8PX6buzBJlSRVg4RE8n0oIEEjkk9DiobCVEEmD6ffrQSUicjmguEAc9Jz9/fzoF1ke/tUTgAjp6/f3NQDyDEwB1qBHYcf60AVKM/mI+VRAzjB6UEFjr9aiQKCSCEgzUTB6UHlK2jbB5zWj8ABStUeV0DZ/cVZpWg13FyiAJKc45zVdkZwD6Zq3UjhMV1BPEc+lRU/iCRznjEV4DvIoOFJGR/wD8zXCo5wT6AUEZG2dsDpUXF7Ikc0ASoEE9aWePP398UC6jn5+1BdIQAB1HHb7ioFXjKCJzVbduS4lA5GT6UFDqSvOuSiczEmvpvgCxFpoyn9skpzNWFY/x7ehdytIwJ4on8L2J1HzeaD6244ksBMgbkiOtZrx4n/8ATS1CYyK1WY+WaXO9tZPua+w+GHEuaCgnBIqRaK58Lh6g+tYPx5Yupud6U/DUoD4LdLayVZk19C0Vry3Qsq57+tIVbuoDiYkg8gjoa8Gx5ZQrIODXRl868V+Fbht1T7DcjcSIq08L6dcmy8twZ9q58a6sntKWykqUcq9RWZ160KmlJ257ilgzuiXD2m3xQ5+UnmMVs2z5qA4OI70V2vHAoPDKfyx7mhOcmOfv7+xQLrE5n50LJJHYff8AaoOOLChA/SgkkDjPqKAC1BRkZHWa8Sn+knuZoIrkA0IJMz+lB2vDnp86CRRKZitJ4DTt1J3gSg4+dWaVe67m5RgYT1+dVyiZ/wBqt1IgQZHpUmwCcAH2EmoqS1AAYPuQY+tdChuxFB4LSCSQSIoatqhBoI4CyBzUFqEfSgAVRPWgunEUC61Cefv7ml3VZAqBZS/gUqfyiqbzPMcdXzExQVNuFO6hGZCulfX9AUlrQfLUcBPSrCvlnjNwOakqO9aX+GLUNqcjjNBviorhP39zSHjZknwu4FTjvVR8p01BdWhIH/NfU/DyXEae23gADpUi1cNIG/Ofv2NVvibTfxtuYzjPrNaRntH0RVq+dxiTwa19raSlOxRHzmpCrC3QtCYUQRRa2yg62l1BQsSDXGWEMj4BUHXEBxG0zHpWe1exZQDuWFDumJqVYxuq6f5rnmNf00/od7LIZUcjAM1lpZRIkTNcNBwYAxQXJiIB+/v7mgEsSSZrhyYUkp7A0AVJTIzMcff0oS4mTiepqBdw/GCkgpnmI611ATMk4VgCg6oJJqBHU5PWggdoMqMe9ejEg8fKg6TA461pfAX/ANQf/wDwn9RVmlXGtqCbsDdyOKr3iO5HqKVI42nrJHyqZG2IMfKiuETzmvBJGY60HSQekVAggegoBubgZjnHWhuGORHpQBWfUe9AdMcDjpQKurMxn680vunB/eoEtUdLFsruuqpz+XZ75yaD3hyzS7db9oyea3odWxZ7AYx3qj5z4pStdySO9bP+G7Sm7LcZzFBvLFoSFwJH+1Q8S2ZvNIdZRzGABWvjP1880Pw481fgrR8KTmvo9mw22wE4/b76/SpFpgNQSo8CeaBcXtslRSpXXOee9aRXPahZIM7kg/3oTnie2twQnMcQefuZrPV4RV44+IgIH38q4jxk4o4aOPU09HHk+MLtS4FuR6xRFeLbvhNuSfanacitvPFt+pXxMkDvERSVx4kU8ghYJ5+VTquW+rsOtFJkqPeq9y7QxfJWjCD260Gnt1KUhKu45ouzdkkA9qAagZwB71FYA+XTrQQUEngjPXt9/wCtAcSCIj69KACtoEA+0+4qC0zPIjNQC2DoY9QJrikgGTmcZoIqwoe/3/auFIyRiMAR996ASyCr7NeBIEf3oJKEz6mtL4CAOovniEdfcVZpVxrhP4xI2gDbzHNV3w8FKvpxS6kTSIwBU0QJOzrmiolJ52kV5KeQpBI/ag4qAfhGPSoEpJ9utAF4jJAoJV7jNAFSoEZHSgOq9c1Aqtw5E/Tg0o8FbtwJ74oKXULrzXdh/KOlBe3PNhAIjnNUaDw3ahlnctMqA9jVo7cqU0pIxHSoMre2b1zdgBBImvoHg3TyxZ/zEhPGe1WFalpTLSckAxmvO3bKUklQI6itsK06rpTBUVFIV17ff+lU9x4qtmXx5Z3JB55rNrQFz4yuVDa2wAOhiqW71C5uXS6twJ+dS1eK59bileYbgbO5NddvLdpofzSpXqeaggdSsWkg+X8Q7mam14ntUwlNvJ/agOnxQ0DItgD2in7fxOyofEgJ74j5VQZzXrO6bO9kEegoVle6MsFCmoJ9KA6tI0x9BWw4GyeOmKq9S8P+VlD6FR/TM0Fnod2hbCW14UkxBqzWdxn9aDi05kgzxUFCRz7elAFY56mep+/SoLAMgGInk0CxSNxUk84+/wBKEtRPUbegioIghPxdu1cVJ6/QRQRV2PvPzqBJjg4xxigEqJke+amEADPNB4mBxjtWj8BT/ilxj/7Zn6irNLi61lIVeCQqNvIpLyxiAo9BAq1I5tAOZ+eKkQEkRzUV1KesRXignED5UAXZAPHz4oKiQc47TQDJ+JUkY7UFZkx8qAK1D14pV5yBzioFHF53D5UpeXHlslR6CKDOglbsnInNWOlIS+6kRxVGoaSi3aT39RTNu05cGPLxUDlrpHlvea4kJA59aYVr9rZKLQWkFOISauIrdT8UEYaRJ6VSO6jq987sbKwgjBopy20S4WnfeXCQD3VXFW+lWiiXHkqI6zigrdW14JSUW5BTwPas29f3dyuRuPpxFBF0XSmYWD6V5NjeLUnak9KC4sPD946mVNmO3arBPhh3aS23xzNQM2fh1y5ahCCVDEVJ/wAF36EbvLIHYVRG08PPoI3tQO9SudDUz8SRzQLqYuE8EiKTvLy5YSAFn1qBjSLj8UlayooXHWrzTLrc2WysLUmetA8FiNxwAetSMnJNURUJ796WWkE+npk0A1Nzkgn1ihLRIgEj3xUASgjMcj61GRImg8RNDcQkdJigihKScQfT7+ddVJIHMd/v1oIEbjtHsfT7mtJ4BbWjUrgzALckd8irNKvdc/66cD8v+tJExPTNW6kCMg55HfpXhO4KABqKLykQlJFcVIxA+VAFz4hETnrQFQraIk+g+/WgC4oDHX/al1qnvQBcVnd194pVxU/PHFQLOrBqo1t7YgNpMlWTQVlslSwYq88P2q/M3T8omaDV2dkl98KcO0DkHpT+oavp+lW0DapQHSqMjqXiW8vlKRbbviwIpWz0t99fm3TxSZyJoLhlen2KfiSXVg9KDceJw0Ci2a245A/0oKW/1PULpX5yAeg96HY6Y5duS6+QOomgtLbQGnnwykhSe9Wtz4PbsWg6IOOYoEQGFfySBIParvRNNZWreUoIAnNBpAq3jykITxGKC+8xZpLagEhzj19qqD6Zb21rbl1Ckmcke9du9aTboJW1IPrNXvE1Wp1+3vAtgJSDxMUBdhChKitJMkk1nVdutOZRb7iRJ49azz9inzjuRmaKrdes12tuV252E9+lNeBbdamFvvEKMxQaFSYX7V1RnqfpQCKwRgz7UBw7F4Ak+lBzdu6BIPYVFW2cZBxBFABZwBzHUdKGrAxn0jNQC3E1wkDnnsaDxVmR8/SvISHDJ7UEXZJjj/itF4AJVqNyCPyo6+9WaXF5rH/yhn+maQPIPfjrVqR7aB3HpFcIPbHeoqZSAAeTUYx+WBz70A1pR/UAP7Us8jcDgkH6UCymyCRuPoOaC6IBMQodetAs4cxSji9sx8zNQJvOkKgcH7/vVHqbhW9ignp4EpJGDg1oLK+t7FSXFKTCeaAOq+J3LglFnPy6Uilh+6G+7dKUnoTQSRe21ira0UuEUG61e4uiUCU//jQN6Vp13fAoS4Nw4Klc1o/C/hIXrqvxkpCO3erBf6j4S01u2Kgrbt+VYvWbVq3R/lnR6iZpZxIb8O72QHVq3qJ6c1uFXtq/YgXEpSAcmrCsHroYRfTaSpM07pWspaTsU2sE9hUVo7ENKWl9TkTmDzUvENrbrsw+VLnnGavxFPpWpIS6ljzFCDACjxWkvbNpdhu6ERikGJatinWB5e4JB61ubOwt0tJUt2SQD+YfrSFDvbBt1Bh/AyBOKzj7a/MKA2FAcHqaUhLUGkrbKX4Hp0FV/hq7Q1cu2cwmSRUVoyoryaisiDwRQRSgbpiI6/OoLSJJkH3E/fFANSc45nn1+5oKgSMGgEvHHPX7+tRMR60RDHp70LZu/saiuKBSBPznrXZ2wAOaCCu/FabwFtN8/GIR/erNKutZTuuU8/l6VXjGKt1IKhAKQOlcWnOQJ9oqKgJHJSRXiNufh+maALihB6UBYkzif1oF3TGCoGguc4xQJOmFAZ460i4fjg+9QK3boSkwJV71n7halOncIk4qiZugy0Ej83M0Jht27X/MUUpmgsEqttNQFghZqvutQdu1bUyAenag5YWrrz6UrUQD3zV44yzZpDcAqUOfWgHa3N7p7gdStQBOfStBp/i67Qyptj8xGVDkUFqlOr3+krcWtWaxTttctLcbdUZTQbPweLcaR5j0bkmc01earbPsqbbPHSgV0XTW33lPuD+WDTd5caRbJUhLYK+AZFEc01D1+QlmUoR0SattXP4LTx+I4498VRi32d9z5rJMzia0Gna6QhLD+cRmooeuLYtGRdtgJJyBSKbvUnmku7leWaDWWVsp7SkqLhUo81O0btUsrC0p3pFaRlfEVopMiRClESBWZsmzaaslYPIzI9ayrXNklM5jpXCADIT16Cg8ZH+tDUoCSEj5YoIgiYnAyD3+XzqKgI4PHvQKPGFkAAeveoKVmAaghuTOTxXNwiQD8qDixGT+lcUmAP7UEcBAKiD6CtL4Ag3lwoclGfqKs1KudYJNztHMdKQAIGZPyirSPb1fKetTyOQflUVw55H15+80JcwMCD0zFAFRMTAHrQVqzM80Czqv+4/7Uu4uZwPpmoEnlmc5j/mlHTyeo60Cd0YQVE4qiuFBTpVAyaoWK/5oKuBU7y++FKGsQOgoPWrDj5lxUAnqacQw21xz6ZoDpC0rAAE1a2WmIfeS48olXaagvby1ZsrdPnIBB7VVeE9LF7qK3WgdicxNUaPU/ES9MdTZpIO7EDg0pqdo7fNeclIAVkigHpay3bG0AIJkVBGhPIuvjnacj1oGNRu0aRaKQFHPOaxFxqrlxcEpJyehoNDoPiDULGA2g7ePlWg1PVX9Xs0oeSU+hxQA0ctMPgPoBT61ctJsH7oFKQJ9qCk8fWl2i2Su0bKkp7CqrT9S1RyzDSmShI6kUGj07Xii0DBVnvNCvdWFsgq3ZOaCT2osXWmb1n4s8Vj37hJvUmYBUBQbC2dlhHxcj/t+8VPtOKDmwdBFCcEAyTxyM0EYCcfOPv7zUXMCT1xQLvQfegDnmoPKSCASKhhBzQeWBgAiB+lcVkdcc0AVAzKhFajwAmLq4yPydPcVZpV1q0i6lP8A2wetIoTuEkc596t1I6hHBA+deVAGBA6moqAHxmIjpUXEwciTQAWRHPNLkzwZx7T9zQBeAiZx9KSX8MgKOeQqoE3yKTcXzmQevFAjqY/yqiD+tUi1p8knqaorC26651HanWrRQKSvPyoHlhSW4RzXtNc3u7Xp5zNBc3lkksbkL2qAnFe0tq48xLm4qSgyc1Be6vcp1RlpptcK45rU6No34PRP8sP5yhBqxGA8V6VqDNyblxKiQf70q34kv3Gk2re9RGIorT+CSp1+bkHeDPzq51p5xq7SraQmgzfiRr8a0NhBVGQaY8M+GbLyvNfyqfeKDSIGkWKNq2Eq2jpAqmvXrS6fhghHccUQBGirUvf531Ippvy7D86wD3Boq80e+srxKWlrDg9cg1zxKGGLFabdhIVHQdavxHzxpT/4mQTM9/arG5bcetllclSaypfT3f8ALuNrn0rPXi1Nahzwqg32lHzLJkgxjgdabUkD+o56xVESYNDII7n160HljkSSrnHaaXcSpXwhJgdBQBWmRQykzIPrRECaGoEx+1RXfiCQkAR6VCCVScAdqDqkJ6jBrSeAAfxV3IH5efnVmpcXOsQbjnMfSkUEbscnmrdInKYBVB9q4tMycD1jNQQ4OCnBoTyiok4J9BRSywfWBxQjun+n1mgXdJKYgwP0pJ5Xc1Ai8rn+9JuriTJz1oFLj42VIPvE1lXnlJuXEnocTVDTTgbb3bZNMuPKWxvB6RigtvD1sH0nzkySOtKXjSbS9UQnA4xQcudSJaCQdta3wk9Zr0Z4vLlRGJHpQVuloB1FR3naFcd819M0G+KrUJdn4RirEqo8UoutQc2oQdkETVJY6Pa2znmbQHalWLXT7X8Ddm7WIRjHFA8ReIre5d2pSMf1c0QlboFw1u2ZIwQJpvTNPuy4QhcJ6CimNW0C7cZUQSVDOTWNUxqNvdqQlpZCTzQWenuakp5KVNmOpNW9xo710yCpJGZxQWfh7QxZkHbnkVf3lm3cWu3bJjj5e2a1IzWHv9LVa3BWG+vJqC3EqbVvTtJBmeKy0pLB1KNQIMFM/KKB4ltGxeJWgRPaoNToJB01n/8AHvTxMpOD9KoGvp/bBroV8MERPfmgGop3BAHXOOaE6ndwlRjBx1oBqEpM80FZgketQBI7Z+VQMnExHag8ADmZ68V4gAjig4SfUcVpvAoH4q4Iz8H9xVmpVrqqZujPYUm2naSqOatI7gAkgZoZVJg8E+sVFdTjOJP1qDgBM/oJgUAXCNpMY9yKTdkqj7+/vNAq8raJFJOLk8kRxiagRfWADIn3MUk4vdIBxHegA58c9jWa1JkC9PcmYqifkqbblJgjIo1qFqSEKBHWgv27kWFomCCVCYFI+Yi83rWYPQHE0Ak6X+JSR+p4p21sLphvYlR2mgutK065aU28rcGzzWtcuTavNMh2QrvQN6tdOW1qSlndI5rGPXd6LlThSoCeIpQ6XtQv2w0lJSOM0H/0ypX8x+4TjJT2oL22uNPsrRDSiCR1o1rqdo22pTbvxRzMUQgrxp+HUtAG5OcGDSS/Fze8rLSR2+CnVJu+Lf5u5CBz0FMo8cPpZgj5RQMWXjlSf+o2Y4mOaeP8QWgdvlkk9fpV6nAbrxbb3aZVbgg+1VOqahbXbf8ALlBP0qKp7fY04VlYnkZzU79SXm9+/wBMVBotBkaa0UiTHAqxCQoyf0qjhSJn9a4f170A+2TPoOPpUCqFQQEweAMfWgg6OsRPHrS5BKiRk4oBGBAx9KGsZJHA69qg8iZPavKTOOh7UEVBQEAiK03gI/zrgHomM+9WalXWphPnZXn/APGkiPr2irSOcCScd4qDhSowkkEdKiuQlJ3KV8gDQnFgDaDx0oFHln1PahkBIJOYHEHP3/rQLXJkE8fpVW8eYxUCL6sn0pV4c9aBdatucn0qh1FSvxyZ6iqJXK/jCRkenSmypH4SU/mA6YoF1uvLSE5UB/rTVtbl9IVnPHagtdMaLL6UKJAJitgxpyEIS4mDMHuKBbWdQeADSQAQYwOKjpNrfXjzbygYSetBv2PIVbgPFIUBmTFUl67pTLii4UGMTVqRS3/iBtBLds2gJ4G0ZqgudSun1kISrHYVFcbtr24P/Scn1pprQb0p3LUAPfFBJegFOHXQD3mp2+jWKF/z3kkZ4NAydM0IQC8DFcNloZVhwR3mg5/h+ig4eHtNLOWemhUoWkCKgI2zY7ICwozyDFMW9npj0ha0pHvFAu74etHHiWHiU+9CvPDym2SEHd1wZFUO6O6zbW6WlmFpwSTVs3tWJSAB6UHgRAgmRUHPinJ+VAulPxEGCAPik/favKwqJAHtQQUkDoBzmguJE8ZFECgqMc5+5oSh8cdBUV6O0CKksbcTQDcyeQPWtL4Dj8TcwP6R+9WalWurqQLsiRujj5UoSTMiP2q0j0cwCD6V4RJ5FRUFAg5yD6UF0EZMQPSgWXycfKKgpUiBQI3Co681X3WODJ7d6gQeITJJ96VdiTPNUBcMJkYpV23Z8hb61DeOJoKQILwUrnbxRbPctJCjH/NBaaAhp8qZciVcVYv26tP+FBkj9aBlCZYDiY3CmRr6mGAhK/egh/iyH3Qs5VOZ4FW9trrzaNlvO3mQagmu8vbjK1kT60i/Y+coFb0H3oOof0WxTDzkrHIxSz/i/SrbDLYJ7mqK26/iA8JDDaQe4EVXPeNtWWT/ADFCgTc8RavcKy4rPTND/Eao4nLioPI70AyNQBI8xcV1RvWwCVq9qAxbvnEj+YqIxnj7x9KgDqSf/uKI9OaCDt3fMmNxA9TXhql7IlxQ9ZoGbbxJfW0AuKPpVgnxpeKTtK8UHk+IFOncv83vVja62ooMK+L3oLHQddceuyy8SVcAk1owk5O0j1oBqAHIVjihKkEE7h07UHnAISDwBQiZME0Al/FiAfvpQyAokDnueTUECCOa4pe7B+lBxZhODBPFaTwD/wBe69QDVmpcWurIm6nPHT2pcJyZHv6VaOKGJjHtUUjJB59QZqDjoPMCPY5pdSoRBJ7/AH2opdSY5HoZ60B0iOQKCuulALmQaSu1EpIgcVBXOFcncCfYUuqTmIHaqBLkHqZI46VT6i44l8NlUoWJoOshlMNIPP60K8acslpJTIJyaArFypCw40DPWKeaulur3Pqx70DL10lDuxC5QOk0JDDt2v4AZPY0FvZ6KppO51wI9DTiLzTNMEPLSVDpNBX6l41tgkptRA4HWsxda9dvuKUHFAH1oKu4vXXVncpR9zQw4DkzVB7e5bECI9TTTN1bkjfGagsGn7Mj4YHzplLiEJwY+dBy0uG1vwIn9K5fltC4xB7mgAnWGbZO2RI4BFJXGuZJbGTzTgWD7t2YQCPY1Jy0eQgLJJnpQTtkhEFbZ+f37V65DZPwxxP+9AshKysAT71b6cw+VHalUdCB1oNX4X051F3+IdSBAgEn79K1ilBXTPWgAVHtJ/2qBSNw6+oHFBxRkT/xQVjMAY7kc0EDGagsGI7z9/f/ADBwg+XJSCczPNDCJMx85oIrBHtWn8DEG4uiOwk96s1KtdTkXeBMgDik9m3ARBHSKtI4B8OUweJPWvQAO1QQUueFcdhQHhHXrxRS61jbzApR4gCTj0oEX9oSZVnoYpG4JT6x1ioElkFMz9OtAWoGT36VQuCDJxwc8VU6yACk/LjrQLpCkOIWBmZ96s79xq4t0bjJTzigqbpwN/8ATPH6VNDy1IjIoLLT7QPK/mr2j3qyd1S301shspUqI3daCi1LxDd3SylpavSKr0N3dyv41KIPQ0DCtOSyncvniaWftlJSds9vagU8lcwM0VFspQkif0qjircpM/saj5ecc96CRLjAB4j5V1N6+MbsHoKC40BKvOLis9cimdUt31oU4lB9DFQZ0tLdf8szuqxtdMbbSVPEEiqJI1JttXlstCeJipB99TkFO49gKgIu5ZU0QpMGq95QKwJnPFA1YNpW6gED4ufWvp+maSwxatnYCSOaB4tJZMJwnPtUVnEqyO5FAMgA4AT0kc/f30ryogwkDuAPf/egiYHxKAwRwc1wFET/AFe1ABRzzHyNRIEEYmoBqT8UzOeOagqZx04oOLKigiBNaXwH/wBS6PoP3qzUuLe//wDnHr8PAGTS+1JAGY6ff0qgZSUpkCMdRioKVggH371AEzJOP1oa1wnMkUUo6sJzMegpVagpJAJz3H9qBJ4TmfWKr7gqPTHrUCrpEEHgc0m8fzDv1qgeSOv39/cVV6ylSkCBmYoCBDZtknrFIOlwKOd3rQStbZThk08W2GUyYJoE7h91QhoUI2Fw8guLUcfOgHY2+5wE5ANX1uEoUEBMiO1AS/Y3s7o4Gap0B24OxCJI9KBS4ZfZchxKsdxVlodivVr5Fqj+rJI4oL/XfAt1pzPmBe5PeayzFqnz9p5BoLU6aw42mQDUHtHtWhuCQekUFpotkyohKAPbtW2/wBhzSSCn4owIoPnN/p6LS8c2oSVjipaXpb2oXcOYT19qB/WPB34cJVZgSByMZp3wPorVtdOv6mhJ5AByKCeveHdPuH1v2kAdgKw2p2/4W728UD1namWnEDM9K+q6eEqs2iMmAMdKCS0yZgmP0ocf+IjtQcP09O1CWCcCcUECZmIJHbpQsiYIoOJUo9RH61DclXXA7T71Bwx+Wc8UNR+lBAqO6IrUeBh/OuYOAlNWalWepnbeE+g/alzODMJOJjNWjkqIjaPXGKDtSk547gGZqAbh7Z7bqAsc9fc/fpRSdwSY7GlFpUMxIA5BqBV9Uzk0o4oZJoK+4OCO/rSxzIJiKoioBNV2oq+AlQzPagrluLWAkTHQ9KmkpbBKvqaDhulqOxuBPb3ozdg+seY4TBzzQdtZF0lvbOau9WSLPTSsASrtQU2hJFx0AntWx0XRG3gCpO77/aguD4YQ4iAnpwTQLfw1b2rkhKZHWRQT1PRLF9qFtyfU1VW1ra6QvfZgJc5mgjqesX102WnHysERtPSqW205TrhUBk0FmjSnAgfDtxS93Z/DGfrUDeg26re5C9wgHM19G0labu08vAAEZqxK+eeOrRdnqxWlJhSvpSul3flwAkA0Vpbdbt4kApx0imEaUViVpKR70Dh01ptlW1BJjlXT1r5N40R5WqKgfc0B9FcSu1TJymvo2gPedYIIMwenpQNOEidue0VBJkmRBPAPag6oE8Zjn0oCkkmNoM9xQDVjOMCoHrQewev1FeWkRPEVADfhQ7ff9qgQSZEg8yetB4wVYEelaXwLhy7Hon+9WalWuqp/nyfekyNoJ2x3MVaRFJBwE+3wzUVH3+/sVFBPO4mgOnkTMUC70ASU4+tJPqJSQCSTUFe8SAAYMGkn19P2oEnVTgEfKgLVmR0qjiMmP1+/vNVWqbVvBOUiDxQJqUhtBIz/AHpJbqlrgqJzwTVFhplq4shQQVdoFXtnZvvJKJOBgVAlaWxRq/lqgEHMirvxg1t0ZKkCRGYFBQ+FkSnbkxzX1PwlbgtblcCgvbpKENyIB7CqG7uC2smJM9+aVFfc3qlJiCQO1Vjjbl04AlNRR7bw1cXCxuQYOec1d2fhpFk3KoBPUHrVEHrTaCB9KzuqNltasY9eKBRu6CDABBntW58JukshQM4EGkHPGmlpu2PxAGRmI4rLaFpQccjaCaVGxsbFNs0PhHpiuklxzbHH9RHFFOfhyGZI6V8b8foCdVV2mqhPRHANoxxW68Gvj8MpCskTUVf4WT3J7VBQjkQaDnOCJPQVB0SdyUhMdhNAFR3GI9vv74oakke/WeKCIFRVKsUQEpIVO6Tk9jUtsCBnvANRUCABzntWo8EABdzHQAfrVmpVjqp/zBwaSwEwBgVaRwQkkQmSe3NcXBHTPU1FAWDmD+9LrO6RigTeX8O3kiMkmk3pAkkQrMjFQJXC+THrSDxBk9CaBVwEHkH59aXUAIA/LPH39/WqIyUp7+5qo1kEKQR26UFegZ+JUVBDKi9IGJzNUbPw8W0MmUwYrrd3cN6gdqFbQcbelQJ2BU7ry1rGQKvPGbaleHUKGSYkCgznhv4IkATxX03w1dBu0KZA98UDj+ob0RPWM1WvfzlGAc/r9yKDjVh5udivac9fSrnTtHShQUtOf0++aRFqryGBtCIj1j7NVuov71jZiT0FWkQS2gMlazE9zWV151jzCEqBPWKis8U7nY9fpW98KORbpSYnHSgutU/mWCm+ZB9aznh9SUvLE9Tz7mrUadBSpAEg4rrbKJwB3zmqGrhCUW5Vx3xBr4P4+cLmsOARKSRUpFbox/zARI5ra6Ao21+ls/1gVFatCtoJgnnHeoqyMSJoIDgiMeowPevRx8KooOFI7QOoIz9aEsDGJ/8AEdPuKASvSvBPM0REpBV715QSkgEj0HWoobmJA7itJ4JP8y5HYDrWpqVZapHnkxOBmKRCSZV9P+aUiBgkYT9K8SIHA+VRQXDMgbZ7Hil3lp/8QOZHNApcbciP71XvlJMmMdZqBC5OD9KSdB6GfQc8UCy4CiODQ14yVVQJtYSsmcCqvUylbkp4HE0CRb3tyk59+aYYYJbgRI5oNT4V/Dqd2vqAHerq+RYsrBYII71Bn9JbS7rb5x+XFWfi7/8Ab4QDJERVGR0F+FcxGK+jaKAbPdJxQOIB4J5+/v500yynE4HoaC2tLb4QuJI7ffpVin4RtAgz9/rH3xqM0rcRGYMCME9qq7t1CTJ71KsZPxF4hcT/ACmFx0qrsrG7uf8AMO8dJqKZasC4rcOnatr4W00oZDqpIA6/WkSrlTSSXt23IJkcVhrS4SxqTje/qelWkam3BcSknmMx/tVg2CUx9/eKQe1S5DFi6Vc7T6ff38vz/wCJ3/O1Z1QONxpSFbB0NXqVRjdit1cOBl63ukjB5qK09u6H20OD4iR0NTUJ6fMUHIJhUD51xQ2iB15n3oBpIUnEDuE8feaiqB8Shk+h/eg4pPQZ6c0MTMUHtm45zFQWAkFIwKgGoysk/StJ4H/Pdew/c1ZqU/qcfi1QBB7UoCQntxVpA1ETz8qiTOJx7VFDeT8ODnqIpZ1JEkqyOsUCLx54IzH0pS5PJB5nNQV78gRSboSQcxA6H7+xQKukkE9TS4APKjEff9qoUvHvKRtH5lcUs8Fi3AMST1oAtgJIE/rVn+HLbEhMTQF0q0dfWr49uOJ49KMXXWH9q1KO3rQPeHADeOrjJRmelN+KZ/wFQScHp0OagxujJ2wfWt/4fut7ITIiOKotWnAVAdsCrS1WkISN0dgOtBY2zoKQkEGmy5AKh69f7fT741EI3dykEgwB71lfEepJaQQghUjoYrNVg3LhZvPMc4Jk1qbXXWFWgYSQMR6VAFrUEof/ADJImZitroWtNItNm4cZ6ftVn4Vat3LKrdx2RxXzu5WP8bUWyY3TNWpGs0y4+BIJ471cWjoUeQZxz0pCqPxvflqzUAqCRPrXxLU3Cu9UruePnT6oCTCwoHg1v2QLnw82s52jB+/apRd6A+HrEJJG5JAP39asjAiEwSMQJ+YoPDaZO3J9On9xmuKhQ/LtHGRE/eKCIGYxKcZ4IqJBAACSkevH3zQeIPznrUSBJMSeomg4cSelDUJ5oAn4V7if0rS+BxtVcj260mpVhqY/zSsEiBSJx2HvVpEFHByJ9s1wkGCDM+lRQludARPpSjxWPi2qSkcdZoE3VCJI+XFJXCgJPNQV7yse9JukmYP39igXWnkH6Gl3EmSe36VRXPoLtyFTgZ5rly8SqIkigAwoOPDBEHpVs++Etp3Higf0B8PEpQBT1zZsLlaufQVAt4cWEX1wMwEGmNeVu0hc5mgy2mJAaBFaPQr3yklIUaoure8E7ir9at7S8Chzg/rUFmxcjmeOa87qABgKz71RVatdny1ET8zWMurh24fVJJHSKCr1JACYTyRxVMtd42okBW2gIzqLyCCuRFXmn62+lI2E5HTFBZp8V3aLY28nPpRNFaurgquFiRzPfNQaTTbrIAMnrFXaLraiZyOo4qjFeNtQK2VAHHaa+ZvK3O8znmkHd0CQa2HhS6DtotpXalF7oDnlXLiDxux7VelIUqYgKzH370HFIHJAiRwMVzAOSASOee9BNI3QDAI59fvNeKEn3HJ7UESMdPcCKGqOM+1BAmTJ6frXCCMEEHscURE4Tx860XgyQu4xiBmKs1Ke1MH8UfiPsaQI6FKZpViOzGQB6nmhObkZE56c1FCOe57iKXeX8MZnsQf2oEnkyOv0JpG4gJiagQdAEDkClXCAMH2z9+tBBsJVO4gAUjfOJb3JBwaoSZX5gUvoMil9u87iYnPH360EmmEtJxE9qMlty7um2SCBMe9Bs9O8MG0baWF/nH617UtPebeCACUHpUFfprAZvrhJPxbfrUtYKTpCgoEn0oMzpCgu3UDyKM1cKZPODk1Q+xqAWIKo+dXel6id8EmZ71BdPXhQjcTAjpSatQBO7digV1HUELbCdxO7uarrRkuKkp/N1iguEeG7dVuXX4EZAmqV8WLa3WwlBA7UFLq6LYNEspkjrR9GSPwZWrGTzVD1kyw5cb1pGczWgtbhtFuptggKIie9QLWrjtu+VKUYJxVirUwW/wA0ftQZfxO6HGiqefWsM9AWYyKsHgf1q68PXXkqTmBVo1ls4W7pt7+lZ571qEnekFMkHgkVB1SDHABJx3qKwlUCc8RExQeTAGeD6EzU5gREHptExQcME/7R/wAUJ0AxtBHtmgHtVjBPyr233+dBAjHTmtF4LA3XB64FWazTuog/iVfDik3EYnbjtGDSrAVqGc/2moFYSmRwe1RSzqus46daA4lQVmFCOJ6UCb6xsMHrGJqteXMmePSoFH1ZM5j+1JrJ71QlqDim2pT+U881TP3DtwAgc0D7dqu2tk74G6BmoeVsMDiiiN2xUoVMHynUKR+YZojU2mu3KGkB0lQSIAOYo1pqqnrsIcOKgSt9i9XuVTtOw4mRQtczo7npQY/SndiVj1NWYti7aqeHAMYqhRG9onn39aes73yCVqMRQXrutt/gUkzJ7GkFXpdbO1UE9qgLplou6UkGTVrfvW+lMpQCFLGaCnu/FDqkFClAJ4FUI1EuuOKUr3NUTlDrZQRM1L8Q4xb+U2lRnsKKhbak+yrKSByJFWNlrIbUkEnJ4JojUWt5avW25zKvSqm+u4WUo4H2KgqtVuAu3O5XT2rKOSpRIGAetWDxxHc03ZKKDuB7VRrbO58/TsfnRkCtP4fvU3OnpSrK08pNQWKoBG4BJGfy1EwMnBiKDskRnJrqTClQYAzQeJ6b/SdpqAIJmY74mg8sgemf71FKNwwfnE0EHQc/Kr/wZ+a5+VWalNanIulBJxzS+ds/tQLLBMgEfNP+9LqkKySc1FR3hQI2mR6e1LPLAMTPagrbmdxV09KTcUOR0qBG4VGQSJ7c0m4sA5xOPaqFbs+YlSCcfQULSbFt6+QOYMmaAvii6Su8Qy2ICBmg3DjabYLJJV2oO2VyF8CT0iuWxKtQhSTtmZoNA7cMpgQOOlVtvdeXqI3SAOpqCw0x0qvrhfdERXNWV/7M9OJzFBitMSo7j3NaVja1pO0qzJM81aEggLbUdomeKVvklKQE96Dru/yUiYIzn2mndOClwkicZFBcm8bsGClEJVFZvWNRcde3FUz0FAj+HdvCNgInrVtpHhrcdzznXqaC8R4fs2zu84D6UJVhatufnCh6/f3FQFutPtrxhLbQynsKz2p+Hbi0WXASRyKoFbai6woNkkDiri0H4psq5igqNSUU+Yk4kQJqoiQaAaYUZ+dN24+Hj51Rf6GQglByDirnR3PweokKIKVd6g1SIWjf8MdMcfKunPM9/cUEYJGYHqBFdk4MATmSOfuaDwKlHIievQ5/3qJmBJH0oIJClElUY6ETRJKSQmQR1I6UEF8RtJJPCf8AStB4SABuIjpwIqzUomp5uV/ClJB7c0oSQDhP0pSBKIg4HzoTglO7amDniooBxEdPSaXe2hJMEEDMCPpQVlw5HQZpB0mfSoFXTuIIVA96q7y+ShzykfER1TVCI8y4uPKbUSeOKt0Np0q0Kj+dQ57UFZbhV28SpO5RM7qVvGnUXJQSSkHFA9YJS26kq4Tz61Y3wZ3BxpOTwRQDtbS4uXJKZHM9KHqrJbvEzhfWgtNCRsDy15/l4np94qGrPAaQ5k56A1Bl7falgpHJOKbS+VDZuwMxVHVJO34eJr1wAGwIKscUUk+tRcAyB2rQ6CylNt5xgwOtEU2sXSlvLCDg9KqmkrduEhWRI5oNtpjFu3Zp3JBURzS+pNFCFLbUUgdjUFO5qI/IHCVehqbNwV8kx3qi/wBNfRbtJdUondkVZPXbd0wBtSe/FQYnxJa+XclxoEdaPoF7sGxR9DNUQ8SNbz5jXCcms+t3EJ+dWAaSQeactF5AI59aC4snC26gnirpZUlSHQrtntUGr0+5S7ZgDkCIpkAkAqgDurNBBKoIkAfYqRB2dyREdv8ASg5uI6EntPWujI9OPv6UEF4JgSZ/qHvUEqkkRmg9uBImB6itF4Q5uZmZHNWalE1NRVdLzugxSbhO44NSrCrh6ARPpFCUsgiRBjqM/WgHJ7x6xQHlwD09KCvfSMgQaQfUASDgjmoKPVL4bSw0SFzSjLf4Yb1iCoZ3VRYaQhpgquHAJORVXrmoquFkT7CgHpVwpAk8z9aDe3HmXJAEqnNBZWW0kJgCe1PuKRvSDkxwc0FppuoW7fJEjvVdrDzT1yFo/p+lQMWHmG1WsE5xkUl4id22KW0kyeaoza3QmAP0pvT0l27O7Ijmgbv0eSgpHII4pd5wpbAnIoA7S4ARzVwm7/BaUUrJkigzAcXd3wCT+Y81cv6Wtjy1gDORQWVq4tLYCsf3ol04DZu7ldJ5oMjt3XBHWeJptvcFDOaC309xVxDQyOwzVs2SyqATkRAiKBPU7bzk7o5qmLRacUtEgD1oHFvNP6e4kwSEkVnFMeZJQDIpABKTvKetGaMKkcCqLFlalKTzANX9s95lsEHMRUFxoV0rzVNk4q+BIHE+3IqD2JkACOSMTUkmTnBPpNUdURtwI9e9RbnEnIoJbZHJjj2+/v0GE/FMAHGB8qDxRPAMjMdq0XhAz+IGZkYjtVmpXdTKfxbnSDVe6oARtMdhFSqCs5OR2zXClOcgmZwIFAt/UTwB6T+tKXaoIAJqBN1RAMd+1V92RtURz1oM++lpDqnV/m9aLpbSr+5/nz5QzNUL6vd7Hl29v+VBgRVXZoDtxD3NBZqtmmRKU/KknbUlZdRkn9aCx0dLi3kqWPhBirldki5vAEKEx14oA3unqtFkHCvXmq9ILrh5xQX9uC1ZpRgEn3rPeKVlPwgZ7UGZcWvec1Y2VwWmQ6Dx9aoO3dm7X8cGmy2gD4jJ7VAxp9mkOKccG1uKr/Elw2tQZZOAKBXTLUtHzVj4ulXjby3gEkkgYzQOeUQBuAT6qqv1NxW0pTxQU6bZzzQvbz6RR9ii5gHBoJWz67W63gdavbV0XcErieaCd84UFI6RNJXLKfwjhSTKhIFBT2a5S42TEk9fv7FB00E3DyOkH0oFHEFD2fnUig4Ij7+zVDlknBJEQKsbO4CHIUfSoLu1WWnW1pPX4vatI3cJdaCuneMVAUOfBIUDjt+1c8zEhQie00HUrkjInuMURtU0BCQehxMfX/j61BUSBn5GPvmqOSNsgY7Sav8Awenb+J9x1qzUoWpHfqKwZgcyAaRuTCztMxUUHcYkgD2GPpQ1qx0+mKALi8STx+lJvqStwmefT77VAo8oA5OBVJqWptNbkoG5R9aCjYS5e3IbIOTjNX1ypFhbpaT+YiIHSqKNSR5ilqgzJwRSaj5boXMRQNNvl5YbAwqnHG/JBTxQHtFI2ETCuOtP6aXE3oVtPOD+1QF8VLdQEriMZqu0NkvvDen83NBc3akJWACAEcVjNevPOul5kA1YKvb5ntzRQpQbDKIgn5/WqGGUm2AJMU/aJduVbxJTzioHNSvwxaBlBG7qR7VRNWzr7vnHv3oHmwouJQExtyYq1aZ8odldBQNMOqUkpc4IwO1AumElsk4gYoEgEA7cT6811u3KVEwSTzA5oAvWxUY/UUW2T5RB4CcTQPKUbpHG6Olc8pWUFspniaCicb8i8VKcHpEVy3Ulp9a0HkTQI3az5hUeSanZq3qiPrVDolpXw4qRTtIVn51Bc2LxLISSZHB4irrR7hRb2LJkmoLILIOYz2FdWdue+JoPBZzM59MH50dlXwx2xmgKpZ6VxJk5kdfhE1RIgE7Z+v7ffrWh8I/kfPBJBqzUpbVir8a7gbZPWq1UD+kexj771FBdWCYAA/vUFHPeROaBV1zJIM9ZAj74pO7u27dtS3YAHMd/71Bl9S1Ry+WWbZW1Gc0G1twwFedKlHvVDOjMg3fmxhOTSutvhdyo7hE0CzqgtmQaGwlK1bXBI/egO20lpzc3xzBFEvLhS8qIn96KhYvqKpUZjMirix1JKdVRuACQODiiGfEV+3dOBtIo+jWpDYUcdjUCGv3P4NCwDE4rDvOF1wqM5NagmyraMc01aI3kuYwKCO1VxcBPrFa+3/C6TpgK/wAxT1NQZC5uFXN2taQSknGKt7daUWW0iDmgjYoBlZMmrazVvVtJyOJzNA0pKANshJ7zSV+8ENkSKCFlZl1JXBIHWnxahtvdHv2oI/g0uEkkZ61J/Sf5EwY55qDmltoS6EKwlJ/qq7vbBp0IW2n39KDPa9ohblxAkxWUlbV1CgeYyelUH1G0K2g42JHpVfaObHADxVFsmFJBnI/evKTIiIA/TrUFhpZSHQlRwTH61bXC/wAHeNqb4MTQWyXkuEFOfSpyCciPUioJpVAIHWiIUlAE/p8v9KAgWCPiMYqSFKSMkgzQS3YJVCp5zWm8J8XHuMff3/fU1Kr9Yc/z7pzlRiq64WIhIgCcVKpVSychSZ6KjAoaVqSTwSfSDUC2oXIYYUdoJPSs3qDL97KlrOztQKJtfJny2yOu41xbigT5mDFUXWjsts6Y6+omVDBrOfhFXVwshUCcUCz6VWjhQqTHpR7RlTsqHTtQN2rYU8lCzyetWmo+H0utoU2qBFAG10QNtn+YJ5EmpNaehtW5Rz0j796DjNiq5uUwrdnpWgKfwdkdyQmB1qDB+KNT/FvlpPA5NUdagm3znintN/IszA2x6UoY01sfiCYiCYxVhqwcu2CRMJ6VAC309DdqlcfmxmhXp8vanviKCytLUtsIXP5uM1Y+SllkcboBg0C/xukqSvaE49KUuLdbzCjnpmgvdKDbWmlJBKwO1defm227cioAXS1izQpudx7VY2innrDapKcDJJoJaVZi7dViNo4FNLtnkLhuQoHFB59BW1+HfHxkcmsp4r0AWiUup5IwIqiqswpxHlqMp49aq9SYSzdEN0BbVwt4MkU8hxKh+XPqaDwWppQUknEdPv1q4eu0PaeiTLiKCw0m5S6wAkytP5qsErKuTUHfN2qP/cOsURKuOvrxQESqPlx6VMqlI3An1NBJC5xgVqfBxlp49JFampVbrbiUX7oUJk8ng1WOObiqOT39qlUuoylU9f8AWoFQwnFQCuGw4mFCRSa2W0/BticYoBvBCUqKABCf1rNvBaipZmJ6VQ/56v8ADdiT8MdKqGLvyXNxI5oFtX1BNw4DGeTFE0l9YP5sc0Fg7aXAuEugHb3Bq5avFqtigqzQBQy8pe5TsI6mhOqJPlNndJgxQXOiWJt0ea5jrmqPxZ4iIUphlQIOIFBjFqK1FR5NcrQkBinLNwAQYzUD+mplRI96dXchLTjKsg9Kg5buedtRIhOTSN+Cu+A4Hb796C4s1FbaUTARzNcvrlQcSgHMcCgZUHGrPzCZ3envVpp9gLjQ3H4T8IoFtOcCUOIUJMEZptbbYt9ySN3XPI+xUHrWzLkgiABip2JUCpue4xQWdkg2rvI+LODV1a6f57gcjnpVC2taYsLS8OR1rH+I3FXLakK/pxQZrTiU3flqn1pHWUJav1ACAc0AVp3IBSKm1c7QehFBMPlpIVyCcU2h1brUJkTQN6VeKsLpKVCQeTWjZeS6kFHXpUB2m92UiPWipgYEbetBNJnmRFS56zQTbPSZ7elavwUqWbgcwoZ7VqalVmtbV3rhOfixVY8kdQCPX7+5qVQFI3f1RFQV859Kgio4ER9/YpO4UkiOtAteuRZqE/EeKpCtCbdQWfiqiKF/+3KM/eaot5fdIT9igettMDwyJ96Mi0Nuvt8qC70u4LxDbuERE1zU2m7dwLZXI9KgSDtzeK8towmYJFXej6ULRHmvyfU1Qtr/AIiatmi20ZIEACsLdPKuH1OqJO41YBV6qOqM0VlRJioLqwUEApPOTQbxz4yZqDmnOEOe9M3KCHQ5EielBZWw8q0K4gqFLWVq9eaqj+oEgZx9aDR61bAIZt0CDjAq/wBHs/w+mJtyPzjPSgzz2l3CFuqQIAk/Kaf0+wU4ygqkyR0qC+Nqi2RtIEgZ9qzKf5d8tROEk81RYWlwm5uQUniK01lqLLLaWlETwaRFi8pq4ZKFpBKxieJr594itU296UbRCulWkZXWLBdo8H0QArIA61T+IT5i0OCMjNSKTt1KKSDOBmipaC1QKobQztHxiAKdY2JAJHsKg88je8ClcZ4pqyuV278LPwjJoL63uUup+AiiBZKiJ+dQEQqckxFEDg5Jj5TQFKsEiZ9q1Xggks3BOMjFWalVOrInUHIP9WRSLzm34cUUBZCeYT3oLhJiOP296g4t1KFHdx71X6hcNkkIxjkUGe1HU1NLPUDGaqLi/cfUTG30Aqh7TXw6ytlR5FcXpSrdSlICj8qDiHn2jCkwkVNd1vTABmgCi8eCtiEqp61065uYcedKUSMTQXiV2WmM/AoFaRiqrV/Er7rfktAAcCKDPOFTvxunn50o5AOKoiMGu+tUcNSaVtUCfr2oHmbkyDPzAqayVI3+k81kRYcDasEYMwDVgtS1sJgSeaB5tSlsoQqYJir2yaZtFtOKyecGM1AW7UXrsOmecZrUWTgWu3g4gzVAtQuGmlOpB5H0pyxCBas7QNxieKDnilS7ParIDgzA5rGFTm5SikwrqaUjlre/gLoJ2hW7oauXrltbYeByrJFAxbeISlaQs/l6GqrxPdC5fS+CfhzFBVXbydQtvLUlJKRisnq4MbUxg980CNqRJH0p1LcSUjJqhu33KQN4nPWjKbVO2IEYjFRUUlbLw3IxPNPrDbySsE0RK0ulWqoGR1q2YuEuJxMiJqBgqO2AB79a6ndHBIoDAkJIyeuBPz/vWt8BGWLkxkqEmrNSkNXATfOqBJJMT04qtdAUZwaKXchSCVQB3P8Aakb2/bYTCFAgY5qDP6nq5IndjNV41ULB3K5qhS7QHlFUgD17UqW0oRg0HLR/y3grsa1elajbLSBcqAB+dKLVQ0JSZW4FE9ODSzqvD7YnzED5VAhcXmktDc2pJ/vVZea0pSC2zhPAqirdvHXFCVk1NtKlQSd3vVHLhW8BI4HQGlVJg5696Dm3FSCBFANQz1+dcqg9qsoVRk9ewzioIs/E/tMRV+ylAZAIqUWmnsoWltCiO8U54gHkuMtokGQTFQMt7S0gzkiautNdIW03/bmgX8pVzqCwrgZzjNaZttm3sG1qVBQRVgpPE2rjUFIYbUlRRj4aWU0n8AJgE/Wgz103vf7R2FNInYkKJKeYPSoIXSto3ITHzquu7ouo2HKgKBazdSl/aTiqe+bH4laTkd5qirAAcPf3mrfS0pd/N2GTQPFoIVOIHrUkOJCwpREA0D6m2H2pQuB35iguJDQg4Pag9bON5kBHvXm3iy8Vp/KD9aB+wv27hzZxH1qz2eXkjBGD3qDhO4jJAPXith4BkW9yMDKcdeKs1Lha+YL148mScyBVFqLv4JyFQYopC9vg6yCYSRWa1K5JVBPpUFRdp84YPqKR8k7sK9vv74rQMN6UbRJ9qggblDd9KAq7VCkBaMT+tLuFxrhf0NB5L61YBP1rpUVCFbj86ARakmDijoa2twSJ6UHEJBcAxk9TzXFrUhzy8gCgK6jagHmaC8n4J75iaCDadyQKkElA+XJoArMnFRqg9ukcmM1LdtBE81BxClBSSkZP3/rV15u1tO5XrUofsrmHApJ/WnLx5V5tMZ6UDlotS1NJJwMH2itLcuIs7dl4wCkdKgjpzoW+X4yrvTNzeOuFTe4pSeYOaoorZaGNYcbdE5xmr02oXYLeCpAnpQZNaSVKWehij2yg4khRjbxNQBfeATBj/WqK5c/myDQDSr+bvBpG/wAPlXf1++1UVSEFb/I5q8sWC22CKUFfC1YSSB1NeCSER34E0U1pxKTtnJ6UxetlZ3CZ7UQklta1AJkRirBphPlwrtQQsrbyHipszVi5qn8ko61BC0vWlgblAK9TX0DwApLltcrGYUkTVmpcZzVNbXaaw+N2AvvWd8S63+Ke2pVNFVyblRZQN8kHI70rqgG1BHBA60Fe+ClvA6ZpJKiFSaA7bqQPWO1CJIWJ4qgynNwj+1LqRBzQcSkD370VpKeVkiM/f31oBrTDpAOOM0wiY2g/L796AaklCt2fX1riiHCCBkc0Et28RyAa5tBxMx9/6f70HW0BBCjH1+/WuPFJHGRQJkZxmo1QVg8gVJRE1B1lMkCn1EhpOZkYoHrb+WzM5PSaKxcrMJB61BpdIYStCVKweeYoms3K3ClgKwkxjrUE9LvS0Eo+HGKcurz/ADCFoMp69uaCu1pCVvJu21wPQz+tWrOoqGgKAIyO/PeqM5+IKXCeUmu3DpaCVIEpVxNAhf3ClNYInnnFUzlyYgmD3oJsv7RBxQL47yc8YoEVfy3Acc1orAJdaSAQMUBnW1pB2kbfeoBcp2qABPMdaBu0aQjaTBkTIo9xtSOn+lAmw8ltUkfPvUnL0LgRAHSgK05tQSpMynj1oLjiFKUoqyeR0NAAJSVYGTX07+Fiiuwu1E/1pH6GrNS4+f8AjBS29auSScr5iqN6VHdnNRQvPIUJ44oly9vSkbuRzNBJpoLTkUhethKzHT1oFwmf7xREgAwZnjBx7VR44E/r/evJz6ex9f8AU0HUIG4DkEff39kq0FsE9fv+9QDS0peRIPtTDbcY+/vpQQcbnPHr0pdxG0QnP60EUgpyfrPrXisx1I+dUdDkzP2ant3D9o++0UAXWoMGljzmgm0PQmoqJCqCaFimk3MgTnFA9bq81Enj1pyzMupwCDUVesXIRdob4ATxS4dNxqyxMAcTUQu1dFu72g9YxV4XkK0p1So3RIz6UFLeXDjGjNuFRO7ir3zArwolaSOp5qiq8ubdK56daCtwqTBPAxQVl07uJSOaqLglK6CSXQGt0Ust8zzVEFL8xSTJOatWHVNNBIPyoJOXzkQoY7mi27vnAcgnmoLJZU0Ewff1oT13KUifpQTba3oJ+k0uGVF3A60FipuWiRwB9/3qqeUsvQD9TQM2yTIzmvp/8Lk7dPuh/wCSc/I1ZqXGP8RW6bjUbpRTws1mrxCRuSkelRSJYPUTBoLoKVCJ5oDsulBE9qBcbnFTyPag4hoGAB7CulpIORkUBGmCpGQKE4jZ068UHUCIMmRxTts1vjH6UBzaJCAYHPahrR34opZ1JA9qClG780GfnFEcU0DxihqZM0AVJKfaptbgYz8/p/eqC+XuAn9vSlLhk7sUHkDaiIzQDzQcoqSRnNA1ZOKKiAcDrVlpbkLk8g8VBZpdCVFyeMUq48tl8OgwDzQc05RuLuTNOXV8GVG3kQRECgK8lN9pIYBny6Pa3IOjfhQ6PhJx2oEbm+8ptLIMEYqN6S00hZ/rEzQVjR3LKv0pG5O65IzE4oIOJ2jbFLOAkxyaoNZslZJqwRbLgQccdRUDNtboUdqufaiOWxbWnZj4s/f0oLtplLjIJGaoNRQpm4xwCf8AigttPdS4kJVExRTbHcTE+tBPYtLZSExMSTSD1osOF0pyPSgIwn4SraR0r6P/AAuVusbsdlp6+hqzUuMv4gU01f3ISudyzIrLXoHmEjiailgenXrQXEAmQCKKilpUzBx14rj6AE4ie1EAZdhQSrn1o0Fa/h6nigfthDUR9RQHWtxnrRQC2oGIMU9biAfSKIMp0mEk46VEoCqAbjKVJkfIUuGz1IPyorxbJ6UFSFcp6elEDKEkQRNDICVwn6ffv+lAwzEQQZ69ooTyJGfpQLbZUAOKWdTtWQOKohUgojHSqDsL8sKI56U/pTm1KpqBlV1CoKsTmaI4tLqUgGR+9RUdMe8m52g8/pUbpxCrpRM4miGNPfWA6UGQoQKWbvC0s55Pegi44HHUknin795D9o2mRKExQUxWpOTz2oCVDzd5g+9B64eSpRMe1KI/NnjrVFhaEASnp6U2m4Wkwo44NQONuthsKEE+1CS6tT4EmJ70GhtlpWhKUnkUvqFu263ECep+/nQJWjiW14MEY+dONXMnOc9OlA7+KSGT8KZiJpY3HxAqAioBocQVkwI7c19D/hfB0+6IEfGn9q1NS4wviNl06rdGDt8zNUl25tUQT7mooDXxcmprBkUV1CUx8Rg0ncuAKiaITSjzHjHfimSgoxQO2jkpzgUVCPNWQM5xQHFmnbJIH1rqbcoG2PoaDztqvZvjAzPahIJIyIoOrAB+H96G5tPOD60Aynt8vWhPSII5FFDdktg1XqKvMif1miHA7DI2g7j1HWotEOglYMfvQBfT5RlHBPM0m6lUnGKoGRBrlUTQelM27mwfvUHXHjuETz0o7VyPKkfmiagjZXJ/FAqOB0qRWXHnldMmgctnvI00K/qIqtU5uc3ZzQOWm13MnFDNyUlXxcHoKBe4dChgye/eg7/h9hVA1JkTXWk96CysWgltS4xHH395ru3eY71Aw3arPCo+WKbbt4GSDHrQNMObPhkiiOPqPxZggTQKPbRKgIoSLhaZyfSgfZWlxsf8dKDdSkQPegUbuCDE19Q/hG4XNNvR0DiY+lWalxR6othy/ukkZKzBFZTVrUJdlPvUUihJC4jH39/Km0o+H5UUF1OcH3qtukEmQc/eKInpYBeAWo+k8VY39uAtOMHqaAaW9qYAriXywrPB70U2i/bI/MCegqCrog4John8UDbmeSPpQARtP70EFOBOOTQy9PIFBHeDxBPM0K4eQhPxGOnvRQ03DaxEzSr6QFbon+9EeC+ij7/f3+lGaCnMAZmKBoW28SqR1queR8ZSEwfv/WgWebPME0CBEmqOpqYcgUHkq3dqIkkf70E2UgubioDrzU/MCWliQSSYoCJcDlhtKoKaWaQAYJxQHQ4hoQlRzzmoOp3MrWcEnigXz5ZJmaETPNARKhtA71NlE7RBz0FBYtKLbYH19e9ESGgQQAk9z1qCztVtqRCVAE9OZ9qXufNZcPbsDQCZvSt8JPU5q+t2EuNJWDJPMCgC/agJ/wDKPlVPeeYhZ+CB3oJ2lwpEEyOmab80PpzigRuh5ZlHHvX07+DJJ0y9mZDiefarNS4yt88lWo3AB+IL6ff70lf7lJmQY61FIhkDP71F10owATQTTCgQe3XpSyrNSiSQQec0CwbLLo2jgzNWaHgpo7+nFAFKwVqI68UN9tKx78UVXusuNrCgpUffFHQ6S2Eq9pFEPNJ3NyFc1CSnAJFFCWrecGf1rm07ok55oGEW/wAMjB9qrtRRAjNEI2+8O7RPanVI3VQMsQvmB1FOMLS0BMH3zUBH7pJTANJSkqJkZ49KAVyIXG2J9ZpBeVE1YPV3bP8AbFUSQIPOOKMtICNxNQAKs4UflXgDMSYmKArRMGFRFTnPf9KCTu0I3Aj5VBTspAmgi7lvFL0HqctsqBjg9aB8KBTEcCpsw4SCkfOoGrZthlUlas9RRbkocRLZNBUKK2nxAJE1c22pFhvIwByaD3+MpcUEjPeev3FGWW30AqOfegSeYSVApPB70MynAmioF0EBBMzX1L+DiAjS70CMuJP6GrNZuMRf27jesXJVmVTUXBvHxGelRXjCUmRA+lKtNocf79IigK/ZlDpUOJkUwlbK0bThXcUCrlukqwBmlLj4FbUgx2oBBRnIijsqCh3NFRvPLUCB1qpeKm17s/6UQ2xehLYBOPaircDiCR9aBUTJJJg80dLyQraAB+maBppycfSo3FulbeTB70FUWQ29z14ou/aZ/WgG+4QcYzxQkvq/qzQS8xR4PFD+IZk4/wBKobBacZ2xSFwwUudDQBUNpqSR0/tQSUODzUi58OelAFMKUMUQgAff33oIpURJnnvUi4AkHmg4jcr2rykFOZoODcrg1L8OqJJ5oI+XHSj26wMczQOpUEETmcUy02QjcOo61Au+Hdxief0py1QtDYUrPpQCfIDqSoAAUdAbeTExIiioqtUM/EFT7UJ24UMJVQFbdKhOfrUbhRDWEjNAgFGCqDnivrv8GXPM0m8EyUrSP0NWazcZjUHmnNQuT2WRBP70qlkr4MioortissqI47VXM27jS90wAfpUDvnhxpTZneRgzVS5bvsXAcUfhqg34hKgI+dAu3EqUSP3oEyC4pQBij2wUhORJg8GihOKUpUCf9aGq3KkxAM80Qsu1dbykkCi2+5IG6gZAScEGfrQH2yFbhHvQeafLfwzIrz14SjBgemaBQOlS8mBXVbvzfvVAlEk5+nauBMnFBIIIzz9/wDNSncU+vOPvvQTCxny+es9KhBXzzQBebKVwRXNmPb9aCLsnFQiPzTmgI0kE4qTjaiQMg0Hkp2DPPpXktBSgOlAw4lDcDk0J9IWkBOMdaCLba05ieOlMO7iyJSQTk0ECwVImD86hbwlUqGBQFcfIymMGm7G+QYSr5CKgsQpstEqGBSCr1Ie2BPwigI+82sE96WD+zggCeKCC7pTmEK/eutt7cqkz1oCIcKSKlcvDaJMCM0EGB5iCUyTHFfVf4KMqa0rUNxmXh+xqzUuMNf3GzVrkdN/WntNuEKAEGT61FPrkoKQeelVl4FNypWOwqCsU8rzd4iaKm781BQsH0qhV87RCAJilwFKT8Qz7e1FSZSUqJPPWmC58EcT0oAFMK3GpCfSgK0lKsKHSkrsBLsJ4ojjawMGvPuiINBXlxRUTNRK93JqgiB8Mg59Pv7ipbuQYA6ZwelBFwp6EntXWcjGflQcUVHBzHMmvBpSz19aBlpKUpjhRGag4w4PjSPhHSoC21t+IMESrtXXLIpXEGI6UAXLNXTk/L/ihC0HXn9KDyGggiMUylgEfCnntQEFknZKwJoSWAhMgfOgihlTzskVZNWLaECQYoOq09Cc98wTUvwKn5iDt9aCTtkG2tpHuKrjYyonb3yetBF2yVAG2PalzarTlOfXig8q4dCS2cUBRUDumqOB5cY/b7+xXSVKEqNB1hxCVTPzph64KkDZzQEaWptAViR3oF29v5561ByzfUgwPpX2L+CqivR71RMy6n9jVmpcYzWLJX419UT8dJsB1lwBFRV7ZLJALp4ya5qX4ZaMKHy61Bmrx9pK4Rz1ii2iEuCSfpVDDts2pJKTMClvIEkCflmgi4yW1GImgEknrRUsqwfapITJj96CSkTgVWXSXkvQBPqTzREfMI/Nj7+/pUHnEkQDQLKWE9aHwP1qjwcXxFFCX3BCUkmaA9vp77mHExPere00FwgkSffFQSuNJW1ynNBS0kY2SfaivM2ra3JNaG20JD9sDB96ID/gptypTY3FPApRTALgCxyTM9agJdaY40zvSgwRNVzNk444r4Dz8hVBVaSpR3JRuPoKGm0etz8aNtAUHfuQU5rytNVmUESeTQEY0p1B3lEJ7gU6hKNkTEUAnSk4BxXmD5AKwBQCeuA6vJkcURtnzIUASIyBQeuLFwCSgx2iq923cSYKcd6BJ63+L4hn3ilnGIE9OaCAZxiuhsRmqIvMpOUjrz+tD8pacDFBJKnE4UqR2obxBMzn0oOsnEgfSvs38Ej/AOy3o6B1P7UmpcVGpNp/HPDpvwaSVpiNxXMbfSsqRvn1MHYme2KVUpbolRIn7/tVC7lkXQCB7EUzb2BREyAKAyylGNwFRKUbfMSTxQJ3N2SdscdqAVJCufrRRh5QRIIJihLeSiYMelAq9ehM5/1pZdyV5Ek0QspaiQDPpJqSUz9aoipjd0+lEDQSmJAoCWNul56Bx7VpbLTG20JUpI+dQe1BxizaJABI49KJoLr18sGCEzgUF3q1rstN0TA6Cs9pzzK7sNuJyTUDup6G+j/MWzavKP60zoV8+tQt3ZbjGaC01GxuLVpb7SSoERis0nzXbwLKI2maDQ/G/ZphGB070BdkhWmrUw3/ADQM45oF9NdUh2Hm896sNaYZ/wAOU8AJ9qDItKAXvGavdHKNTf8AJA+U1RdahZItbQtwJjE1m2Ld9CVqIlJ6UA7Oycun1JiAKPf6elhvbvyOAagRs9LcddgHjma1+m+H22mUuKIn1oLK00mzuHA248Ee/Svav4TtW7JTzSyoDr0q8GCv9ODbpTuTu/7aVc00qRJSI5mgrVW3lqKRQHm/ijr60HkNEjif1oqmilMkfOgUuU5MCI5pUNKWYgx6VQVLS2zASa+v/wADJ/wS+n/+5MfSk1Krb9W67d77uJoCnwlJTOD2rKq6/YQ7kE/CfpSzJSJCkntCqom5coYQMD2obuqIKMCKBJb4fyFUldXT7BgTtmgXF15pO6Ae1HlGwwrPbrQKLdU2skOSO1RNwtZIHNUc8hSxPf5VNtgpGeO1BIsbvTHWiIYyBOR3+/vNQMItpQYMEDiq51J3HBgcCgvNKsQzbh1SZUa0DhLWnBShGOKCt0nSHdVvl7wpTZq/fLWnqTaW7XByQKgm48pQS25wrv0qo1zSW7RW9gwpWaB/Rddu7RtLV23ub4+IVcanpjV5Z/jLRKW1HOBEVRV2Wtv2q/w1wnensa5qV5bKUPKbCN1QStdYDLZZ2gzjmuJu0Il1K43ZKaAVo4h97zwpMcwKmdZauyq1W0ohJiaCi1i3RbLJaBE9OKN4aeNncl0HJAqjRi7U85vfWNvqabcuNORbEBIk+sxUGddv2mrpXk/lVjPNLuFd3dJ+IgevWgvtHdtWn/LeQZHWK07QZuUQ2dqT61RQ+J7BdqCu2uI75oXh3X1qaNpcuFXTJoEda09vzS8lzcgnGa7b21u/ZlIVCoxPWoMrqtk4w4oBPJpPTGPMu0ocV161RobvTm2mw20JWqDSVxYP+RJQAAOtBUO262295BzimLKxQ83uSmSB0oCKtkBBG2SK+m/wdY8jRroGMug47RVmpcUF4E+e7MGVfWq95RBifnWVCUShO09uDSq2NxJSY7mqFLskJ+Lkf81Xup8xKtqjn/egA0h5siD8ppl11Qah4AE4oK1xSUqJA4PtUQ+rdg4iBVEHCpXTn04qbTZJTGI5oGWypKvi+zimAAsSBwfv7+xB0DpmT+tRLClCRMehoGLHcdyeffNAdQE3QQRyR69qDZMae4Rb7UDZAmveIgPMZtkYCgBPzqC008N6da+WnK1J57VVtPJTfS+EwTIBoHL65trlxCGV5HrxxRvIRf3bbCinfPbmgd8XWDTNg0GrfaU8mMHFE0+8Rb6Y0hZORVCNzaM3L6iEAnnjiq290lzcVN/EAJqBJFsVvGVQcjtXNQsLhLQKgQn9qANg4LYgQcmetXXh+yQ7qBUSNpMwaoh4+0827qFtiUq7D+9UNhLTqAoYV2oNRq1kUWTa0D8yeg/eqANXASsmSOe9BWM7/wAWUnHEVZ2SFpuk4JnHFBr0aP5VsLqT0NLXGrm2b2oUT2qCmu9QubsncFntImj6T4deuFebIT/egJe2jyCGFqxxB++1KXVldWvl3CFS2CArPTrQWv4BnV7bzG4kJzWEu2lafrBQD+U9Ko0NlcAPJUv4gU8UXV77zGtqG49qgotTUpNtKkESKe8OFH4Vc8lEA1RTam8tu6jdg96+rfwhB/wF5R6uDPyqzUuMvcOy66pR5UczSLxntj7/ANayqCfyypWZ9vv/AJpd91QBIj/SqEX5UgzkGk3UIbSVAgH1NAot8oXImYrjinXRKzx1oAOxuMDrXW254B+lUFS0kmInOaMkIAiOKgk2kOztOI71FlK23whXSgau2iSkoE96abKEt/EOaACXEtrMQJr3kocum4TKifv+1FfQC040bYKjZsEjqDVTrjalazbzwRPtUR5h5T+quNZhGaobm6K9VcbVPwnigIi5Uy55iFGRn2q68MakpepounCJSeD1qi81zxOq7bNqptJSDAmrNGj2ytDbuisSEzTUxVaRfsOKcLiQDOJ5qGpaxbWa1DbO7rRVew2L1Zea+FU8U+i3vHGCSwpxCesEmoKjUbZ9Kwhtk7+gimmNMutPYTc3O5KjmDNBeaVp6fELOx1ZUE4BJrt//D9KWCq2cBcTkAVridM6Pomo3LPk6gkhCBAB4NZPxW4jTbhdswiDJHvU4KBhBccLhGatdMDqXY2znEiorU2+rXMBl5G1uMj0oLrenl4KWeTMA8/WgZduNLab2oaSVRwIpKx10o1DySQlM9BxVA/FV1bvohJVuAg13TWfP8OPBULVkifagQ8PXzlpbutkqkYxWT8QLS/qqnDzIPtQWtg4gsSs5AxVjp10gtlboBSn0qCj8UXiLlva2kAcQOlD0N5xtlKSRHFUB8QWxACgZntX0/8Ag6sq8PPAz8LkT8qsS4xmou+TcuJKog8igeYFDfOPf9f3qKBdXGzIIPoKTReByZVFBF25YQk7xP7iqm6dccdOyYFAMmcq5HtRWgonBwO1BJ62O2YMigW5lRTQHWkpGKLbN70nd8qCaGvJVIiPTFS1NAaS06ntkigura1Q5opuVDMUvatJeQuBwMUCdyzCgOCKA4XWVJeniM0H0fRbg3mmtOOqlYAxAxjmqjXw5+OQ4DhOASIFB3TQ2LlTyE5V8ulVup6Ylu6U+kAb8ZqCvUoIMKpi3fFuhKkHNUGeuUqZ3lUqifenE+I7pWmm3Q4QAIoKe2duw/CVGD2NaGxbtH0TeKO4UD7lg4q3LmnrKAnPUTVv4E1N9+6VZXKfiQJynMcZ+tIVbeItT0zSf5vkNreGfT3rMuaxe+IhsFttbGBA4+VWpF3o9wrR7VTQa+I9QKrL7xFftvbmQomZ4qdDDfjW6CAh5kpMZMRSzmnWus7rnbuJ5kzFO9OKW+09q1uEpSn4RVppOipddFyhYCBk0V3XgFu+WysYP5hxVWzavbT5iiZ6moGbO1Tv2rVPavXenoaX5qSCoDn/AE/Wgr33EOMqWoTGKe015xOnKIG1ojI7igQHxOLWj/pmsvqMK1TB+EqqjZMaAq60hL9undAyRSKNDv3GlpZbUkE85oFNY0Nyytd74E9aFptt5rPw425E0EH0i8/lESU4OK+jfwmYUxo1ylQj+bj6VZqXHz/Wz/nXYgJKo6GgtKAajtx6VFKvNlRMdeaTdbaaBKlQe00FW+6pa4yE9KaaACBAiaBW4JScxPWi2Typg/OKouWmd7JESaqnmfw7w3JA9qgZdQV7COoqbCCQAkSfQTRU3kqRBJgDNPatZ+ZoSLhKSSAJjNEX3gWwVrejP2iT049asdJ8I3LTamVtBMKJk4H/ABQUXizRVafdAmDiYmayt9cykNg8nJ+dB9D0gK/wi3UEYEEkc+tO67aNvaEp9JHmSPeoKm1t1W+ntXDpKZ7Cp+IbJxdkl5sfCodOtBklWlw64RtMDviiqtnFNBIkH3qjirJ4NgEEZ60e1sylsbpNA/YoYD0f1J5EUe7tkuKlKiM1A/pmoPWzIREp/enb+/RoulOao2gNrcg4nn1qii8PuXfirUSpwqUic4rbWbIsHk2zJSTOIFBpTZMrZBcbG4Dk81nbiwDT6ntkpT0irYkJXTNlqbZDCQHE4oGg7rS6NlJJWeOIqKj4k0q4bQSls981T2uoXVrZqbBKSTEdqCtRd3rj6nFKKwTTpvHlIgmPaoCb3GUBQIBid3f2oJ1dx1exwkz1I5oJPJaTpalBIKjRL+48rRW7dDZ3OR7VQ3Zac6vSNqRKwM1hdYZW1d7FJ+OczQb/AMB+ImNOtPwt9GxQiTxWsvPEmh2FoXA4iCJAA5qypY+b+J9b/wAa3G1yicDmqq2uV2TW1U5xmoq20PT1vqXdrA2QSZOeK3v8OFhzTbopyPOwe+Ks1K+bXbifxb28f1fF70ldvtoG5CSgVFVblw8ZVuHFJkKunBu4nvQdUx/N8sKgd6Z2C3wIOOtAtdjzFCAcjpUUt+U4iYyaDUaSx5j7SlD+X1J4o3jPSUNoS/bpJAEzQUOn27l1bmEkkcR1qz0VCba6AfTuSTkHrQP32ku6jeITatnySR8Ueta7VNCt7HweLZSv5hE85mgyHgrVD4e1ArJlsnIrSeK/4hNJt0mzbKVHkjM06cfPbnX73UX1LfWpY7GlLVk3V8kbSqTmg+n2V1FkhlKQEpHQ1y3Q5f3PlhR8gZVA6ioCIYReXyrZUllB+GOlauz0i1urJLSjKUVZOpVLrWghD8sNCBiRFJueHGm2vNUQknmnFVrzVg0Sl1aZ4zTabbRl2hIfQk9xNBVrGmWyioPgkGk7rULcgeX8Q6GoBDUnkOpCWpR/2jmfv96h4ivbi+09FutBQkGYoNj4TtGtL8Nl5LJDqk8wRTL2rN6bY/iyyVOHJURVHtH8X3GrnYlGwHEAYpq8vXWYaddASrvTqEbmx8pIuLNfOT60PTrhH+JoeWZUmRz1orXqVZXyAXVTIiFVjfEtg0lwhhoqT0irUjH33nNEthJTJk+tLC7eQMJkd6ipMfj7txLbYUN2O9XiPB+qBDbjihxgDrQQ1bRtSabDcnaMzFWzjtt/gbLLrY84RjrQWWi7mGHHXpAiR6Yr5x4geFzrS1JwAcCgK+pKkpQQQY+lQ8hy6a2/GoJHU0ANGJY1NLKzgmPSt/4j8N6Z/g6XmsOlO7dNBikK1C0ZLaFkt9R6V9M/ha35ehu4iXZj5VZqXHzG9WFXbxBkBVVWpXO5OxPw8VFJm4GYGaYsEBx7YMj0+lALUleS4ptvkUmVOTBmPeqLNm3CLIvLMkdKRXcFw7xz9ag1fh54O6WNqfjHFahyzTfeHXFqO5YBOaDNeDnbdnUSxdAATBmvol3oGhOWJuNyZAnBoKG58TadpSFNstSpIkGOtZ658XP6qspUr4T0mgz96+U3OcSadbsRfNSVA4oF7rS27VClJUMYwKsvAmnC71BXYCZ7Cg0t9t01hzeckkAintKSmz8MP3jiQouERHrQJW9ybTTRdKyp2a7b+NDpzX5ozJoA3f8AEly5SUtohXSRVLceJb66cOYn1ocKlq8vHSVEn1JphGj3yvhSpQ/ag8NBuG3wl9UZq20/TLIPpQ6pP0n9qg0a9BtChK2vigTxWQ8Q7GrttB+EBXFUbTVXA3otmloEjG7HpSGtusuaAtG2SP8ASgynhTW29PeUhYAAOZpnX/E69QfS2wk9sUGt0Zt1Oin8QCCR1xVIyvZqJSScnkdKDSN+UptJS8pJ96ZVoj120XEOAz3NOdRnNZ8PKzvOeZFS0XwUbhkKJkD/ALqcVotL0C1smytSQVA4Pc09+HeeJ6oBxGavEE1C1aNirzDBE/misRqtlcJu0O7CpoGdxyKUier64wjS1NIVKyOAeKwFohVzeFahyrk9air5y1ZbYKlGTExNJMXGwqgYPb79agq1rjVAUngzNbG7v3nrVtEqI2jFUVo891fwN/D69K+gfw1StOjvboy7OParNS4+PX75TdvEHlXXtVS6S4r4c/WoqTLW4STx61YsIFuEqUQflFAW5sEXKw4pUTn7+lAvLFFs3ugH3FAVaf8AI7yJQBkdKpg3JWsCAcxQaXwIku3qrdX9XFbrRgfxj1or8pBwcUHz/wAS267HWnA0Qkbj+Wuo1fUFW4bD69vvQKG3ubpzcp0meZNOM6aLQpV/3Cfv6UFZr6T5qVI4JjtFPaM4tFsFKOPSg9qK1vIPxVdfw0dcS4ttKoJGJ++OKC48XAlgIUsbp6Ymi3d5t8OW9mMlQBIoCNWStQsWmZCQkfOs5qnhm6FwSN6m46d6CFn4XecUJQodc1eWHgpxTwWV4nigum9JsrNJCincnmIri9RsrQYQlZHegotV1MXzkMCFHiKb8IaFdXupea/uSkZ+IUGm1+/a0dBt0spJ28gV811+9TepDxlJBmKUjS+EtV/xTTVWzvxeWPhzTTTaHErYeWlKDjIoMlrXhtK79SLNcp5O2rrw34WFq82/cLnZnJoLnxNr7QZFvahPw4war9GYN4fOUIPXHFBY6ihDDYhXxe/36VaaLcXztmEsuAdhJmkRzWGXmLFbr6/i9a7oOqLGnLG2e6iIpgrdV151hsqAkJXkVa6R4wZvChnyFlZx2irKcA8YautpCUtTBwAJqqXqz91YItQJUvr1FS0YrW7Z21vChZPPJPNd05ALietFOvWrj9wlpKiBzjrQNUt/wjBST8Q6VBn2lzqSSQSJz61ptMRc6i+UtGAhM1Q9pDF05eOsKHEia3fgS1Xaac+24ST5xIntVmpXwu5X5l08rgbqJbMtuOGII6VFBu0LaeCE9TUboOpSgyY6CaByz89bIMQIodwtaiUKKoGeKB2zt3lMkEfAB8qVes1B1IggDmgf8PLFprba09/lX0JhIRqqHgClKxQYr+KNkWNU85uYXkk/SqK1UTbpnJ60BN60KBSAfenEKdWpsLBIPWimfEWmBenJdQMpHNVmjmLNTavzdKI6TKdpHvRvDOo/4ZqO4d+KDQ6o4L8+co7uxrzxUuzTk7k8VBK31JVslJSqCrmtE34osUMIZWBuAkzFUNt69p77CvLbg9wKqXdUfbUQ0rHpxQVLouLm4Upe74sQDTLGgvLWkKKoOYJOag0un+ErS1bF6pSVFHKav9NvbVTa9iNmwZMc1qfiX9ZPxlrFq88WwAVAfp71gb1KX39jYlJ6VKsOaK45pj+5QIbOKtL7U7S6IDTgbHXNBBptTfxsObj1zmvXdxqamVArKR0qCqc0+5cRuDm48xzW08B6patJGm3YAcOAZqwpvxRZpthvaBUVcxxVXpOpv2A8507Uzx2oiWp6pca0DtVtSs4Hen2n29N0pFuoDermivLs7S7034doVMkTzRtHe03T29ykJCzQWluLLUVLdfQFJiRWc0du3PiR5DgAQkkJnj0oil/iNpq0agHmTKDmRVVpzbZWhSlAEetFWgC0vbm4OMEVW6slxYKnI+fSoMzIXqKAjma3fhqxeaJWyfj2yaoLOqWl8taWyCTk1t/BZfVpjhuBCi6as1K+FvW4JdG4he6IHX50zpNvseCVCADzUVY3zdul4SUSRzSremuajepDI3Njk0Fqhi2YdFsSNyRWf8TfBepZbBB5kUFjo12LZAS5yaW1y7QjKQEmgqNMvXP8RQpXG6vrd/dIb0e1uQZXIHegrv4l2yHvDrF5GduTzXzuwWFADtz6UFiGwXEo6k1eXNgWLFu48sgAZjNQSSov6I4TlQGKzWiD/OuNnqaosry02JO0ZNUCm1sXJKknn60GgsL4KQGyen0qyUo7AnIBFAu6guJkEmO1G/A2xt0kuQ5OZNQWWj6eofETI6QcirH8KlCgpQgDv19qC2tmNOlvetKTiri60hpVqS0ESBOK1Iisf024b05QBMqxumaoW71VrZuiADnIOZqKyd+44/dblHgnjpmrDw9ozl7qLaUJ+UUG+c8H2qrTatSQrueBXz7XvD34a5X5SwQkwIpZxJVa1+LbOxvf8hNX9jpt7coAWpZB55oq/stIbZYUpcFQE1mr8qZvy8yIUgyAOaC707XUXbSW7jJOIJyKhqmmuKQVokpOQKCusrkWbrTbiSQOo6VPxDe/iXE+T/TEZqANnqbza0thfwnsaftml3j3mJKggfKgtTcm0aWjeCr0qeiaf57LtwVbXDJHeqM740duBahClSsjrmsIleotOT5azPBE5oH2NW1BoQ42e0xxXbi4ub1B5BIoK5myuGrguKwavdI1i5tndwUqAO3Sgs//AFqlt0yndEzIma3/APD7U/8AFNIdd27drpH6CrNS4+Q39p5t4s2y5BORMUxp1i68sJkhR7nNRTep+HS0wXHXYV2mhaJbamEOeSNqON/egr3vxFnqO+5JBnJNXd+jTdUbQ+HAHkgSO9BWOMst3CRuECk9WshcvpUlfw+lAi5aIYcaKVSQcnGPv+1fUmUfjPDbCEmdsHGYNALxptPg5LSzCkDEmvm2n2w3KX0HrQXNsG1LQ4B8SSPnV9eXwd0wWyRKzwKByx0k2mhvu3KQlKkyJrDeH/Lc8QkT8BXQfTX9DsXn21JA2xmc1VeI/DtidymiD6UGTubBdlcCAQAODVzYtKurRQQNyxzQQs2XsgtylPJ7U5a6Jbag8Nl0rf27elQai20VvTmAfMC1ROap7vUm0XnlwJB+IGqO36rW4Qy/aOErSfiSP1rSWurlzSkstAlYTHFIha61JT1gLfyyoiZ9Kx+qOHcW04j5UUki23/Dyo8Rmtx4D019hfnvNhKUjk+1JqVba3dl5tYYcnaIx0rB3b7jinAgFxQndPSlIrtOvAm/KHNqQD1NfStDYtrq1AQ4ASJgUhR7jRfLtHPJclcEjcJmvlOpP3dprDiHU/CSetWzhK5bOJS8HMJk4HEGtO1fly0CQvIwYNZVXak1vQFpgEdulV5UojaowQOZoG9JsPxCxAkhXatLcWTthbb1LCQQMzj2HrVFTpSHbp5SnDKe1a5tdultDFtlQHxH96RGI8VvJf1nyUqCwk5AqzvGbG1tmklLe88zyDRVQ/cWrkobZSFDrHPyqWhf4e47/mEATiBQLeLWGLMy1weIpXR9NZet1uKd5TOaCt/ws3F2tFundzxX1L+FtubbQnkH/wDvNWalx21/h1pNutSg/cqKu66Zt/A2ksP+cF3BV6r/ANqvlOpP+CtMf/6jj5//AN0wx4U01hlLSPNAT/5808nS+peCNI1FMPB6e4Xn9qUZ/hxorSSkLuCOxV/tTydFc/h9oi29u14H/u3ZpVX8MtIP/wDIucf+Qp5OhH+FmjFYWbm5MdCoVotN8O2On2ot2t6kj/uNPJ17VPDtjqVqq3dCwk9jxVA1/C/Rm5h+4g9JFPJ0xbfw60a3iFvH/wD1T7Pg/SWlpWEOFQ/8sU8nTuq6Pb6nYGzdKkIIiUYNZmy/hdpFpcB9FzcFQMjilh1q2dNtmWQ0lJKQIEmuOaVZOJKTbpz1HP1q8idVWpeDNN1BUrU4n2M1zSPBWm6WpRQ484FdFmp5Xp9Hh7T0JWkNmHOZNJ2ng7TbS485pToMzBNPJ069odq8sKUtziInmq5fgrTVuqcK3ZV0nFPJ0aw8H6VZNrQlK17+So5pu00GxtAfLSvPc8U8nQ0eHbJNyp6V5/pBxSt/4N0y8cKyp1ueiSKeTr1l4N0y1Vul1yONyqvEMttteUhO1ERAqycS0l/gdnCwfMVv5lVL2fhfTLVS1BtSyvnccfSp5Xquuf4e6Q/dm4DjzZJmEqq+0zS7fTmghkEwIlRk0kOm1Dckg8GqC/8ABmm31yX3VOgnoDirZ1JST38O9MdP/wAh9IHABFGb8Cae2naLh+PcVPK9TPgqxKdpuH47SK8nwRpqUlPmOwe5FPJ01pnhex09RUlS1mZgmBTOqaNb6iyG1qW2B/2mnDoNl4cs7O2UyhSyFdTTVhpdvYtKQ1uO4ZKjV4dUKvANirU1X6rt4uKMxApq98H2t2oKXdPJgcCKnk6Ex4F01p0uFxxRIionwFpm/eHXBmelPJ17WfAljqiEpVcuN7RE7QaBbfw7sbdrYm8eOOdop5OmtL8EWOnKUpD7iyozkCrjSNMa0q2Uw0tSgpZWSe5pJwtf/9k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60" name="Picture 12" descr="Картинки по запросу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845859" y="805702"/>
            <a:ext cx="5298142" cy="3532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0398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1869144" y="993763"/>
            <a:ext cx="5370786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83"/>
            <a:r>
              <a:rPr lang="ru-RU" sz="2800" dirty="0">
                <a:solidFill>
                  <a:srgbClr val="4E361E"/>
                </a:solidFill>
                <a:latin typeface="+mj-lt"/>
                <a:ea typeface="Theano Didot" panose="02060603060706020203" pitchFamily="18" charset="0"/>
              </a:rPr>
              <a:t>Раскол Первого ополчения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58775" y="2595527"/>
            <a:ext cx="2557463" cy="900000"/>
          </a:xfrm>
          <a:prstGeom prst="roundRect">
            <a:avLst/>
          </a:prstGeom>
          <a:noFill/>
          <a:ln w="15875">
            <a:solidFill>
              <a:srgbClr val="C61648">
                <a:alpha val="75000"/>
              </a:srgbClr>
            </a:solidFill>
          </a:ln>
        </p:spPr>
        <p:txBody>
          <a:bodyPr wrap="square" rtlCol="0" anchor="ctr" anchorCtr="0">
            <a:noAutofit/>
          </a:bodyPr>
          <a:lstStyle/>
          <a:p>
            <a:pPr algn="ctr" defTabSz="685783"/>
            <a:r>
              <a:rPr lang="ru-RU" sz="1403" dirty="0">
                <a:solidFill>
                  <a:srgbClr val="4E361E"/>
                </a:solidFill>
                <a:ea typeface="Roboto" panose="02000000000000000000" pitchFamily="2" charset="0"/>
                <a:cs typeface="Roboto" panose="02000000000000000000" pitchFamily="2" charset="0"/>
              </a:rPr>
              <a:t>В лагере ополченцев начали возникать конфликты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276600" y="2595527"/>
            <a:ext cx="2555875" cy="900000"/>
          </a:xfrm>
          <a:prstGeom prst="roundRect">
            <a:avLst/>
          </a:prstGeom>
          <a:noFill/>
          <a:ln w="15875">
            <a:solidFill>
              <a:srgbClr val="C61648">
                <a:alpha val="75000"/>
              </a:srgbClr>
            </a:solidFill>
          </a:ln>
        </p:spPr>
        <p:txBody>
          <a:bodyPr wrap="square" rtlCol="0" anchor="ctr" anchorCtr="0">
            <a:noAutofit/>
          </a:bodyPr>
          <a:lstStyle/>
          <a:p>
            <a:pPr algn="ctr" defTabSz="685783"/>
            <a:r>
              <a:rPr lang="ru-RU" sz="1403" dirty="0">
                <a:solidFill>
                  <a:srgbClr val="574129"/>
                </a:solidFill>
                <a:ea typeface="Roboto" panose="02000000000000000000" pitchFamily="2" charset="0"/>
                <a:cs typeface="Roboto" panose="02000000000000000000" pitchFamily="2" charset="0"/>
              </a:rPr>
              <a:t>Казаки зарубили</a:t>
            </a:r>
          </a:p>
          <a:p>
            <a:pPr algn="ctr" defTabSz="685783"/>
            <a:r>
              <a:rPr lang="ru-RU" sz="1403" dirty="0">
                <a:solidFill>
                  <a:srgbClr val="574129"/>
                </a:solidFill>
                <a:ea typeface="Roboto" panose="02000000000000000000" pitchFamily="2" charset="0"/>
                <a:cs typeface="Roboto" panose="02000000000000000000" pitchFamily="2" charset="0"/>
              </a:rPr>
              <a:t>Прокопия Ляпунова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227763" y="2595527"/>
            <a:ext cx="2557462" cy="900000"/>
          </a:xfrm>
          <a:prstGeom prst="roundRect">
            <a:avLst/>
          </a:prstGeom>
          <a:noFill/>
          <a:ln w="15875">
            <a:solidFill>
              <a:srgbClr val="C61648">
                <a:alpha val="75000"/>
              </a:srgbClr>
            </a:solidFill>
          </a:ln>
        </p:spPr>
        <p:txBody>
          <a:bodyPr wrap="square" rtlCol="0" anchor="ctr" anchorCtr="0">
            <a:noAutofit/>
          </a:bodyPr>
          <a:lstStyle/>
          <a:p>
            <a:pPr algn="ctr" defTabSz="685783"/>
            <a:r>
              <a:rPr lang="ru-RU" sz="1403" dirty="0">
                <a:solidFill>
                  <a:srgbClr val="4E361E"/>
                </a:solidFill>
                <a:ea typeface="Roboto" panose="02000000000000000000" pitchFamily="2" charset="0"/>
                <a:cs typeface="Roboto" panose="02000000000000000000" pitchFamily="2" charset="0"/>
              </a:rPr>
              <a:t>Большинство приверженцев Ляпунова покинуло ополчение</a:t>
            </a:r>
          </a:p>
        </p:txBody>
      </p:sp>
      <p:cxnSp>
        <p:nvCxnSpPr>
          <p:cNvPr id="4" name="Прямая со стрелкой 3"/>
          <p:cNvCxnSpPr/>
          <p:nvPr/>
        </p:nvCxnSpPr>
        <p:spPr>
          <a:xfrm>
            <a:off x="3009900" y="3045527"/>
            <a:ext cx="180975" cy="0"/>
          </a:xfrm>
          <a:prstGeom prst="straightConnector1">
            <a:avLst/>
          </a:prstGeom>
          <a:ln w="31750" cap="rnd">
            <a:solidFill>
              <a:srgbClr val="C6164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>
            <a:off x="5934075" y="3045527"/>
            <a:ext cx="180975" cy="0"/>
          </a:xfrm>
          <a:prstGeom prst="straightConnector1">
            <a:avLst/>
          </a:prstGeom>
          <a:ln w="31750" cap="rnd">
            <a:solidFill>
              <a:srgbClr val="C6164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561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  <p:bldP spid="18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72224" y="394100"/>
            <a:ext cx="4344240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66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Ситуация в России </a:t>
            </a:r>
          </a:p>
          <a:p>
            <a:pPr defTabSz="685766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летом 1611 года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257550" y="1718607"/>
            <a:ext cx="460984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После 20-месячной осады войска Сигизмунда </a:t>
            </a:r>
            <a:r>
              <a:rPr lang="en-US" sz="1800" dirty="0">
                <a:solidFill>
                  <a:prstClr val="white"/>
                </a:solidFill>
                <a:latin typeface="Merriweather"/>
              </a:rPr>
              <a:t>III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 заняли Смоленск.</a:t>
            </a:r>
          </a:p>
        </p:txBody>
      </p:sp>
      <p:sp>
        <p:nvSpPr>
          <p:cNvPr id="12" name="Овал 11"/>
          <p:cNvSpPr/>
          <p:nvPr/>
        </p:nvSpPr>
        <p:spPr>
          <a:xfrm>
            <a:off x="358776" y="1727604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3" name="Овал 12"/>
          <p:cNvSpPr/>
          <p:nvPr/>
        </p:nvSpPr>
        <p:spPr>
          <a:xfrm>
            <a:off x="358775" y="2761901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294064" y="2742154"/>
            <a:ext cx="4609848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На юге возобновили свои набеги отряды крымского хана. </a:t>
            </a:r>
          </a:p>
        </p:txBody>
      </p:sp>
      <p:sp>
        <p:nvSpPr>
          <p:cNvPr id="15" name="Овал 14"/>
          <p:cNvSpPr/>
          <p:nvPr/>
        </p:nvSpPr>
        <p:spPr>
          <a:xfrm>
            <a:off x="358776" y="3776452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257550" y="3799549"/>
            <a:ext cx="435354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Англия хотела овладеть Русским Севером. 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8860" y="290503"/>
            <a:ext cx="3677167" cy="2471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373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 animBg="1"/>
      <p:bldP spid="14" grpId="0"/>
      <p:bldP spid="15" grpId="0" animBg="1"/>
      <p:bldP spid="17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373550" y="1237667"/>
            <a:ext cx="3297498" cy="172354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83"/>
            <a:r>
              <a:rPr lang="ru-RU" sz="2800" dirty="0">
                <a:solidFill>
                  <a:srgbClr val="FFDC5A"/>
                </a:solidFill>
                <a:latin typeface="Merriweather"/>
              </a:rPr>
              <a:t>Второе ополчение </a:t>
            </a:r>
          </a:p>
          <a:p>
            <a:pPr defTabSz="685783"/>
            <a:r>
              <a:rPr lang="ru-RU" sz="2800" dirty="0">
                <a:solidFill>
                  <a:srgbClr val="FFDC5A"/>
                </a:solidFill>
                <a:latin typeface="Merriweather"/>
              </a:rPr>
              <a:t>и освобождение Москвы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373550" y="3113616"/>
            <a:ext cx="2783307" cy="7109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83">
              <a:lnSpc>
                <a:spcPct val="110000"/>
              </a:lnSpc>
            </a:pPr>
            <a:r>
              <a:rPr lang="ru-RU" sz="1400" dirty="0">
                <a:solidFill>
                  <a:prstClr val="white"/>
                </a:solidFill>
              </a:rPr>
              <a:t>Осенью 1611 года центром освободительного движения стал Нижний Новгород.</a:t>
            </a:r>
          </a:p>
        </p:txBody>
      </p:sp>
      <p:sp>
        <p:nvSpPr>
          <p:cNvPr id="2" name="AutoShape 6" descr="data:image/jpg;base64,/9j/4AAQSkZJRgABAgAAAQABAAD/4QDSRXhpZgAASUkqAAgAAAAFABIBAwABAAAAAQAAADEBAgA+AAAASgAAADIBAgAUAAAAiAAAABMCAwABAAAAAQAAAGmHBAABAAAAnAAAAAAAAADP8O7j8ODs7OAg9uj08O7i7ukg7uHw4OHu8uroIOjn7uHw4Obl7ejpIOru7O/g7ejoIEFDRCBTeXN0ZW1zADIwMTQ6MDI6MDUgMTQ6NDM6MDUAAwCQkgIABAAAADY4NQACoAQAAQAAAJ8BAAADoAQAAQAAAFgCAAAAAAAABAAAAP/AABEIAlgBnwMBIQACEQEDEQH/2wCEAAoGBwgHBgoICAgLCgoLDxkQDw0NDx4VFxIZJB8mJSMfIyIoLTkwKCo2KyIjMkQyNjs9QEFAJjBGS0Y+Szk/QD0BDxAQFhMWLBgYLFw9ND1cXFxcXFxcXFxcXFxcXFxcXFxcXFxcXFxcXFxcXFxcXFxcXFxcXFxcXFxcXFxcXFxcXP/EAIsAAAIDAQEBAQAAAAAAAAAAAAMEAgUGAQAHCBAAAQMDAwIEBAQEBQMDAwUBAQIDEQAEIQUSMUFRBhNhcSKBkfAUMqGxByNCwRUk0eHxM1JiFiU0NUNyJjZEU4KyAQEBAQEAAAAAAAAAAAAAAAAAAQIDEQEBAQEBAQEBAAAAAAAAAAAAATEREkEhAv/aAAwDAQACEQMRAD8A+k6zcusPoS2taZTOOKSVfXYOH1fMiuNrpI6L65Iy+ufeom9vgTLyh8/9qnaccGoXY5fV86kNQuSP+uofOnavEHL676XLkfSuJ1G6Cf8A5KvmadqceRqV1OX1ke4rp1O5Bj8QrP8A2wadpyO/4lcxIfcI9q5/iV2eHl+/Snace/xG7H5n1Vw6leBf/WXHWePlTtOPOalech9QSO4rydTu5G55Qmnaccd1G7BITcuADnAqH+J30SLleOcCKvTiCtVvOlyvnMkCujVb0oj8Ur3EU6cV+seI720slqF2pKiMGqHRPE+uXFxuc1J5SCcycVOrxobvxJe27Y3XBHc0a11m9uWS4i9JjnjHFO1OJDWL8YVdGZxNeVrV8k7TcE07TgZ1nUTkXSh9K4rW9Rj/AOUoGnacRa1jVFE/5pdROtaklUG8UfSnacRc1zUdspu3PQzQhr+qAn/OLPpFO04E54h1UuAC8cA+/Spf+oNUOfxqwadq8eHiLVRzen6x/auHxFqhM/jVDtmnacRHiTVBum9Wfn/tUB4k1aDF6tQJ+lO04iPEmrzP41ye3Soq8S6yFT+NWE+9OnBh4l1VQn8cQKm34i1MfmvlGPvtTtOOq8R6mBBvVJ+VCHiTVozer9Kdpx1vxJqyVSb1ZHrFSe8S6qP/AOWtMdPsU7TiI8T6rE/i1GpjxLqasi7UB1JIp2nEj4k1IglN4o1xHiTVJ/8Alqj1zTtTiafEuplGbyCfQVa+Ftbu77Uww88pxJSSZFWU4ttbjzm+J21Xqgq2xFKQIkoVEz69a55m5RHbpUVxZIzUSrZEiJNB7eQZIVt7mobtyxP+tAYiIiT6UByd8joOIoDRiTk15REcekxzQdIjjn2qISB/TnqBQQX8WCnHePvrUXAoQcGO1BAnAwYHauHakgrTM8GgitQCjAjFDCgBCsev37UGX8YXYKG2QQBPTik9DQdyIgDkxmoNdes2t1apSkkqj2rug2YtlbVq2o7mgd1lgOBLlrwmJqvQqEBSgaoIZUCrHtUaCZAAxExQlo3Z5qAawAMjGJifvpQSAU4mOtBDygRG2cULYczPzoIr/So5Iycc80EFEAxBChXElRMACPSg4BMk9aiUkkA9KCasQB17URtRB4n0oIuE8gT3oe8BOeDQSSuRmurWoHAM+goPIVPT60QgBIAjFANSynH/AHUXZuaBHTPNABTsOKkY9KvvAf8A9ekE/lUI+VWFarXlQ+2Jj4e/PyqtSCVY5q3UmOFOSqcjpNQKQDz9aivEq/pTzUR8PQpPQ/fNBMREnPSa4cHAPNBzeTwQPWvJHoSetARHxYM+5rhyY7UHTxxNBXHQYoPEJJkJx0+/vmguqGAfSKDhhMFUTQ1KgkwJ+/v60A3HNuAZmoLVAKjEATioMXrKzfaipKc7Tx61a+F2W1OeS6QIoNi1ZWFu35i3QSf6ZpO5v7YugI6HoKo4xqKWn/LAlJGZHSqTV9ZDF8SPylX0+81Ba2bwfaStJn1AwKlMxHPFBJKSBkge/wB+lRUkDqPaqIKb3YweeKEtASOw9KgEE5kK+HrMioXBHTj/AGoBhBByTUCj6DsaCJaIM9feuYxAoOmIEE/6UP8Aqmf196CSogY4+dTSsgED8xPJoInMzUSntHzoPJ+ERAntXkbwrG3b6mgmBJwOc4rykH3mgj8QORRUq+GE8ntQCW18UAA1feBE/wDve4jlJ6+lWFaXxAoB5vj8v96rYggyTPel1IlOIqClGI9aKicRz/eubcdfYxQTSYGY9IqC0qJnI64+/Sg6hEf7ipkTxNBIAAQCceld4Bkc8UEDBxQ1/WghuAnGTiBiKEowo7sesf3oIKUACISBPQR3/wBKXccwSJIFBAqTt7CldWvPIslkEjEZqDNaUyl5Djq8q6mm2HFpcPkok/8AdP8AegutP093UFBS3iAOZp22tWmLjyVALPqKBvUNPDaCsJgx2ishqiG3nCgpG4H9KoY0K7Fm4GHfynAkmtChIUJnmaCZHI7/AH9/71BYkTgA9/Wg62lKiZ4iZqDyAQCM+1AHyswBzQn29me9QLqSpWYgTHvxXNpAiKCBTB6n0+/lUCJyYHoKCG1U4n2roRP5k0HYGZUBXUkAkT8JoIrUSMDgYrhVuM8x2oOKMjifSpJAOSrHag4gp3mMg9JqbhVAzz0oBbuoBNSQv0g9qDql5k8+laDwTjW0jH5FVZpWi18A3Lfojn51WlQ7z9KXUjgO4TBg96gowY3ewgYoqJXKeaIlU+ue9B0px95riSIxMfKBQeyep/WptnnrigMPgSDGfWoEAg4AnrQCVIPU+lCcCxHrQQUodcdpHPzoLgkQkAegoF3ZTMng9KEXD1EfZ/0qAKnBOFGapPEl2lDHk8FVArYr8uwG2ZMjFP6BbrdBWRI796C0N7+DICVQfevO3/4V1NwsGCZoLm1v/wDFmCR0GIrKa2DZ3XxpAn0qhJbiXWw43O4duavNA1Q3lv5KzsdBgf2oLpKAkALGY5En2r3Xkj0HSggBncBE8kff3iuhJVhRJHr7UEXEfGMTJ7wPv/WgPo3dIoFlpKSRukdY6VAgSRA9uagipPUUJY+/v7zQDH5u57VJRBIgjig4ozyZ9agT68daCM7hOee1SAJOcRQd+VcPFBBYUCSmppSSDMYoO/Dn9pr2UL4/Sgi6UkExgdKv/Ait+u8/0H9qsK0niBW25b9Uf3qqUuFZJ+kUupBBkZkd5qODKeAPpRXNqR3PcCukJHAJoJ8pg1ENjmc0HggRmphOOPr+9B4qCewH717cOtBEwTH1qDigBjEfpQLOk8k0ot1Q4IHYf70AHXlFRO+Z9IoKnpxjPb79qgAVQorngT+/+1ZbUl/jdS2j+kwKBtTRZZ8uOnetL4baK7LYCAZnrmgQvloTf+UT/VHNXWs2LB0VtaPhVtqhXwK8FXimlZHAovjjSluO+YhGIwaDHWzv4V8trwB0FM3LxtXU3DMkjNBqdC1kXtsCpQCxzVgpYXlRkdIJoJBKQMAVzrwaDxImdpn3pZ5Qn/egWKSD8PSu+SI4qICuAYjNDWEjMxRQSQfhiD7f2oZIn+1B1J7/ADAry0gxjnMUHkgE8GuuQkY+lBArKFbjkftUVKyQKDqSaLugYoBq5BnNRJmO9B4kZ9T9/tWh8CIA1zcDy2qRVmlaTxAgG4bUeicfWqstzkbqt1JjyCSiRu46RXEpzkGDxUV0tz1VjqamlIAxPzoOgAcCvT2zQSQJ6D50UJ+EzHzFAJaBJ9D0oW0j8v70EVYGQCOM0IqyB1oAOqSRJ4HNLOEp5BAigRdJWodQf6qEoxyJ7ff3zUCeqPlm2KgSSRAjpVX4dtQ/eFx0ZnNA5rakoughA4PFa7w6wljSVPA52zVGOu3S/rClEnB4rXlCndJCedoxQZ/Rn/wGrkTEkV9LRas6np4UQCqPrViV8y8W6KmyvlugQao5WpIAEjioo1ncuafdIWidpEqFbbTLxu8YS4lRk9KBzpXoTGd31oIqTI6Z59aC4I5Kt3JAOBQDQBMiU+pVFRcVnGaBd6SP1oBTuTBGagh5QCZ59KiloKB3cdqDmyMzj/urkqGB+lB6E7dwM1EnqaCBgGTABxk1xKRuJ4mgnFeJAoOA8k9K8oYJ5MdqDwSFNgmZPrWh8BJCdYUI/oOas0rR+INxfbSmT8PEetV4kJ2nmrdSIJSlOQiD+texBIgT2qK7AngcV2KDyh3roGYAMUE0xKoPGeK6XJxMfrQQc9DJ9qipQCZn5xFAutQPB9KEoA9flzQLvD4iQZnPtSjkgK5z3+/WoFlEpwJPSlnVnaT3Ee1BS65cFSkMpJOZqz0C1CGfMBj4ZM0CTqVX2r7Ugq+LNfQUst2OgqDh+LbwfaqPnBUDqZMcq6V9I0tlTmmA7cRQYbVkLY138xTBmR719M8J3Idsgk8+/NWalVnjbSfxaFFIk8iDxXzVbSrZ8tq5mKlWCG1WpjevkjAomgaibG62uTsVjmg3DLqHmwtBwR0o6TiSYn+qaD20FUTk+lBcBHE89KAYQADFAWk7pMn1J5oIlHcTQnUDoc9pqANR2AmBPsKCJTsEjtQN0knj+9B7bmTx9K4ce9BEpByTjmvIEDMkdhQTHMggD1qJoPAV2g7vIQQBnvV/4DXOsKGZDZmrNK0OvgKuEAiYT/eq8iDB696XUiCu+B7iuiT/AGoroGO3yqSVgkjn1mg456V1BnpQEj1+VciOoPyj76UET9fSJNCcAVwr5UAV4EQT1MUs6VJkg5mJoBrWOJ5zJpV2FGT9agVfMZGIzMYpJ5YCFK6JEn0oKGDc3ZVzmtSwAzpyjuAO2MzQK+CLf8VrKtxJAM1tPFram7JYSqEgQYqj5owkC+TJkFXNfYvDzSVaQ2QOU1YlYLxywGdTDiQQPStJ4HcLjKfiI9RUmnxoL9mXJUSUq6H79a+b+KtGVbXingPh5EVaQq21+Jtufy8g9aqb9qASnBnnisquPCmq8Wrytp4BPWtYcBMduhqjrWTuBj0P+tQdSd2D1oInA4JoZTu4H39/eaAaweoj3M0utAJynPr0+VAEhWQAIPP398V7yyFAk/DPPeoI3CgrqPrSyW/i7Hp6UHj0icxxUNvSRQRUCODntUSmesGg7kcZE1yDyTn96DpJ3da9MiQfeelBI/C3MCDn1rQ+AzOrqxyg1ZpWi14E3Dcf9v8Ac1WnHOaXUmIRJ6ehFSCOp29+KKkRIERPPFQzuI2x70BUAdh9KltAyAPpFB0JkcD5CJrisHr8s0AV9ulCUogSDmgCtYSIM98UutwTEfrQLvuDIPzHelXHuk/7fWoFngP6uKqtWcDTYSCYUYoPaHbh5QVByelWniFXk2oQgwFDpQXX8MNMKCq5Un1BNaDxiAbNfGE5xWvifXydP/z07VAia+x+FAf8Gan7xT+dKyv8QLXzAXkjgxNQ8G6gm1Qho/mP6VPo3DrgetkqiDzzVR4ltEvaeV7JhOcffrWqkfNitdncKCjCVGc1ZI078fb+a3EDJrDSidsnGFecgkbD0rVeG9XF7beW+QFoEc81RdIXiBM/WvLiD+n39KAZioL+EcgY5JiggoTMiPv7/WhLTicfIzQBUM54qJCfKAAg/f38qgXckqI9c0NcpEDB5+/pQcACsCBOCDj76UNScxGesZoPGT8QJFRKRPGeooPAZ/vXFRO7tQcwTmuKKgoQMUHivcdpMDvWj8AkK1dWIhs1ZpWk16C8jGdvb1qqMBRGJ9B/erdSY6fzD/mvLykQP0qK6mFYOfQpqYQSJE/KglhMg/txXATvECgIUpxlUjpUVDPagCshOVQKC5kKxPbNAm7uEiRnpS64SZ56/f31oFnwqYn9aVcCh8UfKoBlQOFRAFZ7VXd7pTJ560Gw8IaUUaGq4WCJJINVPihwOONNJ5OKo+keDLQWuiNGAFLEn0pPxUsGwdKlcp5itXGfr5TbuBWoJA7819m8Lq/9uQn0qTVqp8YNhxCkgQBPNZLQHR/iISD1gzUpH0xsp/AJjntn77UApLtutCxgjHz/AOK0j514v05dtcbkghPSB9/Yr3hm/Uz/AC1mEqxFZaM6zatspKkplK8gg1nGFPaZdBwflnJoNxpt63fsBSI4702RgGIBxgzQCV8PNCMlWPXrQeIj7+/v2qCiB8XQnn580Alo6CD7GaGpNAJwADjHv7UPbIgZB4kx+tQQUkAYFQcClYJEc0EFHfIHT9ajgEYkDmKDylZJ6etDKhg0HPyqjrXQSQB3E0HigfrWj8Ajbqyp6tmrNK0muYuWz/48/OqtcLXINW6kejtXoJTmoqbYzxj2qaVmcA+8c0BA2VGSDjnFTRA+HaD2qog98I9PWhypU7QfeaihODdMg5FAUQMj3oFnVgHBBHcUusQMkRxA60Cjquk/70B0EzAzFQVt88GGlkqO7sapghV1foSDMmg+suob0/w802mASgT34r55fuKvNUabbIVCu3SrR9b0UbdJZSckIjrVH4rdH+EPknMHNauMx8o0/N+MZmvs/hMn8EkExjipNWua3bBSbhRGdkivnOlnyNUcIIjfipSPounXHn24gkimgoJIJ494qiq8R6e1eW24jIHevnz6fwl3jG01KsatpLOp2yRgrCZHTNZ/WbApXsUmB0NApot65YXgZJ/lK61s23Q8yFJOD60HSRMHB7VzyjJ+JQ9KCDsBNRQkTMj+/wB/60AnG1A5JjskcV7Zg9xz6UAHWyZx70EpIHp3jMVBFQz/AGoKwE9u/wB/rQQPWRHtUVnBjIHXqaCABndOD0ruwbRQQMA9CTXU9pmKCShmEn61ofAPxaw6c4bPzqzStJrSQbhMjlHQc1VJSQYA65gRVqRJRJ/pM+2a8Ek8A/SorwGZjP8A41JKBMk89zH30oDAlSYhR6ZFeChuBEA9fWiPL+IcDtQiryxCczRSzyjnuaCpU8mgAs7gVY65ml1kCoFHx8cAySePnS61nbt6xk/2oKLVDuJAOAaJ4UZU9qjZ6TVG58Y3RZswnAAT+tYPw8ov68ghXX3oPtlogN2SUkQNtZfxe3s0V5yeZFarMfLtKQV3wg4mvsPhwJaskEkek1mNUzrij5DsTlER1r5a855V44TIJX0q1I23hy+QtttJUfrWndtg6yCJyOKQpPyBdJUwTMes1g/Gmku2L7hTJTM4FKQv4W1IW7iQoz0ia0mpW6dTty4kpSTiZqKxOqWS2VLIJxmasPDWueSsWz6vTNBqkwtO5OUnivLOIHFAJcwZoaSTP5ue333oOiCcEyDmYx7/AErh4AEhQ6/pQLukDofYGaGrJJzk89B9zUAlDb6H0oaknkkKJzMZoBrA2nn50PYO8etBAkpEd6jvP5eooPFJUDH394roSAZoJkSnvWh8AknV3UngNnn5VZpWg1wn8SmOic8UgTiDgjpVupEamcpyT9KiuCSAT1rxyTn9KCW8xtnPHxV5JMiVST9/ftQd3HaRBFCeX17YoFnFyIMjHT79qEsjM8e8ffFAutUn4f1pd0E8np/aoFXzCSePSk31FSVAmCetBRam6Wk7CZUe9X/8PLZbzyXIwOSelUWH8Q7kIY2HEVmv4ftl/XkRIzPWg+2PHbbECeI4rMeNwP8A026mckn7/atVmPmGigJukYBzX1vRUEWKFA4gTWY1R7oeYypIiY718w8RNm2vlEiJPFKkXfhR7zBMya3ek3fmJUjEj59KsKmhnyrvfEEmIkf2qv8AGVh+NsFKSjIHNX4j5QkvW14RkEKIM9q2uhlxdrKlTOdtZac1GxZebJUiI5EzWRv7BVpch5IIAM0Gt8PX6buzBJlSRVg4RE8n0oIEEjkk9DiobCVEEmD6ffrQSUicjmguEAc9Jz9/fzoF1ke/tUTgAjp6/f3NQDyDEwB1qBHYcf60AVKM/mI+VRAzjB6UEFjr9aiQKCSCEgzUTB6UHlK2jbB5zWj8ABStUeV0DZ/cVZpWg13FyiAJKc45zVdkZwD6Zq3UjhMV1BPEc+lRU/iCRznjEV4DvIoOFJGR/wD8zXCo5wT6AUEZG2dsDpUXF7Ikc0ASoEE9aWePP398UC6jn5+1BdIQAB1HHb7ioFXjKCJzVbduS4lA5GT6UFDqSvOuSiczEmvpvgCxFpoyn9skpzNWFY/x7ehdytIwJ4on8L2J1HzeaD6244ksBMgbkiOtZrx4n/8ATS1CYyK1WY+WaXO9tZPua+w+GHEuaCgnBIqRaK58Lh6g+tYPx5Yupud6U/DUoD4LdLayVZk19C0Vry3Qsq57+tIVbuoDiYkg8gjoa8Gx5ZQrIODXRl868V+Fbht1T7DcjcSIq08L6dcmy8twZ9q58a6sntKWykqUcq9RWZ160KmlJ257ilgzuiXD2m3xQ5+UnmMVs2z5qA4OI70V2vHAoPDKfyx7mhOcmOfv7+xQLrE5n50LJJHYff8AaoOOLChA/SgkkDjPqKAC1BRkZHWa8Sn+knuZoIrkA0IJMz+lB2vDnp86CRRKZitJ4DTt1J3gSg4+dWaVe67m5RgYT1+dVyiZ/wBqt1IgQZHpUmwCcAH2EmoqS1AAYPuQY+tdChuxFB4LSCSQSIoatqhBoI4CyBzUFqEfSgAVRPWgunEUC61Cefv7ml3VZAqBZS/gUqfyiqbzPMcdXzExQVNuFO6hGZCulfX9AUlrQfLUcBPSrCvlnjNwOakqO9aX+GLUNqcjjNBviorhP39zSHjZknwu4FTjvVR8p01BdWhIH/NfU/DyXEae23gADpUi1cNIG/Ofv2NVvibTfxtuYzjPrNaRntH0RVq+dxiTwa19raSlOxRHzmpCrC3QtCYUQRRa2yg62l1BQsSDXGWEMj4BUHXEBxG0zHpWe1exZQDuWFDumJqVYxuq6f5rnmNf00/od7LIZUcjAM1lpZRIkTNcNBwYAxQXJiIB+/v7mgEsSSZrhyYUkp7A0AVJTIzMcff0oS4mTiepqBdw/GCkgpnmI611ATMk4VgCg6oJJqBHU5PWggdoMqMe9ejEg8fKg6TA461pfAX/ANQf/wDwn9RVmlXGtqCbsDdyOKr3iO5HqKVI42nrJHyqZG2IMfKiuETzmvBJGY60HSQekVAggegoBubgZjnHWhuGORHpQBWfUe9AdMcDjpQKurMxn680vunB/eoEtUdLFsruuqpz+XZ75yaD3hyzS7db9oyea3odWxZ7AYx3qj5z4pStdySO9bP+G7Sm7LcZzFBvLFoSFwJH+1Q8S2ZvNIdZRzGABWvjP1880Pw481fgrR8KTmvo9mw22wE4/b76/SpFpgNQSo8CeaBcXtslRSpXXOee9aRXPahZIM7kg/3oTnie2twQnMcQefuZrPV4RV44+IgIH38q4jxk4o4aOPU09HHk+MLtS4FuR6xRFeLbvhNuSfanacitvPFt+pXxMkDvERSVx4kU8ghYJ5+VTquW+rsOtFJkqPeq9y7QxfJWjCD260Gnt1KUhKu45ouzdkkA9qAagZwB71FYA+XTrQQUEngjPXt9/wCtAcSCIj69KACtoEA+0+4qC0zPIjNQC2DoY9QJrikgGTmcZoIqwoe/3/auFIyRiMAR996ASyCr7NeBIEf3oJKEz6mtL4CAOovniEdfcVZpVxrhP4xI2gDbzHNV3w8FKvpxS6kTSIwBU0QJOzrmiolJ52kV5KeQpBI/ag4qAfhGPSoEpJ9utAF4jJAoJV7jNAFSoEZHSgOq9c1Aqtw5E/Tg0o8FbtwJ74oKXULrzXdh/KOlBe3PNhAIjnNUaDw3ahlnctMqA9jVo7cqU0pIxHSoMre2b1zdgBBImvoHg3TyxZ/zEhPGe1WFalpTLSckAxmvO3bKUklQI6itsK06rpTBUVFIV17ff+lU9x4qtmXx5Z3JB55rNrQFz4yuVDa2wAOhiqW71C5uXS6twJ+dS1eK59bileYbgbO5NddvLdpofzSpXqeaggdSsWkg+X8Q7mam14ntUwlNvJ/agOnxQ0DItgD2in7fxOyofEgJ74j5VQZzXrO6bO9kEegoVle6MsFCmoJ9KA6tI0x9BWw4GyeOmKq9S8P+VlD6FR/TM0Fnod2hbCW14UkxBqzWdxn9aDi05kgzxUFCRz7elAFY56mep+/SoLAMgGInk0CxSNxUk84+/wBKEtRPUbegioIghPxdu1cVJ6/QRQRV2PvPzqBJjg4xxigEqJke+amEADPNB4mBxjtWj8BT/ilxj/7Zn6irNLi61lIVeCQqNvIpLyxiAo9BAq1I5tAOZ+eKkQEkRzUV1KesRXignED5UAXZAPHz4oKiQc47TQDJ+JUkY7UFZkx8qAK1D14pV5yBzioFHF53D5UpeXHlslR6CKDOglbsnInNWOlIS+6kRxVGoaSi3aT39RTNu05cGPLxUDlrpHlvea4kJA59aYVr9rZKLQWkFOISauIrdT8UEYaRJ6VSO6jq987sbKwgjBopy20S4WnfeXCQD3VXFW+lWiiXHkqI6zigrdW14JSUW5BTwPas29f3dyuRuPpxFBF0XSmYWD6V5NjeLUnak9KC4sPD946mVNmO3arBPhh3aS23xzNQM2fh1y5ahCCVDEVJ/wAF36EbvLIHYVRG08PPoI3tQO9SudDUz8SRzQLqYuE8EiKTvLy5YSAFn1qBjSLj8UlayooXHWrzTLrc2WysLUmetA8FiNxwAetSMnJNURUJ796WWkE+npk0A1Nzkgn1ihLRIgEj3xUASgjMcj61GRImg8RNDcQkdJigihKScQfT7+ddVJIHMd/v1oIEbjtHsfT7mtJ4BbWjUrgzALckd8irNKvdc/66cD8v+tJExPTNW6kCMg55HfpXhO4KABqKLykQlJFcVIxA+VAFz4hETnrQFQraIk+g+/WgC4oDHX/al1qnvQBcVnd194pVxU/PHFQLOrBqo1t7YgNpMlWTQVlslSwYq88P2q/M3T8omaDV2dkl98KcO0DkHpT+oavp+lW0DapQHSqMjqXiW8vlKRbbviwIpWz0t99fm3TxSZyJoLhlen2KfiSXVg9KDceJw0Ci2a245A/0oKW/1PULpX5yAeg96HY6Y5duS6+QOomgtLbQGnnwykhSe9Wtz4PbsWg6IOOYoEQGFfySBIParvRNNZWreUoIAnNBpAq3jykITxGKC+8xZpLagEhzj19qqD6Zb21rbl1Ckmcke9du9aTboJW1IPrNXvE1Wp1+3vAtgJSDxMUBdhChKitJMkk1nVdutOZRb7iRJ49azz9inzjuRmaKrdes12tuV252E9+lNeBbdamFvvEKMxQaFSYX7V1RnqfpQCKwRgz7UBw7F4Ak+lBzdu6BIPYVFW2cZBxBFABZwBzHUdKGrAxn0jNQC3E1wkDnnsaDxVmR8/SvISHDJ7UEXZJjj/itF4AJVqNyCPyo6+9WaXF5rH/yhn+maQPIPfjrVqR7aB3HpFcIPbHeoqZSAAeTUYx+WBz70A1pR/UAP7Us8jcDgkH6UCymyCRuPoOaC6IBMQodetAs4cxSji9sx8zNQJvOkKgcH7/vVHqbhW9ignp4EpJGDg1oLK+t7FSXFKTCeaAOq+J3LglFnPy6Uilh+6G+7dKUnoTQSRe21ira0UuEUG61e4uiUCU//jQN6Vp13fAoS4Nw4Klc1o/C/hIXrqvxkpCO3erBf6j4S01u2Kgrbt+VYvWbVq3R/lnR6iZpZxIb8O72QHVq3qJ6c1uFXtq/YgXEpSAcmrCsHroYRfTaSpM07pWspaTsU2sE9hUVo7ENKWl9TkTmDzUvENrbrsw+VLnnGavxFPpWpIS6ljzFCDACjxWkvbNpdhu6ERikGJatinWB5e4JB61ubOwt0tJUt2SQD+YfrSFDvbBt1Bh/AyBOKzj7a/MKA2FAcHqaUhLUGkrbKX4Hp0FV/hq7Q1cu2cwmSRUVoyoryaisiDwRQRSgbpiI6/OoLSJJkH3E/fFANSc45nn1+5oKgSMGgEvHHPX7+tRMR60RDHp70LZu/saiuKBSBPznrXZ2wAOaCCu/FabwFtN8/GIR/erNKutZTuuU8/l6VXjGKt1IKhAKQOlcWnOQJ9oqKgJHJSRXiNufh+maALihB6UBYkzif1oF3TGCoGguc4xQJOmFAZ460i4fjg+9QK3boSkwJV71n7halOncIk4qiZugy0Ej83M0Jht27X/MUUpmgsEqttNQFghZqvutQdu1bUyAenag5YWrrz6UrUQD3zV44yzZpDcAqUOfWgHa3N7p7gdStQBOfStBp/i67Qyptj8xGVDkUFqlOr3+krcWtWaxTttctLcbdUZTQbPweLcaR5j0bkmc01earbPsqbbPHSgV0XTW33lPuD+WDTd5caRbJUhLYK+AZFEc01D1+QlmUoR0SattXP4LTx+I4498VRi32d9z5rJMzia0Gna6QhLD+cRmooeuLYtGRdtgJJyBSKbvUnmku7leWaDWWVsp7SkqLhUo81O0btUsrC0p3pFaRlfEVopMiRClESBWZsmzaaslYPIzI9ayrXNklM5jpXCADIT16Cg8ZH+tDUoCSEj5YoIgiYnAyD3+XzqKgI4PHvQKPGFkAAeveoKVmAaghuTOTxXNwiQD8qDixGT+lcUmAP7UEcBAKiD6CtL4Ag3lwoclGfqKs1KudYJNztHMdKQAIGZPyirSPb1fKetTyOQflUVw55H15+80JcwMCD0zFAFRMTAHrQVqzM80Czqv+4/7Uu4uZwPpmoEnlmc5j/mlHTyeo60Cd0YQVE4qiuFBTpVAyaoWK/5oKuBU7y++FKGsQOgoPWrDj5lxUAnqacQw21xz6ZoDpC0rAAE1a2WmIfeS48olXaagvby1ZsrdPnIBB7VVeE9LF7qK3WgdicxNUaPU/ES9MdTZpIO7EDg0pqdo7fNeclIAVkigHpay3bG0AIJkVBGhPIuvjnacj1oGNRu0aRaKQFHPOaxFxqrlxcEpJyehoNDoPiDULGA2g7ePlWg1PVX9Xs0oeSU+hxQA0ctMPgPoBT61ctJsH7oFKQJ9qCk8fWl2i2Su0bKkp7CqrT9S1RyzDSmShI6kUGj07Xii0DBVnvNCvdWFsgq3ZOaCT2osXWmb1n4s8Vj37hJvUmYBUBQbC2dlhHxcj/t+8VPtOKDmwdBFCcEAyTxyM0EYCcfOPv7zUXMCT1xQLvQfegDnmoPKSCASKhhBzQeWBgAiB+lcVkdcc0AVAzKhFajwAmLq4yPydPcVZpV1q0i6lP8A2wetIoTuEkc596t1I6hHBA+deVAGBA6moqAHxmIjpUXEwciTQAWRHPNLkzwZx7T9zQBeAiZx9KSX8MgKOeQqoE3yKTcXzmQevFAjqY/yqiD+tUi1p8knqaorC26651HanWrRQKSvPyoHlhSW4RzXtNc3u7Xp5zNBc3lkksbkL2qAnFe0tq48xLm4qSgyc1Be6vcp1RlpptcK45rU6No34PRP8sP5yhBqxGA8V6VqDNyblxKiQf70q34kv3Gk2re9RGIorT+CSp1+bkHeDPzq51p5xq7SraQmgzfiRr8a0NhBVGQaY8M+GbLyvNfyqfeKDSIGkWKNq2Eq2jpAqmvXrS6fhghHccUQBGirUvf531Ippvy7D86wD3Boq80e+srxKWlrDg9cg1zxKGGLFabdhIVHQdavxHzxpT/4mQTM9/arG5bcetllclSaypfT3f8ALuNrn0rPXi1Nahzwqg32lHzLJkgxjgdabUkD+o56xVESYNDII7n160HljkSSrnHaaXcSpXwhJgdBQBWmRQykzIPrRECaGoEx+1RXfiCQkAR6VCCVScAdqDqkJ6jBrSeAAfxV3IH5efnVmpcXOsQbjnMfSkUEbscnmrdInKYBVB9q4tMycD1jNQQ4OCnBoTyiok4J9BRSywfWBxQjun+n1mgXdJKYgwP0pJ5Xc1Ai8rn+9JuriTJz1oFLj42VIPvE1lXnlJuXEnocTVDTTgbb3bZNMuPKWxvB6RigtvD1sH0nzkySOtKXjSbS9UQnA4xQcudSJaCQdta3wk9Zr0Z4vLlRGJHpQVuloB1FR3naFcd819M0G+KrUJdn4RirEqo8UoutQc2oQdkETVJY6Pa2znmbQHalWLXT7X8Ddm7WIRjHFA8ReIre5d2pSMf1c0QlboFw1u2ZIwQJpvTNPuy4QhcJ6CimNW0C7cZUQSVDOTWNUxqNvdqQlpZCTzQWenuakp5KVNmOpNW9xo710yCpJGZxQWfh7QxZkHbnkVf3lm3cWu3bJjj5e2a1IzWHv9LVa3BWG+vJqC3EqbVvTtJBmeKy0pLB1KNQIMFM/KKB4ltGxeJWgRPaoNToJB01n/8AHvTxMpOD9KoGvp/bBroV8MERPfmgGop3BAHXOOaE6ndwlRjBx1oBqEpM80FZgketQBI7Z+VQMnExHag8ADmZ68V4gAjig4SfUcVpvAoH4q4Iz8H9xVmpVrqqZujPYUm2naSqOatI7gAkgZoZVJg8E+sVFdTjOJP1qDgBM/oJgUAXCNpMY9yKTdkqj7+/vNAq8raJFJOLk8kRxiagRfWADIn3MUk4vdIBxHegA58c9jWa1JkC9PcmYqifkqbblJgjIo1qFqSEKBHWgv27kWFomCCVCYFI+Yi83rWYPQHE0Ak6X+JSR+p4p21sLphvYlR2mgutK065aU28rcGzzWtcuTavNMh2QrvQN6tdOW1qSlndI5rGPXd6LlThSoCeIpQ6XtQv2w0lJSOM0H/0ypX8x+4TjJT2oL22uNPsrRDSiCR1o1rqdo22pTbvxRzMUQgrxp+HUtAG5OcGDSS/Fze8rLSR2+CnVJu+Lf5u5CBz0FMo8cPpZgj5RQMWXjlSf+o2Y4mOaeP8QWgdvlkk9fpV6nAbrxbb3aZVbgg+1VOqahbXbf8ALlBP0qKp7fY04VlYnkZzU79SXm9+/wBMVBotBkaa0UiTHAqxCQoyf0qjhSJn9a4f170A+2TPoOPpUCqFQQEweAMfWgg6OsRPHrS5BKiRk4oBGBAx9KGsZJHA69qg8iZPavKTOOh7UEVBQEAiK03gI/zrgHomM+9WalXWphPnZXn/APGkiPr2irSOcCScd4qDhSowkkEdKiuQlJ3KV8gDQnFgDaDx0oFHln1PahkBIJOYHEHP3/rQLXJkE8fpVW8eYxUCL6sn0pV4c9aBdatucn0qh1FSvxyZ6iqJXK/jCRkenSmypH4SU/mA6YoF1uvLSE5UB/rTVtbl9IVnPHagtdMaLL6UKJAJitgxpyEIS4mDMHuKBbWdQeADSQAQYwOKjpNrfXjzbygYSetBv2PIVbgPFIUBmTFUl67pTLii4UGMTVqRS3/iBtBLds2gJ4G0ZqgudSun1kISrHYVFcbtr24P/Scn1pprQb0p3LUAPfFBJegFOHXQD3mp2+jWKF/z3kkZ4NAydM0IQC8DFcNloZVhwR3mg5/h+ig4eHtNLOWemhUoWkCKgI2zY7ICwozyDFMW9npj0ha0pHvFAu74etHHiWHiU+9CvPDym2SEHd1wZFUO6O6zbW6WlmFpwSTVs3tWJSAB6UHgRAgmRUHPinJ+VAulPxEGCAPik/favKwqJAHtQQUkDoBzmguJE8ZFECgqMc5+5oSh8cdBUV6O0CKksbcTQDcyeQPWtL4Dj8TcwP6R+9WalWurqQLsiRujj5UoSTMiP2q0j0cwCD6V4RJ5FRUFAg5yD6UF0EZMQPSgWXycfKKgpUiBQI3Co681X3WODJ7d6gQeITJJ96VdiTPNUBcMJkYpV23Z8hb61DeOJoKQILwUrnbxRbPctJCjH/NBaaAhp8qZciVcVYv26tP+FBkj9aBlCZYDiY3CmRr6mGAhK/egh/iyH3Qs5VOZ4FW9trrzaNlvO3mQagmu8vbjK1kT60i/Y+coFb0H3oOof0WxTDzkrHIxSz/i/SrbDLYJ7mqK26/iA8JDDaQe4EVXPeNtWWT/ADFCgTc8RavcKy4rPTND/Eao4nLioPI70AyNQBI8xcV1RvWwCVq9qAxbvnEj+YqIxnj7x9KgDqSf/uKI9OaCDt3fMmNxA9TXhql7IlxQ9ZoGbbxJfW0AuKPpVgnxpeKTtK8UHk+IFOncv83vVja62ooMK+L3oLHQddceuyy8SVcAk1owk5O0j1oBqAHIVjihKkEE7h07UHnAISDwBQiZME0Al/FiAfvpQyAokDnueTUECCOa4pe7B+lBxZhODBPFaTwD/wBe69QDVmpcWurIm6nPHT2pcJyZHv6VaOKGJjHtUUjJB59QZqDjoPMCPY5pdSoRBJ7/AH2opdSY5HoZ60B0iOQKCuulALmQaSu1EpIgcVBXOFcncCfYUuqTmIHaqBLkHqZI46VT6i44l8NlUoWJoOshlMNIPP60K8acslpJTIJyaArFypCw40DPWKeaulur3Pqx70DL10lDuxC5QOk0JDDt2v4AZPY0FvZ6KppO51wI9DTiLzTNMEPLSVDpNBX6l41tgkptRA4HWsxda9dvuKUHFAH1oKu4vXXVncpR9zQw4DkzVB7e5bECI9TTTN1bkjfGagsGn7Mj4YHzplLiEJwY+dBy0uG1vwIn9K5fltC4xB7mgAnWGbZO2RI4BFJXGuZJbGTzTgWD7t2YQCPY1Jy0eQgLJJnpQTtkhEFbZ+f37V65DZPwxxP+9AshKysAT71b6cw+VHalUdCB1oNX4X051F3+IdSBAgEn79K1ilBXTPWgAVHtJ/2qBSNw6+oHFBxRkT/xQVjMAY7kc0EDGagsGI7z9/f/ADBwg+XJSCczPNDCJMx85oIrBHtWn8DEG4uiOwk96s1KtdTkXeBMgDik9m3ARBHSKtI4B8OUweJPWvQAO1QQUueFcdhQHhHXrxRS61jbzApR4gCTj0oEX9oSZVnoYpG4JT6x1ioElkFMz9OtAWoGT36VQuCDJxwc8VU6yACk/LjrQLpCkOIWBmZ96s79xq4t0bjJTzigqbpwN/8ATPH6VNDy1IjIoLLT7QPK/mr2j3qyd1S301shspUqI3daCi1LxDd3SylpavSKr0N3dyv41KIPQ0DCtOSyncvniaWftlJSds9vagU8lcwM0VFspQkif0qjircpM/saj5ecc96CRLjAB4j5V1N6+MbsHoKC40BKvOLis9cimdUt31oU4lB9DFQZ0tLdf8szuqxtdMbbSVPEEiqJI1JttXlstCeJipB99TkFO49gKgIu5ZU0QpMGq95QKwJnPFA1YNpW6gED4ufWvp+maSwxatnYCSOaB4tJZMJwnPtUVnEqyO5FAMgA4AT0kc/f30ryogwkDuAPf/egiYHxKAwRwc1wFET/AFe1ABRzzHyNRIEEYmoBqT8UzOeOagqZx04oOLKigiBNaXwH/wBS6PoP3qzUuLe//wDnHr8PAGTS+1JAGY6ff0qgZSUpkCMdRioKVggH371AEzJOP1oa1wnMkUUo6sJzMegpVagpJAJz3H9qBJ4TmfWKr7gqPTHrUCrpEEHgc0m8fzDv1qgeSOv39/cVV6ylSkCBmYoCBDZtknrFIOlwKOd3rQStbZThk08W2GUyYJoE7h91QhoUI2Fw8guLUcfOgHY2+5wE5ANX1uEoUEBMiO1AS/Y3s7o4Gap0B24OxCJI9KBS4ZfZchxKsdxVlodivVr5Fqj+rJI4oL/XfAt1pzPmBe5PeayzFqnz9p5BoLU6aw42mQDUHtHtWhuCQekUFpotkyohKAPbtW2/wBhzSSCn4owIoPnN/p6LS8c2oSVjipaXpb2oXcOYT19qB/WPB34cJVZgSByMZp3wPorVtdOv6mhJ5AByKCeveHdPuH1v2kAdgKw2p2/4W728UD1namWnEDM9K+q6eEqs2iMmAMdKCS0yZgmP0ocf+IjtQcP09O1CWCcCcUECZmIJHbpQsiYIoOJUo9RH61DclXXA7T71Bwx+Wc8UNR+lBAqO6IrUeBh/OuYOAlNWalWepnbeE+g/alzODMJOJjNWjkqIjaPXGKDtSk547gGZqAbh7Z7bqAsc9fc/fpRSdwSY7GlFpUMxIA5BqBV9Uzk0o4oZJoK+4OCO/rSxzIJiKoioBNV2oq+AlQzPagrluLWAkTHQ9KmkpbBKvqaDhulqOxuBPb3ozdg+seY4TBzzQdtZF0lvbOau9WSLPTSsASrtQU2hJFx0AntWx0XRG3gCpO77/aguD4YQ4iAnpwTQLfw1b2rkhKZHWRQT1PRLF9qFtyfU1VW1ra6QvfZgJc5mgjqesX102WnHysERtPSqW205TrhUBk0FmjSnAgfDtxS93Z/DGfrUDeg26re5C9wgHM19G0labu08vAAEZqxK+eeOrRdnqxWlJhSvpSul3flwAkA0Vpbdbt4kApx0imEaUViVpKR70Dh01ptlW1BJjlXT1r5N40R5WqKgfc0B9FcSu1TJymvo2gPedYIIMwenpQNOEidue0VBJkmRBPAPag6oE8Zjn0oCkkmNoM9xQDVjOMCoHrQewev1FeWkRPEVADfhQ7ff9qgQSZEg8yetB4wVYEelaXwLhy7Hon+9WalWuqp/nyfekyNoJ2x3MVaRFJBwE+3wzUVH3+/sVFBPO4mgOnkTMUC70ASU4+tJPqJSQCSTUFe8SAAYMGkn19P2oEnVTgEfKgLVmR0qjiMmP1+/vNVWqbVvBOUiDxQJqUhtBIz/AHpJbqlrgqJzwTVFhplq4shQQVdoFXtnZvvJKJOBgVAlaWxRq/lqgEHMirvxg1t0ZKkCRGYFBQ+FkSnbkxzX1PwlbgtblcCgvbpKENyIB7CqG7uC2smJM9+aVFfc3qlJiCQO1Vjjbl04AlNRR7bw1cXCxuQYOec1d2fhpFk3KoBPUHrVEHrTaCB9KzuqNltasY9eKBRu6CDABBntW58JukshQM4EGkHPGmlpu2PxAGRmI4rLaFpQccjaCaVGxsbFNs0PhHpiuklxzbHH9RHFFOfhyGZI6V8b8foCdVV2mqhPRHANoxxW68Gvj8MpCskTUVf4WT3J7VBQjkQaDnOCJPQVB0SdyUhMdhNAFR3GI9vv74oakke/WeKCIFRVKsUQEpIVO6Tk9jUtsCBnvANRUCABzntWo8EABdzHQAfrVmpVjqp/zBwaSwEwBgVaRwQkkQmSe3NcXBHTPU1FAWDmD+9LrO6RigTeX8O3kiMkmk3pAkkQrMjFQJXC+THrSDxBk9CaBVwEHkH59aXUAIA/LPH39/WqIyUp7+5qo1kEKQR26UFegZ+JUVBDKi9IGJzNUbPw8W0MmUwYrrd3cN6gdqFbQcbelQJ2BU7ry1rGQKvPGbaleHUKGSYkCgznhv4IkATxX03w1dBu0KZA98UDj+ob0RPWM1WvfzlGAc/r9yKDjVh5udivac9fSrnTtHShQUtOf0++aRFqryGBtCIj1j7NVuov71jZiT0FWkQS2gMlazE9zWV151jzCEqBPWKis8U7nY9fpW98KORbpSYnHSgutU/mWCm+ZB9aznh9SUvLE9Tz7mrUadBSpAEg4rrbKJwB3zmqGrhCUW5Vx3xBr4P4+cLmsOARKSRUpFbox/zARI5ra6Ao21+ls/1gVFatCtoJgnnHeoqyMSJoIDgiMeowPevRx8KooOFI7QOoIz9aEsDGJ/8AEdPuKASvSvBPM0REpBV715QSkgEj0HWoobmJA7itJ4JP8y5HYDrWpqVZapHnkxOBmKRCSZV9P+aUiBgkYT9K8SIHA+VRQXDMgbZ7Hil3lp/8QOZHNApcbciP71XvlJMmMdZqBC5OD9KSdB6GfQc8UCy4CiODQ14yVVQJtYSsmcCqvUylbkp4HE0CRb3tyk59+aYYYJbgRI5oNT4V/Dqd2vqAHerq+RYsrBYII71Bn9JbS7rb5x+XFWfi7/8Ab4QDJERVGR0F+FcxGK+jaKAbPdJxQOIB4J5+/v500yynE4HoaC2tLb4QuJI7ffpVin4RtAgz9/rH3xqM0rcRGYMCME9qq7t1CTJ71KsZPxF4hcT/ACmFx0qrsrG7uf8AMO8dJqKZasC4rcOnatr4W00oZDqpIA6/WkSrlTSSXt23IJkcVhrS4SxqTje/qelWkam3BcSknmMx/tVg2CUx9/eKQe1S5DFi6Vc7T6ff38vz/wCJ3/O1Z1QONxpSFbB0NXqVRjdit1cOBl63ukjB5qK09u6H20OD4iR0NTUJ6fMUHIJhUD51xQ2iB15n3oBpIUnEDuE8feaiqB8Shk+h/eg4pPQZ6c0MTMUHtm45zFQWAkFIwKgGoysk/StJ4H/Pdew/c1ZqU/qcfi1QBB7UoCQntxVpA1ETz8qiTOJx7VFDeT8ODnqIpZ1JEkqyOsUCLx54IzH0pS5PJB5nNQV78gRSboSQcxA6H7+xQKukkE9TS4APKjEff9qoUvHvKRtH5lcUs8Fi3AMST1oAtgJIE/rVn+HLbEhMTQF0q0dfWr49uOJ49KMXXWH9q1KO3rQPeHADeOrjJRmelN+KZ/wFQScHp0OagxujJ2wfWt/4fut7ITIiOKotWnAVAdsCrS1WkISN0dgOtBY2zoKQkEGmy5AKh69f7fT741EI3dykEgwB71lfEepJaQQghUjoYrNVg3LhZvPMc4Jk1qbXXWFWgYSQMR6VAFrUEof/ADJImZitroWtNItNm4cZ6ftVn4Vat3LKrdx2RxXzu5WP8bUWyY3TNWpGs0y4+BIJ471cWjoUeQZxz0pCqPxvflqzUAqCRPrXxLU3Cu9UruePnT6oCTCwoHg1v2QLnw82s52jB+/apRd6A+HrEJJG5JAP39asjAiEwSMQJ+YoPDaZO3J9On9xmuKhQ/LtHGRE/eKCIGYxKcZ4IqJBAACSkevH3zQeIPznrUSBJMSeomg4cSelDUJ5oAn4V7if0rS+BxtVcj260mpVhqY/zSsEiBSJx2HvVpEFHByJ9s1wkGCDM+lRQludARPpSjxWPi2qSkcdZoE3VCJI+XFJXCgJPNQV7yse9JukmYP39igXWnkH6Gl3EmSe36VRXPoLtyFTgZ5rly8SqIkigAwoOPDBEHpVs++Etp3Higf0B8PEpQBT1zZsLlaufQVAt4cWEX1wMwEGmNeVu0hc5mgy2mJAaBFaPQr3yklIUaoure8E7ir9at7S8Chzg/rUFmxcjmeOa87qABgKz71RVatdny1ET8zWMurh24fVJJHSKCr1JACYTyRxVMtd42okBW2gIzqLyCCuRFXmn62+lI2E5HTFBZp8V3aLY28nPpRNFaurgquFiRzPfNQaTTbrIAMnrFXaLraiZyOo4qjFeNtQK2VAHHaa+ZvK3O8znmkHd0CQa2HhS6DtotpXalF7oDnlXLiDxux7VelIUqYgKzH370HFIHJAiRwMVzAOSASOee9BNI3QDAI59fvNeKEn3HJ7UESMdPcCKGqOM+1BAmTJ6frXCCMEEHscURE4Tx860XgyQu4xiBmKs1Ke1MH8UfiPsaQI6FKZpViOzGQB6nmhObkZE56c1FCOe57iKXeX8MZnsQf2oEnkyOv0JpG4gJiagQdAEDkClXCAMH2z9+tBBsJVO4gAUjfOJb3JBwaoSZX5gUvoMil9u87iYnPH360EmmEtJxE9qMlty7um2SCBMe9Bs9O8MG0baWF/nH617UtPebeCACUHpUFfprAZvrhJPxbfrUtYKTpCgoEn0oMzpCgu3UDyKM1cKZPODk1Q+xqAWIKo+dXel6id8EmZ71BdPXhQjcTAjpSatQBO7digV1HUELbCdxO7uarrRkuKkp/N1iguEeG7dVuXX4EZAmqV8WLa3WwlBA7UFLq6LYNEspkjrR9GSPwZWrGTzVD1kyw5cb1pGczWgtbhtFuptggKIie9QLWrjtu+VKUYJxVirUwW/wA0ftQZfxO6HGiqefWsM9AWYyKsHgf1q68PXXkqTmBVo1ls4W7pt7+lZ571qEnekFMkHgkVB1SDHABJx3qKwlUCc8RExQeTAGeD6EzU5gREHptExQcME/7R/wAUJ0AxtBHtmgHtVjBPyr233+dBAjHTmtF4LA3XB64FWazTuog/iVfDik3EYnbjtGDSrAVqGc/2moFYSmRwe1RSzqus46daA4lQVmFCOJ6UCb6xsMHrGJqteXMmePSoFH1ZM5j+1JrJ71QlqDim2pT+U881TP3DtwAgc0D7dqu2tk74G6BmoeVsMDiiiN2xUoVMHynUKR+YZojU2mu3KGkB0lQSIAOYo1pqqnrsIcOKgSt9i9XuVTtOw4mRQtczo7npQY/SndiVj1NWYti7aqeHAMYqhRG9onn39aes73yCVqMRQXrutt/gUkzJ7GkFXpdbO1UE9qgLplou6UkGTVrfvW+lMpQCFLGaCnu/FDqkFClAJ4FUI1EuuOKUr3NUTlDrZQRM1L8Q4xb+U2lRnsKKhbak+yrKSByJFWNlrIbUkEnJ4JojUWt5avW25zKvSqm+u4WUo4H2KgqtVuAu3O5XT2rKOSpRIGAetWDxxHc03ZKKDuB7VRrbO58/TsfnRkCtP4fvU3OnpSrK08pNQWKoBG4BJGfy1EwMnBiKDskRnJrqTClQYAzQeJ6b/SdpqAIJmY74mg8sgemf71FKNwwfnE0EHQc/Kr/wZ+a5+VWalNanIulBJxzS+ds/tQLLBMgEfNP+9LqkKySc1FR3hQI2mR6e1LPLAMTPagrbmdxV09KTcUOR0qBG4VGQSJ7c0m4sA5xOPaqFbs+YlSCcfQULSbFt6+QOYMmaAvii6Su8Qy2ICBmg3DjabYLJJV2oO2VyF8CT0iuWxKtQhSTtmZoNA7cMpgQOOlVtvdeXqI3SAOpqCw0x0qvrhfdERXNWV/7M9OJzFBitMSo7j3NaVja1pO0qzJM81aEggLbUdomeKVvklKQE96Dru/yUiYIzn2mndOClwkicZFBcm8bsGClEJVFZvWNRcde3FUz0FAj+HdvCNgInrVtpHhrcdzznXqaC8R4fs2zu84D6UJVhatufnCh6/f3FQFutPtrxhLbQynsKz2p+Hbi0WXASRyKoFbai6woNkkDiri0H4psq5igqNSUU+Yk4kQJqoiQaAaYUZ+dN24+Hj51Rf6GQglByDirnR3PweokKIKVd6g1SIWjf8MdMcfKunPM9/cUEYJGYHqBFdk4MATmSOfuaDwKlHIievQ5/3qJmBJH0oIJClElUY6ETRJKSQmQR1I6UEF8RtJJPCf8AStB4SABuIjpwIqzUomp5uV/ClJB7c0oSQDhP0pSBKIg4HzoTglO7amDniooBxEdPSaXe2hJMEEDMCPpQVlw5HQZpB0mfSoFXTuIIVA96q7y+ShzykfER1TVCI8y4uPKbUSeOKt0Np0q0Kj+dQ57UFZbhV28SpO5RM7qVvGnUXJQSSkHFA9YJS26kq4Tz61Y3wZ3BxpOTwRQDtbS4uXJKZHM9KHqrJbvEzhfWgtNCRsDy15/l4np94qGrPAaQ5k56A1Bl7falgpHJOKbS+VDZuwMxVHVJO34eJr1wAGwIKscUUk+tRcAyB2rQ6CylNt5xgwOtEU2sXSlvLCDg9KqmkrduEhWRI5oNtpjFu3Zp3JBURzS+pNFCFLbUUgdjUFO5qI/IHCVehqbNwV8kx3qi/wBNfRbtJdUondkVZPXbd0wBtSe/FQYnxJa+XclxoEdaPoF7sGxR9DNUQ8SNbz5jXCcms+t3EJ+dWAaSQeactF5AI59aC4snC26gnirpZUlSHQrtntUGr0+5S7ZgDkCIpkAkAqgDurNBBKoIkAfYqRB2dyREdv8ASg5uI6EntPWujI9OPv6UEF4JgSZ/qHvUEqkkRmg9uBImB6itF4Q5uZmZHNWalE1NRVdLzugxSbhO44NSrCrh6ARPpFCUsgiRBjqM/WgHJ7x6xQHlwD09KCvfSMgQaQfUASDgjmoKPVL4bSw0SFzSjLf4Yb1iCoZ3VRYaQhpgquHAJORVXrmoquFkT7CgHpVwpAk8z9aDe3HmXJAEqnNBZWW0kJgCe1PuKRvSDkxwc0FppuoW7fJEjvVdrDzT1yFo/p+lQMWHmG1WsE5xkUl4id22KW0kyeaoza3QmAP0pvT0l27O7Ijmgbv0eSgpHII4pd5wpbAnIoA7S4ARzVwm7/BaUUrJkigzAcXd3wCT+Y81cv6Wtjy1gDORQWVq4tLYCsf3ol04DZu7ldJ5oMjt3XBHWeJptvcFDOaC309xVxDQyOwzVs2SyqATkRAiKBPU7bzk7o5qmLRacUtEgD1oHFvNP6e4kwSEkVnFMeZJQDIpABKTvKetGaMKkcCqLFlalKTzANX9s95lsEHMRUFxoV0rzVNk4q+BIHE+3IqD2JkACOSMTUkmTnBPpNUdURtwI9e9RbnEnIoJbZHJjj2+/v0GE/FMAHGB8qDxRPAMjMdq0XhAz+IGZkYjtVmpXdTKfxbnSDVe6oARtMdhFSqCs5OR2zXClOcgmZwIFAt/UTwB6T+tKXaoIAJqBN1RAMd+1V92RtURz1oM++lpDqnV/m9aLpbSr+5/nz5QzNUL6vd7Hl29v+VBgRVXZoDtxD3NBZqtmmRKU/KknbUlZdRkn9aCx0dLi3kqWPhBirldki5vAEKEx14oA3unqtFkHCvXmq9ILrh5xQX9uC1ZpRgEn3rPeKVlPwgZ7UGZcWvec1Y2VwWmQ6Dx9aoO3dm7X8cGmy2gD4jJ7VAxp9mkOKccG1uKr/Elw2tQZZOAKBXTLUtHzVj4ulXjby3gEkkgYzQOeUQBuAT6qqv1NxW0pTxQU6bZzzQvbz6RR9ii5gHBoJWz67W63gdavbV0XcErieaCd84UFI6RNJXLKfwjhSTKhIFBT2a5S42TEk9fv7FB00E3DyOkH0oFHEFD2fnUig4Ij7+zVDlknBJEQKsbO4CHIUfSoLu1WWnW1pPX4vatI3cJdaCuneMVAUOfBIUDjt+1c8zEhQie00HUrkjInuMURtU0BCQehxMfX/j61BUSBn5GPvmqOSNsgY7Sav8Awenb+J9x1qzUoWpHfqKwZgcyAaRuTCztMxUUHcYkgD2GPpQ1qx0+mKALi8STx+lJvqStwmefT77VAo8oA5OBVJqWptNbkoG5R9aCjYS5e3IbIOTjNX1ypFhbpaT+YiIHSqKNSR5ilqgzJwRSaj5boXMRQNNvl5YbAwqnHG/JBTxQHtFI2ETCuOtP6aXE3oVtPOD+1QF8VLdQEriMZqu0NkvvDen83NBc3akJWACAEcVjNevPOul5kA1YKvb5ntzRQpQbDKIgn5/WqGGUm2AJMU/aJduVbxJTzioHNSvwxaBlBG7qR7VRNWzr7vnHv3oHmwouJQExtyYq1aZ8odldBQNMOqUkpc4IwO1AumElsk4gYoEgEA7cT6811u3KVEwSTzA5oAvWxUY/UUW2T5RB4CcTQPKUbpHG6Olc8pWUFspniaCicb8i8VKcHpEVy3Ulp9a0HkTQI3az5hUeSanZq3qiPrVDolpXw4qRTtIVn51Bc2LxLISSZHB4irrR7hRb2LJkmoLILIOYz2FdWdue+JoPBZzM59MH50dlXwx2xmgKpZ6VxJk5kdfhE1RIgE7Z+v7ffrWh8I/kfPBJBqzUpbVir8a7gbZPWq1UD+kexj771FBdWCYAA/vUFHPeROaBV1zJIM9ZAj74pO7u27dtS3YAHMd/71Bl9S1Ry+WWbZW1Gc0G1twwFedKlHvVDOjMg3fmxhOTSutvhdyo7hE0CzqgtmQaGwlK1bXBI/egO20lpzc3xzBFEvLhS8qIn96KhYvqKpUZjMirix1JKdVRuACQODiiGfEV+3dOBtIo+jWpDYUcdjUCGv3P4NCwDE4rDvOF1wqM5NagmyraMc01aI3kuYwKCO1VxcBPrFa+3/C6TpgK/wAxT1NQZC5uFXN2taQSknGKt7daUWW0iDmgjYoBlZMmrazVvVtJyOJzNA0pKANshJ7zSV+8ENkSKCFlZl1JXBIHWnxahtvdHv2oI/g0uEkkZ61J/Sf5EwY55qDmltoS6EKwlJ/qq7vbBp0IW2n39KDPa9ohblxAkxWUlbV1CgeYyelUH1G0K2g42JHpVfaObHADxVFsmFJBnI/evKTIiIA/TrUFhpZSHQlRwTH61bXC/wAHeNqb4MTQWyXkuEFOfSpyCciPUioJpVAIHWiIUlAE/p8v9KAgWCPiMYqSFKSMkgzQS3YJVCp5zWm8J8XHuMff3/fU1Kr9Yc/z7pzlRiq64WIhIgCcVKpVSychSZ6KjAoaVqSTwSfSDUC2oXIYYUdoJPSs3qDL97KlrOztQKJtfJny2yOu41xbigT5mDFUXWjsts6Y6+omVDBrOfhFXVwshUCcUCz6VWjhQqTHpR7RlTsqHTtQN2rYU8lCzyetWmo+H0utoU2qBFAG10QNtn+YJ5EmpNaehtW5Rz0j796DjNiq5uUwrdnpWgKfwdkdyQmB1qDB+KNT/FvlpPA5NUdagm3znintN/IszA2x6UoY01sfiCYiCYxVhqwcu2CRMJ6VAC309DdqlcfmxmhXp8vanviKCytLUtsIXP5uM1Y+SllkcboBg0C/xukqSvaE49KUuLdbzCjnpmgvdKDbWmlJBKwO1defm227cioAXS1izQpudx7VY2innrDapKcDJJoJaVZi7dViNo4FNLtnkLhuQoHFB59BW1+HfHxkcmsp4r0AWiUup5IwIqiqswpxHlqMp49aq9SYSzdEN0BbVwt4MkU8hxKh+XPqaDwWppQUknEdPv1q4eu0PaeiTLiKCw0m5S6wAkytP5qsErKuTUHfN2qP/cOsURKuOvrxQESqPlx6VMqlI3An1NBJC5xgVqfBxlp49JFampVbrbiUX7oUJk8ng1WOObiqOT39qlUuoylU9f8AWoFQwnFQCuGw4mFCRSa2W0/BticYoBvBCUqKABCf1rNvBaipZmJ6VQ/56v8ADdiT8MdKqGLvyXNxI5oFtX1BNw4DGeTFE0l9YP5sc0Fg7aXAuEugHb3Bq5avFqtigqzQBQy8pe5TsI6mhOqJPlNndJgxQXOiWJt0ea5jrmqPxZ4iIUphlQIOIFBjFqK1FR5NcrQkBinLNwAQYzUD+mplRI96dXchLTjKsg9Kg5buedtRIhOTSN+Cu+A4Hb796C4s1FbaUTARzNcvrlQcSgHMcCgZUHGrPzCZ3envVpp9gLjQ3H4T8IoFtOcCUOIUJMEZptbbYt9ySN3XPI+xUHrWzLkgiABip2JUCpue4xQWdkg2rvI+LODV1a6f57gcjnpVC2taYsLS8OR1rH+I3FXLakK/pxQZrTiU3flqn1pHWUJav1ACAc0AVp3IBSKm1c7QehFBMPlpIVyCcU2h1brUJkTQN6VeKsLpKVCQeTWjZeS6kFHXpUB2m92UiPWipgYEbetBNJnmRFS56zQTbPSZ7elavwUqWbgcwoZ7VqalVmtbV3rhOfixVY8kdQCPX7+5qVQFI3f1RFQV859Kgio4ER9/YpO4UkiOtAteuRZqE/EeKpCtCbdQWfiqiKF/+3KM/eaot5fdIT9igettMDwyJ96Mi0Nuvt8qC70u4LxDbuERE1zU2m7dwLZXI9KgSDtzeK8towmYJFXej6ULRHmvyfU1Qtr/AIiatmi20ZIEACsLdPKuH1OqJO41YBV6qOqM0VlRJioLqwUEApPOTQbxz4yZqDmnOEOe9M3KCHQ5EielBZWw8q0K4gqFLWVq9eaqj+oEgZx9aDR61bAIZt0CDjAq/wBHs/w+mJtyPzjPSgzz2l3CFuqQIAk/Kaf0+wU4ygqkyR0qC+Nqi2RtIEgZ9qzKf5d8tROEk81RYWlwm5uQUniK01lqLLLaWlETwaRFi8pq4ZKFpBKxieJr594itU296UbRCulWkZXWLBdo8H0QArIA61T+IT5i0OCMjNSKTt1KKSDOBmipaC1QKobQztHxiAKdY2JAJHsKg88je8ClcZ4pqyuV278LPwjJoL63uUup+AiiBZKiJ+dQEQqckxFEDg5Jj5TQFKsEiZ9q1Xggks3BOMjFWalVOrInUHIP9WRSLzm34cUUBZCeYT3oLhJiOP296g4t1KFHdx71X6hcNkkIxjkUGe1HU1NLPUDGaqLi/cfUTG30Aqh7TXw6ytlR5FcXpSrdSlICj8qDiHn2jCkwkVNd1vTABmgCi8eCtiEqp61065uYcedKUSMTQXiV2WmM/AoFaRiqrV/Er7rfktAAcCKDPOFTvxunn50o5AOKoiMGu+tUcNSaVtUCfr2oHmbkyDPzAqayVI3+k81kRYcDasEYMwDVgtS1sJgSeaB5tSlsoQqYJir2yaZtFtOKyecGM1AW7UXrsOmecZrUWTgWu3g4gzVAtQuGmlOpB5H0pyxCBas7QNxieKDnilS7ParIDgzA5rGFTm5SikwrqaUjlre/gLoJ2hW7oauXrltbYeByrJFAxbeISlaQs/l6GqrxPdC5fS+CfhzFBVXbydQtvLUlJKRisnq4MbUxg980CNqRJH0p1LcSUjJqhu33KQN4nPWjKbVO2IEYjFRUUlbLw3IxPNPrDbySsE0RK0ulWqoGR1q2YuEuJxMiJqBgqO2AB79a6ndHBIoDAkJIyeuBPz/vWt8BGWLkxkqEmrNSkNXATfOqBJJMT04qtdAUZwaKXchSCVQB3P8Aakb2/bYTCFAgY5qDP6nq5IndjNV41ULB3K5qhS7QHlFUgD17UqW0oRg0HLR/y3grsa1elajbLSBcqAB+dKLVQ0JSZW4FE9ODSzqvD7YnzED5VAhcXmktDc2pJ/vVZea0pSC2zhPAqirdvHXFCVk1NtKlQSd3vVHLhW8BI4HQGlVJg5696Dm3FSCBFANQz1+dcqg9qsoVRk9ewzioIs/E/tMRV+ylAZAIqUWmnsoWltCiO8U54gHkuMtokGQTFQMt7S0gzkiautNdIW03/bmgX8pVzqCwrgZzjNaZttm3sG1qVBQRVgpPE2rjUFIYbUlRRj4aWU0n8AJgE/Wgz103vf7R2FNInYkKJKeYPSoIXSto3ITHzquu7ouo2HKgKBazdSl/aTiqe+bH4laTkd5qirAAcPf3mrfS0pd/N2GTQPFoIVOIHrUkOJCwpREA0D6m2H2pQuB35iguJDQg4Pag9bON5kBHvXm3iy8Vp/KD9aB+wv27hzZxH1qz2eXkjBGD3qDhO4jJAPXith4BkW9yMDKcdeKs1Lha+YL148mScyBVFqLv4JyFQYopC9vg6yCYSRWa1K5JVBPpUFRdp84YPqKR8k7sK9vv74rQMN6UbRJ9qggblDd9KAq7VCkBaMT+tLuFxrhf0NB5L61YBP1rpUVCFbj86ARakmDijoa2twSJ6UHEJBcAxk9TzXFrUhzy8gCgK6jagHmaC8n4J75iaCDadyQKkElA+XJoArMnFRqg9ukcmM1LdtBE81BxClBSSkZP3/rV15u1tO5XrUofsrmHApJ/WnLx5V5tMZ6UDlotS1NJJwMH2itLcuIs7dl4wCkdKgjpzoW+X4yrvTNzeOuFTe4pSeYOaoorZaGNYcbdE5xmr02oXYLeCpAnpQZNaSVKWehij2yg4khRjbxNQBfeATBj/WqK5c/myDQDSr+bvBpG/wAPlXf1++1UVSEFb/I5q8sWC22CKUFfC1YSSB1NeCSER34E0U1pxKTtnJ6UxetlZ3CZ7UQklta1AJkRirBphPlwrtQQsrbyHipszVi5qn8ko61BC0vWlgblAK9TX0DwApLltcrGYUkTVmpcZzVNbXaaw+N2AvvWd8S63+Ke2pVNFVyblRZQN8kHI70rqgG1BHBA60Fe+ClvA6ZpJKiFSaA7bqQPWO1CJIWJ4qgynNwj+1LqRBzQcSkD370VpKeVkiM/f31oBrTDpAOOM0wiY2g/L796AaklCt2fX1riiHCCBkc0Et28RyAa5tBxMx9/6f70HW0BBCjH1+/WuPFJHGRQJkZxmo1QVg8gVJRE1B1lMkCn1EhpOZkYoHrb+WzM5PSaKxcrMJB61BpdIYStCVKweeYoms3K3ClgKwkxjrUE9LvS0Eo+HGKcurz/ADCFoMp69uaCu1pCVvJu21wPQz+tWrOoqGgKAIyO/PeqM5+IKXCeUmu3DpaCVIEpVxNAhf3ClNYInnnFUzlyYgmD3oJsv7RBxQL47yc8YoEVfy3Acc1orAJdaSAQMUBnW1pB2kbfeoBcp2qABPMdaBu0aQjaTBkTIo9xtSOn+lAmw8ltUkfPvUnL0LgRAHSgK05tQSpMynj1oLjiFKUoqyeR0NAAJSVYGTX07+Fiiuwu1E/1pH6GrNS4+f8AjBS29auSScr5iqN6VHdnNRQvPIUJ44oly9vSkbuRzNBJpoLTkUhethKzHT1oFwmf7xREgAwZnjBx7VR44E/r/evJz6ex9f8AU0HUIG4DkEff39kq0FsE9fv+9QDS0peRIPtTDbcY+/vpQQcbnPHr0pdxG0QnP60EUgpyfrPrXisx1I+dUdDkzP2ant3D9o++0UAXWoMGljzmgm0PQmoqJCqCaFimk3MgTnFA9bq81Enj1pyzMupwCDUVesXIRdob4ATxS4dNxqyxMAcTUQu1dFu72g9YxV4XkK0p1So3RIz6UFLeXDjGjNuFRO7ir3zArwolaSOp5qiq8ubdK56daCtwqTBPAxQVl07uJSOaqLglK6CSXQGt0Ust8zzVEFL8xSTJOatWHVNNBIPyoJOXzkQoY7mi27vnAcgnmoLJZU0Ewff1oT13KUifpQTba3oJ+k0uGVF3A60FipuWiRwB9/3qqeUsvQD9TQM2yTIzmvp/8Lk7dPuh/wCSc/I1ZqXGP8RW6bjUbpRTws1mrxCRuSkelRSJYPUTBoLoKVCJ5oDsulBE9qBcbnFTyPag4hoGAB7CulpIORkUBGmCpGQKE4jZ068UHUCIMmRxTts1vjH6UBzaJCAYHPahrR34opZ1JA9qClG780GfnFEcU0DxihqZM0AVJKfaptbgYz8/p/eqC+XuAn9vSlLhk7sUHkDaiIzQDzQcoqSRnNA1ZOKKiAcDrVlpbkLk8g8VBZpdCVFyeMUq48tl8OgwDzQc05RuLuTNOXV8GVG3kQRECgK8lN9pIYBny6Pa3IOjfhQ6PhJx2oEbm+8ptLIMEYqN6S00hZ/rEzQVjR3LKv0pG5O65IzE4oIOJ2jbFLOAkxyaoNZslZJqwRbLgQccdRUDNtboUdqufaiOWxbWnZj4s/f0oLtplLjIJGaoNRQpm4xwCf8AigttPdS4kJVExRTbHcTE+tBPYtLZSExMSTSD1osOF0pyPSgIwn4SraR0r6P/AAuVusbsdlp6+hqzUuMv4gU01f3ISudyzIrLXoHmEjiailgenXrQXEAmQCKKilpUzBx14rj6AE4ie1EAZdhQSrn1o0Fa/h6nigfthDUR9RQHWtxnrRQC2oGIMU9biAfSKIMp0mEk46VEoCqAbjKVJkfIUuGz1IPyorxbJ6UFSFcp6elEDKEkQRNDICVwn6ffv+lAwzEQQZ69ooTyJGfpQLbZUAOKWdTtWQOKohUgojHSqDsL8sKI56U/pTm1KpqBlV1CoKsTmaI4tLqUgGR+9RUdMe8m52g8/pUbpxCrpRM4miGNPfWA6UGQoQKWbvC0s55Pegi44HHUknin795D9o2mRKExQUxWpOTz2oCVDzd5g+9B64eSpRMe1KI/NnjrVFhaEASnp6U2m4Wkwo44NQONuthsKEE+1CS6tT4EmJ70GhtlpWhKUnkUvqFu263ECep+/nQJWjiW14MEY+dONXMnOc9OlA7+KSGT8KZiJpY3HxAqAioBocQVkwI7c19D/hfB0+6IEfGn9q1NS4wviNl06rdGDt8zNUl25tUQT7mooDXxcmprBkUV1CUx8Rg0ncuAKiaITSjzHjHfimSgoxQO2jkpzgUVCPNWQM5xQHFmnbJIH1rqbcoG2PoaDztqvZvjAzPahIJIyIoOrAB+H96G5tPOD60Aynt8vWhPSII5FFDdktg1XqKvMif1miHA7DI2g7j1HWotEOglYMfvQBfT5RlHBPM0m6lUnGKoGRBrlUTQelM27mwfvUHXHjuETz0o7VyPKkfmiagjZXJ/FAqOB0qRWXHnldMmgctnvI00K/qIqtU5uc3ZzQOWm13MnFDNyUlXxcHoKBe4dChgye/eg7/h9hVA1JkTXWk96CysWgltS4xHH395ru3eY71Aw3arPCo+WKbbt4GSDHrQNMObPhkiiOPqPxZggTQKPbRKgIoSLhaZyfSgfZWlxsf8dKDdSkQPegUbuCDE19Q/hG4XNNvR0DiY+lWalxR6othy/ukkZKzBFZTVrUJdlPvUUihJC4jH39/Km0o+H5UUF1OcH3qtukEmQc/eKInpYBeAWo+k8VY39uAtOMHqaAaW9qYAriXywrPB70U2i/bI/MCegqCrog4John8UDbmeSPpQARtP70EFOBOOTQy9PIFBHeDxBPM0K4eQhPxGOnvRQ03DaxEzSr6QFbon+9EeC+ij7/f3+lGaCnMAZmKBoW28SqR1queR8ZSEwfv/WgWebPME0CBEmqOpqYcgUHkq3dqIkkf70E2UgubioDrzU/MCWliQSSYoCJcDlhtKoKaWaQAYJxQHQ4hoQlRzzmoOp3MrWcEnigXz5ZJmaETPNARKhtA71NlE7RBz0FBYtKLbYH19e9ESGgQQAk9z1qCztVtqRCVAE9OZ9qXufNZcPbsDQCZvSt8JPU5q+t2EuNJWDJPMCgC/agJ/wDKPlVPeeYhZ+CB3oJ2lwpEEyOmab80PpzigRuh5ZlHHvX07+DJJ0y9mZDiefarNS4yt88lWo3AB+IL6ff70lf7lJmQY61FIhkDP71F10owATQTTCgQe3XpSyrNSiSQQec0CwbLLo2jgzNWaHgpo7+nFAFKwVqI68UN9tKx78UVXusuNrCgpUffFHQ6S2Eq9pFEPNJ3NyFc1CSnAJFFCWrecGf1rm07ok55oGEW/wAMjB9qrtRRAjNEI2+8O7RPanVI3VQMsQvmB1FOMLS0BMH3zUBH7pJTANJSkqJkZ49KAVyIXG2J9ZpBeVE1YPV3bP8AbFUSQIPOOKMtICNxNQAKs4UflXgDMSYmKArRMGFRFTnPf9KCTu0I3Aj5VBTspAmgi7lvFL0HqctsqBjg9aB8KBTEcCpsw4SCkfOoGrZthlUlas9RRbkocRLZNBUKK2nxAJE1c22pFhvIwByaD3+MpcUEjPeev3FGWW30AqOfegSeYSVApPB70MynAmioF0EBBMzX1L+DiAjS70CMuJP6GrNZuMRf27jesXJVmVTUXBvHxGelRXjCUmRA+lKtNocf79IigK/ZlDpUOJkUwlbK0bThXcUCrlukqwBmlLj4FbUgx2oBBRnIijsqCh3NFRvPLUCB1qpeKm17s/6UQ2xehLYBOPaircDiCR9aBUTJJJg80dLyQraAB+maBppycfSo3FulbeTB70FUWQ29z14ou/aZ/WgG+4QcYzxQkvq/qzQS8xR4PFD+IZk4/wBKobBacZ2xSFwwUudDQBUNpqSR0/tQSUODzUi58OelAFMKUMUQgAff33oIpURJnnvUi4AkHmg4jcr2rykFOZoODcrg1L8OqJJ5oI+XHSj26wMczQOpUEETmcUy02QjcOo61Au+Hdxief0py1QtDYUrPpQCfIDqSoAAUdAbeTExIiioqtUM/EFT7UJ24UMJVQFbdKhOfrUbhRDWEjNAgFGCqDnivrv8GXPM0m8EyUrSP0NWazcZjUHmnNQuT2WRBP70qlkr4MioortissqI47VXM27jS90wAfpUDvnhxpTZneRgzVS5bvsXAcUfhqg34hKgI+dAu3EqUSP3oEyC4pQBij2wUhORJg8GihOKUpUCf9aGq3KkxAM80Qsu1dbykkCi2+5IG6gZAScEGfrQH2yFbhHvQeafLfwzIrz14SjBgemaBQOlS8mBXVbvzfvVAlEk5+nauBMnFBIIIzz9/wDNSncU+vOPvvQTCxny+es9KhBXzzQBebKVwRXNmPb9aCLsnFQiPzTmgI0kE4qTjaiQMg0Hkp2DPPpXktBSgOlAw4lDcDk0J9IWkBOMdaCLba05ieOlMO7iyJSQTk0ECwVImD86hbwlUqGBQFcfIymMGm7G+QYSr5CKgsQpstEqGBSCr1Ie2BPwigI+82sE96WD+zggCeKCC7pTmEK/eutt7cqkz1oCIcKSKlcvDaJMCM0EGB5iCUyTHFfVf4KMqa0rUNxmXh+xqzUuMNf3GzVrkdN/WntNuEKAEGT61FPrkoKQeelVl4FNypWOwqCsU8rzd4iaKm781BQsH0qhV87RCAJilwFKT8Qz7e1FSZSUqJPPWmC58EcT0oAFMK3GpCfSgK0lKsKHSkrsBLsJ4ojjawMGvPuiINBXlxRUTNRK93JqgiB8Mg59Pv7ipbuQYA6ZwelBFwp6EntXWcjGflQcUVHBzHMmvBpSz19aBlpKUpjhRGag4w4PjSPhHSoC21t+IMESrtXXLIpXEGI6UAXLNXTk/L/ihC0HXn9KDyGggiMUylgEfCnntQEFknZKwJoSWAhMgfOgihlTzskVZNWLaECQYoOq09Cc98wTUvwKn5iDt9aCTtkG2tpHuKrjYyonb3yetBF2yVAG2PalzarTlOfXig8q4dCS2cUBRUDumqOB5cY/b7+xXSVKEqNB1hxCVTPzph64KkDZzQEaWptAViR3oF29v5561ByzfUgwPpX2L+CqivR71RMy6n9jVmpcYzWLJX419UT8dJsB1lwBFRV7ZLJALp4ya5qX4ZaMKHy61Bmrx9pK4Rz1ii2iEuCSfpVDDts2pJKTMClvIEkCflmgi4yW1GImgEknrRUsqwfapITJj96CSkTgVWXSXkvQBPqTzREfMI/Nj7+/pUHnEkQDQLKWE9aHwP1qjwcXxFFCX3BCUkmaA9vp77mHExPere00FwgkSffFQSuNJW1ynNBS0kY2SfaivM2ra3JNaG20JD9sDB96ID/gptypTY3FPApRTALgCxyTM9agJdaY40zvSgwRNVzNk444r4Dz8hVBVaSpR3JRuPoKGm0etz8aNtAUHfuQU5rytNVmUESeTQEY0p1B3lEJ7gU6hKNkTEUAnSk4BxXmD5AKwBQCeuA6vJkcURtnzIUASIyBQeuLFwCSgx2iq923cSYKcd6BJ63+L4hn3ilnGIE9OaCAZxiuhsRmqIvMpOUjrz+tD8pacDFBJKnE4UqR2obxBMzn0oOsnEgfSvs38Ej/AOy3o6B1P7UmpcVGpNp/HPDpvwaSVpiNxXMbfSsqRvn1MHYme2KVUpbolRIn7/tVC7lkXQCB7EUzb2BREyAKAyylGNwFRKUbfMSTxQJ3N2SdscdqAVJCufrRRh5QRIIJihLeSiYMelAq9ehM5/1pZdyV5Ek0QspaiQDPpJqSUz9aoipjd0+lEDQSmJAoCWNul56Bx7VpbLTG20JUpI+dQe1BxizaJABI49KJoLr18sGCEzgUF3q1rstN0TA6Cs9pzzK7sNuJyTUDup6G+j/MWzavKP60zoV8+tQt3ZbjGaC01GxuLVpb7SSoERis0nzXbwLKI2maDQ/G/ZphGB070BdkhWmrUw3/ADQM45oF9NdUh2Hm896sNaYZ/wAOU8AJ9qDItKAXvGavdHKNTf8AJA+U1RdahZItbQtwJjE1m2Ld9CVqIlJ6UA7Oycun1JiAKPf6elhvbvyOAagRs9LcddgHjma1+m+H22mUuKIn1oLK00mzuHA248Ee/Svav4TtW7JTzSyoDr0q8GCv9ODbpTuTu/7aVc00qRJSI5mgrVW3lqKRQHm/ijr60HkNEjif1oqmilMkfOgUuU5MCI5pUNKWYgx6VQVLS2zASa+v/wADJ/wS+n/+5MfSk1Krb9W67d77uJoCnwlJTOD2rKq6/YQ7kE/CfpSzJSJCkntCqom5coYQMD2obuqIKMCKBJb4fyFUldXT7BgTtmgXF15pO6Ae1HlGwwrPbrQKLdU2skOSO1RNwtZIHNUc8hSxPf5VNtgpGeO1BIsbvTHWiIYyBOR3+/vNQMItpQYMEDiq51J3HBgcCgvNKsQzbh1SZUa0DhLWnBShGOKCt0nSHdVvl7wpTZq/fLWnqTaW7XByQKgm48pQS25wrv0qo1zSW7RW9gwpWaB/Rddu7RtLV23ub4+IVcanpjV5Z/jLRKW1HOBEVRV2Wtv2q/w1wnensa5qV5bKUPKbCN1QStdYDLZZ2gzjmuJu0Il1K43ZKaAVo4h97zwpMcwKmdZauyq1W0ohJiaCi1i3RbLJaBE9OKN4aeNncl0HJAqjRi7U85vfWNvqabcuNORbEBIk+sxUGddv2mrpXk/lVjPNLuFd3dJ+IgevWgvtHdtWn/LeQZHWK07QZuUQ2dqT61RQ+J7BdqCu2uI75oXh3X1qaNpcuFXTJoEda09vzS8lzcgnGa7b21u/ZlIVCoxPWoMrqtk4w4oBPJpPTGPMu0ocV161RobvTm2mw20JWqDSVxYP+RJQAAOtBUO262295BzimLKxQ83uSmSB0oCKtkBBG2SK+m/wdY8jRroGMug47RVmpcUF4E+e7MGVfWq95RBifnWVCUShO09uDSq2NxJSY7mqFLskJ+Lkf81Xup8xKtqjn/egA0h5siD8ppl11Qah4AE4oK1xSUqJA4PtUQ+rdg4iBVEHCpXTn04qbTZJTGI5oGWypKvi+zimAAsSBwfv7+xB0DpmT+tRLClCRMehoGLHcdyeffNAdQE3QQRyR69qDZMae4Rb7UDZAmveIgPMZtkYCgBPzqC008N6da+WnK1J57VVtPJTfS+EwTIBoHL65trlxCGV5HrxxRvIRf3bbCinfPbmgd8XWDTNg0GrfaU8mMHFE0+8Rb6Y0hZORVCNzaM3L6iEAnnjiq290lzcVN/EAJqBJFsVvGVQcjtXNQsLhLQKgQn9qANg4LYgQcmetXXh+yQ7qBUSNpMwaoh4+0827qFtiUq7D+9UNhLTqAoYV2oNRq1kUWTa0D8yeg/eqANXASsmSOe9BWM7/wAWUnHEVZ2SFpuk4JnHFBr0aP5VsLqT0NLXGrm2b2oUT2qCmu9QubsncFntImj6T4deuFebIT/egJe2jyCGFqxxB++1KXVldWvl3CFS2CArPTrQWv4BnV7bzG4kJzWEu2lafrBQD+U9Ko0NlcAPJUv4gU8UXV77zGtqG49qgotTUpNtKkESKe8OFH4Vc8lEA1RTam8tu6jdg96+rfwhB/wF5R6uDPyqzUuMvcOy66pR5UczSLxntj7/ANayqCfyypWZ9vv/AJpd91QBIj/SqEX5UgzkGk3UIbSVAgH1NAot8oXImYrjinXRKzx1oAOxuMDrXW254B+lUFS0kmInOaMkIAiOKgk2kOztOI71FlK23whXSgau2iSkoE96abKEt/EOaACXEtrMQJr3kocum4TKifv+1FfQC040bYKjZsEjqDVTrjalazbzwRPtUR5h5T+quNZhGaobm6K9VcbVPwnigIi5Uy55iFGRn2q68MakpepounCJSeD1qi81zxOq7bNqptJSDAmrNGj2ytDbuisSEzTUxVaRfsOKcLiQDOJ5qGpaxbWa1DbO7rRVew2L1Zea+FU8U+i3vHGCSwpxCesEmoKjUbZ9Kwhtk7+gimmNMutPYTc3O5KjmDNBeaVp6fELOx1ZUE4BJrt//D9KWCq2cBcTkAVridM6Pomo3LPk6gkhCBAB4NZPxW4jTbhdswiDJHvU4KBhBccLhGatdMDqXY2znEiorU2+rXMBl5G1uMj0oLrenl4KWeTMA8/WgZduNLab2oaSVRwIpKx10o1DySQlM9BxVA/FV1bvohJVuAg13TWfP8OPBULVkifagQ8PXzlpbutkqkYxWT8QLS/qqnDzIPtQWtg4gsSs5AxVjp10gtlboBSn0qCj8UXiLlva2kAcQOlD0N5xtlKSRHFUB8QWxACgZntX0/8Ag6sq8PPAz8LkT8qsS4xmou+TcuJKog8igeYFDfOPf9f3qKBdXGzIIPoKTReByZVFBF25YQk7xP7iqm6dccdOyYFAMmcq5HtRWgonBwO1BJ62O2YMigW5lRTQHWkpGKLbN70nd8qCaGvJVIiPTFS1NAaS06ntkigura1Q5opuVDMUvatJeQuBwMUCdyzCgOCKA4XWVJeniM0H0fRbg3mmtOOqlYAxAxjmqjXw5+OQ4DhOASIFB3TQ2LlTyE5V8ulVup6Ylu6U+kAb8ZqCvUoIMKpi3fFuhKkHNUGeuUqZ3lUqifenE+I7pWmm3Q4QAIoKe2duw/CVGD2NaGxbtH0TeKO4UD7lg4q3LmnrKAnPUTVv4E1N9+6VZXKfiQJynMcZ+tIVbeItT0zSf5vkNreGfT3rMuaxe+IhsFttbGBA4+VWpF3o9wrR7VTQa+I9QKrL7xFftvbmQomZ4qdDDfjW6CAh5kpMZMRSzmnWus7rnbuJ5kzFO9OKW+09q1uEpSn4RVppOipddFyhYCBk0V3XgFu+WysYP5hxVWzavbT5iiZ6moGbO1Tv2rVPavXenoaX5qSCoDn/AE/Wgr33EOMqWoTGKe015xOnKIG1ojI7igQHxOLWj/pmsvqMK1TB+EqqjZMaAq60hL9undAyRSKNDv3GlpZbUkE85oFNY0Nyytd74E9aFptt5rPw425E0EH0i8/lESU4OK+jfwmYUxo1ylQj+bj6VZqXHz/Wz/nXYgJKo6GgtKAajtx6VFKvNlRMdeaTdbaaBKlQe00FW+6pa4yE9KaaACBAiaBW4JScxPWi2Typg/OKouWmd7JESaqnmfw7w3JA9qgZdQV7COoqbCCQAkSfQTRU3kqRBJgDNPatZ+ZoSLhKSSAJjNEX3gWwVrejP2iT049asdJ8I3LTamVtBMKJk4H/ABQUXizRVafdAmDiYmayt9cykNg8nJ+dB9D0gK/wi3UEYEEkc+tO67aNvaEp9JHmSPeoKm1t1W+ntXDpKZ7Cp+IbJxdkl5sfCodOtBklWlw64RtMDviiqtnFNBIkH3qjirJ4NgEEZ60e1sylsbpNA/YoYD0f1J5EUe7tkuKlKiM1A/pmoPWzIREp/enb+/RoulOao2gNrcg4nn1qii8PuXfirUSpwqUic4rbWbIsHk2zJSTOIFBpTZMrZBcbG4Dk81nbiwDT6ntkpT0irYkJXTNlqbZDCQHE4oGg7rS6NlJJWeOIqKj4k0q4bQSls981T2uoXVrZqbBKSTEdqCtRd3rj6nFKKwTTpvHlIgmPaoCb3GUBQIBid3f2oJ1dx1exwkz1I5oJPJaTpalBIKjRL+48rRW7dDZ3OR7VQ3Zac6vSNqRKwM1hdYZW1d7FJ+OczQb/AMB+ImNOtPwt9GxQiTxWsvPEmh2FoXA4iCJAA5qypY+b+J9b/wAa3G1yicDmqq2uV2TW1U5xmoq20PT1vqXdrA2QSZOeK3v8OFhzTbopyPOwe+Ks1K+bXbifxb28f1fF70ldvtoG5CSgVFVblw8ZVuHFJkKunBu4nvQdUx/N8sKgd6Z2C3wIOOtAtdjzFCAcjpUUt+U4iYyaDUaSx5j7SlD+X1J4o3jPSUNoS/bpJAEzQUOn27l1bmEkkcR1qz0VCba6AfTuSTkHrQP32ku6jeITatnySR8Ueta7VNCt7HweLZSv5hE85mgyHgrVD4e1ArJlsnIrSeK/4hNJt0mzbKVHkjM06cfPbnX73UX1LfWpY7GlLVk3V8kbSqTmg+n2V1FkhlKQEpHQ1y3Q5f3PlhR8gZVA6ioCIYReXyrZUllB+GOlauz0i1urJLSjKUVZOpVLrWghD8sNCBiRFJueHGm2vNUQknmnFVrzVg0Sl1aZ4zTabbRl2hIfQk9xNBVrGmWyioPgkGk7rULcgeX8Q6GoBDUnkOpCWpR/2jmfv96h4ivbi+09FutBQkGYoNj4TtGtL8Nl5LJDqk8wRTL2rN6bY/iyyVOHJURVHtH8X3GrnYlGwHEAYpq8vXWYaddASrvTqEbmx8pIuLNfOT60PTrhH+JoeWZUmRz1orXqVZXyAXVTIiFVjfEtg0lwhhoqT0irUjH33nNEthJTJk+tLC7eQMJkd6ipMfj7txLbYUN2O9XiPB+qBDbjihxgDrQQ1bRtSabDcnaMzFWzjtt/gbLLrY84RjrQWWi7mGHHXpAiR6Yr5x4geFzrS1JwAcCgK+pKkpQQQY+lQ8hy6a2/GoJHU0ANGJY1NLKzgmPSt/4j8N6Z/g6XmsOlO7dNBikK1C0ZLaFkt9R6V9M/ha35ehu4iXZj5VZqXHzG9WFXbxBkBVVWpXO5OxPw8VFJm4GYGaYsEBx7YMj0+lALUleS4ptvkUmVOTBmPeqLNm3CLIvLMkdKRXcFw7xz9ag1fh54O6WNqfjHFahyzTfeHXFqO5YBOaDNeDnbdnUSxdAATBmvol3oGhOWJuNyZAnBoKG58TadpSFNstSpIkGOtZ658XP6qspUr4T0mgz96+U3OcSadbsRfNSVA4oF7rS27VClJUMYwKsvAmnC71BXYCZ7Cg0t9t01hzeckkAintKSmz8MP3jiQouERHrQJW9ybTTRdKyp2a7b+NDpzX5ozJoA3f8AEly5SUtohXSRVLceJb66cOYn1ocKlq8vHSVEn1JphGj3yvhSpQ/ag8NBuG3wl9UZq20/TLIPpQ6pP0n9qg0a9BtChK2vigTxWQ8Q7GrttB+EBXFUbTVXA3otmloEjG7HpSGtusuaAtG2SP8ASgynhTW29PeUhYAAOZpnX/E69QfS2wk9sUGt0Zt1Oin8QCCR1xVIyvZqJSScnkdKDSN+UptJS8pJ96ZVoj120XEOAz3NOdRnNZ8PKzvOeZFS0XwUbhkKJkD/ALqcVotL0C1smytSQVA4Pc09+HeeJ6oBxGavEE1C1aNirzDBE/misRqtlcJu0O7CpoGdxyKUier64wjS1NIVKyOAeKwFohVzeFahyrk9air5y1ZbYKlGTExNJMXGwqgYPb79agq1rjVAUngzNbG7v3nrVtEqI2jFUVo891fwN/D69K+gfw1StOjvboy7OParNS4+PX75TdvEHlXXtVS6S4r4c/WoqTLW4STx61YsIFuEqUQflFAW5sEXKw4pUTn7+lAvLFFs3ugH3FAVaf8AI7yJQBkdKpg3JWsCAcxQaXwIku3qrdX9XFbrRgfxj1or8pBwcUHz/wAS267HWnA0Qkbj+Wuo1fUFW4bD69vvQKG3ubpzcp0meZNOM6aLQpV/3Cfv6UFZr6T5qVI4JjtFPaM4tFsFKOPSg9qK1vIPxVdfw0dcS4ttKoJGJ++OKC48XAlgIUsbp6Ymi3d5t8OW9mMlQBIoCNWStQsWmZCQkfOs5qnhm6FwSN6m46d6CFn4XecUJQodc1eWHgpxTwWV4nigum9JsrNJCincnmIri9RsrQYQlZHegotV1MXzkMCFHiKb8IaFdXupea/uSkZ+IUGm1+/a0dBt0spJ28gV811+9TepDxlJBmKUjS+EtV/xTTVWzvxeWPhzTTTaHErYeWlKDjIoMlrXhtK79SLNcp5O2rrw34WFq82/cLnZnJoLnxNr7QZFvahPw4war9GYN4fOUIPXHFBY6ihDDYhXxe/36VaaLcXztmEsuAdhJmkRzWGXmLFbr6/i9a7oOqLGnLG2e6iIpgrdV151hsqAkJXkVa6R4wZvChnyFlZx2irKcA8YautpCUtTBwAJqqXqz91YItQJUvr1FS0YrW7Z21vChZPPJPNd05ALietFOvWrj9wlpKiBzjrQNUt/wjBST8Q6VBn2lzqSSQSJz61ptMRc6i+UtGAhM1Q9pDF05eOsKHEia3fgS1Xaac+24ST5xIntVmpXwu5X5l08rgbqJbMtuOGII6VFBu0LaeCE9TUboOpSgyY6CaByz89bIMQIodwtaiUKKoGeKB2zt3lMkEfAB8qVes1B1IggDmgf8PLFprba09/lX0JhIRqqHgClKxQYr+KNkWNU85uYXkk/SqK1UTbpnJ60BN60KBSAfenEKdWpsLBIPWimfEWmBenJdQMpHNVmjmLNTavzdKI6TKdpHvRvDOo/4ZqO4d+KDQ6o4L8+co7uxrzxUuzTk7k8VBK31JVslJSqCrmtE34osUMIZWBuAkzFUNt69p77CvLbg9wKqXdUfbUQ0rHpxQVLouLm4Upe74sQDTLGgvLWkKKoOYJOag0un+ErS1bF6pSVFHKav9NvbVTa9iNmwZMc1qfiX9ZPxlrFq88WwAVAfp71gb1KX39jYlJ6VKsOaK45pj+5QIbOKtL7U7S6IDTgbHXNBBptTfxsObj1zmvXdxqamVArKR0qCqc0+5cRuDm48xzW08B6patJGm3YAcOAZqwpvxRZpthvaBUVcxxVXpOpv2A8507Uzx2oiWp6pca0DtVtSs4Hen2n29N0pFuoDermivLs7S7034doVMkTzRtHe03T29ykJCzQWluLLUVLdfQFJiRWc0du3PiR5DgAQkkJnj0oil/iNpq0agHmTKDmRVVpzbZWhSlAEetFWgC0vbm4OMEVW6slxYKnI+fSoMzIXqKAjma3fhqxeaJWyfj2yaoLOqWl8taWyCTk1t/BZfVpjhuBCi6as1K+FvW4JdG4he6IHX50zpNvseCVCADzUVY3zdul4SUSRzSremuajepDI3Njk0Fqhi2YdFsSNyRWf8TfBepZbBB5kUFjo12LZAS5yaW1y7QjKQEmgqNMvXP8RQpXG6vrd/dIb0e1uQZXIHegrv4l2yHvDrF5GduTzXzuwWFADtz6UFiGwXEo6k1eXNgWLFu48sgAZjNQSSov6I4TlQGKzWiD/OuNnqaosry02JO0ZNUCm1sXJKknn60GgsL4KQGyen0qyUo7AnIBFAu6guJkEmO1G/A2xt0kuQ5OZNQWWj6eofETI6QcirH8KlCgpQgDv19qC2tmNOlvetKTiri60hpVqS0ESBOK1Iisf024b05QBMqxumaoW71VrZuiADnIOZqKyd+44/dblHgnjpmrDw9ozl7qLaUJ+UUG+c8H2qrTatSQrueBXz7XvD34a5X5SwQkwIpZxJVa1+LbOxvf8hNX9jpt7coAWpZB55oq/stIbZYUpcFQE1mr8qZvy8yIUgyAOaC707XUXbSW7jJOIJyKhqmmuKQVokpOQKCusrkWbrTbiSQOo6VPxDe/iXE+T/TEZqANnqbza0thfwnsaftml3j3mJKggfKgtTcm0aWjeCr0qeiaf57LtwVbXDJHeqM740duBahClSsjrmsIleotOT5azPBE5oH2NW1BoQ42e0xxXbi4ub1B5BIoK5myuGrguKwavdI1i5tndwUqAO3Sgs//AFqlt0yndEzIma3/APD7U/8AFNIdd27drpH6CrNS4+Q39p5t4s2y5BORMUxp1i68sJkhR7nNRTep+HS0wXHXYV2mhaJbamEOeSNqON/egr3vxFnqO+5JBnJNXd+jTdUbQ+HAHkgSO9BWOMst3CRuECk9WshcvpUlfw+lAi5aIYcaKVSQcnGPv+1fUmUfjPDbCEmdsHGYNALxptPg5LSzCkDEmvm2n2w3KX0HrQXNsG1LQ4B8SSPnV9eXwd0wWyRKzwKByx0k2mhvu3KQlKkyJrDeH/Lc8QkT8BXQfTX9DsXn21JA2xmc1VeI/DtidymiD6UGTubBdlcCAQAODVzYtKurRQQNyxzQQs2XsgtylPJ7U5a6Jbag8Nl0rf27elQai20VvTmAfMC1ROap7vUm0XnlwJB+IGqO36rW4Qy/aOErSfiSP1rSWurlzSkstAlYTHFIha61JT1gLfyyoiZ9Kx+qOHcW04j5UUki23/Dyo8Rmtx4D019hfnvNhKUjk+1JqVba3dl5tYYcnaIx0rB3b7jinAgFxQndPSlIrtOvAm/KHNqQD1NfStDYtrq1AQ4ASJgUhR7jRfLtHPJclcEjcJmvlOpP3dprDiHU/CSetWzhK5bOJS8HMJk4HEGtO1fly0CQvIwYNZVXak1vQFpgEdulV5UojaowQOZoG9JsPxCxAkhXatLcWTthbb1LCQQMzj2HrVFTpSHbp5SnDKe1a5tdultDFtlQHxH96RGI8VvJf1nyUqCwk5AqzvGbG1tmklLe88zyDRVQ/cWrkobZSFDrHPyqWhf4e47/mEATiBQLeLWGLMy1weIpXR9NZet1uKd5TOaCt/ws3F2tFundzxX1L+FtubbQnkH/wDvNWalx21/h1pNutSg/cqKu66Zt/A2ksP+cF3BV6r/ANqvlOpP+CtMf/6jj5//AN0wx4U01hlLSPNAT/5808nS+peCNI1FMPB6e4Xn9qUZ/hxorSSkLuCOxV/tTydFc/h9oi29u14H/u3ZpVX8MtIP/wDIucf+Qp5OhH+FmjFYWbm5MdCoVotN8O2On2ot2t6kj/uNPJ17VPDtjqVqq3dCwk9jxVA1/C/Rm5h+4g9JFPJ0xbfw60a3iFvH/wD1T7Pg/SWlpWEOFQ/8sU8nTuq6Pb6nYGzdKkIIiUYNZmy/hdpFpcB9FzcFQMjilh1q2dNtmWQ0lJKQIEmuOaVZOJKTbpz1HP1q8idVWpeDNN1BUrU4n2M1zSPBWm6WpRQ484FdFmp5Xp9Hh7T0JWkNmHOZNJ2ng7TbS485pToMzBNPJ069odq8sKUtziInmq5fgrTVuqcK3ZV0nFPJ0aw8H6VZNrQlK17+So5pu00GxtAfLSvPc8U8nQ0eHbJNyp6V5/pBxSt/4N0y8cKyp1ueiSKeTr1l4N0y1Vul1yONyqvEMttteUhO1ERAqycS0l/gdnCwfMVv5lVL2fhfTLVS1BtSyvnccfSp5Xquuf4e6Q/dm4DjzZJmEqq+0zS7fTmghkEwIlRk0kOm1Dckg8GqC/8ABmm31yX3VOgnoDirZ1JST38O9MdP/wAh9IHABFGb8Cae2naLh+PcVPK9TPgqxKdpuH47SK8nwRpqUlPmOwe5FPJ01pnhex09RUlS1mZgmBTOqaNb6iyG1qW2B/2mnDoNl4cs7O2UyhSyFdTTVhpdvYtKQ1uO4ZKjV4dUKvANirU1X6rt4uKMxApq98H2t2oKXdPJgcCKnk6Ex4F01p0uFxxRIionwFpm/eHXBmelPJ17WfAljqiEpVcuN7RE7QaBbfw7sbdrYm8eOOdop5OmtL8EWOnKUpD7iyozkCrjSNMa0q2Uw0tSgpZWSe5pJwtf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8" descr="data:image/jpg;base64,/9j/4AAQSkZJRgABAgAAAQABAAD/4QDSRXhpZgAASUkqAAgAAAAFABIBAwABAAAAAQAAADEBAgA+AAAASgAAADIBAgAUAAAAiAAAABMCAwABAAAAAQAAAGmHBAABAAAAnAAAAAAAAADP8O7j8ODs7OAg9uj08O7i7ukg7uHw4OHu8uroIOjn7uHw4Obl7ejpIOru7O/g7ejoIEFDRCBTeXN0ZW1zADIwMTQ6MDI6MDUgMTQ6NDM6MDUAAwCQkgIABAAAADY4NQACoAQAAQAAAJ8BAAADoAQAAQAAAFgCAAAAAAAABAAAAP/AABEIAlgBnwMBIQACEQEDEQH/2wCEAAoGBwgHBgoICAgLCgoLDxkQDw0NDx4VFxIZJB8mJSMfIyIoLTkwKCo2KyIjMkQyNjs9QEFAJjBGS0Y+Szk/QD0BDxAQFhMWLBgYLFw9ND1cXFxcXFxcXFxcXFxcXFxcXFxcXFxcXFxcXFxcXFxcXFxcXFxcXFxcXFxcXFxcXFxcXP/EAIsAAAIDAQEBAQAAAAAAAAAAAAMEAgUGAQAHCBAAAQMDAwIEBAQEBQMDAwUBAQIDEQAEIQUSMUFRBhNhcSKBkfAUMqGxByNCwRUk0eHxM1JiFiU0NUNyJjZEU4KyAQEBAQEAAAAAAAAAAAAAAAAAAQIDEQEBAQEBAQEBAAAAAAAAAAAAATEREkEhAv/aAAwDAQACEQMRAD8A+k6zcusPoS2taZTOOKSVfXYOH1fMiuNrpI6L65Iy+ufeom9vgTLyh8/9qnaccGoXY5fV86kNQuSP+uofOnavEHL676XLkfSuJ1G6Cf8A5KvmadqceRqV1OX1ke4rp1O5Bj8QrP8A2wadpyO/4lcxIfcI9q5/iV2eHl+/Snace/xG7H5n1Vw6leBf/WXHWePlTtOPOalech9QSO4rydTu5G55Qmnaccd1G7BITcuADnAqH+J30SLleOcCKvTiCtVvOlyvnMkCujVb0oj8Ur3EU6cV+seI720slqF2pKiMGqHRPE+uXFxuc1J5SCcycVOrxobvxJe27Y3XBHc0a11m9uWS4i9JjnjHFO1OJDWL8YVdGZxNeVrV8k7TcE07TgZ1nUTkXSh9K4rW9Rj/AOUoGnacRa1jVFE/5pdROtaklUG8UfSnacRc1zUdspu3PQzQhr+qAn/OLPpFO04E54h1UuAC8cA+/Spf+oNUOfxqwadq8eHiLVRzen6x/auHxFqhM/jVDtmnacRHiTVBum9Wfn/tUB4k1aDF6tQJ+lO04iPEmrzP41ye3Soq8S6yFT+NWE+9OnBh4l1VQn8cQKm34i1MfmvlGPvtTtOOq8R6mBBvVJ+VCHiTVozer9Kdpx1vxJqyVSb1ZHrFSe8S6qP/AOWtMdPsU7TiI8T6rE/i1GpjxLqasi7UB1JIp2nEj4k1IglN4o1xHiTVJ/8Alqj1zTtTiafEuplGbyCfQVa+Ftbu77Uww88pxJSSZFWU4ttbjzm+J21Xqgq2xFKQIkoVEz69a55m5RHbpUVxZIzUSrZEiJNB7eQZIVt7mobtyxP+tAYiIiT6UByd8joOIoDRiTk15REcekxzQdIjjn2qISB/TnqBQQX8WCnHePvrUXAoQcGO1BAnAwYHauHakgrTM8GgitQCjAjFDCgBCsev37UGX8YXYKG2QQBPTik9DQdyIgDkxmoNdes2t1apSkkqj2rug2YtlbVq2o7mgd1lgOBLlrwmJqvQqEBSgaoIZUCrHtUaCZAAxExQlo3Z5qAawAMjGJifvpQSAU4mOtBDygRG2cULYczPzoIr/So5Iycc80EFEAxBChXElRMACPSg4BMk9aiUkkA9KCasQB17URtRB4n0oIuE8gT3oe8BOeDQSSuRmurWoHAM+goPIVPT60QgBIAjFANSynH/AHUXZuaBHTPNABTsOKkY9KvvAf8A9ekE/lUI+VWFarXlQ+2Jj4e/PyqtSCVY5q3UmOFOSqcjpNQKQDz9aivEq/pTzUR8PQpPQ/fNBMREnPSa4cHAPNBzeTwQPWvJHoSetARHxYM+5rhyY7UHTxxNBXHQYoPEJJkJx0+/vmguqGAfSKDhhMFUTQ1KgkwJ+/v60A3HNuAZmoLVAKjEATioMXrKzfaipKc7Tx61a+F2W1OeS6QIoNi1ZWFu35i3QSf6ZpO5v7YugI6HoKo4xqKWn/LAlJGZHSqTV9ZDF8SPylX0+81Ba2bwfaStJn1AwKlMxHPFBJKSBkge/wB+lRUkDqPaqIKb3YweeKEtASOw9KgEE5kK+HrMioXBHTj/AGoBhBByTUCj6DsaCJaIM9feuYxAoOmIEE/6UP8Aqmf196CSogY4+dTSsgED8xPJoInMzUSntHzoPJ+ERAntXkbwrG3b6mgmBJwOc4rykH3mgj8QORRUq+GE8ntQCW18UAA1feBE/wDve4jlJ6+lWFaXxAoB5vj8v96rYggyTPel1IlOIqClGI9aKicRz/eubcdfYxQTSYGY9IqC0qJnI64+/Sg6hEf7ipkTxNBIAAQCceld4Bkc8UEDBxQ1/WghuAnGTiBiKEowo7sesf3oIKUACISBPQR3/wBKXccwSJIFBAqTt7CldWvPIslkEjEZqDNaUyl5Djq8q6mm2HFpcPkok/8AdP8AegutP093UFBS3iAOZp22tWmLjyVALPqKBvUNPDaCsJgx2ishqiG3nCgpG4H9KoY0K7Fm4GHfynAkmtChIUJnmaCZHI7/AH9/71BYkTgA9/Wg62lKiZ4iZqDyAQCM+1AHyswBzQn29me9QLqSpWYgTHvxXNpAiKCBTB6n0+/lUCJyYHoKCG1U4n2roRP5k0HYGZUBXUkAkT8JoIrUSMDgYrhVuM8x2oOKMjifSpJAOSrHag4gp3mMg9JqbhVAzz0oBbuoBNSQv0g9qDql5k8+laDwTjW0jH5FVZpWi18A3Lfojn51WlQ7z9KXUjgO4TBg96gowY3ewgYoqJXKeaIlU+ue9B0px95riSIxMfKBQeyep/WptnnrigMPgSDGfWoEAg4AnrQCVIPU+lCcCxHrQQUodcdpHPzoLgkQkAegoF3ZTMng9KEXD1EfZ/0qAKnBOFGapPEl2lDHk8FVArYr8uwG2ZMjFP6BbrdBWRI796C0N7+DICVQfevO3/4V1NwsGCZoLm1v/wDFmCR0GIrKa2DZ3XxpAn0qhJbiXWw43O4duavNA1Q3lv5KzsdBgf2oLpKAkALGY5En2r3Xkj0HSggBncBE8kff3iuhJVhRJHr7UEXEfGMTJ7wPv/WgPo3dIoFlpKSRukdY6VAgSRA9uagipPUUJY+/v7zQDH5u57VJRBIgjig4ozyZ9agT68daCM7hOee1SAJOcRQd+VcPFBBYUCSmppSSDMYoO/Dn9pr2UL4/Sgi6UkExgdKv/Ait+u8/0H9qsK0niBW25b9Uf3qqUuFZJ+kUupBBkZkd5qODKeAPpRXNqR3PcCukJHAJoJ8pg1ENjmc0HggRmphOOPr+9B4qCewH717cOtBEwTH1qDigBjEfpQLOk8k0ot1Q4IHYf70AHXlFRO+Z9IoKnpxjPb79qgAVQorngT+/+1ZbUl/jdS2j+kwKBtTRZZ8uOnetL4baK7LYCAZnrmgQvloTf+UT/VHNXWs2LB0VtaPhVtqhXwK8FXimlZHAovjjSluO+YhGIwaDHWzv4V8trwB0FM3LxtXU3DMkjNBqdC1kXtsCpQCxzVgpYXlRkdIJoJBKQMAVzrwaDxImdpn3pZ5Qn/egWKSD8PSu+SI4qICuAYjNDWEjMxRQSQfhiD7f2oZIn+1B1J7/ADAry0gxjnMUHkgE8GuuQkY+lBArKFbjkftUVKyQKDqSaLugYoBq5BnNRJmO9B4kZ9T9/tWh8CIA1zcDy2qRVmlaTxAgG4bUeicfWqstzkbqt1JjyCSiRu46RXEpzkGDxUV0tz1VjqamlIAxPzoOgAcCvT2zQSQJ6D50UJ+EzHzFAJaBJ9D0oW0j8v70EVYGQCOM0IqyB1oAOqSRJ4HNLOEp5BAigRdJWodQf6qEoxyJ7ff3zUCeqPlm2KgSSRAjpVX4dtQ/eFx0ZnNA5rakoughA4PFa7w6wljSVPA52zVGOu3S/rClEnB4rXlCndJCedoxQZ/Rn/wGrkTEkV9LRas6np4UQCqPrViV8y8W6KmyvlugQao5WpIAEjioo1ncuafdIWidpEqFbbTLxu8YS4lRk9KBzpXoTGd31oIqTI6Z59aC4I5Kt3JAOBQDQBMiU+pVFRcVnGaBd6SP1oBTuTBGagh5QCZ59KiloKB3cdqDmyMzj/urkqGB+lB6E7dwM1EnqaCBgGTABxk1xKRuJ4mgnFeJAoOA8k9K8oYJ5MdqDwSFNgmZPrWh8BJCdYUI/oOas0rR+INxfbSmT8PEetV4kJ2nmrdSIJSlOQiD+texBIgT2qK7AngcV2KDyh3roGYAMUE0xKoPGeK6XJxMfrQQc9DJ9qipQCZn5xFAutQPB9KEoA9flzQLvD4iQZnPtSjkgK5z3+/WoFlEpwJPSlnVnaT3Ee1BS65cFSkMpJOZqz0C1CGfMBj4ZM0CTqVX2r7Ugq+LNfQUst2OgqDh+LbwfaqPnBUDqZMcq6V9I0tlTmmA7cRQYbVkLY138xTBmR719M8J3Idsgk8+/NWalVnjbSfxaFFIk8iDxXzVbSrZ8tq5mKlWCG1WpjevkjAomgaibG62uTsVjmg3DLqHmwtBwR0o6TiSYn+qaD20FUTk+lBcBHE89KAYQADFAWk7pMn1J5oIlHcTQnUDoc9pqANR2AmBPsKCJTsEjtQN0knj+9B7bmTx9K4ce9BEpByTjmvIEDMkdhQTHMggD1qJoPAV2g7vIQQBnvV/4DXOsKGZDZmrNK0OvgKuEAiYT/eq8iDB696XUiCu+B7iuiT/AGoroGO3yqSVgkjn1mg456V1BnpQEj1+VciOoPyj76UET9fSJNCcAVwr5UAV4EQT1MUs6VJkg5mJoBrWOJ5zJpV2FGT9agVfMZGIzMYpJ5YCFK6JEn0oKGDc3ZVzmtSwAzpyjuAO2MzQK+CLf8VrKtxJAM1tPFram7JYSqEgQYqj5owkC+TJkFXNfYvDzSVaQ2QOU1YlYLxywGdTDiQQPStJ4HcLjKfiI9RUmnxoL9mXJUSUq6H79a+b+KtGVbXingPh5EVaQq21+Jtufy8g9aqb9qASnBnnisquPCmq8Wrytp4BPWtYcBMduhqjrWTuBj0P+tQdSd2D1oInA4JoZTu4H39/eaAaweoj3M0utAJynPr0+VAEhWQAIPP398V7yyFAk/DPPeoI3CgrqPrSyW/i7Hp6UHj0icxxUNvSRQRUCODntUSmesGg7kcZE1yDyTn96DpJ3da9MiQfeelBI/C3MCDn1rQ+AzOrqxyg1ZpWi14E3Dcf9v8Ac1WnHOaXUmIRJ6ehFSCOp29+KKkRIERPPFQzuI2x70BUAdh9KltAyAPpFB0JkcD5CJrisHr8s0AV9ulCUogSDmgCtYSIM98UutwTEfrQLvuDIPzHelXHuk/7fWoFngP6uKqtWcDTYSCYUYoPaHbh5QVByelWniFXk2oQgwFDpQXX8MNMKCq5Un1BNaDxiAbNfGE5xWvifXydP/z07VAia+x+FAf8Gan7xT+dKyv8QLXzAXkjgxNQ8G6gm1Qho/mP6VPo3DrgetkqiDzzVR4ltEvaeV7JhOcffrWqkfNitdncKCjCVGc1ZI078fb+a3EDJrDSidsnGFecgkbD0rVeG9XF7beW+QFoEc81RdIXiBM/WvLiD+n39KAZioL+EcgY5JiggoTMiPv7/WhLTicfIzQBUM54qJCfKAAg/f38qgXckqI9c0NcpEDB5+/pQcACsCBOCDj76UNScxGesZoPGT8QJFRKRPGeooPAZ/vXFRO7tQcwTmuKKgoQMUHivcdpMDvWj8AkK1dWIhs1ZpWk16C8jGdvb1qqMBRGJ9B/erdSY6fzD/mvLykQP0qK6mFYOfQpqYQSJE/KglhMg/txXATvECgIUpxlUjpUVDPagCshOVQKC5kKxPbNAm7uEiRnpS64SZ56/f31oFnwqYn9aVcCh8UfKoBlQOFRAFZ7VXd7pTJ560Gw8IaUUaGq4WCJJINVPihwOONNJ5OKo+keDLQWuiNGAFLEn0pPxUsGwdKlcp5itXGfr5TbuBWoJA7819m8Lq/9uQn0qTVqp8YNhxCkgQBPNZLQHR/iISD1gzUpH0xsp/AJjntn77UApLtutCxgjHz/AOK0j514v05dtcbkghPSB9/Yr3hm/Uz/AC1mEqxFZaM6zatspKkplK8gg1nGFPaZdBwflnJoNxpt63fsBSI4702RgGIBxgzQCV8PNCMlWPXrQeIj7+/v2qCiB8XQnn580Alo6CD7GaGpNAJwADjHv7UPbIgZB4kx+tQQUkAYFQcClYJEc0EFHfIHT9ajgEYkDmKDylZJ6etDKhg0HPyqjrXQSQB3E0HigfrWj8Ajbqyp6tmrNK0muYuWz/48/OqtcLXINW6kejtXoJTmoqbYzxj2qaVmcA+8c0BA2VGSDjnFTRA+HaD2qog98I9PWhypU7QfeaihODdMg5FAUQMj3oFnVgHBBHcUusQMkRxA60Cjquk/70B0EzAzFQVt88GGlkqO7sapghV1foSDMmg+suob0/w802mASgT34r55fuKvNUabbIVCu3SrR9b0UbdJZSckIjrVH4rdH+EPknMHNauMx8o0/N+MZmvs/hMn8EkExjipNWua3bBSbhRGdkivnOlnyNUcIIjfipSPounXHn24gkimgoJIJ494qiq8R6e1eW24jIHevnz6fwl3jG01KsatpLOp2yRgrCZHTNZ/WbApXsUmB0NApot65YXgZJ/lK61s23Q8yFJOD60HSRMHB7VzyjJ+JQ9KCDsBNRQkTMj+/wB/60AnG1A5JjskcV7Zg9xz6UAHWyZx70EpIHp3jMVBFQz/AGoKwE9u/wB/rQQPWRHtUVnBjIHXqaCABndOD0ruwbRQQMA9CTXU9pmKCShmEn61ofAPxaw6c4bPzqzStJrSQbhMjlHQc1VJSQYA65gRVqRJRJ/pM+2a8Ek8A/SorwGZjP8A41JKBMk89zH30oDAlSYhR6ZFeChuBEA9fWiPL+IcDtQiryxCczRSzyjnuaCpU8mgAs7gVY65ml1kCoFHx8cAySePnS61nbt6xk/2oKLVDuJAOAaJ4UZU9qjZ6TVG58Y3RZswnAAT+tYPw8ov68ghXX3oPtlogN2SUkQNtZfxe3s0V5yeZFarMfLtKQV3wg4mvsPhwJaskEkek1mNUzrij5DsTlER1r5a855V44TIJX0q1I23hy+QtttJUfrWndtg6yCJyOKQpPyBdJUwTMes1g/Gmku2L7hTJTM4FKQv4W1IW7iQoz0ia0mpW6dTty4kpSTiZqKxOqWS2VLIJxmasPDWueSsWz6vTNBqkwtO5OUnivLOIHFAJcwZoaSTP5ue333oOiCcEyDmYx7/AErh4AEhQ6/pQLukDofYGaGrJJzk89B9zUAlDb6H0oaknkkKJzMZoBrA2nn50PYO8etBAkpEd6jvP5eooPFJUDH394roSAZoJkSnvWh8AknV3UngNnn5VZpWg1wn8SmOic8UgTiDgjpVupEamcpyT9KiuCSAT1rxyTn9KCW8xtnPHxV5JMiVST9/ftQd3HaRBFCeX17YoFnFyIMjHT79qEsjM8e8ffFAutUn4f1pd0E8np/aoFXzCSePSk31FSVAmCetBRam6Wk7CZUe9X/8PLZbzyXIwOSelUWH8Q7kIY2HEVmv4ftl/XkRIzPWg+2PHbbECeI4rMeNwP8A026mckn7/atVmPmGigJukYBzX1vRUEWKFA4gTWY1R7oeYypIiY718w8RNm2vlEiJPFKkXfhR7zBMya3ek3fmJUjEj59KsKmhnyrvfEEmIkf2qv8AGVh+NsFKSjIHNX4j5QkvW14RkEKIM9q2uhlxdrKlTOdtZac1GxZebJUiI5EzWRv7BVpch5IIAM0Gt8PX6buzBJlSRVg4RE8n0oIEEjkk9DiobCVEEmD6ffrQSUicjmguEAc9Jz9/fzoF1ke/tUTgAjp6/f3NQDyDEwB1qBHYcf60AVKM/mI+VRAzjB6UEFjr9aiQKCSCEgzUTB6UHlK2jbB5zWj8ABStUeV0DZ/cVZpWg13FyiAJKc45zVdkZwD6Zq3UjhMV1BPEc+lRU/iCRznjEV4DvIoOFJGR/wD8zXCo5wT6AUEZG2dsDpUXF7Ikc0ASoEE9aWePP398UC6jn5+1BdIQAB1HHb7ioFXjKCJzVbduS4lA5GT6UFDqSvOuSiczEmvpvgCxFpoyn9skpzNWFY/x7ehdytIwJ4on8L2J1HzeaD6244ksBMgbkiOtZrx4n/8ATS1CYyK1WY+WaXO9tZPua+w+GHEuaCgnBIqRaK58Lh6g+tYPx5Yupud6U/DUoD4LdLayVZk19C0Vry3Qsq57+tIVbuoDiYkg8gjoa8Gx5ZQrIODXRl868V+Fbht1T7DcjcSIq08L6dcmy8twZ9q58a6sntKWykqUcq9RWZ160KmlJ257ilgzuiXD2m3xQ5+UnmMVs2z5qA4OI70V2vHAoPDKfyx7mhOcmOfv7+xQLrE5n50LJJHYff8AaoOOLChA/SgkkDjPqKAC1BRkZHWa8Sn+knuZoIrkA0IJMz+lB2vDnp86CRRKZitJ4DTt1J3gSg4+dWaVe67m5RgYT1+dVyiZ/wBqt1IgQZHpUmwCcAH2EmoqS1AAYPuQY+tdChuxFB4LSCSQSIoatqhBoI4CyBzUFqEfSgAVRPWgunEUC61Cefv7ml3VZAqBZS/gUqfyiqbzPMcdXzExQVNuFO6hGZCulfX9AUlrQfLUcBPSrCvlnjNwOakqO9aX+GLUNqcjjNBviorhP39zSHjZknwu4FTjvVR8p01BdWhIH/NfU/DyXEae23gADpUi1cNIG/Ofv2NVvibTfxtuYzjPrNaRntH0RVq+dxiTwa19raSlOxRHzmpCrC3QtCYUQRRa2yg62l1BQsSDXGWEMj4BUHXEBxG0zHpWe1exZQDuWFDumJqVYxuq6f5rnmNf00/od7LIZUcjAM1lpZRIkTNcNBwYAxQXJiIB+/v7mgEsSSZrhyYUkp7A0AVJTIzMcff0oS4mTiepqBdw/GCkgpnmI611ATMk4VgCg6oJJqBHU5PWggdoMqMe9ejEg8fKg6TA461pfAX/ANQf/wDwn9RVmlXGtqCbsDdyOKr3iO5HqKVI42nrJHyqZG2IMfKiuETzmvBJGY60HSQekVAggegoBubgZjnHWhuGORHpQBWfUe9AdMcDjpQKurMxn680vunB/eoEtUdLFsruuqpz+XZ75yaD3hyzS7db9oyea3odWxZ7AYx3qj5z4pStdySO9bP+G7Sm7LcZzFBvLFoSFwJH+1Q8S2ZvNIdZRzGABWvjP1880Pw481fgrR8KTmvo9mw22wE4/b76/SpFpgNQSo8CeaBcXtslRSpXXOee9aRXPahZIM7kg/3oTnie2twQnMcQefuZrPV4RV44+IgIH38q4jxk4o4aOPU09HHk+MLtS4FuR6xRFeLbvhNuSfanacitvPFt+pXxMkDvERSVx4kU8ghYJ5+VTquW+rsOtFJkqPeq9y7QxfJWjCD260Gnt1KUhKu45ouzdkkA9qAagZwB71FYA+XTrQQUEngjPXt9/wCtAcSCIj69KACtoEA+0+4qC0zPIjNQC2DoY9QJrikgGTmcZoIqwoe/3/auFIyRiMAR996ASyCr7NeBIEf3oJKEz6mtL4CAOovniEdfcVZpVxrhP4xI2gDbzHNV3w8FKvpxS6kTSIwBU0QJOzrmiolJ52kV5KeQpBI/ag4qAfhGPSoEpJ9utAF4jJAoJV7jNAFSoEZHSgOq9c1Aqtw5E/Tg0o8FbtwJ74oKXULrzXdh/KOlBe3PNhAIjnNUaDw3ahlnctMqA9jVo7cqU0pIxHSoMre2b1zdgBBImvoHg3TyxZ/zEhPGe1WFalpTLSckAxmvO3bKUklQI6itsK06rpTBUVFIV17ff+lU9x4qtmXx5Z3JB55rNrQFz4yuVDa2wAOhiqW71C5uXS6twJ+dS1eK59bileYbgbO5NddvLdpofzSpXqeaggdSsWkg+X8Q7mam14ntUwlNvJ/agOnxQ0DItgD2in7fxOyofEgJ74j5VQZzXrO6bO9kEegoVle6MsFCmoJ9KA6tI0x9BWw4GyeOmKq9S8P+VlD6FR/TM0Fnod2hbCW14UkxBqzWdxn9aDi05kgzxUFCRz7elAFY56mep+/SoLAMgGInk0CxSNxUk84+/wBKEtRPUbegioIghPxdu1cVJ6/QRQRV2PvPzqBJjg4xxigEqJke+amEADPNB4mBxjtWj8BT/ilxj/7Zn6irNLi61lIVeCQqNvIpLyxiAo9BAq1I5tAOZ+eKkQEkRzUV1KesRXignED5UAXZAPHz4oKiQc47TQDJ+JUkY7UFZkx8qAK1D14pV5yBzioFHF53D5UpeXHlslR6CKDOglbsnInNWOlIS+6kRxVGoaSi3aT39RTNu05cGPLxUDlrpHlvea4kJA59aYVr9rZKLQWkFOISauIrdT8UEYaRJ6VSO6jq987sbKwgjBopy20S4WnfeXCQD3VXFW+lWiiXHkqI6zigrdW14JSUW5BTwPas29f3dyuRuPpxFBF0XSmYWD6V5NjeLUnak9KC4sPD946mVNmO3arBPhh3aS23xzNQM2fh1y5ahCCVDEVJ/wAF36EbvLIHYVRG08PPoI3tQO9SudDUz8SRzQLqYuE8EiKTvLy5YSAFn1qBjSLj8UlayooXHWrzTLrc2WysLUmetA8FiNxwAetSMnJNURUJ796WWkE+npk0A1Nzkgn1ihLRIgEj3xUASgjMcj61GRImg8RNDcQkdJigihKScQfT7+ddVJIHMd/v1oIEbjtHsfT7mtJ4BbWjUrgzALckd8irNKvdc/66cD8v+tJExPTNW6kCMg55HfpXhO4KABqKLykQlJFcVIxA+VAFz4hETnrQFQraIk+g+/WgC4oDHX/al1qnvQBcVnd194pVxU/PHFQLOrBqo1t7YgNpMlWTQVlslSwYq88P2q/M3T8omaDV2dkl98KcO0DkHpT+oavp+lW0DapQHSqMjqXiW8vlKRbbviwIpWz0t99fm3TxSZyJoLhlen2KfiSXVg9KDceJw0Ci2a245A/0oKW/1PULpX5yAeg96HY6Y5duS6+QOomgtLbQGnnwykhSe9Wtz4PbsWg6IOOYoEQGFfySBIParvRNNZWreUoIAnNBpAq3jykITxGKC+8xZpLagEhzj19qqD6Zb21rbl1Ckmcke9du9aTboJW1IPrNXvE1Wp1+3vAtgJSDxMUBdhChKitJMkk1nVdutOZRb7iRJ49azz9inzjuRmaKrdes12tuV252E9+lNeBbdamFvvEKMxQaFSYX7V1RnqfpQCKwRgz7UBw7F4Ak+lBzdu6BIPYVFW2cZBxBFABZwBzHUdKGrAxn0jNQC3E1wkDnnsaDxVmR8/SvISHDJ7UEXZJjj/itF4AJVqNyCPyo6+9WaXF5rH/yhn+maQPIPfjrVqR7aB3HpFcIPbHeoqZSAAeTUYx+WBz70A1pR/UAP7Us8jcDgkH6UCymyCRuPoOaC6IBMQodetAs4cxSji9sx8zNQJvOkKgcH7/vVHqbhW9ignp4EpJGDg1oLK+t7FSXFKTCeaAOq+J3LglFnPy6Uilh+6G+7dKUnoTQSRe21ira0UuEUG61e4uiUCU//jQN6Vp13fAoS4Nw4Klc1o/C/hIXrqvxkpCO3erBf6j4S01u2Kgrbt+VYvWbVq3R/lnR6iZpZxIb8O72QHVq3qJ6c1uFXtq/YgXEpSAcmrCsHroYRfTaSpM07pWspaTsU2sE9hUVo7ENKWl9TkTmDzUvENrbrsw+VLnnGavxFPpWpIS6ljzFCDACjxWkvbNpdhu6ERikGJatinWB5e4JB61ubOwt0tJUt2SQD+YfrSFDvbBt1Bh/AyBOKzj7a/MKA2FAcHqaUhLUGkrbKX4Hp0FV/hq7Q1cu2cwmSRUVoyoryaisiDwRQRSgbpiI6/OoLSJJkH3E/fFANSc45nn1+5oKgSMGgEvHHPX7+tRMR60RDHp70LZu/saiuKBSBPznrXZ2wAOaCCu/FabwFtN8/GIR/erNKutZTuuU8/l6VXjGKt1IKhAKQOlcWnOQJ9oqKgJHJSRXiNufh+maALihB6UBYkzif1oF3TGCoGguc4xQJOmFAZ460i4fjg+9QK3boSkwJV71n7halOncIk4qiZugy0Ej83M0Jht27X/MUUpmgsEqttNQFghZqvutQdu1bUyAenag5YWrrz6UrUQD3zV44yzZpDcAqUOfWgHa3N7p7gdStQBOfStBp/i67Qyptj8xGVDkUFqlOr3+krcWtWaxTttctLcbdUZTQbPweLcaR5j0bkmc01earbPsqbbPHSgV0XTW33lPuD+WDTd5caRbJUhLYK+AZFEc01D1+QlmUoR0SattXP4LTx+I4498VRi32d9z5rJMzia0Gna6QhLD+cRmooeuLYtGRdtgJJyBSKbvUnmku7leWaDWWVsp7SkqLhUo81O0btUsrC0p3pFaRlfEVopMiRClESBWZsmzaaslYPIzI9ayrXNklM5jpXCADIT16Cg8ZH+tDUoCSEj5YoIgiYnAyD3+XzqKgI4PHvQKPGFkAAeveoKVmAaghuTOTxXNwiQD8qDixGT+lcUmAP7UEcBAKiD6CtL4Ag3lwoclGfqKs1KudYJNztHMdKQAIGZPyirSPb1fKetTyOQflUVw55H15+80JcwMCD0zFAFRMTAHrQVqzM80Czqv+4/7Uu4uZwPpmoEnlmc5j/mlHTyeo60Cd0YQVE4qiuFBTpVAyaoWK/5oKuBU7y++FKGsQOgoPWrDj5lxUAnqacQw21xz6ZoDpC0rAAE1a2WmIfeS48olXaagvby1ZsrdPnIBB7VVeE9LF7qK3WgdicxNUaPU/ES9MdTZpIO7EDg0pqdo7fNeclIAVkigHpay3bG0AIJkVBGhPIuvjnacj1oGNRu0aRaKQFHPOaxFxqrlxcEpJyehoNDoPiDULGA2g7ePlWg1PVX9Xs0oeSU+hxQA0ctMPgPoBT61ctJsH7oFKQJ9qCk8fWl2i2Su0bKkp7CqrT9S1RyzDSmShI6kUGj07Xii0DBVnvNCvdWFsgq3ZOaCT2osXWmb1n4s8Vj37hJvUmYBUBQbC2dlhHxcj/t+8VPtOKDmwdBFCcEAyTxyM0EYCcfOPv7zUXMCT1xQLvQfegDnmoPKSCASKhhBzQeWBgAiB+lcVkdcc0AVAzKhFajwAmLq4yPydPcVZpV1q0i6lP8A2wetIoTuEkc596t1I6hHBA+deVAGBA6moqAHxmIjpUXEwciTQAWRHPNLkzwZx7T9zQBeAiZx9KSX8MgKOeQqoE3yKTcXzmQevFAjqY/yqiD+tUi1p8knqaorC26651HanWrRQKSvPyoHlhSW4RzXtNc3u7Xp5zNBc3lkksbkL2qAnFe0tq48xLm4qSgyc1Be6vcp1RlpptcK45rU6No34PRP8sP5yhBqxGA8V6VqDNyblxKiQf70q34kv3Gk2re9RGIorT+CSp1+bkHeDPzq51p5xq7SraQmgzfiRr8a0NhBVGQaY8M+GbLyvNfyqfeKDSIGkWKNq2Eq2jpAqmvXrS6fhghHccUQBGirUvf531Ippvy7D86wD3Boq80e+srxKWlrDg9cg1zxKGGLFabdhIVHQdavxHzxpT/4mQTM9/arG5bcetllclSaypfT3f8ALuNrn0rPXi1Nahzwqg32lHzLJkgxjgdabUkD+o56xVESYNDII7n160HljkSSrnHaaXcSpXwhJgdBQBWmRQykzIPrRECaGoEx+1RXfiCQkAR6VCCVScAdqDqkJ6jBrSeAAfxV3IH5efnVmpcXOsQbjnMfSkUEbscnmrdInKYBVB9q4tMycD1jNQQ4OCnBoTyiok4J9BRSywfWBxQjun+n1mgXdJKYgwP0pJ5Xc1Ai8rn+9JuriTJz1oFLj42VIPvE1lXnlJuXEnocTVDTTgbb3bZNMuPKWxvB6RigtvD1sH0nzkySOtKXjSbS9UQnA4xQcudSJaCQdta3wk9Zr0Z4vLlRGJHpQVuloB1FR3naFcd819M0G+KrUJdn4RirEqo8UoutQc2oQdkETVJY6Pa2znmbQHalWLXT7X8Ddm7WIRjHFA8ReIre5d2pSMf1c0QlboFw1u2ZIwQJpvTNPuy4QhcJ6CimNW0C7cZUQSVDOTWNUxqNvdqQlpZCTzQWenuakp5KVNmOpNW9xo710yCpJGZxQWfh7QxZkHbnkVf3lm3cWu3bJjj5e2a1IzWHv9LVa3BWG+vJqC3EqbVvTtJBmeKy0pLB1KNQIMFM/KKB4ltGxeJWgRPaoNToJB01n/8AHvTxMpOD9KoGvp/bBroV8MERPfmgGop3BAHXOOaE6ndwlRjBx1oBqEpM80FZgketQBI7Z+VQMnExHag8ADmZ68V4gAjig4SfUcVpvAoH4q4Iz8H9xVmpVrqqZujPYUm2naSqOatI7gAkgZoZVJg8E+sVFdTjOJP1qDgBM/oJgUAXCNpMY9yKTdkqj7+/vNAq8raJFJOLk8kRxiagRfWADIn3MUk4vdIBxHegA58c9jWa1JkC9PcmYqifkqbblJgjIo1qFqSEKBHWgv27kWFomCCVCYFI+Yi83rWYPQHE0Ak6X+JSR+p4p21sLphvYlR2mgutK065aU28rcGzzWtcuTavNMh2QrvQN6tdOW1qSlndI5rGPXd6LlThSoCeIpQ6XtQv2w0lJSOM0H/0ypX8x+4TjJT2oL22uNPsrRDSiCR1o1rqdo22pTbvxRzMUQgrxp+HUtAG5OcGDSS/Fze8rLSR2+CnVJu+Lf5u5CBz0FMo8cPpZgj5RQMWXjlSf+o2Y4mOaeP8QWgdvlkk9fpV6nAbrxbb3aZVbgg+1VOqahbXbf8ALlBP0qKp7fY04VlYnkZzU79SXm9+/wBMVBotBkaa0UiTHAqxCQoyf0qjhSJn9a4f170A+2TPoOPpUCqFQQEweAMfWgg6OsRPHrS5BKiRk4oBGBAx9KGsZJHA69qg8iZPavKTOOh7UEVBQEAiK03gI/zrgHomM+9WalXWphPnZXn/APGkiPr2irSOcCScd4qDhSowkkEdKiuQlJ3KV8gDQnFgDaDx0oFHln1PahkBIJOYHEHP3/rQLXJkE8fpVW8eYxUCL6sn0pV4c9aBdatucn0qh1FSvxyZ6iqJXK/jCRkenSmypH4SU/mA6YoF1uvLSE5UB/rTVtbl9IVnPHagtdMaLL6UKJAJitgxpyEIS4mDMHuKBbWdQeADSQAQYwOKjpNrfXjzbygYSetBv2PIVbgPFIUBmTFUl67pTLii4UGMTVqRS3/iBtBLds2gJ4G0ZqgudSun1kISrHYVFcbtr24P/Scn1pprQb0p3LUAPfFBJegFOHXQD3mp2+jWKF/z3kkZ4NAydM0IQC8DFcNloZVhwR3mg5/h+ig4eHtNLOWemhUoWkCKgI2zY7ICwozyDFMW9npj0ha0pHvFAu74etHHiWHiU+9CvPDym2SEHd1wZFUO6O6zbW6WlmFpwSTVs3tWJSAB6UHgRAgmRUHPinJ+VAulPxEGCAPik/favKwqJAHtQQUkDoBzmguJE8ZFECgqMc5+5oSh8cdBUV6O0CKksbcTQDcyeQPWtL4Dj8TcwP6R+9WalWurqQLsiRujj5UoSTMiP2q0j0cwCD6V4RJ5FRUFAg5yD6UF0EZMQPSgWXycfKKgpUiBQI3Co681X3WODJ7d6gQeITJJ96VdiTPNUBcMJkYpV23Z8hb61DeOJoKQILwUrnbxRbPctJCjH/NBaaAhp8qZciVcVYv26tP+FBkj9aBlCZYDiY3CmRr6mGAhK/egh/iyH3Qs5VOZ4FW9trrzaNlvO3mQagmu8vbjK1kT60i/Y+coFb0H3oOof0WxTDzkrHIxSz/i/SrbDLYJ7mqK26/iA8JDDaQe4EVXPeNtWWT/ADFCgTc8RavcKy4rPTND/Eao4nLioPI70AyNQBI8xcV1RvWwCVq9qAxbvnEj+YqIxnj7x9KgDqSf/uKI9OaCDt3fMmNxA9TXhql7IlxQ9ZoGbbxJfW0AuKPpVgnxpeKTtK8UHk+IFOncv83vVja62ooMK+L3oLHQddceuyy8SVcAk1owk5O0j1oBqAHIVjihKkEE7h07UHnAISDwBQiZME0Al/FiAfvpQyAokDnueTUECCOa4pe7B+lBxZhODBPFaTwD/wBe69QDVmpcWurIm6nPHT2pcJyZHv6VaOKGJjHtUUjJB59QZqDjoPMCPY5pdSoRBJ7/AH2opdSY5HoZ60B0iOQKCuulALmQaSu1EpIgcVBXOFcncCfYUuqTmIHaqBLkHqZI46VT6i44l8NlUoWJoOshlMNIPP60K8acslpJTIJyaArFypCw40DPWKeaulur3Pqx70DL10lDuxC5QOk0JDDt2v4AZPY0FvZ6KppO51wI9DTiLzTNMEPLSVDpNBX6l41tgkptRA4HWsxda9dvuKUHFAH1oKu4vXXVncpR9zQw4DkzVB7e5bECI9TTTN1bkjfGagsGn7Mj4YHzplLiEJwY+dBy0uG1vwIn9K5fltC4xB7mgAnWGbZO2RI4BFJXGuZJbGTzTgWD7t2YQCPY1Jy0eQgLJJnpQTtkhEFbZ+f37V65DZPwxxP+9AshKysAT71b6cw+VHalUdCB1oNX4X051F3+IdSBAgEn79K1ilBXTPWgAVHtJ/2qBSNw6+oHFBxRkT/xQVjMAY7kc0EDGagsGI7z9/f/ADBwg+XJSCczPNDCJMx85oIrBHtWn8DEG4uiOwk96s1KtdTkXeBMgDik9m3ARBHSKtI4B8OUweJPWvQAO1QQUueFcdhQHhHXrxRS61jbzApR4gCTj0oEX9oSZVnoYpG4JT6x1ioElkFMz9OtAWoGT36VQuCDJxwc8VU6yACk/LjrQLpCkOIWBmZ96s79xq4t0bjJTzigqbpwN/8ATPH6VNDy1IjIoLLT7QPK/mr2j3qyd1S301shspUqI3daCi1LxDd3SylpavSKr0N3dyv41KIPQ0DCtOSyncvniaWftlJSds9vagU8lcwM0VFspQkif0qjircpM/saj5ecc96CRLjAB4j5V1N6+MbsHoKC40BKvOLis9cimdUt31oU4lB9DFQZ0tLdf8szuqxtdMbbSVPEEiqJI1JttXlstCeJipB99TkFO49gKgIu5ZU0QpMGq95QKwJnPFA1YNpW6gED4ufWvp+maSwxatnYCSOaB4tJZMJwnPtUVnEqyO5FAMgA4AT0kc/f30ryogwkDuAPf/egiYHxKAwRwc1wFET/AFe1ABRzzHyNRIEEYmoBqT8UzOeOagqZx04oOLKigiBNaXwH/wBS6PoP3qzUuLe//wDnHr8PAGTS+1JAGY6ff0qgZSUpkCMdRioKVggH371AEzJOP1oa1wnMkUUo6sJzMegpVagpJAJz3H9qBJ4TmfWKr7gqPTHrUCrpEEHgc0m8fzDv1qgeSOv39/cVV6ylSkCBmYoCBDZtknrFIOlwKOd3rQStbZThk08W2GUyYJoE7h91QhoUI2Fw8guLUcfOgHY2+5wE5ANX1uEoUEBMiO1AS/Y3s7o4Gap0B24OxCJI9KBS4ZfZchxKsdxVlodivVr5Fqj+rJI4oL/XfAt1pzPmBe5PeayzFqnz9p5BoLU6aw42mQDUHtHtWhuCQekUFpotkyohKAPbtW2/wBhzSSCn4owIoPnN/p6LS8c2oSVjipaXpb2oXcOYT19qB/WPB34cJVZgSByMZp3wPorVtdOv6mhJ5AByKCeveHdPuH1v2kAdgKw2p2/4W728UD1namWnEDM9K+q6eEqs2iMmAMdKCS0yZgmP0ocf+IjtQcP09O1CWCcCcUECZmIJHbpQsiYIoOJUo9RH61DclXXA7T71Bwx+Wc8UNR+lBAqO6IrUeBh/OuYOAlNWalWepnbeE+g/alzODMJOJjNWjkqIjaPXGKDtSk547gGZqAbh7Z7bqAsc9fc/fpRSdwSY7GlFpUMxIA5BqBV9Uzk0o4oZJoK+4OCO/rSxzIJiKoioBNV2oq+AlQzPagrluLWAkTHQ9KmkpbBKvqaDhulqOxuBPb3ozdg+seY4TBzzQdtZF0lvbOau9WSLPTSsASrtQU2hJFx0AntWx0XRG3gCpO77/aguD4YQ4iAnpwTQLfw1b2rkhKZHWRQT1PRLF9qFtyfU1VW1ra6QvfZgJc5mgjqesX102WnHysERtPSqW205TrhUBk0FmjSnAgfDtxS93Z/DGfrUDeg26re5C9wgHM19G0labu08vAAEZqxK+eeOrRdnqxWlJhSvpSul3flwAkA0Vpbdbt4kApx0imEaUViVpKR70Dh01ptlW1BJjlXT1r5N40R5WqKgfc0B9FcSu1TJymvo2gPedYIIMwenpQNOEidue0VBJkmRBPAPag6oE8Zjn0oCkkmNoM9xQDVjOMCoHrQewev1FeWkRPEVADfhQ7ff9qgQSZEg8yetB4wVYEelaXwLhy7Hon+9WalWuqp/nyfekyNoJ2x3MVaRFJBwE+3wzUVH3+/sVFBPO4mgOnkTMUC70ASU4+tJPqJSQCSTUFe8SAAYMGkn19P2oEnVTgEfKgLVmR0qjiMmP1+/vNVWqbVvBOUiDxQJqUhtBIz/AHpJbqlrgqJzwTVFhplq4shQQVdoFXtnZvvJKJOBgVAlaWxRq/lqgEHMirvxg1t0ZKkCRGYFBQ+FkSnbkxzX1PwlbgtblcCgvbpKENyIB7CqG7uC2smJM9+aVFfc3qlJiCQO1Vjjbl04AlNRR7bw1cXCxuQYOec1d2fhpFk3KoBPUHrVEHrTaCB9KzuqNltasY9eKBRu6CDABBntW58JukshQM4EGkHPGmlpu2PxAGRmI4rLaFpQccjaCaVGxsbFNs0PhHpiuklxzbHH9RHFFOfhyGZI6V8b8foCdVV2mqhPRHANoxxW68Gvj8MpCskTUVf4WT3J7VBQjkQaDnOCJPQVB0SdyUhMdhNAFR3GI9vv74oakke/WeKCIFRVKsUQEpIVO6Tk9jUtsCBnvANRUCABzntWo8EABdzHQAfrVmpVjqp/zBwaSwEwBgVaRwQkkQmSe3NcXBHTPU1FAWDmD+9LrO6RigTeX8O3kiMkmk3pAkkQrMjFQJXC+THrSDxBk9CaBVwEHkH59aXUAIA/LPH39/WqIyUp7+5qo1kEKQR26UFegZ+JUVBDKi9IGJzNUbPw8W0MmUwYrrd3cN6gdqFbQcbelQJ2BU7ry1rGQKvPGbaleHUKGSYkCgznhv4IkATxX03w1dBu0KZA98UDj+ob0RPWM1WvfzlGAc/r9yKDjVh5udivac9fSrnTtHShQUtOf0++aRFqryGBtCIj1j7NVuov71jZiT0FWkQS2gMlazE9zWV151jzCEqBPWKis8U7nY9fpW98KORbpSYnHSgutU/mWCm+ZB9aznh9SUvLE9Tz7mrUadBSpAEg4rrbKJwB3zmqGrhCUW5Vx3xBr4P4+cLmsOARKSRUpFbox/zARI5ra6Ao21+ls/1gVFatCtoJgnnHeoqyMSJoIDgiMeowPevRx8KooOFI7QOoIz9aEsDGJ/8AEdPuKASvSvBPM0REpBV715QSkgEj0HWoobmJA7itJ4JP8y5HYDrWpqVZapHnkxOBmKRCSZV9P+aUiBgkYT9K8SIHA+VRQXDMgbZ7Hil3lp/8QOZHNApcbciP71XvlJMmMdZqBC5OD9KSdB6GfQc8UCy4CiODQ14yVVQJtYSsmcCqvUylbkp4HE0CRb3tyk59+aYYYJbgRI5oNT4V/Dqd2vqAHerq+RYsrBYII71Bn9JbS7rb5x+XFWfi7/8Ab4QDJERVGR0F+FcxGK+jaKAbPdJxQOIB4J5+/v500yynE4HoaC2tLb4QuJI7ffpVin4RtAgz9/rH3xqM0rcRGYMCME9qq7t1CTJ71KsZPxF4hcT/ACmFx0qrsrG7uf8AMO8dJqKZasC4rcOnatr4W00oZDqpIA6/WkSrlTSSXt23IJkcVhrS4SxqTje/qelWkam3BcSknmMx/tVg2CUx9/eKQe1S5DFi6Vc7T6ff38vz/wCJ3/O1Z1QONxpSFbB0NXqVRjdit1cOBl63ukjB5qK09u6H20OD4iR0NTUJ6fMUHIJhUD51xQ2iB15n3oBpIUnEDuE8feaiqB8Shk+h/eg4pPQZ6c0MTMUHtm45zFQWAkFIwKgGoysk/StJ4H/Pdew/c1ZqU/qcfi1QBB7UoCQntxVpA1ETz8qiTOJx7VFDeT8ODnqIpZ1JEkqyOsUCLx54IzH0pS5PJB5nNQV78gRSboSQcxA6H7+xQKukkE9TS4APKjEff9qoUvHvKRtH5lcUs8Fi3AMST1oAtgJIE/rVn+HLbEhMTQF0q0dfWr49uOJ49KMXXWH9q1KO3rQPeHADeOrjJRmelN+KZ/wFQScHp0OagxujJ2wfWt/4fut7ITIiOKotWnAVAdsCrS1WkISN0dgOtBY2zoKQkEGmy5AKh69f7fT741EI3dykEgwB71lfEepJaQQghUjoYrNVg3LhZvPMc4Jk1qbXXWFWgYSQMR6VAFrUEof/ADJImZitroWtNItNm4cZ6ftVn4Vat3LKrdx2RxXzu5WP8bUWyY3TNWpGs0y4+BIJ471cWjoUeQZxz0pCqPxvflqzUAqCRPrXxLU3Cu9UruePnT6oCTCwoHg1v2QLnw82s52jB+/apRd6A+HrEJJG5JAP39asjAiEwSMQJ+YoPDaZO3J9On9xmuKhQ/LtHGRE/eKCIGYxKcZ4IqJBAACSkevH3zQeIPznrUSBJMSeomg4cSelDUJ5oAn4V7if0rS+BxtVcj260mpVhqY/zSsEiBSJx2HvVpEFHByJ9s1wkGCDM+lRQludARPpSjxWPi2qSkcdZoE3VCJI+XFJXCgJPNQV7yse9JukmYP39igXWnkH6Gl3EmSe36VRXPoLtyFTgZ5rly8SqIkigAwoOPDBEHpVs++Etp3Higf0B8PEpQBT1zZsLlaufQVAt4cWEX1wMwEGmNeVu0hc5mgy2mJAaBFaPQr3yklIUaoure8E7ir9at7S8Chzg/rUFmxcjmeOa87qABgKz71RVatdny1ET8zWMurh24fVJJHSKCr1JACYTyRxVMtd42okBW2gIzqLyCCuRFXmn62+lI2E5HTFBZp8V3aLY28nPpRNFaurgquFiRzPfNQaTTbrIAMnrFXaLraiZyOo4qjFeNtQK2VAHHaa+ZvK3O8znmkHd0CQa2HhS6DtotpXalF7oDnlXLiDxux7VelIUqYgKzH370HFIHJAiRwMVzAOSASOee9BNI3QDAI59fvNeKEn3HJ7UESMdPcCKGqOM+1BAmTJ6frXCCMEEHscURE4Tx860XgyQu4xiBmKs1Ke1MH8UfiPsaQI6FKZpViOzGQB6nmhObkZE56c1FCOe57iKXeX8MZnsQf2oEnkyOv0JpG4gJiagQdAEDkClXCAMH2z9+tBBsJVO4gAUjfOJb3JBwaoSZX5gUvoMil9u87iYnPH360EmmEtJxE9qMlty7um2SCBMe9Bs9O8MG0baWF/nH617UtPebeCACUHpUFfprAZvrhJPxbfrUtYKTpCgoEn0oMzpCgu3UDyKM1cKZPODk1Q+xqAWIKo+dXel6id8EmZ71BdPXhQjcTAjpSatQBO7digV1HUELbCdxO7uarrRkuKkp/N1iguEeG7dVuXX4EZAmqV8WLa3WwlBA7UFLq6LYNEspkjrR9GSPwZWrGTzVD1kyw5cb1pGczWgtbhtFuptggKIie9QLWrjtu+VKUYJxVirUwW/wA0ftQZfxO6HGiqefWsM9AWYyKsHgf1q68PXXkqTmBVo1ls4W7pt7+lZ571qEnekFMkHgkVB1SDHABJx3qKwlUCc8RExQeTAGeD6EzU5gREHptExQcME/7R/wAUJ0AxtBHtmgHtVjBPyr233+dBAjHTmtF4LA3XB64FWazTuog/iVfDik3EYnbjtGDSrAVqGc/2moFYSmRwe1RSzqus46daA4lQVmFCOJ6UCb6xsMHrGJqteXMmePSoFH1ZM5j+1JrJ71QlqDim2pT+U881TP3DtwAgc0D7dqu2tk74G6BmoeVsMDiiiN2xUoVMHynUKR+YZojU2mu3KGkB0lQSIAOYo1pqqnrsIcOKgSt9i9XuVTtOw4mRQtczo7npQY/SndiVj1NWYti7aqeHAMYqhRG9onn39aes73yCVqMRQXrutt/gUkzJ7GkFXpdbO1UE9qgLplou6UkGTVrfvW+lMpQCFLGaCnu/FDqkFClAJ4FUI1EuuOKUr3NUTlDrZQRM1L8Q4xb+U2lRnsKKhbak+yrKSByJFWNlrIbUkEnJ4JojUWt5avW25zKvSqm+u4WUo4H2KgqtVuAu3O5XT2rKOSpRIGAetWDxxHc03ZKKDuB7VRrbO58/TsfnRkCtP4fvU3OnpSrK08pNQWKoBG4BJGfy1EwMnBiKDskRnJrqTClQYAzQeJ6b/SdpqAIJmY74mg8sgemf71FKNwwfnE0EHQc/Kr/wZ+a5+VWalNanIulBJxzS+ds/tQLLBMgEfNP+9LqkKySc1FR3hQI2mR6e1LPLAMTPagrbmdxV09KTcUOR0qBG4VGQSJ7c0m4sA5xOPaqFbs+YlSCcfQULSbFt6+QOYMmaAvii6Su8Qy2ICBmg3DjabYLJJV2oO2VyF8CT0iuWxKtQhSTtmZoNA7cMpgQOOlVtvdeXqI3SAOpqCw0x0qvrhfdERXNWV/7M9OJzFBitMSo7j3NaVja1pO0qzJM81aEggLbUdomeKVvklKQE96Dru/yUiYIzn2mndOClwkicZFBcm8bsGClEJVFZvWNRcde3FUz0FAj+HdvCNgInrVtpHhrcdzznXqaC8R4fs2zu84D6UJVhatufnCh6/f3FQFutPtrxhLbQynsKz2p+Hbi0WXASRyKoFbai6woNkkDiri0H4psq5igqNSUU+Yk4kQJqoiQaAaYUZ+dN24+Hj51Rf6GQglByDirnR3PweokKIKVd6g1SIWjf8MdMcfKunPM9/cUEYJGYHqBFdk4MATmSOfuaDwKlHIievQ5/3qJmBJH0oIJClElUY6ETRJKSQmQR1I6UEF8RtJJPCf8AStB4SABuIjpwIqzUomp5uV/ClJB7c0oSQDhP0pSBKIg4HzoTglO7amDniooBxEdPSaXe2hJMEEDMCPpQVlw5HQZpB0mfSoFXTuIIVA96q7y+ShzykfER1TVCI8y4uPKbUSeOKt0Np0q0Kj+dQ57UFZbhV28SpO5RM7qVvGnUXJQSSkHFA9YJS26kq4Tz61Y3wZ3BxpOTwRQDtbS4uXJKZHM9KHqrJbvEzhfWgtNCRsDy15/l4np94qGrPAaQ5k56A1Bl7falgpHJOKbS+VDZuwMxVHVJO34eJr1wAGwIKscUUk+tRcAyB2rQ6CylNt5xgwOtEU2sXSlvLCDg9KqmkrduEhWRI5oNtpjFu3Zp3JBURzS+pNFCFLbUUgdjUFO5qI/IHCVehqbNwV8kx3qi/wBNfRbtJdUondkVZPXbd0wBtSe/FQYnxJa+XclxoEdaPoF7sGxR9DNUQ8SNbz5jXCcms+t3EJ+dWAaSQeactF5AI59aC4snC26gnirpZUlSHQrtntUGr0+5S7ZgDkCIpkAkAqgDurNBBKoIkAfYqRB2dyREdv8ASg5uI6EntPWujI9OPv6UEF4JgSZ/qHvUEqkkRmg9uBImB6itF4Q5uZmZHNWalE1NRVdLzugxSbhO44NSrCrh6ARPpFCUsgiRBjqM/WgHJ7x6xQHlwD09KCvfSMgQaQfUASDgjmoKPVL4bSw0SFzSjLf4Yb1iCoZ3VRYaQhpgquHAJORVXrmoquFkT7CgHpVwpAk8z9aDe3HmXJAEqnNBZWW0kJgCe1PuKRvSDkxwc0FppuoW7fJEjvVdrDzT1yFo/p+lQMWHmG1WsE5xkUl4id22KW0kyeaoza3QmAP0pvT0l27O7Ijmgbv0eSgpHII4pd5wpbAnIoA7S4ARzVwm7/BaUUrJkigzAcXd3wCT+Y81cv6Wtjy1gDORQWVq4tLYCsf3ol04DZu7ldJ5oMjt3XBHWeJptvcFDOaC309xVxDQyOwzVs2SyqATkRAiKBPU7bzk7o5qmLRacUtEgD1oHFvNP6e4kwSEkVnFMeZJQDIpABKTvKetGaMKkcCqLFlalKTzANX9s95lsEHMRUFxoV0rzVNk4q+BIHE+3IqD2JkACOSMTUkmTnBPpNUdURtwI9e9RbnEnIoJbZHJjj2+/v0GE/FMAHGB8qDxRPAMjMdq0XhAz+IGZkYjtVmpXdTKfxbnSDVe6oARtMdhFSqCs5OR2zXClOcgmZwIFAt/UTwB6T+tKXaoIAJqBN1RAMd+1V92RtURz1oM++lpDqnV/m9aLpbSr+5/nz5QzNUL6vd7Hl29v+VBgRVXZoDtxD3NBZqtmmRKU/KknbUlZdRkn9aCx0dLi3kqWPhBirldki5vAEKEx14oA3unqtFkHCvXmq9ILrh5xQX9uC1ZpRgEn3rPeKVlPwgZ7UGZcWvec1Y2VwWmQ6Dx9aoO3dm7X8cGmy2gD4jJ7VAxp9mkOKccG1uKr/Elw2tQZZOAKBXTLUtHzVj4ulXjby3gEkkgYzQOeUQBuAT6qqv1NxW0pTxQU6bZzzQvbz6RR9ii5gHBoJWz67W63gdavbV0XcErieaCd84UFI6RNJXLKfwjhSTKhIFBT2a5S42TEk9fv7FB00E3DyOkH0oFHEFD2fnUig4Ij7+zVDlknBJEQKsbO4CHIUfSoLu1WWnW1pPX4vatI3cJdaCuneMVAUOfBIUDjt+1c8zEhQie00HUrkjInuMURtU0BCQehxMfX/j61BUSBn5GPvmqOSNsgY7Sav8Awenb+J9x1qzUoWpHfqKwZgcyAaRuTCztMxUUHcYkgD2GPpQ1qx0+mKALi8STx+lJvqStwmefT77VAo8oA5OBVJqWptNbkoG5R9aCjYS5e3IbIOTjNX1ypFhbpaT+YiIHSqKNSR5ilqgzJwRSaj5boXMRQNNvl5YbAwqnHG/JBTxQHtFI2ETCuOtP6aXE3oVtPOD+1QF8VLdQEriMZqu0NkvvDen83NBc3akJWACAEcVjNevPOul5kA1YKvb5ntzRQpQbDKIgn5/WqGGUm2AJMU/aJduVbxJTzioHNSvwxaBlBG7qR7VRNWzr7vnHv3oHmwouJQExtyYq1aZ8odldBQNMOqUkpc4IwO1AumElsk4gYoEgEA7cT6811u3KVEwSTzA5oAvWxUY/UUW2T5RB4CcTQPKUbpHG6Olc8pWUFspniaCicb8i8VKcHpEVy3Ulp9a0HkTQI3az5hUeSanZq3qiPrVDolpXw4qRTtIVn51Bc2LxLISSZHB4irrR7hRb2LJkmoLILIOYz2FdWdue+JoPBZzM59MH50dlXwx2xmgKpZ6VxJk5kdfhE1RIgE7Z+v7ffrWh8I/kfPBJBqzUpbVir8a7gbZPWq1UD+kexj771FBdWCYAA/vUFHPeROaBV1zJIM9ZAj74pO7u27dtS3YAHMd/71Bl9S1Ry+WWbZW1Gc0G1twwFedKlHvVDOjMg3fmxhOTSutvhdyo7hE0CzqgtmQaGwlK1bXBI/egO20lpzc3xzBFEvLhS8qIn96KhYvqKpUZjMirix1JKdVRuACQODiiGfEV+3dOBtIo+jWpDYUcdjUCGv3P4NCwDE4rDvOF1wqM5NagmyraMc01aI3kuYwKCO1VxcBPrFa+3/C6TpgK/wAxT1NQZC5uFXN2taQSknGKt7daUWW0iDmgjYoBlZMmrazVvVtJyOJzNA0pKANshJ7zSV+8ENkSKCFlZl1JXBIHWnxahtvdHv2oI/g0uEkkZ61J/Sf5EwY55qDmltoS6EKwlJ/qq7vbBp0IW2n39KDPa9ohblxAkxWUlbV1CgeYyelUH1G0K2g42JHpVfaObHADxVFsmFJBnI/evKTIiIA/TrUFhpZSHQlRwTH61bXC/wAHeNqb4MTQWyXkuEFOfSpyCciPUioJpVAIHWiIUlAE/p8v9KAgWCPiMYqSFKSMkgzQS3YJVCp5zWm8J8XHuMff3/fU1Kr9Yc/z7pzlRiq64WIhIgCcVKpVSychSZ6KjAoaVqSTwSfSDUC2oXIYYUdoJPSs3qDL97KlrOztQKJtfJny2yOu41xbigT5mDFUXWjsts6Y6+omVDBrOfhFXVwshUCcUCz6VWjhQqTHpR7RlTsqHTtQN2rYU8lCzyetWmo+H0utoU2qBFAG10QNtn+YJ5EmpNaehtW5Rz0j796DjNiq5uUwrdnpWgKfwdkdyQmB1qDB+KNT/FvlpPA5NUdagm3znintN/IszA2x6UoY01sfiCYiCYxVhqwcu2CRMJ6VAC309DdqlcfmxmhXp8vanviKCytLUtsIXP5uM1Y+SllkcboBg0C/xukqSvaE49KUuLdbzCjnpmgvdKDbWmlJBKwO1defm227cioAXS1izQpudx7VY2innrDapKcDJJoJaVZi7dViNo4FNLtnkLhuQoHFB59BW1+HfHxkcmsp4r0AWiUup5IwIqiqswpxHlqMp49aq9SYSzdEN0BbVwt4MkU8hxKh+XPqaDwWppQUknEdPv1q4eu0PaeiTLiKCw0m5S6wAkytP5qsErKuTUHfN2qP/cOsURKuOvrxQESqPlx6VMqlI3An1NBJC5xgVqfBxlp49JFampVbrbiUX7oUJk8ng1WOObiqOT39qlUuoylU9f8AWoFQwnFQCuGw4mFCRSa2W0/BticYoBvBCUqKABCf1rNvBaipZmJ6VQ/56v8ADdiT8MdKqGLvyXNxI5oFtX1BNw4DGeTFE0l9YP5sc0Fg7aXAuEugHb3Bq5avFqtigqzQBQy8pe5TsI6mhOqJPlNndJgxQXOiWJt0ea5jrmqPxZ4iIUphlQIOIFBjFqK1FR5NcrQkBinLNwAQYzUD+mplRI96dXchLTjKsg9Kg5buedtRIhOTSN+Cu+A4Hb796C4s1FbaUTARzNcvrlQcSgHMcCgZUHGrPzCZ3envVpp9gLjQ3H4T8IoFtOcCUOIUJMEZptbbYt9ySN3XPI+xUHrWzLkgiABip2JUCpue4xQWdkg2rvI+LODV1a6f57gcjnpVC2taYsLS8OR1rH+I3FXLakK/pxQZrTiU3flqn1pHWUJav1ACAc0AVp3IBSKm1c7QehFBMPlpIVyCcU2h1brUJkTQN6VeKsLpKVCQeTWjZeS6kFHXpUB2m92UiPWipgYEbetBNJnmRFS56zQTbPSZ7elavwUqWbgcwoZ7VqalVmtbV3rhOfixVY8kdQCPX7+5qVQFI3f1RFQV859Kgio4ER9/YpO4UkiOtAteuRZqE/EeKpCtCbdQWfiqiKF/+3KM/eaot5fdIT9igettMDwyJ96Mi0Nuvt8qC70u4LxDbuERE1zU2m7dwLZXI9KgSDtzeK8towmYJFXej6ULRHmvyfU1Qtr/AIiatmi20ZIEACsLdPKuH1OqJO41YBV6qOqM0VlRJioLqwUEApPOTQbxz4yZqDmnOEOe9M3KCHQ5EielBZWw8q0K4gqFLWVq9eaqj+oEgZx9aDR61bAIZt0CDjAq/wBHs/w+mJtyPzjPSgzz2l3CFuqQIAk/Kaf0+wU4ygqkyR0qC+Nqi2RtIEgZ9qzKf5d8tROEk81RYWlwm5uQUniK01lqLLLaWlETwaRFi8pq4ZKFpBKxieJr594itU296UbRCulWkZXWLBdo8H0QArIA61T+IT5i0OCMjNSKTt1KKSDOBmipaC1QKobQztHxiAKdY2JAJHsKg88je8ClcZ4pqyuV278LPwjJoL63uUup+AiiBZKiJ+dQEQqckxFEDg5Jj5TQFKsEiZ9q1Xggks3BOMjFWalVOrInUHIP9WRSLzm34cUUBZCeYT3oLhJiOP296g4t1KFHdx71X6hcNkkIxjkUGe1HU1NLPUDGaqLi/cfUTG30Aqh7TXw6ytlR5FcXpSrdSlICj8qDiHn2jCkwkVNd1vTABmgCi8eCtiEqp61065uYcedKUSMTQXiV2WmM/AoFaRiqrV/Er7rfktAAcCKDPOFTvxunn50o5AOKoiMGu+tUcNSaVtUCfr2oHmbkyDPzAqayVI3+k81kRYcDasEYMwDVgtS1sJgSeaB5tSlsoQqYJir2yaZtFtOKyecGM1AW7UXrsOmecZrUWTgWu3g4gzVAtQuGmlOpB5H0pyxCBas7QNxieKDnilS7ParIDgzA5rGFTm5SikwrqaUjlre/gLoJ2hW7oauXrltbYeByrJFAxbeISlaQs/l6GqrxPdC5fS+CfhzFBVXbydQtvLUlJKRisnq4MbUxg980CNqRJH0p1LcSUjJqhu33KQN4nPWjKbVO2IEYjFRUUlbLw3IxPNPrDbySsE0RK0ulWqoGR1q2YuEuJxMiJqBgqO2AB79a6ndHBIoDAkJIyeuBPz/vWt8BGWLkxkqEmrNSkNXATfOqBJJMT04qtdAUZwaKXchSCVQB3P8Aakb2/bYTCFAgY5qDP6nq5IndjNV41ULB3K5qhS7QHlFUgD17UqW0oRg0HLR/y3grsa1elajbLSBcqAB+dKLVQ0JSZW4FE9ODSzqvD7YnzED5VAhcXmktDc2pJ/vVZea0pSC2zhPAqirdvHXFCVk1NtKlQSd3vVHLhW8BI4HQGlVJg5696Dm3FSCBFANQz1+dcqg9qsoVRk9ewzioIs/E/tMRV+ylAZAIqUWmnsoWltCiO8U54gHkuMtokGQTFQMt7S0gzkiautNdIW03/bmgX8pVzqCwrgZzjNaZttm3sG1qVBQRVgpPE2rjUFIYbUlRRj4aWU0n8AJgE/Wgz103vf7R2FNInYkKJKeYPSoIXSto3ITHzquu7ouo2HKgKBazdSl/aTiqe+bH4laTkd5qirAAcPf3mrfS0pd/N2GTQPFoIVOIHrUkOJCwpREA0D6m2H2pQuB35iguJDQg4Pag9bON5kBHvXm3iy8Vp/KD9aB+wv27hzZxH1qz2eXkjBGD3qDhO4jJAPXith4BkW9yMDKcdeKs1Lha+YL148mScyBVFqLv4JyFQYopC9vg6yCYSRWa1K5JVBPpUFRdp84YPqKR8k7sK9vv74rQMN6UbRJ9qggblDd9KAq7VCkBaMT+tLuFxrhf0NB5L61YBP1rpUVCFbj86ARakmDijoa2twSJ6UHEJBcAxk9TzXFrUhzy8gCgK6jagHmaC8n4J75iaCDadyQKkElA+XJoArMnFRqg9ukcmM1LdtBE81BxClBSSkZP3/rV15u1tO5XrUofsrmHApJ/WnLx5V5tMZ6UDlotS1NJJwMH2itLcuIs7dl4wCkdKgjpzoW+X4yrvTNzeOuFTe4pSeYOaoorZaGNYcbdE5xmr02oXYLeCpAnpQZNaSVKWehij2yg4khRjbxNQBfeATBj/WqK5c/myDQDSr+bvBpG/wAPlXf1++1UVSEFb/I5q8sWC22CKUFfC1YSSB1NeCSER34E0U1pxKTtnJ6UxetlZ3CZ7UQklta1AJkRirBphPlwrtQQsrbyHipszVi5qn8ko61BC0vWlgblAK9TX0DwApLltcrGYUkTVmpcZzVNbXaaw+N2AvvWd8S63+Ke2pVNFVyblRZQN8kHI70rqgG1BHBA60Fe+ClvA6ZpJKiFSaA7bqQPWO1CJIWJ4qgynNwj+1LqRBzQcSkD370VpKeVkiM/f31oBrTDpAOOM0wiY2g/L796AaklCt2fX1riiHCCBkc0Et28RyAa5tBxMx9/6f70HW0BBCjH1+/WuPFJHGRQJkZxmo1QVg8gVJRE1B1lMkCn1EhpOZkYoHrb+WzM5PSaKxcrMJB61BpdIYStCVKweeYoms3K3ClgKwkxjrUE9LvS0Eo+HGKcurz/ADCFoMp69uaCu1pCVvJu21wPQz+tWrOoqGgKAIyO/PeqM5+IKXCeUmu3DpaCVIEpVxNAhf3ClNYInnnFUzlyYgmD3oJsv7RBxQL47yc8YoEVfy3Acc1orAJdaSAQMUBnW1pB2kbfeoBcp2qABPMdaBu0aQjaTBkTIo9xtSOn+lAmw8ltUkfPvUnL0LgRAHSgK05tQSpMynj1oLjiFKUoqyeR0NAAJSVYGTX07+Fiiuwu1E/1pH6GrNS4+f8AjBS29auSScr5iqN6VHdnNRQvPIUJ44oly9vSkbuRzNBJpoLTkUhethKzHT1oFwmf7xREgAwZnjBx7VR44E/r/evJz6ex9f8AU0HUIG4DkEff39kq0FsE9fv+9QDS0peRIPtTDbcY+/vpQQcbnPHr0pdxG0QnP60EUgpyfrPrXisx1I+dUdDkzP2ant3D9o++0UAXWoMGljzmgm0PQmoqJCqCaFimk3MgTnFA9bq81Enj1pyzMupwCDUVesXIRdob4ATxS4dNxqyxMAcTUQu1dFu72g9YxV4XkK0p1So3RIz6UFLeXDjGjNuFRO7ir3zArwolaSOp5qiq8ubdK56daCtwqTBPAxQVl07uJSOaqLglK6CSXQGt0Ust8zzVEFL8xSTJOatWHVNNBIPyoJOXzkQoY7mi27vnAcgnmoLJZU0Ewff1oT13KUifpQTba3oJ+k0uGVF3A60FipuWiRwB9/3qqeUsvQD9TQM2yTIzmvp/8Lk7dPuh/wCSc/I1ZqXGP8RW6bjUbpRTws1mrxCRuSkelRSJYPUTBoLoKVCJ5oDsulBE9qBcbnFTyPag4hoGAB7CulpIORkUBGmCpGQKE4jZ068UHUCIMmRxTts1vjH6UBzaJCAYHPahrR34opZ1JA9qClG780GfnFEcU0DxihqZM0AVJKfaptbgYz8/p/eqC+XuAn9vSlLhk7sUHkDaiIzQDzQcoqSRnNA1ZOKKiAcDrVlpbkLk8g8VBZpdCVFyeMUq48tl8OgwDzQc05RuLuTNOXV8GVG3kQRECgK8lN9pIYBny6Pa3IOjfhQ6PhJx2oEbm+8ptLIMEYqN6S00hZ/rEzQVjR3LKv0pG5O65IzE4oIOJ2jbFLOAkxyaoNZslZJqwRbLgQccdRUDNtboUdqufaiOWxbWnZj4s/f0oLtplLjIJGaoNRQpm4xwCf8AigttPdS4kJVExRTbHcTE+tBPYtLZSExMSTSD1osOF0pyPSgIwn4SraR0r6P/AAuVusbsdlp6+hqzUuMv4gU01f3ISudyzIrLXoHmEjiailgenXrQXEAmQCKKilpUzBx14rj6AE4ie1EAZdhQSrn1o0Fa/h6nigfthDUR9RQHWtxnrRQC2oGIMU9biAfSKIMp0mEk46VEoCqAbjKVJkfIUuGz1IPyorxbJ6UFSFcp6elEDKEkQRNDICVwn6ffv+lAwzEQQZ69ooTyJGfpQLbZUAOKWdTtWQOKohUgojHSqDsL8sKI56U/pTm1KpqBlV1CoKsTmaI4tLqUgGR+9RUdMe8m52g8/pUbpxCrpRM4miGNPfWA6UGQoQKWbvC0s55Pegi44HHUknin795D9o2mRKExQUxWpOTz2oCVDzd5g+9B64eSpRMe1KI/NnjrVFhaEASnp6U2m4Wkwo44NQONuthsKEE+1CS6tT4EmJ70GhtlpWhKUnkUvqFu263ECep+/nQJWjiW14MEY+dONXMnOc9OlA7+KSGT8KZiJpY3HxAqAioBocQVkwI7c19D/hfB0+6IEfGn9q1NS4wviNl06rdGDt8zNUl25tUQT7mooDXxcmprBkUV1CUx8Rg0ncuAKiaITSjzHjHfimSgoxQO2jkpzgUVCPNWQM5xQHFmnbJIH1rqbcoG2PoaDztqvZvjAzPahIJIyIoOrAB+H96G5tPOD60Aynt8vWhPSII5FFDdktg1XqKvMif1miHA7DI2g7j1HWotEOglYMfvQBfT5RlHBPM0m6lUnGKoGRBrlUTQelM27mwfvUHXHjuETz0o7VyPKkfmiagjZXJ/FAqOB0qRWXHnldMmgctnvI00K/qIqtU5uc3ZzQOWm13MnFDNyUlXxcHoKBe4dChgye/eg7/h9hVA1JkTXWk96CysWgltS4xHH395ru3eY71Aw3arPCo+WKbbt4GSDHrQNMObPhkiiOPqPxZggTQKPbRKgIoSLhaZyfSgfZWlxsf8dKDdSkQPegUbuCDE19Q/hG4XNNvR0DiY+lWalxR6othy/ukkZKzBFZTVrUJdlPvUUihJC4jH39/Km0o+H5UUF1OcH3qtukEmQc/eKInpYBeAWo+k8VY39uAtOMHqaAaW9qYAriXywrPB70U2i/bI/MCegqCrog4John8UDbmeSPpQARtP70EFOBOOTQy9PIFBHeDxBPM0K4eQhPxGOnvRQ03DaxEzSr6QFbon+9EeC+ij7/f3+lGaCnMAZmKBoW28SqR1queR8ZSEwfv/WgWebPME0CBEmqOpqYcgUHkq3dqIkkf70E2UgubioDrzU/MCWliQSSYoCJcDlhtKoKaWaQAYJxQHQ4hoQlRzzmoOp3MrWcEnigXz5ZJmaETPNARKhtA71NlE7RBz0FBYtKLbYH19e9ESGgQQAk9z1qCztVtqRCVAE9OZ9qXufNZcPbsDQCZvSt8JPU5q+t2EuNJWDJPMCgC/agJ/wDKPlVPeeYhZ+CB3oJ2lwpEEyOmab80PpzigRuh5ZlHHvX07+DJJ0y9mZDiefarNS4yt88lWo3AB+IL6ff70lf7lJmQY61FIhkDP71F10owATQTTCgQe3XpSyrNSiSQQec0CwbLLo2jgzNWaHgpo7+nFAFKwVqI68UN9tKx78UVXusuNrCgpUffFHQ6S2Eq9pFEPNJ3NyFc1CSnAJFFCWrecGf1rm07ok55oGEW/wAMjB9qrtRRAjNEI2+8O7RPanVI3VQMsQvmB1FOMLS0BMH3zUBH7pJTANJSkqJkZ49KAVyIXG2J9ZpBeVE1YPV3bP8AbFUSQIPOOKMtICNxNQAKs4UflXgDMSYmKArRMGFRFTnPf9KCTu0I3Aj5VBTspAmgi7lvFL0HqctsqBjg9aB8KBTEcCpsw4SCkfOoGrZthlUlas9RRbkocRLZNBUKK2nxAJE1c22pFhvIwByaD3+MpcUEjPeev3FGWW30AqOfegSeYSVApPB70MynAmioF0EBBMzX1L+DiAjS70CMuJP6GrNZuMRf27jesXJVmVTUXBvHxGelRXjCUmRA+lKtNocf79IigK/ZlDpUOJkUwlbK0bThXcUCrlukqwBmlLj4FbUgx2oBBRnIijsqCh3NFRvPLUCB1qpeKm17s/6UQ2xehLYBOPaircDiCR9aBUTJJJg80dLyQraAB+maBppycfSo3FulbeTB70FUWQ29z14ou/aZ/WgG+4QcYzxQkvq/qzQS8xR4PFD+IZk4/wBKobBacZ2xSFwwUudDQBUNpqSR0/tQSUODzUi58OelAFMKUMUQgAff33oIpURJnnvUi4AkHmg4jcr2rykFOZoODcrg1L8OqJJ5oI+XHSj26wMczQOpUEETmcUy02QjcOo61Au+Hdxief0py1QtDYUrPpQCfIDqSoAAUdAbeTExIiioqtUM/EFT7UJ24UMJVQFbdKhOfrUbhRDWEjNAgFGCqDnivrv8GXPM0m8EyUrSP0NWazcZjUHmnNQuT2WRBP70qlkr4MioortissqI47VXM27jS90wAfpUDvnhxpTZneRgzVS5bvsXAcUfhqg34hKgI+dAu3EqUSP3oEyC4pQBij2wUhORJg8GihOKUpUCf9aGq3KkxAM80Qsu1dbykkCi2+5IG6gZAScEGfrQH2yFbhHvQeafLfwzIrz14SjBgemaBQOlS8mBXVbvzfvVAlEk5+nauBMnFBIIIzz9/wDNSncU+vOPvvQTCxny+es9KhBXzzQBebKVwRXNmPb9aCLsnFQiPzTmgI0kE4qTjaiQMg0Hkp2DPPpXktBSgOlAw4lDcDk0J9IWkBOMdaCLba05ieOlMO7iyJSQTk0ECwVImD86hbwlUqGBQFcfIymMGm7G+QYSr5CKgsQpstEqGBSCr1Ie2BPwigI+82sE96WD+zggCeKCC7pTmEK/eutt7cqkz1oCIcKSKlcvDaJMCM0EGB5iCUyTHFfVf4KMqa0rUNxmXh+xqzUuMNf3GzVrkdN/WntNuEKAEGT61FPrkoKQeelVl4FNypWOwqCsU8rzd4iaKm781BQsH0qhV87RCAJilwFKT8Qz7e1FSZSUqJPPWmC58EcT0oAFMK3GpCfSgK0lKsKHSkrsBLsJ4ojjawMGvPuiINBXlxRUTNRK93JqgiB8Mg59Pv7ipbuQYA6ZwelBFwp6EntXWcjGflQcUVHBzHMmvBpSz19aBlpKUpjhRGag4w4PjSPhHSoC21t+IMESrtXXLIpXEGI6UAXLNXTk/L/ihC0HXn9KDyGggiMUylgEfCnntQEFknZKwJoSWAhMgfOgihlTzskVZNWLaECQYoOq09Cc98wTUvwKn5iDt9aCTtkG2tpHuKrjYyonb3yetBF2yVAG2PalzarTlOfXig8q4dCS2cUBRUDumqOB5cY/b7+xXSVKEqNB1hxCVTPzph64KkDZzQEaWptAViR3oF29v5561ByzfUgwPpX2L+CqivR71RMy6n9jVmpcYzWLJX419UT8dJsB1lwBFRV7ZLJALp4ya5qX4ZaMKHy61Bmrx9pK4Rz1ii2iEuCSfpVDDts2pJKTMClvIEkCflmgi4yW1GImgEknrRUsqwfapITJj96CSkTgVWXSXkvQBPqTzREfMI/Nj7+/pUHnEkQDQLKWE9aHwP1qjwcXxFFCX3BCUkmaA9vp77mHExPere00FwgkSffFQSuNJW1ynNBS0kY2SfaivM2ra3JNaG20JD9sDB96ID/gptypTY3FPApRTALgCxyTM9agJdaY40zvSgwRNVzNk444r4Dz8hVBVaSpR3JRuPoKGm0etz8aNtAUHfuQU5rytNVmUESeTQEY0p1B3lEJ7gU6hKNkTEUAnSk4BxXmD5AKwBQCeuA6vJkcURtnzIUASIyBQeuLFwCSgx2iq923cSYKcd6BJ63+L4hn3ilnGIE9OaCAZxiuhsRmqIvMpOUjrz+tD8pacDFBJKnE4UqR2obxBMzn0oOsnEgfSvs38Ej/AOy3o6B1P7UmpcVGpNp/HPDpvwaSVpiNxXMbfSsqRvn1MHYme2KVUpbolRIn7/tVC7lkXQCB7EUzb2BREyAKAyylGNwFRKUbfMSTxQJ3N2SdscdqAVJCufrRRh5QRIIJihLeSiYMelAq9ehM5/1pZdyV5Ek0QspaiQDPpJqSUz9aoipjd0+lEDQSmJAoCWNul56Bx7VpbLTG20JUpI+dQe1BxizaJABI49KJoLr18sGCEzgUF3q1rstN0TA6Cs9pzzK7sNuJyTUDup6G+j/MWzavKP60zoV8+tQt3ZbjGaC01GxuLVpb7SSoERis0nzXbwLKI2maDQ/G/ZphGB070BdkhWmrUw3/ADQM45oF9NdUh2Hm896sNaYZ/wAOU8AJ9qDItKAXvGavdHKNTf8AJA+U1RdahZItbQtwJjE1m2Ld9CVqIlJ6UA7Oycun1JiAKPf6elhvbvyOAagRs9LcddgHjma1+m+H22mUuKIn1oLK00mzuHA248Ee/Svav4TtW7JTzSyoDr0q8GCv9ODbpTuTu/7aVc00qRJSI5mgrVW3lqKRQHm/ijr60HkNEjif1oqmilMkfOgUuU5MCI5pUNKWYgx6VQVLS2zASa+v/wADJ/wS+n/+5MfSk1Krb9W67d77uJoCnwlJTOD2rKq6/YQ7kE/CfpSzJSJCkntCqom5coYQMD2obuqIKMCKBJb4fyFUldXT7BgTtmgXF15pO6Ae1HlGwwrPbrQKLdU2skOSO1RNwtZIHNUc8hSxPf5VNtgpGeO1BIsbvTHWiIYyBOR3+/vNQMItpQYMEDiq51J3HBgcCgvNKsQzbh1SZUa0DhLWnBShGOKCt0nSHdVvl7wpTZq/fLWnqTaW7XByQKgm48pQS25wrv0qo1zSW7RW9gwpWaB/Rddu7RtLV23ub4+IVcanpjV5Z/jLRKW1HOBEVRV2Wtv2q/w1wnensa5qV5bKUPKbCN1QStdYDLZZ2gzjmuJu0Il1K43ZKaAVo4h97zwpMcwKmdZauyq1W0ohJiaCi1i3RbLJaBE9OKN4aeNncl0HJAqjRi7U85vfWNvqabcuNORbEBIk+sxUGddv2mrpXk/lVjPNLuFd3dJ+IgevWgvtHdtWn/LeQZHWK07QZuUQ2dqT61RQ+J7BdqCu2uI75oXh3X1qaNpcuFXTJoEda09vzS8lzcgnGa7b21u/ZlIVCoxPWoMrqtk4w4oBPJpPTGPMu0ocV161RobvTm2mw20JWqDSVxYP+RJQAAOtBUO262295BzimLKxQ83uSmSB0oCKtkBBG2SK+m/wdY8jRroGMug47RVmpcUF4E+e7MGVfWq95RBifnWVCUShO09uDSq2NxJSY7mqFLskJ+Lkf81Xup8xKtqjn/egA0h5siD8ppl11Qah4AE4oK1xSUqJA4PtUQ+rdg4iBVEHCpXTn04qbTZJTGI5oGWypKvi+zimAAsSBwfv7+xB0DpmT+tRLClCRMehoGLHcdyeffNAdQE3QQRyR69qDZMae4Rb7UDZAmveIgPMZtkYCgBPzqC008N6da+WnK1J57VVtPJTfS+EwTIBoHL65trlxCGV5HrxxRvIRf3bbCinfPbmgd8XWDTNg0GrfaU8mMHFE0+8Rb6Y0hZORVCNzaM3L6iEAnnjiq290lzcVN/EAJqBJFsVvGVQcjtXNQsLhLQKgQn9qANg4LYgQcmetXXh+yQ7qBUSNpMwaoh4+0827qFtiUq7D+9UNhLTqAoYV2oNRq1kUWTa0D8yeg/eqANXASsmSOe9BWM7/wAWUnHEVZ2SFpuk4JnHFBr0aP5VsLqT0NLXGrm2b2oUT2qCmu9QubsncFntImj6T4deuFebIT/egJe2jyCGFqxxB++1KXVldWvl3CFS2CArPTrQWv4BnV7bzG4kJzWEu2lafrBQD+U9Ko0NlcAPJUv4gU8UXV77zGtqG49qgotTUpNtKkESKe8OFH4Vc8lEA1RTam8tu6jdg96+rfwhB/wF5R6uDPyqzUuMvcOy66pR5UczSLxntj7/ANayqCfyypWZ9vv/AJpd91QBIj/SqEX5UgzkGk3UIbSVAgH1NAot8oXImYrjinXRKzx1oAOxuMDrXW254B+lUFS0kmInOaMkIAiOKgk2kOztOI71FlK23whXSgau2iSkoE96abKEt/EOaACXEtrMQJr3kocum4TKifv+1FfQC040bYKjZsEjqDVTrjalazbzwRPtUR5h5T+quNZhGaobm6K9VcbVPwnigIi5Uy55iFGRn2q68MakpepounCJSeD1qi81zxOq7bNqptJSDAmrNGj2ytDbuisSEzTUxVaRfsOKcLiQDOJ5qGpaxbWa1DbO7rRVew2L1Zea+FU8U+i3vHGCSwpxCesEmoKjUbZ9Kwhtk7+gimmNMutPYTc3O5KjmDNBeaVp6fELOx1ZUE4BJrt//D9KWCq2cBcTkAVridM6Pomo3LPk6gkhCBAB4NZPxW4jTbhdswiDJHvU4KBhBccLhGatdMDqXY2znEiorU2+rXMBl5G1uMj0oLrenl4KWeTMA8/WgZduNLab2oaSVRwIpKx10o1DySQlM9BxVA/FV1bvohJVuAg13TWfP8OPBULVkifagQ8PXzlpbutkqkYxWT8QLS/qqnDzIPtQWtg4gsSs5AxVjp10gtlboBSn0qCj8UXiLlva2kAcQOlD0N5xtlKSRHFUB8QWxACgZntX0/8Ag6sq8PPAz8LkT8qsS4xmou+TcuJKog8igeYFDfOPf9f3qKBdXGzIIPoKTReByZVFBF25YQk7xP7iqm6dccdOyYFAMmcq5HtRWgonBwO1BJ62O2YMigW5lRTQHWkpGKLbN70nd8qCaGvJVIiPTFS1NAaS06ntkigura1Q5opuVDMUvatJeQuBwMUCdyzCgOCKA4XWVJeniM0H0fRbg3mmtOOqlYAxAxjmqjXw5+OQ4DhOASIFB3TQ2LlTyE5V8ulVup6Ylu6U+kAb8ZqCvUoIMKpi3fFuhKkHNUGeuUqZ3lUqifenE+I7pWmm3Q4QAIoKe2duw/CVGD2NaGxbtH0TeKO4UD7lg4q3LmnrKAnPUTVv4E1N9+6VZXKfiQJynMcZ+tIVbeItT0zSf5vkNreGfT3rMuaxe+IhsFttbGBA4+VWpF3o9wrR7VTQa+I9QKrL7xFftvbmQomZ4qdDDfjW6CAh5kpMZMRSzmnWus7rnbuJ5kzFO9OKW+09q1uEpSn4RVppOipddFyhYCBk0V3XgFu+WysYP5hxVWzavbT5iiZ6moGbO1Tv2rVPavXenoaX5qSCoDn/AE/Wgr33EOMqWoTGKe015xOnKIG1ojI7igQHxOLWj/pmsvqMK1TB+EqqjZMaAq60hL9undAyRSKNDv3GlpZbUkE85oFNY0Nyytd74E9aFptt5rPw425E0EH0i8/lESU4OK+jfwmYUxo1ylQj+bj6VZqXHz/Wz/nXYgJKo6GgtKAajtx6VFKvNlRMdeaTdbaaBKlQe00FW+6pa4yE9KaaACBAiaBW4JScxPWi2Typg/OKouWmd7JESaqnmfw7w3JA9qgZdQV7COoqbCCQAkSfQTRU3kqRBJgDNPatZ+ZoSLhKSSAJjNEX3gWwVrejP2iT049asdJ8I3LTamVtBMKJk4H/ABQUXizRVafdAmDiYmayt9cykNg8nJ+dB9D0gK/wi3UEYEEkc+tO67aNvaEp9JHmSPeoKm1t1W+ntXDpKZ7Cp+IbJxdkl5sfCodOtBklWlw64RtMDviiqtnFNBIkH3qjirJ4NgEEZ60e1sylsbpNA/YoYD0f1J5EUe7tkuKlKiM1A/pmoPWzIREp/enb+/RoulOao2gNrcg4nn1qii8PuXfirUSpwqUic4rbWbIsHk2zJSTOIFBpTZMrZBcbG4Dk81nbiwDT6ntkpT0irYkJXTNlqbZDCQHE4oGg7rS6NlJJWeOIqKj4k0q4bQSls981T2uoXVrZqbBKSTEdqCtRd3rj6nFKKwTTpvHlIgmPaoCb3GUBQIBid3f2oJ1dx1exwkz1I5oJPJaTpalBIKjRL+48rRW7dDZ3OR7VQ3Zac6vSNqRKwM1hdYZW1d7FJ+OczQb/AMB+ImNOtPwt9GxQiTxWsvPEmh2FoXA4iCJAA5qypY+b+J9b/wAa3G1yicDmqq2uV2TW1U5xmoq20PT1vqXdrA2QSZOeK3v8OFhzTbopyPOwe+Ks1K+bXbifxb28f1fF70ldvtoG5CSgVFVblw8ZVuHFJkKunBu4nvQdUx/N8sKgd6Z2C3wIOOtAtdjzFCAcjpUUt+U4iYyaDUaSx5j7SlD+X1J4o3jPSUNoS/bpJAEzQUOn27l1bmEkkcR1qz0VCba6AfTuSTkHrQP32ku6jeITatnySR8Ueta7VNCt7HweLZSv5hE85mgyHgrVD4e1ArJlsnIrSeK/4hNJt0mzbKVHkjM06cfPbnX73UX1LfWpY7GlLVk3V8kbSqTmg+n2V1FkhlKQEpHQ1y3Q5f3PlhR8gZVA6ioCIYReXyrZUllB+GOlauz0i1urJLSjKUVZOpVLrWghD8sNCBiRFJueHGm2vNUQknmnFVrzVg0Sl1aZ4zTabbRl2hIfQk9xNBVrGmWyioPgkGk7rULcgeX8Q6GoBDUnkOpCWpR/2jmfv96h4ivbi+09FutBQkGYoNj4TtGtL8Nl5LJDqk8wRTL2rN6bY/iyyVOHJURVHtH8X3GrnYlGwHEAYpq8vXWYaddASrvTqEbmx8pIuLNfOT60PTrhH+JoeWZUmRz1orXqVZXyAXVTIiFVjfEtg0lwhhoqT0irUjH33nNEthJTJk+tLC7eQMJkd6ipMfj7txLbYUN2O9XiPB+qBDbjihxgDrQQ1bRtSabDcnaMzFWzjtt/gbLLrY84RjrQWWi7mGHHXpAiR6Yr5x4geFzrS1JwAcCgK+pKkpQQQY+lQ8hy6a2/GoJHU0ANGJY1NLKzgmPSt/4j8N6Z/g6XmsOlO7dNBikK1C0ZLaFkt9R6V9M/ha35ehu4iXZj5VZqXHzG9WFXbxBkBVVWpXO5OxPw8VFJm4GYGaYsEBx7YMj0+lALUleS4ptvkUmVOTBmPeqLNm3CLIvLMkdKRXcFw7xz9ag1fh54O6WNqfjHFahyzTfeHXFqO5YBOaDNeDnbdnUSxdAATBmvol3oGhOWJuNyZAnBoKG58TadpSFNstSpIkGOtZ658XP6qspUr4T0mgz96+U3OcSadbsRfNSVA4oF7rS27VClJUMYwKsvAmnC71BXYCZ7Cg0t9t01hzeckkAintKSmz8MP3jiQouERHrQJW9ybTTRdKyp2a7b+NDpzX5ozJoA3f8AEly5SUtohXSRVLceJb66cOYn1ocKlq8vHSVEn1JphGj3yvhSpQ/ag8NBuG3wl9UZq20/TLIPpQ6pP0n9qg0a9BtChK2vigTxWQ8Q7GrttB+EBXFUbTVXA3otmloEjG7HpSGtusuaAtG2SP8ASgynhTW29PeUhYAAOZpnX/E69QfS2wk9sUGt0Zt1Oin8QCCR1xVIyvZqJSScnkdKDSN+UptJS8pJ96ZVoj120XEOAz3NOdRnNZ8PKzvOeZFS0XwUbhkKJkD/ALqcVotL0C1smytSQVA4Pc09+HeeJ6oBxGavEE1C1aNirzDBE/misRqtlcJu0O7CpoGdxyKUier64wjS1NIVKyOAeKwFohVzeFahyrk9air5y1ZbYKlGTExNJMXGwqgYPb79agq1rjVAUngzNbG7v3nrVtEqI2jFUVo891fwN/D69K+gfw1StOjvboy7OParNS4+PX75TdvEHlXXtVS6S4r4c/WoqTLW4STx61YsIFuEqUQflFAW5sEXKw4pUTn7+lAvLFFs3ugH3FAVaf8AI7yJQBkdKpg3JWsCAcxQaXwIku3qrdX9XFbrRgfxj1or8pBwcUHz/wAS267HWnA0Qkbj+Wuo1fUFW4bD69vvQKG3ubpzcp0meZNOM6aLQpV/3Cfv6UFZr6T5qVI4JjtFPaM4tFsFKOPSg9qK1vIPxVdfw0dcS4ttKoJGJ++OKC48XAlgIUsbp6Ymi3d5t8OW9mMlQBIoCNWStQsWmZCQkfOs5qnhm6FwSN6m46d6CFn4XecUJQodc1eWHgpxTwWV4nigum9JsrNJCincnmIri9RsrQYQlZHegotV1MXzkMCFHiKb8IaFdXupea/uSkZ+IUGm1+/a0dBt0spJ28gV811+9TepDxlJBmKUjS+EtV/xTTVWzvxeWPhzTTTaHErYeWlKDjIoMlrXhtK79SLNcp5O2rrw34WFq82/cLnZnJoLnxNr7QZFvahPw4war9GYN4fOUIPXHFBY6ihDDYhXxe/36VaaLcXztmEsuAdhJmkRzWGXmLFbr6/i9a7oOqLGnLG2e6iIpgrdV151hsqAkJXkVa6R4wZvChnyFlZx2irKcA8YautpCUtTBwAJqqXqz91YItQJUvr1FS0YrW7Z21vChZPPJPNd05ALietFOvWrj9wlpKiBzjrQNUt/wjBST8Q6VBn2lzqSSQSJz61ptMRc6i+UtGAhM1Q9pDF05eOsKHEia3fgS1Xaac+24ST5xIntVmpXwu5X5l08rgbqJbMtuOGII6VFBu0LaeCE9TUboOpSgyY6CaByz89bIMQIodwtaiUKKoGeKB2zt3lMkEfAB8qVes1B1IggDmgf8PLFprba09/lX0JhIRqqHgClKxQYr+KNkWNU85uYXkk/SqK1UTbpnJ60BN60KBSAfenEKdWpsLBIPWimfEWmBenJdQMpHNVmjmLNTavzdKI6TKdpHvRvDOo/4ZqO4d+KDQ6o4L8+co7uxrzxUuzTk7k8VBK31JVslJSqCrmtE34osUMIZWBuAkzFUNt69p77CvLbg9wKqXdUfbUQ0rHpxQVLouLm4Upe74sQDTLGgvLWkKKoOYJOag0un+ErS1bF6pSVFHKav9NvbVTa9iNmwZMc1qfiX9ZPxlrFq88WwAVAfp71gb1KX39jYlJ6VKsOaK45pj+5QIbOKtL7U7S6IDTgbHXNBBptTfxsObj1zmvXdxqamVArKR0qCqc0+5cRuDm48xzW08B6patJGm3YAcOAZqwpvxRZpthvaBUVcxxVXpOpv2A8507Uzx2oiWp6pca0DtVtSs4Hen2n29N0pFuoDermivLs7S7034doVMkTzRtHe03T29ykJCzQWluLLUVLdfQFJiRWc0du3PiR5DgAQkkJnj0oil/iNpq0agHmTKDmRVVpzbZWhSlAEetFWgC0vbm4OMEVW6slxYKnI+fSoMzIXqKAjma3fhqxeaJWyfj2yaoLOqWl8taWyCTk1t/BZfVpjhuBCi6as1K+FvW4JdG4he6IHX50zpNvseCVCADzUVY3zdul4SUSRzSremuajepDI3Njk0Fqhi2YdFsSNyRWf8TfBepZbBB5kUFjo12LZAS5yaW1y7QjKQEmgqNMvXP8RQpXG6vrd/dIb0e1uQZXIHegrv4l2yHvDrF5GduTzXzuwWFADtz6UFiGwXEo6k1eXNgWLFu48sgAZjNQSSov6I4TlQGKzWiD/OuNnqaosry02JO0ZNUCm1sXJKknn60GgsL4KQGyen0qyUo7AnIBFAu6guJkEmO1G/A2xt0kuQ5OZNQWWj6eofETI6QcirH8KlCgpQgDv19qC2tmNOlvetKTiri60hpVqS0ESBOK1Iisf024b05QBMqxumaoW71VrZuiADnIOZqKyd+44/dblHgnjpmrDw9ozl7qLaUJ+UUG+c8H2qrTatSQrueBXz7XvD34a5X5SwQkwIpZxJVa1+LbOxvf8hNX9jpt7coAWpZB55oq/stIbZYUpcFQE1mr8qZvy8yIUgyAOaC707XUXbSW7jJOIJyKhqmmuKQVokpOQKCusrkWbrTbiSQOo6VPxDe/iXE+T/TEZqANnqbza0thfwnsaftml3j3mJKggfKgtTcm0aWjeCr0qeiaf57LtwVbXDJHeqM740duBahClSsjrmsIleotOT5azPBE5oH2NW1BoQ42e0xxXbi4ub1B5BIoK5myuGrguKwavdI1i5tndwUqAO3Sgs//AFqlt0yndEzIma3/APD7U/8AFNIdd27drpH6CrNS4+Q39p5t4s2y5BORMUxp1i68sJkhR7nNRTep+HS0wXHXYV2mhaJbamEOeSNqON/egr3vxFnqO+5JBnJNXd+jTdUbQ+HAHkgSO9BWOMst3CRuECk9WshcvpUlfw+lAi5aIYcaKVSQcnGPv+1fUmUfjPDbCEmdsHGYNALxptPg5LSzCkDEmvm2n2w3KX0HrQXNsG1LQ4B8SSPnV9eXwd0wWyRKzwKByx0k2mhvu3KQlKkyJrDeH/Lc8QkT8BXQfTX9DsXn21JA2xmc1VeI/DtidymiD6UGTubBdlcCAQAODVzYtKurRQQNyxzQQs2XsgtylPJ7U5a6Jbag8Nl0rf27elQai20VvTmAfMC1ROap7vUm0XnlwJB+IGqO36rW4Qy/aOErSfiSP1rSWurlzSkstAlYTHFIha61JT1gLfyyoiZ9Kx+qOHcW04j5UUki23/Dyo8Rmtx4D019hfnvNhKUjk+1JqVba3dl5tYYcnaIx0rB3b7jinAgFxQndPSlIrtOvAm/KHNqQD1NfStDYtrq1AQ4ASJgUhR7jRfLtHPJclcEjcJmvlOpP3dprDiHU/CSetWzhK5bOJS8HMJk4HEGtO1fly0CQvIwYNZVXak1vQFpgEdulV5UojaowQOZoG9JsPxCxAkhXatLcWTthbb1LCQQMzj2HrVFTpSHbp5SnDKe1a5tdultDFtlQHxH96RGI8VvJf1nyUqCwk5AqzvGbG1tmklLe88zyDRVQ/cWrkobZSFDrHPyqWhf4e47/mEATiBQLeLWGLMy1weIpXR9NZet1uKd5TOaCt/ws3F2tFundzxX1L+FtubbQnkH/wDvNWalx21/h1pNutSg/cqKu66Zt/A2ksP+cF3BV6r/ANqvlOpP+CtMf/6jj5//AN0wx4U01hlLSPNAT/5808nS+peCNI1FMPB6e4Xn9qUZ/hxorSSkLuCOxV/tTydFc/h9oi29u14H/u3ZpVX8MtIP/wDIucf+Qp5OhH+FmjFYWbm5MdCoVotN8O2On2ot2t6kj/uNPJ17VPDtjqVqq3dCwk9jxVA1/C/Rm5h+4g9JFPJ0xbfw60a3iFvH/wD1T7Pg/SWlpWEOFQ/8sU8nTuq6Pb6nYGzdKkIIiUYNZmy/hdpFpcB9FzcFQMjilh1q2dNtmWQ0lJKQIEmuOaVZOJKTbpz1HP1q8idVWpeDNN1BUrU4n2M1zSPBWm6WpRQ484FdFmp5Xp9Hh7T0JWkNmHOZNJ2ng7TbS485pToMzBNPJ069odq8sKUtziInmq5fgrTVuqcK3ZV0nFPJ0aw8H6VZNrQlK17+So5pu00GxtAfLSvPc8U8nQ0eHbJNyp6V5/pBxSt/4N0y8cKyp1ueiSKeTr1l4N0y1Vul1yONyqvEMttteUhO1ERAqycS0l/gdnCwfMVv5lVL2fhfTLVS1BtSyvnccfSp5Xquuf4e6Q/dm4DjzZJmEqq+0zS7fTmghkEwIlRk0kOm1Dckg8GqC/8ABmm31yX3VOgnoDirZ1JST38O9MdP/wAh9IHABFGb8Cae2naLh+PcVPK9TPgqxKdpuH47SK8nwRpqUlPmOwe5FPJ01pnhex09RUlS1mZgmBTOqaNb6iyG1qW2B/2mnDoNl4cs7O2UyhSyFdTTVhpdvYtKQ1uO4ZKjV4dUKvANirU1X6rt4uKMxApq98H2t2oKXdPJgcCKnk6Ex4F01p0uFxxRIionwFpm/eHXBmelPJ17WfAljqiEpVcuN7RE7QaBbfw7sbdrYm8eOOdop5OmtL8EWOnKUpD7iyozkCrjSNMa0q2Uw0tSgpZWSe5pJwtf/9k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146" name="Picture 2" descr="Картинки по запросу нижний новгород ополчение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859307" y="854201"/>
            <a:ext cx="5284693" cy="3435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5150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Похожее изображени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8310"/>
            <a:ext cx="9144000" cy="5321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Овал 7"/>
          <p:cNvSpPr/>
          <p:nvPr/>
        </p:nvSpPr>
        <p:spPr>
          <a:xfrm>
            <a:off x="6985225" y="411163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Кузьма </a:t>
            </a:r>
          </a:p>
          <a:p>
            <a:pPr algn="ctr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Минин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138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pic>
        <p:nvPicPr>
          <p:cNvPr id="3074" name="Picture 2" descr="ÐÐ°ÑÑÐ¸Ð½ÐºÐ¸ Ð¿Ð¾ Ð·Ð°Ð¿ÑÐ¾ÑÑ ÐºÑÐ·ÑÐ¼Ð° Ð¼Ð¸Ð½Ð¸Ð½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400299" y="0"/>
            <a:ext cx="4355307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Овал 13"/>
          <p:cNvSpPr/>
          <p:nvPr/>
        </p:nvSpPr>
        <p:spPr>
          <a:xfrm>
            <a:off x="6985225" y="411163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Кузьма Минин </a:t>
            </a:r>
          </a:p>
          <a:p>
            <a:pPr algn="ctr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в Нижнем Новгороде</a:t>
            </a:r>
          </a:p>
        </p:txBody>
      </p:sp>
    </p:spTree>
    <p:extLst>
      <p:ext uri="{BB962C8B-B14F-4D97-AF65-F5344CB8AC3E}">
        <p14:creationId xmlns:p14="http://schemas.microsoft.com/office/powerpoint/2010/main" val="1242296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142932" y="1773486"/>
            <a:ext cx="5775960" cy="159652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83">
              <a:lnSpc>
                <a:spcPct val="114000"/>
              </a:lnSpc>
            </a:pPr>
            <a:r>
              <a:rPr lang="ru-RU" sz="1800" dirty="0">
                <a:solidFill>
                  <a:prstClr val="white"/>
                </a:solidFill>
              </a:rPr>
              <a:t>«Захотим помочь Московскому государству, </a:t>
            </a:r>
          </a:p>
          <a:p>
            <a:pPr defTabSz="685783">
              <a:lnSpc>
                <a:spcPct val="114000"/>
              </a:lnSpc>
            </a:pPr>
            <a:r>
              <a:rPr lang="ru-RU" sz="1800" dirty="0">
                <a:solidFill>
                  <a:prstClr val="white"/>
                </a:solidFill>
              </a:rPr>
              <a:t>так не жалеть нам имения своего, не жалеть ничего,</a:t>
            </a:r>
          </a:p>
          <a:p>
            <a:pPr defTabSz="685783">
              <a:lnSpc>
                <a:spcPct val="114000"/>
              </a:lnSpc>
            </a:pPr>
            <a:r>
              <a:rPr lang="ru-RU" sz="1800" dirty="0">
                <a:solidFill>
                  <a:prstClr val="white"/>
                </a:solidFill>
              </a:rPr>
              <a:t>дворы продавать, жён и детей закладывать, </a:t>
            </a:r>
          </a:p>
          <a:p>
            <a:pPr defTabSz="685783">
              <a:lnSpc>
                <a:spcPct val="114000"/>
              </a:lnSpc>
            </a:pPr>
            <a:r>
              <a:rPr lang="ru-RU" sz="1800" dirty="0">
                <a:solidFill>
                  <a:prstClr val="white"/>
                </a:solidFill>
              </a:rPr>
              <a:t>бить челом тому, кто бы вступился за истинную </a:t>
            </a:r>
          </a:p>
          <a:p>
            <a:pPr defTabSz="685783">
              <a:lnSpc>
                <a:spcPct val="114000"/>
              </a:lnSpc>
            </a:pPr>
            <a:endParaRPr lang="ru-RU" sz="100" dirty="0">
              <a:solidFill>
                <a:prstClr val="white"/>
              </a:solidFill>
            </a:endParaRPr>
          </a:p>
          <a:p>
            <a:pPr defTabSz="685783">
              <a:lnSpc>
                <a:spcPct val="114000"/>
              </a:lnSpc>
            </a:pPr>
            <a:r>
              <a:rPr lang="ru-RU" sz="1800" dirty="0">
                <a:solidFill>
                  <a:prstClr val="white"/>
                </a:solidFill>
              </a:rPr>
              <a:t>православную веру и был у нас начальником».</a:t>
            </a:r>
          </a:p>
        </p:txBody>
      </p:sp>
      <p:sp>
        <p:nvSpPr>
          <p:cNvPr id="5" name="Овал 4"/>
          <p:cNvSpPr/>
          <p:nvPr/>
        </p:nvSpPr>
        <p:spPr>
          <a:xfrm>
            <a:off x="738300" y="1064483"/>
            <a:ext cx="1800000" cy="1800000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Picture 4" descr="Похожее изображение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29879" y="1064483"/>
            <a:ext cx="1816842" cy="1816841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358776" y="3003994"/>
            <a:ext cx="2559048" cy="31995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defTabSz="914354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Кузьма Минин</a:t>
            </a:r>
            <a:endParaRPr lang="en-US" sz="1800" dirty="0">
              <a:solidFill>
                <a:prstClr val="white"/>
              </a:solidFill>
              <a:latin typeface="Merriweather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67196" y="3446623"/>
            <a:ext cx="2559047" cy="24686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defTabSz="914354">
              <a:lnSpc>
                <a:spcPct val="125000"/>
              </a:lnSpc>
            </a:pPr>
            <a:r>
              <a:rPr lang="ru-RU" sz="1400" dirty="0">
                <a:solidFill>
                  <a:srgbClr val="FFDC5A"/>
                </a:solidFill>
              </a:rPr>
              <a:t>Около 1570–1616 </a:t>
            </a:r>
          </a:p>
        </p:txBody>
      </p:sp>
    </p:spTree>
    <p:extLst>
      <p:ext uri="{BB962C8B-B14F-4D97-AF65-F5344CB8AC3E}">
        <p14:creationId xmlns:p14="http://schemas.microsoft.com/office/powerpoint/2010/main" val="3594051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358775" y="1386810"/>
            <a:ext cx="2917825" cy="23698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83">
              <a:lnSpc>
                <a:spcPct val="110000"/>
              </a:lnSpc>
            </a:pPr>
            <a:r>
              <a:rPr lang="ru-RU" sz="1400" dirty="0">
                <a:solidFill>
                  <a:prstClr val="white"/>
                </a:solidFill>
              </a:rPr>
              <a:t>На поиски Михаила Фёдоровича отправился польский отряд, чтобы его захватить.</a:t>
            </a:r>
          </a:p>
          <a:p>
            <a:pPr defTabSz="685783">
              <a:lnSpc>
                <a:spcPct val="110000"/>
              </a:lnSpc>
            </a:pPr>
            <a:endParaRPr lang="ru-RU" sz="1400" dirty="0">
              <a:solidFill>
                <a:prstClr val="white"/>
              </a:solidFill>
            </a:endParaRPr>
          </a:p>
          <a:p>
            <a:pPr defTabSz="685783">
              <a:lnSpc>
                <a:spcPct val="110000"/>
              </a:lnSpc>
            </a:pPr>
            <a:endParaRPr lang="ru-RU" sz="1400" dirty="0">
              <a:solidFill>
                <a:prstClr val="white"/>
              </a:solidFill>
            </a:endParaRPr>
          </a:p>
          <a:p>
            <a:pPr defTabSz="685783">
              <a:lnSpc>
                <a:spcPct val="110000"/>
              </a:lnSpc>
            </a:pPr>
            <a:endParaRPr lang="ru-RU" sz="1400" dirty="0">
              <a:solidFill>
                <a:prstClr val="white"/>
              </a:solidFill>
            </a:endParaRPr>
          </a:p>
          <a:p>
            <a:pPr defTabSz="685783">
              <a:lnSpc>
                <a:spcPct val="110000"/>
              </a:lnSpc>
            </a:pPr>
            <a:r>
              <a:rPr lang="ru-RU" sz="1400" dirty="0">
                <a:solidFill>
                  <a:prstClr val="white"/>
                </a:solidFill>
              </a:rPr>
              <a:t>После смерти Михаила</a:t>
            </a:r>
          </a:p>
          <a:p>
            <a:pPr defTabSz="685783">
              <a:lnSpc>
                <a:spcPct val="110000"/>
              </a:lnSpc>
            </a:pPr>
            <a:r>
              <a:rPr lang="ru-RU" sz="1400" dirty="0">
                <a:solidFill>
                  <a:prstClr val="white"/>
                </a:solidFill>
              </a:rPr>
              <a:t>на российский престол смог</a:t>
            </a:r>
          </a:p>
          <a:p>
            <a:pPr defTabSz="685783">
              <a:lnSpc>
                <a:spcPct val="110000"/>
              </a:lnSpc>
            </a:pPr>
            <a:r>
              <a:rPr lang="ru-RU" sz="1400" dirty="0">
                <a:solidFill>
                  <a:prstClr val="white"/>
                </a:solidFill>
              </a:rPr>
              <a:t>бы претендовать Сигизмунд </a:t>
            </a:r>
            <a:r>
              <a:rPr lang="en-US" sz="1400" dirty="0">
                <a:solidFill>
                  <a:prstClr val="white"/>
                </a:solidFill>
              </a:rPr>
              <a:t>III</a:t>
            </a:r>
            <a:r>
              <a:rPr lang="ru-RU" sz="1400" dirty="0">
                <a:solidFill>
                  <a:prstClr val="white"/>
                </a:solidFill>
              </a:rPr>
              <a:t> либо его сын Владислав. </a:t>
            </a:r>
          </a:p>
        </p:txBody>
      </p:sp>
      <p:pic>
        <p:nvPicPr>
          <p:cNvPr id="12298" name="Picture 10" descr="http://4.bp.blogspot.com/-49lefUdbtf0/T6udIJzKQqI/AAAAAAAACcU/Wa3O8-zLX0o/s1600/002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12" b="1478"/>
          <a:stretch/>
        </p:blipFill>
        <p:spPr bwMode="auto">
          <a:xfrm>
            <a:off x="3840479" y="553842"/>
            <a:ext cx="5303521" cy="4035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5831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/>
          <p:cNvSpPr txBox="1"/>
          <p:nvPr/>
        </p:nvSpPr>
        <p:spPr>
          <a:xfrm>
            <a:off x="1219357" y="386413"/>
            <a:ext cx="6705362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defTabSz="685783"/>
            <a:r>
              <a:rPr lang="ru-RU" sz="2800" dirty="0">
                <a:solidFill>
                  <a:srgbClr val="4E361E"/>
                </a:solidFill>
                <a:latin typeface="Merriweather"/>
                <a:ea typeface="Theano Didot" panose="02060603060706020203" pitchFamily="18" charset="0"/>
              </a:rPr>
              <a:t>Формирование Второго ополчения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204863" y="1143690"/>
            <a:ext cx="6709784" cy="668499"/>
          </a:xfrm>
          <a:prstGeom prst="roundRect">
            <a:avLst/>
          </a:prstGeom>
          <a:noFill/>
          <a:ln w="15875">
            <a:solidFill>
              <a:srgbClr val="C61648">
                <a:alpha val="75000"/>
              </a:srgbClr>
            </a:solidFill>
          </a:ln>
        </p:spPr>
        <p:txBody>
          <a:bodyPr wrap="square" tIns="90000" bIns="90000" rtlCol="0">
            <a:noAutofit/>
          </a:bodyPr>
          <a:lstStyle/>
          <a:p>
            <a:pPr algn="ctr" defTabSz="685766">
              <a:defRPr/>
            </a:pPr>
            <a:r>
              <a:rPr lang="ru-RU" sz="1400" dirty="0">
                <a:solidFill>
                  <a:srgbClr val="C61648"/>
                </a:solidFill>
                <a:ea typeface="Roboto" panose="02000000000000000000" pitchFamily="2" charset="0"/>
                <a:cs typeface="Roboto" panose="02000000000000000000" pitchFamily="2" charset="0"/>
              </a:rPr>
              <a:t>Минин и его сторонники начали рассылать по всей России </a:t>
            </a:r>
          </a:p>
          <a:p>
            <a:pPr algn="ctr" defTabSz="685766">
              <a:defRPr/>
            </a:pPr>
            <a:r>
              <a:rPr lang="ru-RU" sz="1400" dirty="0">
                <a:solidFill>
                  <a:srgbClr val="C61648"/>
                </a:solidFill>
                <a:ea typeface="Roboto" panose="02000000000000000000" pitchFamily="2" charset="0"/>
                <a:cs typeface="Roboto" panose="02000000000000000000" pitchFamily="2" charset="0"/>
              </a:rPr>
              <a:t>грамоты с призывом встать на защиту Отечества</a:t>
            </a:r>
          </a:p>
        </p:txBody>
      </p:sp>
      <p:cxnSp>
        <p:nvCxnSpPr>
          <p:cNvPr id="39" name="Соединительная линия уступом 38"/>
          <p:cNvCxnSpPr>
            <a:stCxn id="18" idx="1"/>
            <a:endCxn id="21" idx="1"/>
          </p:cNvCxnSpPr>
          <p:nvPr/>
        </p:nvCxnSpPr>
        <p:spPr>
          <a:xfrm rot="10800000" flipH="1" flipV="1">
            <a:off x="1205012" y="2413926"/>
            <a:ext cx="2234" cy="940701"/>
          </a:xfrm>
          <a:prstGeom prst="bentConnector3">
            <a:avLst>
              <a:gd name="adj1" fmla="val -10232766"/>
            </a:avLst>
          </a:prstGeom>
          <a:ln w="15875">
            <a:solidFill>
              <a:schemeClr val="tx1">
                <a:lumMod val="75000"/>
                <a:lumOff val="2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Соединительная линия уступом 40"/>
          <p:cNvCxnSpPr>
            <a:stCxn id="18" idx="3"/>
            <a:endCxn id="21" idx="3"/>
          </p:cNvCxnSpPr>
          <p:nvPr/>
        </p:nvCxnSpPr>
        <p:spPr>
          <a:xfrm>
            <a:off x="7939056" y="2413927"/>
            <a:ext cx="2236" cy="940701"/>
          </a:xfrm>
          <a:prstGeom prst="bentConnector3">
            <a:avLst>
              <a:gd name="adj1" fmla="val 10323614"/>
            </a:avLst>
          </a:prstGeom>
          <a:ln w="15875">
            <a:solidFill>
              <a:schemeClr val="tx1">
                <a:lumMod val="75000"/>
                <a:lumOff val="2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Соединительная линия уступом 43"/>
          <p:cNvCxnSpPr>
            <a:stCxn id="32" idx="3"/>
            <a:endCxn id="18" idx="3"/>
          </p:cNvCxnSpPr>
          <p:nvPr/>
        </p:nvCxnSpPr>
        <p:spPr>
          <a:xfrm>
            <a:off x="7914647" y="1477940"/>
            <a:ext cx="24409" cy="935987"/>
          </a:xfrm>
          <a:prstGeom prst="bentConnector3">
            <a:avLst>
              <a:gd name="adj1" fmla="val 1036540"/>
            </a:avLst>
          </a:prstGeom>
          <a:ln w="15875">
            <a:solidFill>
              <a:schemeClr val="tx1">
                <a:lumMod val="75000"/>
                <a:lumOff val="2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Соединительная линия уступом 44"/>
          <p:cNvCxnSpPr>
            <a:stCxn id="32" idx="1"/>
            <a:endCxn id="18" idx="1"/>
          </p:cNvCxnSpPr>
          <p:nvPr/>
        </p:nvCxnSpPr>
        <p:spPr>
          <a:xfrm rot="10800000" flipH="1" flipV="1">
            <a:off x="1204862" y="1477939"/>
            <a:ext cx="149" cy="935987"/>
          </a:xfrm>
          <a:prstGeom prst="bentConnector3">
            <a:avLst>
              <a:gd name="adj1" fmla="val -153422819"/>
            </a:avLst>
          </a:prstGeom>
          <a:ln w="15875">
            <a:solidFill>
              <a:schemeClr val="tx1">
                <a:lumMod val="75000"/>
                <a:lumOff val="2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7" name="Рисунок 7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204861" y="3954667"/>
            <a:ext cx="1983021" cy="681323"/>
          </a:xfrm>
          <a:prstGeom prst="roundRect">
            <a:avLst/>
          </a:prstGeom>
          <a:noFill/>
          <a:ln w="15875">
            <a:solidFill>
              <a:schemeClr val="tx1">
                <a:lumMod val="75000"/>
                <a:lumOff val="25000"/>
              </a:schemeClr>
            </a:solidFill>
          </a:ln>
        </p:spPr>
        <p:txBody>
          <a:bodyPr wrap="square" tIns="90000" bIns="90000" rtlCol="0">
            <a:noAutofit/>
          </a:bodyPr>
          <a:lstStyle/>
          <a:p>
            <a:pPr algn="ctr" defTabSz="685766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820284" y="3954667"/>
            <a:ext cx="2062951" cy="681323"/>
          </a:xfrm>
          <a:prstGeom prst="roundRect">
            <a:avLst/>
          </a:prstGeom>
          <a:noFill/>
          <a:ln w="15875">
            <a:solidFill>
              <a:schemeClr val="tx1">
                <a:lumMod val="75000"/>
                <a:lumOff val="25000"/>
              </a:schemeClr>
            </a:solidFill>
          </a:ln>
        </p:spPr>
        <p:txBody>
          <a:bodyPr wrap="square" tIns="90000" bIns="90000" rtlCol="0">
            <a:noAutofit/>
          </a:bodyPr>
          <a:lstStyle/>
          <a:p>
            <a:pPr algn="ctr" defTabSz="685766"/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205012" y="2074963"/>
            <a:ext cx="6734044" cy="677928"/>
          </a:xfrm>
          <a:prstGeom prst="roundRect">
            <a:avLst/>
          </a:prstGeom>
          <a:noFill/>
          <a:ln w="15875">
            <a:solidFill>
              <a:schemeClr val="tx1">
                <a:lumMod val="75000"/>
                <a:lumOff val="25000"/>
              </a:schemeClr>
            </a:solidFill>
          </a:ln>
        </p:spPr>
        <p:txBody>
          <a:bodyPr wrap="square" tIns="90000" bIns="90000" rtlCol="0">
            <a:noAutofit/>
          </a:bodyPr>
          <a:lstStyle/>
          <a:p>
            <a:pPr algn="ctr" defTabSz="685766"/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В Нижнем Новгороде стали сосредотачиваться вооружённые </a:t>
            </a:r>
          </a:p>
          <a:p>
            <a:pPr algn="ctr" defTabSz="685766"/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отряды из Поволжья, Западной Сибири и с Севера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207246" y="3015664"/>
            <a:ext cx="6734046" cy="677928"/>
          </a:xfrm>
          <a:prstGeom prst="roundRect">
            <a:avLst/>
          </a:prstGeom>
          <a:noFill/>
          <a:ln w="15875">
            <a:solidFill>
              <a:schemeClr val="tx1">
                <a:lumMod val="75000"/>
                <a:lumOff val="25000"/>
              </a:schemeClr>
            </a:solidFill>
          </a:ln>
        </p:spPr>
        <p:txBody>
          <a:bodyPr wrap="square" tIns="90000" bIns="90000" rtlCol="0">
            <a:noAutofit/>
          </a:bodyPr>
          <a:lstStyle/>
          <a:p>
            <a:pPr algn="ctr" defTabSz="685766"/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Объединённое войско возглавил</a:t>
            </a:r>
          </a:p>
          <a:p>
            <a:pPr algn="ctr" defTabSz="685766"/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 князь Дмитрий Пожарский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555233" y="3954667"/>
            <a:ext cx="2038692" cy="681323"/>
          </a:xfrm>
          <a:prstGeom prst="roundRect">
            <a:avLst/>
          </a:prstGeom>
          <a:noFill/>
          <a:ln w="15875">
            <a:solidFill>
              <a:schemeClr val="tx1">
                <a:lumMod val="75000"/>
                <a:lumOff val="25000"/>
              </a:schemeClr>
            </a:solidFill>
          </a:ln>
        </p:spPr>
        <p:txBody>
          <a:bodyPr wrap="square" tIns="90000" bIns="90000" rtlCol="0">
            <a:noAutofit/>
          </a:bodyPr>
          <a:lstStyle/>
          <a:p>
            <a:pPr algn="ctr" defTabSz="685766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390920" y="3939228"/>
            <a:ext cx="155523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Смелый</a:t>
            </a:r>
          </a:p>
          <a:p>
            <a:pPr algn="ctr" defTabSz="685766"/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и решительный</a:t>
            </a:r>
          </a:p>
          <a:p>
            <a:pPr algn="ctr" defTabSz="685766"/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 военачальник 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3758661" y="3925996"/>
            <a:ext cx="163378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Не сотрудничал </a:t>
            </a:r>
          </a:p>
          <a:p>
            <a:pPr algn="ctr" defTabSz="685766"/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с самозванцами </a:t>
            </a:r>
          </a:p>
          <a:p>
            <a:pPr algn="ctr" defTabSz="685766"/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и интервентами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960160" y="3939228"/>
            <a:ext cx="177163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Смог не допустить</a:t>
            </a:r>
          </a:p>
          <a:p>
            <a:pPr algn="ctr" defTabSz="685766"/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союза поляков </a:t>
            </a:r>
          </a:p>
          <a:p>
            <a:pPr algn="ctr" defTabSz="685766"/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со шведами</a:t>
            </a:r>
          </a:p>
        </p:txBody>
      </p:sp>
      <p:cxnSp>
        <p:nvCxnSpPr>
          <p:cNvPr id="46" name="Соединительная линия уступом 45"/>
          <p:cNvCxnSpPr>
            <a:stCxn id="21" idx="1"/>
            <a:endCxn id="16" idx="1"/>
          </p:cNvCxnSpPr>
          <p:nvPr/>
        </p:nvCxnSpPr>
        <p:spPr>
          <a:xfrm rot="10800000" flipV="1">
            <a:off x="1204862" y="3354627"/>
            <a:ext cx="2385" cy="940701"/>
          </a:xfrm>
          <a:prstGeom prst="bentConnector3">
            <a:avLst>
              <a:gd name="adj1" fmla="val 9684906"/>
            </a:avLst>
          </a:prstGeom>
          <a:ln w="15875">
            <a:solidFill>
              <a:schemeClr val="tx1">
                <a:lumMod val="75000"/>
                <a:lumOff val="2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Соединительная линия уступом 47"/>
          <p:cNvCxnSpPr>
            <a:stCxn id="21" idx="3"/>
            <a:endCxn id="17" idx="3"/>
          </p:cNvCxnSpPr>
          <p:nvPr/>
        </p:nvCxnSpPr>
        <p:spPr>
          <a:xfrm flipH="1">
            <a:off x="7883235" y="3354628"/>
            <a:ext cx="58057" cy="940701"/>
          </a:xfrm>
          <a:prstGeom prst="bentConnector3">
            <a:avLst>
              <a:gd name="adj1" fmla="val -393751"/>
            </a:avLst>
          </a:prstGeom>
          <a:ln w="15875">
            <a:solidFill>
              <a:schemeClr val="tx1">
                <a:lumMod val="75000"/>
                <a:lumOff val="2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Соединительная линия уступом 69"/>
          <p:cNvCxnSpPr>
            <a:stCxn id="21" idx="2"/>
            <a:endCxn id="15" idx="0"/>
          </p:cNvCxnSpPr>
          <p:nvPr/>
        </p:nvCxnSpPr>
        <p:spPr>
          <a:xfrm rot="16200000" flipH="1">
            <a:off x="4443887" y="3823974"/>
            <a:ext cx="261075" cy="310"/>
          </a:xfrm>
          <a:prstGeom prst="bentConnector3">
            <a:avLst>
              <a:gd name="adj1" fmla="val 50000"/>
            </a:avLst>
          </a:prstGeom>
          <a:ln w="15875">
            <a:solidFill>
              <a:schemeClr val="tx1">
                <a:lumMod val="75000"/>
                <a:lumOff val="2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56188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16" grpId="0" animBg="1"/>
      <p:bldP spid="17" grpId="0" animBg="1"/>
      <p:bldP spid="18" grpId="0" animBg="1"/>
      <p:bldP spid="21" grpId="0" animBg="1"/>
      <p:bldP spid="15" grpId="0" animBg="1"/>
      <p:bldP spid="26" grpId="0"/>
      <p:bldP spid="34" grpId="0"/>
      <p:bldP spid="35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s://upload.wikimedia.org/wikipedia/commons/e/e5/%D0%92%D0%BE%D0%B7%D0%B7%D0%B2%D0%B0%D0%BD%D0%B8%D0%B5_%D0%9C%D0%B8%D0%BD%D0%B8%D0%BD%D0%B0_%D0%BA_%D0%BD%D0%B8%D0%B6%D0%B5%D0%B3%D0%BE%D1%80%D0%BE%D0%B4%D1%86%D0%B0%D0%BC_%D0%B2_1611_%D0%B3%D0%BE%D0%B4%D1%83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1" y="-27710"/>
            <a:ext cx="9144001" cy="5181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-1" y="3975585"/>
            <a:ext cx="4073237" cy="794403"/>
          </a:xfrm>
          <a:prstGeom prst="rect">
            <a:avLst/>
          </a:prstGeom>
          <a:solidFill>
            <a:srgbClr val="C6164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r>
              <a:rPr lang="ru-RU" sz="1400" dirty="0">
                <a:solidFill>
                  <a:prstClr val="white"/>
                </a:solidFill>
              </a:rPr>
              <a:t>Кузьма Минин стал ответственным </a:t>
            </a:r>
          </a:p>
          <a:p>
            <a:r>
              <a:rPr lang="ru-RU" sz="1400" dirty="0">
                <a:solidFill>
                  <a:prstClr val="white"/>
                </a:solidFill>
              </a:rPr>
              <a:t>за пополнение войска и его обеспечение.</a:t>
            </a:r>
          </a:p>
        </p:txBody>
      </p:sp>
      <p:sp>
        <p:nvSpPr>
          <p:cNvPr id="10" name="Овал 9"/>
          <p:cNvSpPr/>
          <p:nvPr/>
        </p:nvSpPr>
        <p:spPr>
          <a:xfrm>
            <a:off x="6985225" y="390093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ru-RU" sz="1200" dirty="0">
              <a:solidFill>
                <a:schemeClr val="tx1"/>
              </a:solidFill>
              <a:ea typeface="Theano Didot" panose="02060603060706020203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985225" y="736095"/>
            <a:ext cx="18070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>
                <a:ea typeface="Theano Didot" panose="02060603060706020203" pitchFamily="18" charset="0"/>
              </a:rPr>
              <a:t>М. Песков.</a:t>
            </a:r>
          </a:p>
          <a:p>
            <a:pPr algn="ctr"/>
            <a:r>
              <a:rPr lang="ru-RU" sz="1200" dirty="0">
                <a:ea typeface="Theano Didot" panose="02060603060706020203" pitchFamily="18" charset="0"/>
              </a:rPr>
              <a:t>Воззвание </a:t>
            </a:r>
          </a:p>
          <a:p>
            <a:pPr algn="ctr"/>
            <a:r>
              <a:rPr lang="ru-RU" sz="1200" dirty="0">
                <a:ea typeface="Theano Didot" panose="02060603060706020203" pitchFamily="18" charset="0"/>
              </a:rPr>
              <a:t>к нижегородцам </a:t>
            </a:r>
          </a:p>
          <a:p>
            <a:pPr algn="ctr"/>
            <a:r>
              <a:rPr lang="ru-RU" sz="1200" dirty="0">
                <a:ea typeface="Theano Didot" panose="02060603060706020203" pitchFamily="18" charset="0"/>
              </a:rPr>
              <a:t>гражданина Минина </a:t>
            </a:r>
          </a:p>
          <a:p>
            <a:pPr algn="ctr"/>
            <a:r>
              <a:rPr lang="ru-RU" sz="1200" dirty="0">
                <a:ea typeface="Theano Didot" panose="02060603060706020203" pitchFamily="18" charset="0"/>
              </a:rPr>
              <a:t>в 1611 году.</a:t>
            </a:r>
          </a:p>
          <a:p>
            <a:pPr algn="ctr"/>
            <a:r>
              <a:rPr lang="ru-RU" sz="1200" dirty="0">
                <a:ea typeface="Theano Didot" panose="02060603060706020203" pitchFamily="18" charset="0"/>
              </a:rPr>
              <a:t>1861</a:t>
            </a:r>
          </a:p>
        </p:txBody>
      </p:sp>
    </p:spTree>
    <p:extLst>
      <p:ext uri="{BB962C8B-B14F-4D97-AF65-F5344CB8AC3E}">
        <p14:creationId xmlns:p14="http://schemas.microsoft.com/office/powerpoint/2010/main" val="3211282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58775" y="1505304"/>
            <a:ext cx="3039334" cy="213289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83">
              <a:lnSpc>
                <a:spcPct val="110000"/>
              </a:lnSpc>
            </a:pPr>
            <a:r>
              <a:rPr lang="ru-RU" sz="1400" dirty="0">
                <a:solidFill>
                  <a:prstClr val="white"/>
                </a:solidFill>
              </a:rPr>
              <a:t>По образцу Земского </a:t>
            </a:r>
          </a:p>
          <a:p>
            <a:pPr defTabSz="685783">
              <a:lnSpc>
                <a:spcPct val="110000"/>
              </a:lnSpc>
            </a:pPr>
            <a:r>
              <a:rPr lang="ru-RU" sz="1400" dirty="0">
                <a:solidFill>
                  <a:prstClr val="white"/>
                </a:solidFill>
              </a:rPr>
              <a:t>собора было сформировано правительство под названием «Совет всей земли». </a:t>
            </a:r>
          </a:p>
          <a:p>
            <a:pPr defTabSz="685783">
              <a:lnSpc>
                <a:spcPct val="110000"/>
              </a:lnSpc>
            </a:pPr>
            <a:endParaRPr lang="ru-RU" sz="1400" dirty="0">
              <a:solidFill>
                <a:prstClr val="white"/>
              </a:solidFill>
            </a:endParaRPr>
          </a:p>
          <a:p>
            <a:pPr defTabSz="685783">
              <a:lnSpc>
                <a:spcPct val="110000"/>
              </a:lnSpc>
            </a:pPr>
            <a:endParaRPr lang="ru-RU" sz="1400" dirty="0">
              <a:solidFill>
                <a:prstClr val="white"/>
              </a:solidFill>
            </a:endParaRPr>
          </a:p>
          <a:p>
            <a:pPr defTabSz="685783">
              <a:lnSpc>
                <a:spcPct val="110000"/>
              </a:lnSpc>
            </a:pPr>
            <a:endParaRPr lang="ru-RU" sz="1400" dirty="0">
              <a:solidFill>
                <a:prstClr val="white"/>
              </a:solidFill>
            </a:endParaRPr>
          </a:p>
          <a:p>
            <a:pPr defTabSz="685783">
              <a:lnSpc>
                <a:spcPct val="110000"/>
              </a:lnSpc>
            </a:pPr>
            <a:r>
              <a:rPr lang="ru-RU" sz="1400" dirty="0">
                <a:solidFill>
                  <a:prstClr val="white"/>
                </a:solidFill>
              </a:rPr>
              <a:t>В него вошли представители различных слоёв населения.</a:t>
            </a:r>
          </a:p>
        </p:txBody>
      </p:sp>
      <p:pic>
        <p:nvPicPr>
          <p:cNvPr id="3074" name="Picture 2" descr="Картинки по запросу совет всей земли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884233" y="722019"/>
            <a:ext cx="5259767" cy="3680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8729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trojden.com/books/russian-history/istoriya-rossii-7-class-part-2-arsentiev/istoriya-rossii-7-class-part-2-arsentiev.files/image01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42333">
            <a:off x="2331254" y="495294"/>
            <a:ext cx="2861261" cy="2990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24063"/>
            <a:ext cx="9168063" cy="5167563"/>
          </a:xfrm>
          <a:prstGeom prst="rect">
            <a:avLst/>
          </a:prstGeom>
        </p:spPr>
      </p:pic>
      <p:pic>
        <p:nvPicPr>
          <p:cNvPr id="60" name="Рисунок 5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34" name="Блок-схема: узел 33"/>
          <p:cNvSpPr/>
          <p:nvPr/>
        </p:nvSpPr>
        <p:spPr>
          <a:xfrm>
            <a:off x="4556058" y="1624428"/>
            <a:ext cx="125668" cy="120037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ru-RU">
              <a:solidFill>
                <a:prstClr val="white"/>
              </a:solidFill>
              <a:latin typeface="Roboto"/>
            </a:endParaRPr>
          </a:p>
        </p:txBody>
      </p:sp>
      <p:sp>
        <p:nvSpPr>
          <p:cNvPr id="35" name="Блок-схема: узел 34"/>
          <p:cNvSpPr/>
          <p:nvPr/>
        </p:nvSpPr>
        <p:spPr>
          <a:xfrm>
            <a:off x="4008646" y="1353391"/>
            <a:ext cx="125668" cy="120037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ru-RU">
              <a:solidFill>
                <a:prstClr val="white"/>
              </a:solidFill>
              <a:latin typeface="Roboto"/>
            </a:endParaRPr>
          </a:p>
        </p:txBody>
      </p:sp>
      <p:sp>
        <p:nvSpPr>
          <p:cNvPr id="44" name="Прямоугольная выноска 43"/>
          <p:cNvSpPr/>
          <p:nvPr/>
        </p:nvSpPr>
        <p:spPr>
          <a:xfrm>
            <a:off x="3031957" y="336305"/>
            <a:ext cx="1102357" cy="299594"/>
          </a:xfrm>
          <a:prstGeom prst="wedgeRectCallout">
            <a:avLst>
              <a:gd name="adj1" fmla="val 44349"/>
              <a:gd name="adj2" fmla="val 308430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4E361E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Ярославль</a:t>
            </a:r>
          </a:p>
        </p:txBody>
      </p:sp>
      <p:sp>
        <p:nvSpPr>
          <p:cNvPr id="28" name="Прямоугольная выноска 27"/>
          <p:cNvSpPr/>
          <p:nvPr/>
        </p:nvSpPr>
        <p:spPr>
          <a:xfrm>
            <a:off x="4618892" y="2314859"/>
            <a:ext cx="1045743" cy="414233"/>
          </a:xfrm>
          <a:prstGeom prst="wedgeRectCallout">
            <a:avLst>
              <a:gd name="adj1" fmla="val -49872"/>
              <a:gd name="adj2" fmla="val -201577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219108">
              <a:defRPr/>
            </a:pPr>
            <a:r>
              <a:rPr lang="ru-RU" sz="1400" dirty="0">
                <a:solidFill>
                  <a:srgbClr val="4E361E"/>
                </a:solidFill>
              </a:rPr>
              <a:t>Нижний </a:t>
            </a:r>
          </a:p>
          <a:p>
            <a:pPr lvl="0" algn="ctr" defTabSz="1219108">
              <a:defRPr/>
            </a:pPr>
            <a:r>
              <a:rPr lang="ru-RU" sz="1400" dirty="0">
                <a:solidFill>
                  <a:srgbClr val="4E361E"/>
                </a:solidFill>
              </a:rPr>
              <a:t>Новгород</a:t>
            </a:r>
          </a:p>
        </p:txBody>
      </p:sp>
      <p:cxnSp>
        <p:nvCxnSpPr>
          <p:cNvPr id="8" name="Прямая со стрелкой 7"/>
          <p:cNvCxnSpPr>
            <a:stCxn id="34" idx="1"/>
          </p:cNvCxnSpPr>
          <p:nvPr/>
        </p:nvCxnSpPr>
        <p:spPr>
          <a:xfrm flipH="1" flipV="1">
            <a:off x="4440990" y="1480921"/>
            <a:ext cx="133472" cy="161086"/>
          </a:xfrm>
          <a:prstGeom prst="straightConnector1">
            <a:avLst/>
          </a:prstGeom>
          <a:ln w="28575">
            <a:solidFill>
              <a:srgbClr val="E5352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 flipH="1" flipV="1">
            <a:off x="4134314" y="1432653"/>
            <a:ext cx="293225" cy="48268"/>
          </a:xfrm>
          <a:prstGeom prst="straightConnector1">
            <a:avLst/>
          </a:prstGeom>
          <a:ln w="28575">
            <a:solidFill>
              <a:srgbClr val="E5352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Блок-схема: узел 38"/>
          <p:cNvSpPr/>
          <p:nvPr/>
        </p:nvSpPr>
        <p:spPr>
          <a:xfrm>
            <a:off x="3699050" y="1831030"/>
            <a:ext cx="125668" cy="120037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ru-RU">
              <a:solidFill>
                <a:prstClr val="white"/>
              </a:solidFill>
              <a:latin typeface="Roboto"/>
            </a:endParaRPr>
          </a:p>
        </p:txBody>
      </p:sp>
      <p:sp>
        <p:nvSpPr>
          <p:cNvPr id="40" name="Прямоугольная выноска 39"/>
          <p:cNvSpPr/>
          <p:nvPr/>
        </p:nvSpPr>
        <p:spPr>
          <a:xfrm>
            <a:off x="2761231" y="2406436"/>
            <a:ext cx="839256" cy="306563"/>
          </a:xfrm>
          <a:prstGeom prst="wedgeRectCallout">
            <a:avLst>
              <a:gd name="adj1" fmla="val 69939"/>
              <a:gd name="adj2" fmla="val -212248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4E361E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Москва</a:t>
            </a:r>
          </a:p>
        </p:txBody>
      </p:sp>
      <p:pic>
        <p:nvPicPr>
          <p:cNvPr id="11268" name="Picture 4" descr="ÐÐ°ÑÑÐ¸Ð½ÐºÐ¸ Ð¿Ð¾ Ð·Ð°Ð¿ÑÐ¾ÑÑ ÑÑÐ¾ÑÐ»Ð°Ð²Ð»Ñ 17 Ð²ÐµÐº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919648" y="392363"/>
            <a:ext cx="3001045" cy="1922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0845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5" grpId="0" animBg="1"/>
      <p:bldP spid="44" grpId="0" animBg="1"/>
      <p:bldP spid="28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1" y="0"/>
            <a:ext cx="9162257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8" name="Овал 7"/>
          <p:cNvSpPr/>
          <p:nvPr/>
        </p:nvSpPr>
        <p:spPr>
          <a:xfrm>
            <a:off x="358775" y="38893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ru-RU" sz="1200" dirty="0">
              <a:solidFill>
                <a:schemeClr val="tx1"/>
              </a:solidFill>
              <a:ea typeface="Theano Didot" panose="02060603060706020203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55248" y="873439"/>
            <a:ext cx="18070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>
                <a:ea typeface="Theano Didot" panose="02060603060706020203" pitchFamily="18" charset="0"/>
              </a:rPr>
              <a:t>Памятник-стела</a:t>
            </a:r>
          </a:p>
          <a:p>
            <a:pPr algn="ctr"/>
            <a:r>
              <a:rPr lang="ru-RU" sz="1200" dirty="0">
                <a:ea typeface="Theano Didot" panose="02060603060706020203" pitchFamily="18" charset="0"/>
              </a:rPr>
              <a:t>«Клятва князя Пожарского».</a:t>
            </a:r>
          </a:p>
          <a:p>
            <a:pPr algn="ctr"/>
            <a:r>
              <a:rPr lang="ru-RU" sz="1200" dirty="0">
                <a:ea typeface="Theano Didot" panose="02060603060706020203" pitchFamily="18" charset="0"/>
              </a:rPr>
              <a:t>Ярославль</a:t>
            </a:r>
          </a:p>
        </p:txBody>
      </p:sp>
    </p:spTree>
    <p:extLst>
      <p:ext uri="{BB962C8B-B14F-4D97-AF65-F5344CB8AC3E}">
        <p14:creationId xmlns:p14="http://schemas.microsoft.com/office/powerpoint/2010/main" val="1085792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trojden.com/books/russian-history/istoriya-rossii-7-class-part-2-arsentiev/istoriya-rossii-7-class-part-2-arsentiev.files/image01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42333">
            <a:off x="2331254" y="495294"/>
            <a:ext cx="2861261" cy="2990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24063"/>
            <a:ext cx="9168063" cy="5167563"/>
          </a:xfrm>
          <a:prstGeom prst="rect">
            <a:avLst/>
          </a:prstGeom>
        </p:spPr>
      </p:pic>
      <p:pic>
        <p:nvPicPr>
          <p:cNvPr id="60" name="Рисунок 5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1" name="Блок-схема: узел 20"/>
          <p:cNvSpPr/>
          <p:nvPr/>
        </p:nvSpPr>
        <p:spPr>
          <a:xfrm>
            <a:off x="3699050" y="1831030"/>
            <a:ext cx="125668" cy="120037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ru-RU">
              <a:solidFill>
                <a:prstClr val="white"/>
              </a:solidFill>
              <a:latin typeface="Roboto"/>
            </a:endParaRPr>
          </a:p>
        </p:txBody>
      </p:sp>
      <p:sp>
        <p:nvSpPr>
          <p:cNvPr id="25" name="Прямоугольная выноска 24"/>
          <p:cNvSpPr/>
          <p:nvPr/>
        </p:nvSpPr>
        <p:spPr>
          <a:xfrm>
            <a:off x="2743879" y="2424726"/>
            <a:ext cx="839256" cy="306563"/>
          </a:xfrm>
          <a:prstGeom prst="wedgeRectCallout">
            <a:avLst>
              <a:gd name="adj1" fmla="val 69939"/>
              <a:gd name="adj2" fmla="val -224060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4E361E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Москва</a:t>
            </a:r>
          </a:p>
        </p:txBody>
      </p:sp>
      <p:cxnSp>
        <p:nvCxnSpPr>
          <p:cNvPr id="17" name="Прямая со стрелкой 16"/>
          <p:cNvCxnSpPr/>
          <p:nvPr/>
        </p:nvCxnSpPr>
        <p:spPr>
          <a:xfrm flipH="1">
            <a:off x="3971621" y="1456787"/>
            <a:ext cx="91240" cy="127877"/>
          </a:xfrm>
          <a:prstGeom prst="straightConnector1">
            <a:avLst/>
          </a:prstGeom>
          <a:ln w="28575">
            <a:solidFill>
              <a:srgbClr val="E5352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 flipH="1">
            <a:off x="3828578" y="1584664"/>
            <a:ext cx="134305" cy="103743"/>
          </a:xfrm>
          <a:prstGeom prst="straightConnector1">
            <a:avLst/>
          </a:prstGeom>
          <a:ln w="28575">
            <a:solidFill>
              <a:srgbClr val="E5352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/>
          <p:nvPr/>
        </p:nvCxnSpPr>
        <p:spPr>
          <a:xfrm flipH="1">
            <a:off x="3752930" y="1688407"/>
            <a:ext cx="75648" cy="142623"/>
          </a:xfrm>
          <a:prstGeom prst="straightConnector1">
            <a:avLst/>
          </a:prstGeom>
          <a:ln w="28575">
            <a:solidFill>
              <a:srgbClr val="E5352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4" descr="ÐÐ°ÑÑÐ¸Ð½ÐºÐ¸ Ð¿Ð¾ Ð·Ð°Ð¿ÑÐ¾ÑÑ ÑÑÐ¾ÑÐ»Ð°Ð²Ð»Ñ 17 Ð²ÐµÐº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919648" y="392363"/>
            <a:ext cx="3001045" cy="1922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Блок-схема: узел 17"/>
          <p:cNvSpPr/>
          <p:nvPr/>
        </p:nvSpPr>
        <p:spPr>
          <a:xfrm>
            <a:off x="4556058" y="1624428"/>
            <a:ext cx="125668" cy="120037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ru-RU">
              <a:solidFill>
                <a:prstClr val="white"/>
              </a:solidFill>
              <a:latin typeface="Roboto"/>
            </a:endParaRPr>
          </a:p>
        </p:txBody>
      </p:sp>
      <p:sp>
        <p:nvSpPr>
          <p:cNvPr id="19" name="Блок-схема: узел 18"/>
          <p:cNvSpPr/>
          <p:nvPr/>
        </p:nvSpPr>
        <p:spPr>
          <a:xfrm>
            <a:off x="4008646" y="1353391"/>
            <a:ext cx="125668" cy="120037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ru-RU">
              <a:solidFill>
                <a:prstClr val="white"/>
              </a:solidFill>
              <a:latin typeface="Roboto"/>
            </a:endParaRPr>
          </a:p>
        </p:txBody>
      </p:sp>
      <p:sp>
        <p:nvSpPr>
          <p:cNvPr id="20" name="Прямоугольная выноска 19"/>
          <p:cNvSpPr/>
          <p:nvPr/>
        </p:nvSpPr>
        <p:spPr>
          <a:xfrm>
            <a:off x="3031957" y="336305"/>
            <a:ext cx="1102357" cy="299594"/>
          </a:xfrm>
          <a:prstGeom prst="wedgeRectCallout">
            <a:avLst>
              <a:gd name="adj1" fmla="val 44349"/>
              <a:gd name="adj2" fmla="val 308430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4E361E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Ярославль</a:t>
            </a:r>
          </a:p>
        </p:txBody>
      </p:sp>
      <p:sp>
        <p:nvSpPr>
          <p:cNvPr id="23" name="Прямоугольная выноска 22"/>
          <p:cNvSpPr/>
          <p:nvPr/>
        </p:nvSpPr>
        <p:spPr>
          <a:xfrm>
            <a:off x="4618892" y="2314859"/>
            <a:ext cx="1045743" cy="414233"/>
          </a:xfrm>
          <a:prstGeom prst="wedgeRectCallout">
            <a:avLst>
              <a:gd name="adj1" fmla="val -49872"/>
              <a:gd name="adj2" fmla="val -201577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219108">
              <a:defRPr/>
            </a:pPr>
            <a:r>
              <a:rPr lang="ru-RU" sz="1400" dirty="0">
                <a:solidFill>
                  <a:srgbClr val="4E361E"/>
                </a:solidFill>
              </a:rPr>
              <a:t>Нижний </a:t>
            </a:r>
          </a:p>
          <a:p>
            <a:pPr lvl="0" algn="ctr" defTabSz="1219108">
              <a:defRPr/>
            </a:pPr>
            <a:r>
              <a:rPr lang="ru-RU" sz="1400" dirty="0">
                <a:solidFill>
                  <a:srgbClr val="4E361E"/>
                </a:solidFill>
              </a:rPr>
              <a:t>Новгород</a:t>
            </a:r>
          </a:p>
        </p:txBody>
      </p:sp>
      <p:cxnSp>
        <p:nvCxnSpPr>
          <p:cNvPr id="26" name="Прямая со стрелкой 25"/>
          <p:cNvCxnSpPr>
            <a:stCxn id="18" idx="1"/>
          </p:cNvCxnSpPr>
          <p:nvPr/>
        </p:nvCxnSpPr>
        <p:spPr>
          <a:xfrm flipH="1" flipV="1">
            <a:off x="4440990" y="1480921"/>
            <a:ext cx="133472" cy="161086"/>
          </a:xfrm>
          <a:prstGeom prst="straightConnector1">
            <a:avLst/>
          </a:prstGeom>
          <a:ln w="28575">
            <a:solidFill>
              <a:srgbClr val="E5352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/>
          <p:cNvCxnSpPr/>
          <p:nvPr/>
        </p:nvCxnSpPr>
        <p:spPr>
          <a:xfrm flipH="1" flipV="1">
            <a:off x="4134314" y="1432653"/>
            <a:ext cx="293225" cy="48268"/>
          </a:xfrm>
          <a:prstGeom prst="straightConnector1">
            <a:avLst/>
          </a:prstGeom>
          <a:ln w="28575">
            <a:solidFill>
              <a:srgbClr val="E5352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65443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pic>
        <p:nvPicPr>
          <p:cNvPr id="4098" name="Picture 2" descr="https://upload.wikimedia.org/wikipedia/commons/c/c5/Jan_Karal_Chadkievi%C4%8D._%D0%AF%D0%BD_%D0%9A%D0%B0%D1%80%D0%B0%D0%BB%D1%8C_%D0%A5%D0%B0%D0%B4%D0%BA%D0%B5%D0%B2%D1%96%D1%87_%28J._Plersch%2C_XVIII%29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1278" y="11966"/>
            <a:ext cx="4201443" cy="5131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Овал 14"/>
          <p:cNvSpPr/>
          <p:nvPr/>
        </p:nvSpPr>
        <p:spPr>
          <a:xfrm>
            <a:off x="6985225" y="391736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200" dirty="0">
                <a:solidFill>
                  <a:schemeClr val="tx1"/>
                </a:solidFill>
                <a:ea typeface="Theano Didot" panose="02060603060706020203" pitchFamily="18" charset="0"/>
              </a:rPr>
              <a:t>Ян </a:t>
            </a:r>
            <a:r>
              <a:rPr lang="ru-RU" sz="1200" dirty="0" err="1">
                <a:solidFill>
                  <a:schemeClr val="tx1"/>
                </a:solidFill>
                <a:ea typeface="Theano Didot" panose="02060603060706020203" pitchFamily="18" charset="0"/>
              </a:rPr>
              <a:t>Кароль</a:t>
            </a:r>
            <a:r>
              <a:rPr lang="ru-RU" sz="1200" dirty="0">
                <a:solidFill>
                  <a:schemeClr val="tx1"/>
                </a:solidFill>
                <a:ea typeface="Theano Didot" panose="02060603060706020203" pitchFamily="18" charset="0"/>
              </a:rPr>
              <a:t> Ходкевич</a:t>
            </a:r>
          </a:p>
        </p:txBody>
      </p:sp>
    </p:spTree>
    <p:extLst>
      <p:ext uri="{BB962C8B-B14F-4D97-AF65-F5344CB8AC3E}">
        <p14:creationId xmlns:p14="http://schemas.microsoft.com/office/powerpoint/2010/main" val="3642092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1869144" y="995346"/>
            <a:ext cx="5370786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83"/>
            <a:r>
              <a:rPr lang="ru-RU" sz="2800" dirty="0">
                <a:solidFill>
                  <a:srgbClr val="4E361E"/>
                </a:solidFill>
                <a:latin typeface="+mj-lt"/>
                <a:ea typeface="Theano Didot" panose="02060603060706020203" pitchFamily="18" charset="0"/>
              </a:rPr>
              <a:t>Первый бой ополченцев </a:t>
            </a:r>
          </a:p>
          <a:p>
            <a:pPr algn="ctr" defTabSz="685783"/>
            <a:r>
              <a:rPr lang="ru-RU" sz="2800" dirty="0">
                <a:solidFill>
                  <a:srgbClr val="4E361E"/>
                </a:solidFill>
                <a:latin typeface="+mj-lt"/>
                <a:ea typeface="Theano Didot" panose="02060603060706020203" pitchFamily="18" charset="0"/>
              </a:rPr>
              <a:t>с кремлёвским гарнизоном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58775" y="2595527"/>
            <a:ext cx="2557463" cy="900000"/>
          </a:xfrm>
          <a:prstGeom prst="roundRect">
            <a:avLst/>
          </a:prstGeom>
          <a:noFill/>
          <a:ln w="15875">
            <a:solidFill>
              <a:srgbClr val="C61648">
                <a:alpha val="75000"/>
              </a:srgbClr>
            </a:solidFill>
          </a:ln>
        </p:spPr>
        <p:txBody>
          <a:bodyPr wrap="square" rtlCol="0" anchor="ctr" anchorCtr="0">
            <a:noAutofit/>
          </a:bodyPr>
          <a:lstStyle/>
          <a:p>
            <a:pPr algn="ctr" defTabSz="685783"/>
            <a:r>
              <a:rPr lang="ru-RU" sz="1403" dirty="0">
                <a:solidFill>
                  <a:srgbClr val="4E361E"/>
                </a:solidFill>
                <a:ea typeface="Roboto" panose="02000000000000000000" pitchFamily="2" charset="0"/>
                <a:cs typeface="Roboto" panose="02000000000000000000" pitchFamily="2" charset="0"/>
              </a:rPr>
              <a:t>Бой состоялся </a:t>
            </a:r>
          </a:p>
          <a:p>
            <a:pPr algn="ctr" defTabSz="685783"/>
            <a:r>
              <a:rPr lang="ru-RU" sz="1403" dirty="0">
                <a:solidFill>
                  <a:srgbClr val="4E361E"/>
                </a:solidFill>
                <a:ea typeface="Roboto" panose="02000000000000000000" pitchFamily="2" charset="0"/>
                <a:cs typeface="Roboto" panose="02000000000000000000" pitchFamily="2" charset="0"/>
              </a:rPr>
              <a:t>22 августа 1612 года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276600" y="2595527"/>
            <a:ext cx="2555875" cy="900000"/>
          </a:xfrm>
          <a:prstGeom prst="roundRect">
            <a:avLst/>
          </a:prstGeom>
          <a:noFill/>
          <a:ln w="15875">
            <a:solidFill>
              <a:srgbClr val="C61648">
                <a:alpha val="75000"/>
              </a:srgbClr>
            </a:solidFill>
          </a:ln>
        </p:spPr>
        <p:txBody>
          <a:bodyPr wrap="square" rtlCol="0" anchor="ctr" anchorCtr="0">
            <a:noAutofit/>
          </a:bodyPr>
          <a:lstStyle/>
          <a:p>
            <a:pPr algn="ctr" defTabSz="685783"/>
            <a:r>
              <a:rPr lang="ru-RU" sz="1403" dirty="0">
                <a:solidFill>
                  <a:srgbClr val="574129"/>
                </a:solidFill>
                <a:ea typeface="Roboto" panose="02000000000000000000" pitchFamily="2" charset="0"/>
                <a:cs typeface="Roboto" panose="02000000000000000000" pitchFamily="2" charset="0"/>
              </a:rPr>
              <a:t>Войску Пожарского удалось обратить</a:t>
            </a:r>
          </a:p>
          <a:p>
            <a:pPr algn="ctr" defTabSz="685783"/>
            <a:r>
              <a:rPr lang="ru-RU" sz="1403" dirty="0">
                <a:solidFill>
                  <a:srgbClr val="574129"/>
                </a:solidFill>
                <a:ea typeface="Roboto" panose="02000000000000000000" pitchFamily="2" charset="0"/>
                <a:cs typeface="Roboto" panose="02000000000000000000" pitchFamily="2" charset="0"/>
              </a:rPr>
              <a:t> в бегство отряды Ходкевича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227763" y="2595527"/>
            <a:ext cx="2557462" cy="900000"/>
          </a:xfrm>
          <a:prstGeom prst="roundRect">
            <a:avLst/>
          </a:prstGeom>
          <a:noFill/>
          <a:ln w="15875">
            <a:solidFill>
              <a:srgbClr val="C61648">
                <a:alpha val="75000"/>
              </a:srgbClr>
            </a:solidFill>
          </a:ln>
        </p:spPr>
        <p:txBody>
          <a:bodyPr wrap="square" rtlCol="0" anchor="ctr" anchorCtr="0">
            <a:noAutofit/>
          </a:bodyPr>
          <a:lstStyle/>
          <a:p>
            <a:pPr algn="ctr" defTabSz="685783"/>
            <a:r>
              <a:rPr lang="ru-RU" sz="1403" dirty="0">
                <a:solidFill>
                  <a:srgbClr val="4E361E"/>
                </a:solidFill>
                <a:ea typeface="Roboto" panose="02000000000000000000" pitchFamily="2" charset="0"/>
                <a:cs typeface="Roboto" panose="02000000000000000000" pitchFamily="2" charset="0"/>
              </a:rPr>
              <a:t>Остальные поляки вынуждены были укрыться за стенами Кремля </a:t>
            </a:r>
          </a:p>
        </p:txBody>
      </p:sp>
      <p:cxnSp>
        <p:nvCxnSpPr>
          <p:cNvPr id="4" name="Прямая со стрелкой 3"/>
          <p:cNvCxnSpPr/>
          <p:nvPr/>
        </p:nvCxnSpPr>
        <p:spPr>
          <a:xfrm>
            <a:off x="3009900" y="3045527"/>
            <a:ext cx="180975" cy="0"/>
          </a:xfrm>
          <a:prstGeom prst="straightConnector1">
            <a:avLst/>
          </a:prstGeom>
          <a:ln w="31750" cap="rnd">
            <a:solidFill>
              <a:srgbClr val="C6164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>
            <a:off x="5934075" y="3045527"/>
            <a:ext cx="180975" cy="0"/>
          </a:xfrm>
          <a:prstGeom prst="straightConnector1">
            <a:avLst/>
          </a:prstGeom>
          <a:ln w="31750" cap="rnd">
            <a:solidFill>
              <a:srgbClr val="C6164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3274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  <p:bldP spid="18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s://upload.wikimedia.org/wikipedia/commons/9/9e/Minin_i_Pozharskiy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3972860"/>
            <a:ext cx="3041152" cy="794403"/>
          </a:xfrm>
          <a:prstGeom prst="rect">
            <a:avLst/>
          </a:prstGeom>
          <a:solidFill>
            <a:srgbClr val="C6164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r>
              <a:rPr lang="ru-RU" sz="1400" dirty="0">
                <a:solidFill>
                  <a:prstClr val="white"/>
                </a:solidFill>
              </a:rPr>
              <a:t>Утром 24 августа 1612 года началось главное сражение. </a:t>
            </a:r>
          </a:p>
        </p:txBody>
      </p:sp>
      <p:sp>
        <p:nvSpPr>
          <p:cNvPr id="8" name="Овал 7"/>
          <p:cNvSpPr/>
          <p:nvPr/>
        </p:nvSpPr>
        <p:spPr>
          <a:xfrm>
            <a:off x="6989073" y="39335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200" dirty="0">
                <a:solidFill>
                  <a:schemeClr val="tx1"/>
                </a:solidFill>
                <a:ea typeface="Theano Didot" panose="02060603060706020203" pitchFamily="18" charset="0"/>
              </a:rPr>
              <a:t>Кузьма Минин</a:t>
            </a:r>
          </a:p>
          <a:p>
            <a:pPr algn="ctr"/>
            <a:r>
              <a:rPr lang="ru-RU" sz="1200" dirty="0">
                <a:solidFill>
                  <a:schemeClr val="tx1"/>
                </a:solidFill>
                <a:ea typeface="Theano Didot" panose="02060603060706020203" pitchFamily="18" charset="0"/>
              </a:rPr>
              <a:t>и Дмитрий Пожарский</a:t>
            </a:r>
          </a:p>
        </p:txBody>
      </p:sp>
    </p:spTree>
    <p:extLst>
      <p:ext uri="{BB962C8B-B14F-4D97-AF65-F5344CB8AC3E}">
        <p14:creationId xmlns:p14="http://schemas.microsoft.com/office/powerpoint/2010/main" val="537649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58775" y="1386810"/>
            <a:ext cx="3039334" cy="23698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83">
              <a:lnSpc>
                <a:spcPct val="110000"/>
              </a:lnSpc>
            </a:pPr>
            <a:r>
              <a:rPr lang="ru-RU" sz="1400" dirty="0">
                <a:solidFill>
                  <a:prstClr val="white"/>
                </a:solidFill>
              </a:rPr>
              <a:t>Среди поляков началась паника. Сам Ходкевич с позором бежал </a:t>
            </a:r>
          </a:p>
          <a:p>
            <a:pPr defTabSz="685783">
              <a:lnSpc>
                <a:spcPct val="110000"/>
              </a:lnSpc>
            </a:pPr>
            <a:r>
              <a:rPr lang="ru-RU" sz="1400" dirty="0">
                <a:solidFill>
                  <a:prstClr val="white"/>
                </a:solidFill>
              </a:rPr>
              <a:t>из Москвы.</a:t>
            </a:r>
          </a:p>
          <a:p>
            <a:pPr defTabSz="685783">
              <a:lnSpc>
                <a:spcPct val="110000"/>
              </a:lnSpc>
            </a:pPr>
            <a:endParaRPr lang="ru-RU" sz="1400" dirty="0">
              <a:solidFill>
                <a:prstClr val="white"/>
              </a:solidFill>
            </a:endParaRPr>
          </a:p>
          <a:p>
            <a:pPr defTabSz="685783">
              <a:lnSpc>
                <a:spcPct val="110000"/>
              </a:lnSpc>
            </a:pPr>
            <a:endParaRPr lang="ru-RU" sz="1400" dirty="0">
              <a:solidFill>
                <a:prstClr val="white"/>
              </a:solidFill>
            </a:endParaRPr>
          </a:p>
          <a:p>
            <a:pPr defTabSz="685783">
              <a:lnSpc>
                <a:spcPct val="110000"/>
              </a:lnSpc>
            </a:pPr>
            <a:endParaRPr lang="ru-RU" sz="1400" dirty="0">
              <a:solidFill>
                <a:prstClr val="white"/>
              </a:solidFill>
            </a:endParaRPr>
          </a:p>
          <a:p>
            <a:pPr defTabSz="685783">
              <a:lnSpc>
                <a:spcPct val="110000"/>
              </a:lnSpc>
            </a:pPr>
            <a:r>
              <a:rPr lang="ru-RU" sz="1400" dirty="0">
                <a:solidFill>
                  <a:prstClr val="white"/>
                </a:solidFill>
              </a:rPr>
              <a:t>Польские войска сдаваться </a:t>
            </a:r>
          </a:p>
          <a:p>
            <a:pPr defTabSz="685783">
              <a:lnSpc>
                <a:spcPct val="110000"/>
              </a:lnSpc>
            </a:pPr>
            <a:r>
              <a:rPr lang="ru-RU" sz="1400" dirty="0">
                <a:solidFill>
                  <a:prstClr val="white"/>
                </a:solidFill>
              </a:rPr>
              <a:t>не хотели, даже несмотря </a:t>
            </a:r>
          </a:p>
          <a:p>
            <a:pPr defTabSz="685783">
              <a:lnSpc>
                <a:spcPct val="110000"/>
              </a:lnSpc>
            </a:pPr>
            <a:r>
              <a:rPr lang="ru-RU" sz="1400" dirty="0">
                <a:solidFill>
                  <a:prstClr val="white"/>
                </a:solidFill>
              </a:rPr>
              <a:t>на своё отчаянное положение </a:t>
            </a:r>
          </a:p>
          <a:p>
            <a:pPr defTabSz="685783">
              <a:lnSpc>
                <a:spcPct val="110000"/>
              </a:lnSpc>
            </a:pPr>
            <a:r>
              <a:rPr lang="ru-RU" sz="1400" dirty="0">
                <a:solidFill>
                  <a:prstClr val="white"/>
                </a:solidFill>
              </a:rPr>
              <a:t>и страшный голод. </a:t>
            </a:r>
          </a:p>
        </p:txBody>
      </p:sp>
      <p:pic>
        <p:nvPicPr>
          <p:cNvPr id="6" name="Picture 4" descr="Картинки по запросу поляки в москве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862782" y="906489"/>
            <a:ext cx="5281218" cy="3330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9760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4" descr="https://upload.wikimedia.org/wikipedia/commons/9/9d/%D0%94%D0%BC%D0%B8%D1%82%D1%80%D0%B8%D0%B5%D0%B2_%D0%9E%D1%80%D0%B5%D0%BD%D0%B1%D1%83%D1%80%D0%B3%D1%81%D0%BA%D0%B8%D0%B9_%D0%9F%D0%BE%D0%B4%D0%B2%D0%B8%D0%B3_%D0%A1%D1%83%D1%81%D0%B0%D0%BD%D0%B8%D0%BD%D0%B0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3972860"/>
            <a:ext cx="3545058" cy="794403"/>
          </a:xfrm>
          <a:prstGeom prst="rect">
            <a:avLst/>
          </a:prstGeom>
          <a:solidFill>
            <a:srgbClr val="C6164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</a:rPr>
              <a:t>Поляки приказали крестьянину Ивану Сусанину указать им дорогу. </a:t>
            </a:r>
          </a:p>
        </p:txBody>
      </p:sp>
      <p:sp>
        <p:nvSpPr>
          <p:cNvPr id="9" name="Овал 8"/>
          <p:cNvSpPr/>
          <p:nvPr/>
        </p:nvSpPr>
        <p:spPr>
          <a:xfrm>
            <a:off x="6985225" y="39256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200" dirty="0">
                <a:solidFill>
                  <a:schemeClr val="tx1"/>
                </a:solidFill>
                <a:ea typeface="Theano Didot" panose="02060603060706020203" pitchFamily="18" charset="0"/>
              </a:rPr>
              <a:t>Н. Дмитриев-Оренбургский. </a:t>
            </a:r>
          </a:p>
          <a:p>
            <a:pPr algn="ctr"/>
            <a:r>
              <a:rPr lang="ru-RU" sz="1200" dirty="0">
                <a:solidFill>
                  <a:schemeClr val="tx1"/>
                </a:solidFill>
                <a:ea typeface="Theano Didot" panose="02060603060706020203" pitchFamily="18" charset="0"/>
              </a:rPr>
              <a:t>Подвиг Сусанина. </a:t>
            </a:r>
          </a:p>
          <a:p>
            <a:pPr algn="ctr"/>
            <a:r>
              <a:rPr lang="ru-RU" sz="1200" dirty="0">
                <a:solidFill>
                  <a:schemeClr val="tx1"/>
                </a:solidFill>
                <a:ea typeface="Theano Didot" panose="02060603060706020203" pitchFamily="18" charset="0"/>
              </a:rPr>
              <a:t>1912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9510878" y="3418170"/>
            <a:ext cx="184731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00039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city-yaroslavl.ru/city/about/images/about-4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1" y="0"/>
            <a:ext cx="9144001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-1" y="3948744"/>
            <a:ext cx="3410858" cy="794403"/>
          </a:xfrm>
          <a:prstGeom prst="rect">
            <a:avLst/>
          </a:prstGeom>
          <a:solidFill>
            <a:srgbClr val="C6164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r>
              <a:rPr lang="ru-RU" sz="1400" dirty="0">
                <a:solidFill>
                  <a:prstClr val="white"/>
                </a:solidFill>
              </a:rPr>
              <a:t>22 октября войска народного ополчения заняли Китай-город.</a:t>
            </a:r>
          </a:p>
        </p:txBody>
      </p:sp>
    </p:spTree>
    <p:extLst>
      <p:ext uri="{BB962C8B-B14F-4D97-AF65-F5344CB8AC3E}">
        <p14:creationId xmlns:p14="http://schemas.microsoft.com/office/powerpoint/2010/main" val="1530244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3972860"/>
            <a:ext cx="4055953" cy="794403"/>
          </a:xfrm>
          <a:prstGeom prst="rect">
            <a:avLst/>
          </a:prstGeom>
          <a:solidFill>
            <a:srgbClr val="C6164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r>
              <a:rPr lang="ru-RU" sz="1400" dirty="0">
                <a:solidFill>
                  <a:prstClr val="white"/>
                </a:solidFill>
              </a:rPr>
              <a:t>4 ноября 1612 года Москва была полностью освобождена от захватчиков. </a:t>
            </a:r>
          </a:p>
        </p:txBody>
      </p:sp>
      <p:sp>
        <p:nvSpPr>
          <p:cNvPr id="10" name="Овал 9"/>
          <p:cNvSpPr/>
          <p:nvPr/>
        </p:nvSpPr>
        <p:spPr>
          <a:xfrm>
            <a:off x="6979151" y="388270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200" dirty="0">
                <a:solidFill>
                  <a:schemeClr val="tx1"/>
                </a:solidFill>
                <a:ea typeface="Theano Didot" panose="02060603060706020203" pitchFamily="18" charset="0"/>
              </a:rPr>
              <a:t>Изгнание поляков</a:t>
            </a:r>
          </a:p>
          <a:p>
            <a:pPr algn="ctr"/>
            <a:r>
              <a:rPr lang="ru-RU" sz="1200" dirty="0">
                <a:solidFill>
                  <a:schemeClr val="tx1"/>
                </a:solidFill>
                <a:ea typeface="Theano Didot" panose="02060603060706020203" pitchFamily="18" charset="0"/>
              </a:rPr>
              <a:t>из Кремля </a:t>
            </a:r>
          </a:p>
          <a:p>
            <a:pPr algn="ctr"/>
            <a:r>
              <a:rPr lang="ru-RU" sz="1200" dirty="0">
                <a:solidFill>
                  <a:schemeClr val="tx1"/>
                </a:solidFill>
                <a:ea typeface="Theano Didot" panose="02060603060706020203" pitchFamily="18" charset="0"/>
              </a:rPr>
              <a:t>в 1612 году</a:t>
            </a:r>
          </a:p>
        </p:txBody>
      </p:sp>
    </p:spTree>
    <p:extLst>
      <p:ext uri="{BB962C8B-B14F-4D97-AF65-F5344CB8AC3E}">
        <p14:creationId xmlns:p14="http://schemas.microsoft.com/office/powerpoint/2010/main" val="3281490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-24063"/>
            <a:ext cx="9144000" cy="5167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338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1869144" y="1423498"/>
            <a:ext cx="5370786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83"/>
            <a:r>
              <a:rPr lang="ru-RU" sz="2800" dirty="0">
                <a:solidFill>
                  <a:srgbClr val="4E361E"/>
                </a:solidFill>
                <a:latin typeface="+mj-lt"/>
                <a:ea typeface="Theano Didot" panose="02060603060706020203" pitchFamily="18" charset="0"/>
              </a:rPr>
              <a:t>Изгнание интервентов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58775" y="2595527"/>
            <a:ext cx="2557463" cy="900000"/>
          </a:xfrm>
          <a:prstGeom prst="roundRect">
            <a:avLst/>
          </a:prstGeom>
          <a:noFill/>
          <a:ln w="15875">
            <a:solidFill>
              <a:srgbClr val="C61648">
                <a:alpha val="75000"/>
              </a:srgbClr>
            </a:solidFill>
          </a:ln>
        </p:spPr>
        <p:txBody>
          <a:bodyPr wrap="square" rtlCol="0" anchor="ctr" anchorCtr="0">
            <a:noAutofit/>
          </a:bodyPr>
          <a:lstStyle/>
          <a:p>
            <a:pPr algn="ctr" defTabSz="685783"/>
            <a:r>
              <a:rPr lang="ru-RU" sz="1403" dirty="0">
                <a:solidFill>
                  <a:srgbClr val="4E361E"/>
                </a:solidFill>
                <a:ea typeface="Roboto" panose="02000000000000000000" pitchFamily="2" charset="0"/>
                <a:cs typeface="Roboto" panose="02000000000000000000" pitchFamily="2" charset="0"/>
              </a:rPr>
              <a:t>Освобождение </a:t>
            </a:r>
          </a:p>
          <a:p>
            <a:pPr algn="ctr" defTabSz="685783"/>
            <a:r>
              <a:rPr lang="ru-RU" sz="1403" dirty="0">
                <a:solidFill>
                  <a:srgbClr val="4E361E"/>
                </a:solidFill>
                <a:ea typeface="Roboto" panose="02000000000000000000" pitchFamily="2" charset="0"/>
                <a:cs typeface="Roboto" panose="02000000000000000000" pitchFamily="2" charset="0"/>
              </a:rPr>
              <a:t>Москвы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276600" y="2595527"/>
            <a:ext cx="2555875" cy="900000"/>
          </a:xfrm>
          <a:prstGeom prst="roundRect">
            <a:avLst/>
          </a:prstGeom>
          <a:noFill/>
          <a:ln w="15875">
            <a:solidFill>
              <a:srgbClr val="C61648">
                <a:alpha val="75000"/>
              </a:srgbClr>
            </a:solidFill>
          </a:ln>
        </p:spPr>
        <p:txBody>
          <a:bodyPr wrap="square" rtlCol="0" anchor="ctr" anchorCtr="0">
            <a:noAutofit/>
          </a:bodyPr>
          <a:lstStyle/>
          <a:p>
            <a:pPr algn="ctr" defTabSz="685783"/>
            <a:r>
              <a:rPr lang="ru-RU" sz="1403" dirty="0">
                <a:solidFill>
                  <a:srgbClr val="574129"/>
                </a:solidFill>
                <a:ea typeface="Roboto" panose="02000000000000000000" pitchFamily="2" charset="0"/>
                <a:cs typeface="Roboto" panose="02000000000000000000" pitchFamily="2" charset="0"/>
              </a:rPr>
              <a:t>Волна всеобщей борьбы против иностранных захватчиков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227763" y="2595527"/>
            <a:ext cx="2557462" cy="900000"/>
          </a:xfrm>
          <a:prstGeom prst="roundRect">
            <a:avLst/>
          </a:prstGeom>
          <a:noFill/>
          <a:ln w="15875">
            <a:solidFill>
              <a:srgbClr val="C61648">
                <a:alpha val="75000"/>
              </a:srgbClr>
            </a:solidFill>
          </a:ln>
        </p:spPr>
        <p:txBody>
          <a:bodyPr wrap="square" rtlCol="0" anchor="ctr" anchorCtr="0">
            <a:noAutofit/>
          </a:bodyPr>
          <a:lstStyle/>
          <a:p>
            <a:pPr algn="ctr" defTabSz="685783"/>
            <a:r>
              <a:rPr lang="ru-RU" sz="1403" dirty="0">
                <a:solidFill>
                  <a:srgbClr val="4E361E"/>
                </a:solidFill>
                <a:ea typeface="Roboto" panose="02000000000000000000" pitchFamily="2" charset="0"/>
                <a:cs typeface="Roboto" panose="02000000000000000000" pitchFamily="2" charset="0"/>
              </a:rPr>
              <a:t>Изгнание иностранных отрядов местными ополчениями</a:t>
            </a:r>
          </a:p>
        </p:txBody>
      </p:sp>
      <p:cxnSp>
        <p:nvCxnSpPr>
          <p:cNvPr id="4" name="Прямая со стрелкой 3"/>
          <p:cNvCxnSpPr/>
          <p:nvPr/>
        </p:nvCxnSpPr>
        <p:spPr>
          <a:xfrm>
            <a:off x="3009900" y="3045527"/>
            <a:ext cx="180975" cy="0"/>
          </a:xfrm>
          <a:prstGeom prst="straightConnector1">
            <a:avLst/>
          </a:prstGeom>
          <a:ln w="31750" cap="rnd">
            <a:solidFill>
              <a:srgbClr val="C6164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>
            <a:off x="5934075" y="3045527"/>
            <a:ext cx="180975" cy="0"/>
          </a:xfrm>
          <a:prstGeom prst="straightConnector1">
            <a:avLst/>
          </a:prstGeom>
          <a:ln w="31750" cap="rnd">
            <a:solidFill>
              <a:srgbClr val="C6164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81828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  <p:bldP spid="18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373549" y="1322832"/>
            <a:ext cx="2917825" cy="129266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83"/>
            <a:r>
              <a:rPr lang="ru-RU" sz="2800" dirty="0">
                <a:solidFill>
                  <a:srgbClr val="FFDC5A"/>
                </a:solidFill>
                <a:latin typeface="Merriweather"/>
              </a:rPr>
              <a:t>Воцарение династии Романовых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368135" y="2759957"/>
            <a:ext cx="2783307" cy="94795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83">
              <a:lnSpc>
                <a:spcPct val="110000"/>
              </a:lnSpc>
            </a:pPr>
            <a:r>
              <a:rPr lang="ru-RU" sz="1400" dirty="0">
                <a:solidFill>
                  <a:prstClr val="white"/>
                </a:solidFill>
              </a:rPr>
              <a:t>После освобождения страны необходимо было восстановить в России государственную власть и выбрать нового царя.</a:t>
            </a:r>
          </a:p>
        </p:txBody>
      </p:sp>
      <p:sp>
        <p:nvSpPr>
          <p:cNvPr id="2" name="AutoShape 6" descr="data:image/jpg;base64,/9j/4AAQSkZJRgABAgAAAQABAAD/4QDSRXhpZgAASUkqAAgAAAAFABIBAwABAAAAAQAAADEBAgA+AAAASgAAADIBAgAUAAAAiAAAABMCAwABAAAAAQAAAGmHBAABAAAAnAAAAAAAAADP8O7j8ODs7OAg9uj08O7i7ukg7uHw4OHu8uroIOjn7uHw4Obl7ejpIOru7O/g7ejoIEFDRCBTeXN0ZW1zADIwMTQ6MDI6MDUgMTQ6NDM6MDUAAwCQkgIABAAAADY4NQACoAQAAQAAAJ8BAAADoAQAAQAAAFgCAAAAAAAABAAAAP/AABEIAlgBnwMBIQACEQEDEQH/2wCEAAoGBwgHBgoICAgLCgoLDxkQDw0NDx4VFxIZJB8mJSMfIyIoLTkwKCo2KyIjMkQyNjs9QEFAJjBGS0Y+Szk/QD0BDxAQFhMWLBgYLFw9ND1cXFxcXFxcXFxcXFxcXFxcXFxcXFxcXFxcXFxcXFxcXFxcXFxcXFxcXFxcXFxcXFxcXP/EAIsAAAIDAQEBAQAAAAAAAAAAAAMEAgUGAQAHCBAAAQMDAwIEBAQEBQMDAwUBAQIDEQAEIQUSMUFRBhNhcSKBkfAUMqGxByNCwRUk0eHxM1JiFiU0NUNyJjZEU4KyAQEBAQEAAAAAAAAAAAAAAAAAAQIDEQEBAQEBAQEBAAAAAAAAAAAAATEREkEhAv/aAAwDAQACEQMRAD8A+k6zcusPoS2taZTOOKSVfXYOH1fMiuNrpI6L65Iy+ufeom9vgTLyh8/9qnaccGoXY5fV86kNQuSP+uofOnavEHL676XLkfSuJ1G6Cf8A5KvmadqceRqV1OX1ke4rp1O5Bj8QrP8A2wadpyO/4lcxIfcI9q5/iV2eHl+/Snace/xG7H5n1Vw6leBf/WXHWePlTtOPOalech9QSO4rydTu5G55Qmnaccd1G7BITcuADnAqH+J30SLleOcCKvTiCtVvOlyvnMkCujVb0oj8Ur3EU6cV+seI720slqF2pKiMGqHRPE+uXFxuc1J5SCcycVOrxobvxJe27Y3XBHc0a11m9uWS4i9JjnjHFO1OJDWL8YVdGZxNeVrV8k7TcE07TgZ1nUTkXSh9K4rW9Rj/AOUoGnacRa1jVFE/5pdROtaklUG8UfSnacRc1zUdspu3PQzQhr+qAn/OLPpFO04E54h1UuAC8cA+/Spf+oNUOfxqwadq8eHiLVRzen6x/auHxFqhM/jVDtmnacRHiTVBum9Wfn/tUB4k1aDF6tQJ+lO04iPEmrzP41ye3Soq8S6yFT+NWE+9OnBh4l1VQn8cQKm34i1MfmvlGPvtTtOOq8R6mBBvVJ+VCHiTVozer9Kdpx1vxJqyVSb1ZHrFSe8S6qP/AOWtMdPsU7TiI8T6rE/i1GpjxLqasi7UB1JIp2nEj4k1IglN4o1xHiTVJ/8Alqj1zTtTiafEuplGbyCfQVa+Ftbu77Uww88pxJSSZFWU4ttbjzm+J21Xqgq2xFKQIkoVEz69a55m5RHbpUVxZIzUSrZEiJNB7eQZIVt7mobtyxP+tAYiIiT6UByd8joOIoDRiTk15REcekxzQdIjjn2qISB/TnqBQQX8WCnHePvrUXAoQcGO1BAnAwYHauHakgrTM8GgitQCjAjFDCgBCsev37UGX8YXYKG2QQBPTik9DQdyIgDkxmoNdes2t1apSkkqj2rug2YtlbVq2o7mgd1lgOBLlrwmJqvQqEBSgaoIZUCrHtUaCZAAxExQlo3Z5qAawAMjGJifvpQSAU4mOtBDygRG2cULYczPzoIr/So5Iycc80EFEAxBChXElRMACPSg4BMk9aiUkkA9KCasQB17URtRB4n0oIuE8gT3oe8BOeDQSSuRmurWoHAM+goPIVPT60QgBIAjFANSynH/AHUXZuaBHTPNABTsOKkY9KvvAf8A9ekE/lUI+VWFarXlQ+2Jj4e/PyqtSCVY5q3UmOFOSqcjpNQKQDz9aivEq/pTzUR8PQpPQ/fNBMREnPSa4cHAPNBzeTwQPWvJHoSetARHxYM+5rhyY7UHTxxNBXHQYoPEJJkJx0+/vmguqGAfSKDhhMFUTQ1KgkwJ+/v60A3HNuAZmoLVAKjEATioMXrKzfaipKc7Tx61a+F2W1OeS6QIoNi1ZWFu35i3QSf6ZpO5v7YugI6HoKo4xqKWn/LAlJGZHSqTV9ZDF8SPylX0+81Ba2bwfaStJn1AwKlMxHPFBJKSBkge/wB+lRUkDqPaqIKb3YweeKEtASOw9KgEE5kK+HrMioXBHTj/AGoBhBByTUCj6DsaCJaIM9feuYxAoOmIEE/6UP8Aqmf196CSogY4+dTSsgED8xPJoInMzUSntHzoPJ+ERAntXkbwrG3b6mgmBJwOc4rykH3mgj8QORRUq+GE8ntQCW18UAA1feBE/wDve4jlJ6+lWFaXxAoB5vj8v96rYggyTPel1IlOIqClGI9aKicRz/eubcdfYxQTSYGY9IqC0qJnI64+/Sg6hEf7ipkTxNBIAAQCceld4Bkc8UEDBxQ1/WghuAnGTiBiKEowo7sesf3oIKUACISBPQR3/wBKXccwSJIFBAqTt7CldWvPIslkEjEZqDNaUyl5Djq8q6mm2HFpcPkok/8AdP8AegutP093UFBS3iAOZp22tWmLjyVALPqKBvUNPDaCsJgx2ishqiG3nCgpG4H9KoY0K7Fm4GHfynAkmtChIUJnmaCZHI7/AH9/71BYkTgA9/Wg62lKiZ4iZqDyAQCM+1AHyswBzQn29me9QLqSpWYgTHvxXNpAiKCBTB6n0+/lUCJyYHoKCG1U4n2roRP5k0HYGZUBXUkAkT8JoIrUSMDgYrhVuM8x2oOKMjifSpJAOSrHag4gp3mMg9JqbhVAzz0oBbuoBNSQv0g9qDql5k8+laDwTjW0jH5FVZpWi18A3Lfojn51WlQ7z9KXUjgO4TBg96gowY3ewgYoqJXKeaIlU+ue9B0px95riSIxMfKBQeyep/WptnnrigMPgSDGfWoEAg4AnrQCVIPU+lCcCxHrQQUodcdpHPzoLgkQkAegoF3ZTMng9KEXD1EfZ/0qAKnBOFGapPEl2lDHk8FVArYr8uwG2ZMjFP6BbrdBWRI796C0N7+DICVQfevO3/4V1NwsGCZoLm1v/wDFmCR0GIrKa2DZ3XxpAn0qhJbiXWw43O4duavNA1Q3lv5KzsdBgf2oLpKAkALGY5En2r3Xkj0HSggBncBE8kff3iuhJVhRJHr7UEXEfGMTJ7wPv/WgPo3dIoFlpKSRukdY6VAgSRA9uagipPUUJY+/v7zQDH5u57VJRBIgjig4ozyZ9agT68daCM7hOee1SAJOcRQd+VcPFBBYUCSmppSSDMYoO/Dn9pr2UL4/Sgi6UkExgdKv/Ait+u8/0H9qsK0niBW25b9Uf3qqUuFZJ+kUupBBkZkd5qODKeAPpRXNqR3PcCukJHAJoJ8pg1ENjmc0HggRmphOOPr+9B4qCewH717cOtBEwTH1qDigBjEfpQLOk8k0ot1Q4IHYf70AHXlFRO+Z9IoKnpxjPb79qgAVQorngT+/+1ZbUl/jdS2j+kwKBtTRZZ8uOnetL4baK7LYCAZnrmgQvloTf+UT/VHNXWs2LB0VtaPhVtqhXwK8FXimlZHAovjjSluO+YhGIwaDHWzv4V8trwB0FM3LxtXU3DMkjNBqdC1kXtsCpQCxzVgpYXlRkdIJoJBKQMAVzrwaDxImdpn3pZ5Qn/egWKSD8PSu+SI4qICuAYjNDWEjMxRQSQfhiD7f2oZIn+1B1J7/ADAry0gxjnMUHkgE8GuuQkY+lBArKFbjkftUVKyQKDqSaLugYoBq5BnNRJmO9B4kZ9T9/tWh8CIA1zcDy2qRVmlaTxAgG4bUeicfWqstzkbqt1JjyCSiRu46RXEpzkGDxUV0tz1VjqamlIAxPzoOgAcCvT2zQSQJ6D50UJ+EzHzFAJaBJ9D0oW0j8v70EVYGQCOM0IqyB1oAOqSRJ4HNLOEp5BAigRdJWodQf6qEoxyJ7ff3zUCeqPlm2KgSSRAjpVX4dtQ/eFx0ZnNA5rakoughA4PFa7w6wljSVPA52zVGOu3S/rClEnB4rXlCndJCedoxQZ/Rn/wGrkTEkV9LRas6np4UQCqPrViV8y8W6KmyvlugQao5WpIAEjioo1ncuafdIWidpEqFbbTLxu8YS4lRk9KBzpXoTGd31oIqTI6Z59aC4I5Kt3JAOBQDQBMiU+pVFRcVnGaBd6SP1oBTuTBGagh5QCZ59KiloKB3cdqDmyMzj/urkqGB+lB6E7dwM1EnqaCBgGTABxk1xKRuJ4mgnFeJAoOA8k9K8oYJ5MdqDwSFNgmZPrWh8BJCdYUI/oOas0rR+INxfbSmT8PEetV4kJ2nmrdSIJSlOQiD+texBIgT2qK7AngcV2KDyh3roGYAMUE0xKoPGeK6XJxMfrQQc9DJ9qipQCZn5xFAutQPB9KEoA9flzQLvD4iQZnPtSjkgK5z3+/WoFlEpwJPSlnVnaT3Ee1BS65cFSkMpJOZqz0C1CGfMBj4ZM0CTqVX2r7Ugq+LNfQUst2OgqDh+LbwfaqPnBUDqZMcq6V9I0tlTmmA7cRQYbVkLY138xTBmR719M8J3Idsgk8+/NWalVnjbSfxaFFIk8iDxXzVbSrZ8tq5mKlWCG1WpjevkjAomgaibG62uTsVjmg3DLqHmwtBwR0o6TiSYn+qaD20FUTk+lBcBHE89KAYQADFAWk7pMn1J5oIlHcTQnUDoc9pqANR2AmBPsKCJTsEjtQN0knj+9B7bmTx9K4ce9BEpByTjmvIEDMkdhQTHMggD1qJoPAV2g7vIQQBnvV/4DXOsKGZDZmrNK0OvgKuEAiYT/eq8iDB696XUiCu+B7iuiT/AGoroGO3yqSVgkjn1mg456V1BnpQEj1+VciOoPyj76UET9fSJNCcAVwr5UAV4EQT1MUs6VJkg5mJoBrWOJ5zJpV2FGT9agVfMZGIzMYpJ5YCFK6JEn0oKGDc3ZVzmtSwAzpyjuAO2MzQK+CLf8VrKtxJAM1tPFram7JYSqEgQYqj5owkC+TJkFXNfYvDzSVaQ2QOU1YlYLxywGdTDiQQPStJ4HcLjKfiI9RUmnxoL9mXJUSUq6H79a+b+KtGVbXingPh5EVaQq21+Jtufy8g9aqb9qASnBnnisquPCmq8Wrytp4BPWtYcBMduhqjrWTuBj0P+tQdSd2D1oInA4JoZTu4H39/eaAaweoj3M0utAJynPr0+VAEhWQAIPP398V7yyFAk/DPPeoI3CgrqPrSyW/i7Hp6UHj0icxxUNvSRQRUCODntUSmesGg7kcZE1yDyTn96DpJ3da9MiQfeelBI/C3MCDn1rQ+AzOrqxyg1ZpWi14E3Dcf9v8Ac1WnHOaXUmIRJ6ehFSCOp29+KKkRIERPPFQzuI2x70BUAdh9KltAyAPpFB0JkcD5CJrisHr8s0AV9ulCUogSDmgCtYSIM98UutwTEfrQLvuDIPzHelXHuk/7fWoFngP6uKqtWcDTYSCYUYoPaHbh5QVByelWniFXk2oQgwFDpQXX8MNMKCq5Un1BNaDxiAbNfGE5xWvifXydP/z07VAia+x+FAf8Gan7xT+dKyv8QLXzAXkjgxNQ8G6gm1Qho/mP6VPo3DrgetkqiDzzVR4ltEvaeV7JhOcffrWqkfNitdncKCjCVGc1ZI078fb+a3EDJrDSidsnGFecgkbD0rVeG9XF7beW+QFoEc81RdIXiBM/WvLiD+n39KAZioL+EcgY5JiggoTMiPv7/WhLTicfIzQBUM54qJCfKAAg/f38qgXckqI9c0NcpEDB5+/pQcACsCBOCDj76UNScxGesZoPGT8QJFRKRPGeooPAZ/vXFRO7tQcwTmuKKgoQMUHivcdpMDvWj8AkK1dWIhs1ZpWk16C8jGdvb1qqMBRGJ9B/erdSY6fzD/mvLykQP0qK6mFYOfQpqYQSJE/KglhMg/txXATvECgIUpxlUjpUVDPagCshOVQKC5kKxPbNAm7uEiRnpS64SZ56/f31oFnwqYn9aVcCh8UfKoBlQOFRAFZ7VXd7pTJ560Gw8IaUUaGq4WCJJINVPihwOONNJ5OKo+keDLQWuiNGAFLEn0pPxUsGwdKlcp5itXGfr5TbuBWoJA7819m8Lq/9uQn0qTVqp8YNhxCkgQBPNZLQHR/iISD1gzUpH0xsp/AJjntn77UApLtutCxgjHz/AOK0j514v05dtcbkghPSB9/Yr3hm/Uz/AC1mEqxFZaM6zatspKkplK8gg1nGFPaZdBwflnJoNxpt63fsBSI4702RgGIBxgzQCV8PNCMlWPXrQeIj7+/v2qCiB8XQnn580Alo6CD7GaGpNAJwADjHv7UPbIgZB4kx+tQQUkAYFQcClYJEc0EFHfIHT9ajgEYkDmKDylZJ6etDKhg0HPyqjrXQSQB3E0HigfrWj8Ajbqyp6tmrNK0muYuWz/48/OqtcLXINW6kejtXoJTmoqbYzxj2qaVmcA+8c0BA2VGSDjnFTRA+HaD2qog98I9PWhypU7QfeaihODdMg5FAUQMj3oFnVgHBBHcUusQMkRxA60Cjquk/70B0EzAzFQVt88GGlkqO7sapghV1foSDMmg+suob0/w802mASgT34r55fuKvNUabbIVCu3SrR9b0UbdJZSckIjrVH4rdH+EPknMHNauMx8o0/N+MZmvs/hMn8EkExjipNWua3bBSbhRGdkivnOlnyNUcIIjfipSPounXHn24gkimgoJIJ494qiq8R6e1eW24jIHevnz6fwl3jG01KsatpLOp2yRgrCZHTNZ/WbApXsUmB0NApot65YXgZJ/lK61s23Q8yFJOD60HSRMHB7VzyjJ+JQ9KCDsBNRQkTMj+/wB/60AnG1A5JjskcV7Zg9xz6UAHWyZx70EpIHp3jMVBFQz/AGoKwE9u/wB/rQQPWRHtUVnBjIHXqaCABndOD0ruwbRQQMA9CTXU9pmKCShmEn61ofAPxaw6c4bPzqzStJrSQbhMjlHQc1VJSQYA65gRVqRJRJ/pM+2a8Ek8A/SorwGZjP8A41JKBMk89zH30oDAlSYhR6ZFeChuBEA9fWiPL+IcDtQiryxCczRSzyjnuaCpU8mgAs7gVY65ml1kCoFHx8cAySePnS61nbt6xk/2oKLVDuJAOAaJ4UZU9qjZ6TVG58Y3RZswnAAT+tYPw8ov68ghXX3oPtlogN2SUkQNtZfxe3s0V5yeZFarMfLtKQV3wg4mvsPhwJaskEkek1mNUzrij5DsTlER1r5a855V44TIJX0q1I23hy+QtttJUfrWndtg6yCJyOKQpPyBdJUwTMes1g/Gmku2L7hTJTM4FKQv4W1IW7iQoz0ia0mpW6dTty4kpSTiZqKxOqWS2VLIJxmasPDWueSsWz6vTNBqkwtO5OUnivLOIHFAJcwZoaSTP5ue333oOiCcEyDmYx7/AErh4AEhQ6/pQLukDofYGaGrJJzk89B9zUAlDb6H0oaknkkKJzMZoBrA2nn50PYO8etBAkpEd6jvP5eooPFJUDH394roSAZoJkSnvWh8AknV3UngNnn5VZpWg1wn8SmOic8UgTiDgjpVupEamcpyT9KiuCSAT1rxyTn9KCW8xtnPHxV5JMiVST9/ftQd3HaRBFCeX17YoFnFyIMjHT79qEsjM8e8ffFAutUn4f1pd0E8np/aoFXzCSePSk31FSVAmCetBRam6Wk7CZUe9X/8PLZbzyXIwOSelUWH8Q7kIY2HEVmv4ftl/XkRIzPWg+2PHbbECeI4rMeNwP8A026mckn7/atVmPmGigJukYBzX1vRUEWKFA4gTWY1R7oeYypIiY718w8RNm2vlEiJPFKkXfhR7zBMya3ek3fmJUjEj59KsKmhnyrvfEEmIkf2qv8AGVh+NsFKSjIHNX4j5QkvW14RkEKIM9q2uhlxdrKlTOdtZac1GxZebJUiI5EzWRv7BVpch5IIAM0Gt8PX6buzBJlSRVg4RE8n0oIEEjkk9DiobCVEEmD6ffrQSUicjmguEAc9Jz9/fzoF1ke/tUTgAjp6/f3NQDyDEwB1qBHYcf60AVKM/mI+VRAzjB6UEFjr9aiQKCSCEgzUTB6UHlK2jbB5zWj8ABStUeV0DZ/cVZpWg13FyiAJKc45zVdkZwD6Zq3UjhMV1BPEc+lRU/iCRznjEV4DvIoOFJGR/wD8zXCo5wT6AUEZG2dsDpUXF7Ikc0ASoEE9aWePP398UC6jn5+1BdIQAB1HHb7ioFXjKCJzVbduS4lA5GT6UFDqSvOuSiczEmvpvgCxFpoyn9skpzNWFY/x7ehdytIwJ4on8L2J1HzeaD6244ksBMgbkiOtZrx4n/8ATS1CYyK1WY+WaXO9tZPua+w+GHEuaCgnBIqRaK58Lh6g+tYPx5Yupud6U/DUoD4LdLayVZk19C0Vry3Qsq57+tIVbuoDiYkg8gjoa8Gx5ZQrIODXRl868V+Fbht1T7DcjcSIq08L6dcmy8twZ9q58a6sntKWykqUcq9RWZ160KmlJ257ilgzuiXD2m3xQ5+UnmMVs2z5qA4OI70V2vHAoPDKfyx7mhOcmOfv7+xQLrE5n50LJJHYff8AaoOOLChA/SgkkDjPqKAC1BRkZHWa8Sn+knuZoIrkA0IJMz+lB2vDnp86CRRKZitJ4DTt1J3gSg4+dWaVe67m5RgYT1+dVyiZ/wBqt1IgQZHpUmwCcAH2EmoqS1AAYPuQY+tdChuxFB4LSCSQSIoatqhBoI4CyBzUFqEfSgAVRPWgunEUC61Cefv7ml3VZAqBZS/gUqfyiqbzPMcdXzExQVNuFO6hGZCulfX9AUlrQfLUcBPSrCvlnjNwOakqO9aX+GLUNqcjjNBviorhP39zSHjZknwu4FTjvVR8p01BdWhIH/NfU/DyXEae23gADpUi1cNIG/Ofv2NVvibTfxtuYzjPrNaRntH0RVq+dxiTwa19raSlOxRHzmpCrC3QtCYUQRRa2yg62l1BQsSDXGWEMj4BUHXEBxG0zHpWe1exZQDuWFDumJqVYxuq6f5rnmNf00/od7LIZUcjAM1lpZRIkTNcNBwYAxQXJiIB+/v7mgEsSSZrhyYUkp7A0AVJTIzMcff0oS4mTiepqBdw/GCkgpnmI611ATMk4VgCg6oJJqBHU5PWggdoMqMe9ejEg8fKg6TA461pfAX/ANQf/wDwn9RVmlXGtqCbsDdyOKr3iO5HqKVI42nrJHyqZG2IMfKiuETzmvBJGY60HSQekVAggegoBubgZjnHWhuGORHpQBWfUe9AdMcDjpQKurMxn680vunB/eoEtUdLFsruuqpz+XZ75yaD3hyzS7db9oyea3odWxZ7AYx3qj5z4pStdySO9bP+G7Sm7LcZzFBvLFoSFwJH+1Q8S2ZvNIdZRzGABWvjP1880Pw481fgrR8KTmvo9mw22wE4/b76/SpFpgNQSo8CeaBcXtslRSpXXOee9aRXPahZIM7kg/3oTnie2twQnMcQefuZrPV4RV44+IgIH38q4jxk4o4aOPU09HHk+MLtS4FuR6xRFeLbvhNuSfanacitvPFt+pXxMkDvERSVx4kU8ghYJ5+VTquW+rsOtFJkqPeq9y7QxfJWjCD260Gnt1KUhKu45ouzdkkA9qAagZwB71FYA+XTrQQUEngjPXt9/wCtAcSCIj69KACtoEA+0+4qC0zPIjNQC2DoY9QJrikgGTmcZoIqwoe/3/auFIyRiMAR996ASyCr7NeBIEf3oJKEz6mtL4CAOovniEdfcVZpVxrhP4xI2gDbzHNV3w8FKvpxS6kTSIwBU0QJOzrmiolJ52kV5KeQpBI/ag4qAfhGPSoEpJ9utAF4jJAoJV7jNAFSoEZHSgOq9c1Aqtw5E/Tg0o8FbtwJ74oKXULrzXdh/KOlBe3PNhAIjnNUaDw3ahlnctMqA9jVo7cqU0pIxHSoMre2b1zdgBBImvoHg3TyxZ/zEhPGe1WFalpTLSckAxmvO3bKUklQI6itsK06rpTBUVFIV17ff+lU9x4qtmXx5Z3JB55rNrQFz4yuVDa2wAOhiqW71C5uXS6twJ+dS1eK59bileYbgbO5NddvLdpofzSpXqeaggdSsWkg+X8Q7mam14ntUwlNvJ/agOnxQ0DItgD2in7fxOyofEgJ74j5VQZzXrO6bO9kEegoVle6MsFCmoJ9KA6tI0x9BWw4GyeOmKq9S8P+VlD6FR/TM0Fnod2hbCW14UkxBqzWdxn9aDi05kgzxUFCRz7elAFY56mep+/SoLAMgGInk0CxSNxUk84+/wBKEtRPUbegioIghPxdu1cVJ6/QRQRV2PvPzqBJjg4xxigEqJke+amEADPNB4mBxjtWj8BT/ilxj/7Zn6irNLi61lIVeCQqNvIpLyxiAo9BAq1I5tAOZ+eKkQEkRzUV1KesRXignED5UAXZAPHz4oKiQc47TQDJ+JUkY7UFZkx8qAK1D14pV5yBzioFHF53D5UpeXHlslR6CKDOglbsnInNWOlIS+6kRxVGoaSi3aT39RTNu05cGPLxUDlrpHlvea4kJA59aYVr9rZKLQWkFOISauIrdT8UEYaRJ6VSO6jq987sbKwgjBopy20S4WnfeXCQD3VXFW+lWiiXHkqI6zigrdW14JSUW5BTwPas29f3dyuRuPpxFBF0XSmYWD6V5NjeLUnak9KC4sPD946mVNmO3arBPhh3aS23xzNQM2fh1y5ahCCVDEVJ/wAF36EbvLIHYVRG08PPoI3tQO9SudDUz8SRzQLqYuE8EiKTvLy5YSAFn1qBjSLj8UlayooXHWrzTLrc2WysLUmetA8FiNxwAetSMnJNURUJ796WWkE+npk0A1Nzkgn1ihLRIgEj3xUASgjMcj61GRImg8RNDcQkdJigihKScQfT7+ddVJIHMd/v1oIEbjtHsfT7mtJ4BbWjUrgzALckd8irNKvdc/66cD8v+tJExPTNW6kCMg55HfpXhO4KABqKLykQlJFcVIxA+VAFz4hETnrQFQraIk+g+/WgC4oDHX/al1qnvQBcVnd194pVxU/PHFQLOrBqo1t7YgNpMlWTQVlslSwYq88P2q/M3T8omaDV2dkl98KcO0DkHpT+oavp+lW0DapQHSqMjqXiW8vlKRbbviwIpWz0t99fm3TxSZyJoLhlen2KfiSXVg9KDceJw0Ci2a245A/0oKW/1PULpX5yAeg96HY6Y5duS6+QOomgtLbQGnnwykhSe9Wtz4PbsWg6IOOYoEQGFfySBIParvRNNZWreUoIAnNBpAq3jykITxGKC+8xZpLagEhzj19qqD6Zb21rbl1Ckmcke9du9aTboJW1IPrNXvE1Wp1+3vAtgJSDxMUBdhChKitJMkk1nVdutOZRb7iRJ49azz9inzjuRmaKrdes12tuV252E9+lNeBbdamFvvEKMxQaFSYX7V1RnqfpQCKwRgz7UBw7F4Ak+lBzdu6BIPYVFW2cZBxBFABZwBzHUdKGrAxn0jNQC3E1wkDnnsaDxVmR8/SvISHDJ7UEXZJjj/itF4AJVqNyCPyo6+9WaXF5rH/yhn+maQPIPfjrVqR7aB3HpFcIPbHeoqZSAAeTUYx+WBz70A1pR/UAP7Us8jcDgkH6UCymyCRuPoOaC6IBMQodetAs4cxSji9sx8zNQJvOkKgcH7/vVHqbhW9ignp4EpJGDg1oLK+t7FSXFKTCeaAOq+J3LglFnPy6Uilh+6G+7dKUnoTQSRe21ira0UuEUG61e4uiUCU//jQN6Vp13fAoS4Nw4Klc1o/C/hIXrqvxkpCO3erBf6j4S01u2Kgrbt+VYvWbVq3R/lnR6iZpZxIb8O72QHVq3qJ6c1uFXtq/YgXEpSAcmrCsHroYRfTaSpM07pWspaTsU2sE9hUVo7ENKWl9TkTmDzUvENrbrsw+VLnnGavxFPpWpIS6ljzFCDACjxWkvbNpdhu6ERikGJatinWB5e4JB61ubOwt0tJUt2SQD+YfrSFDvbBt1Bh/AyBOKzj7a/MKA2FAcHqaUhLUGkrbKX4Hp0FV/hq7Q1cu2cwmSRUVoyoryaisiDwRQRSgbpiI6/OoLSJJkH3E/fFANSc45nn1+5oKgSMGgEvHHPX7+tRMR60RDHp70LZu/saiuKBSBPznrXZ2wAOaCCu/FabwFtN8/GIR/erNKutZTuuU8/l6VXjGKt1IKhAKQOlcWnOQJ9oqKgJHJSRXiNufh+maALihB6UBYkzif1oF3TGCoGguc4xQJOmFAZ460i4fjg+9QK3boSkwJV71n7halOncIk4qiZugy0Ej83M0Jht27X/MUUpmgsEqttNQFghZqvutQdu1bUyAenag5YWrrz6UrUQD3zV44yzZpDcAqUOfWgHa3N7p7gdStQBOfStBp/i67Qyptj8xGVDkUFqlOr3+krcWtWaxTttctLcbdUZTQbPweLcaR5j0bkmc01earbPsqbbPHSgV0XTW33lPuD+WDTd5caRbJUhLYK+AZFEc01D1+QlmUoR0SattXP4LTx+I4498VRi32d9z5rJMzia0Gna6QhLD+cRmooeuLYtGRdtgJJyBSKbvUnmku7leWaDWWVsp7SkqLhUo81O0btUsrC0p3pFaRlfEVopMiRClESBWZsmzaaslYPIzI9ayrXNklM5jpXCADIT16Cg8ZH+tDUoCSEj5YoIgiYnAyD3+XzqKgI4PHvQKPGFkAAeveoKVmAaghuTOTxXNwiQD8qDixGT+lcUmAP7UEcBAKiD6CtL4Ag3lwoclGfqKs1KudYJNztHMdKQAIGZPyirSPb1fKetTyOQflUVw55H15+80JcwMCD0zFAFRMTAHrQVqzM80Czqv+4/7Uu4uZwPpmoEnlmc5j/mlHTyeo60Cd0YQVE4qiuFBTpVAyaoWK/5oKuBU7y++FKGsQOgoPWrDj5lxUAnqacQw21xz6ZoDpC0rAAE1a2WmIfeS48olXaagvby1ZsrdPnIBB7VVeE9LF7qK3WgdicxNUaPU/ES9MdTZpIO7EDg0pqdo7fNeclIAVkigHpay3bG0AIJkVBGhPIuvjnacj1oGNRu0aRaKQFHPOaxFxqrlxcEpJyehoNDoPiDULGA2g7ePlWg1PVX9Xs0oeSU+hxQA0ctMPgPoBT61ctJsH7oFKQJ9qCk8fWl2i2Su0bKkp7CqrT9S1RyzDSmShI6kUGj07Xii0DBVnvNCvdWFsgq3ZOaCT2osXWmb1n4s8Vj37hJvUmYBUBQbC2dlhHxcj/t+8VPtOKDmwdBFCcEAyTxyM0EYCcfOPv7zUXMCT1xQLvQfegDnmoPKSCASKhhBzQeWBgAiB+lcVkdcc0AVAzKhFajwAmLq4yPydPcVZpV1q0i6lP8A2wetIoTuEkc596t1I6hHBA+deVAGBA6moqAHxmIjpUXEwciTQAWRHPNLkzwZx7T9zQBeAiZx9KSX8MgKOeQqoE3yKTcXzmQevFAjqY/yqiD+tUi1p8knqaorC26651HanWrRQKSvPyoHlhSW4RzXtNc3u7Xp5zNBc3lkksbkL2qAnFe0tq48xLm4qSgyc1Be6vcp1RlpptcK45rU6No34PRP8sP5yhBqxGA8V6VqDNyblxKiQf70q34kv3Gk2re9RGIorT+CSp1+bkHeDPzq51p5xq7SraQmgzfiRr8a0NhBVGQaY8M+GbLyvNfyqfeKDSIGkWKNq2Eq2jpAqmvXrS6fhghHccUQBGirUvf531Ippvy7D86wD3Boq80e+srxKWlrDg9cg1zxKGGLFabdhIVHQdavxHzxpT/4mQTM9/arG5bcetllclSaypfT3f8ALuNrn0rPXi1Nahzwqg32lHzLJkgxjgdabUkD+o56xVESYNDII7n160HljkSSrnHaaXcSpXwhJgdBQBWmRQykzIPrRECaGoEx+1RXfiCQkAR6VCCVScAdqDqkJ6jBrSeAAfxV3IH5efnVmpcXOsQbjnMfSkUEbscnmrdInKYBVB9q4tMycD1jNQQ4OCnBoTyiok4J9BRSywfWBxQjun+n1mgXdJKYgwP0pJ5Xc1Ai8rn+9JuriTJz1oFLj42VIPvE1lXnlJuXEnocTVDTTgbb3bZNMuPKWxvB6RigtvD1sH0nzkySOtKXjSbS9UQnA4xQcudSJaCQdta3wk9Zr0Z4vLlRGJHpQVuloB1FR3naFcd819M0G+KrUJdn4RirEqo8UoutQc2oQdkETVJY6Pa2znmbQHalWLXT7X8Ddm7WIRjHFA8ReIre5d2pSMf1c0QlboFw1u2ZIwQJpvTNPuy4QhcJ6CimNW0C7cZUQSVDOTWNUxqNvdqQlpZCTzQWenuakp5KVNmOpNW9xo710yCpJGZxQWfh7QxZkHbnkVf3lm3cWu3bJjj5e2a1IzWHv9LVa3BWG+vJqC3EqbVvTtJBmeKy0pLB1KNQIMFM/KKB4ltGxeJWgRPaoNToJB01n/8AHvTxMpOD9KoGvp/bBroV8MERPfmgGop3BAHXOOaE6ndwlRjBx1oBqEpM80FZgketQBI7Z+VQMnExHag8ADmZ68V4gAjig4SfUcVpvAoH4q4Iz8H9xVmpVrqqZujPYUm2naSqOatI7gAkgZoZVJg8E+sVFdTjOJP1qDgBM/oJgUAXCNpMY9yKTdkqj7+/vNAq8raJFJOLk8kRxiagRfWADIn3MUk4vdIBxHegA58c9jWa1JkC9PcmYqifkqbblJgjIo1qFqSEKBHWgv27kWFomCCVCYFI+Yi83rWYPQHE0Ak6X+JSR+p4p21sLphvYlR2mgutK065aU28rcGzzWtcuTavNMh2QrvQN6tdOW1qSlndI5rGPXd6LlThSoCeIpQ6XtQv2w0lJSOM0H/0ypX8x+4TjJT2oL22uNPsrRDSiCR1o1rqdo22pTbvxRzMUQgrxp+HUtAG5OcGDSS/Fze8rLSR2+CnVJu+Lf5u5CBz0FMo8cPpZgj5RQMWXjlSf+o2Y4mOaeP8QWgdvlkk9fpV6nAbrxbb3aZVbgg+1VOqahbXbf8ALlBP0qKp7fY04VlYnkZzU79SXm9+/wBMVBotBkaa0UiTHAqxCQoyf0qjhSJn9a4f170A+2TPoOPpUCqFQQEweAMfWgg6OsRPHrS5BKiRk4oBGBAx9KGsZJHA69qg8iZPavKTOOh7UEVBQEAiK03gI/zrgHomM+9WalXWphPnZXn/APGkiPr2irSOcCScd4qDhSowkkEdKiuQlJ3KV8gDQnFgDaDx0oFHln1PahkBIJOYHEHP3/rQLXJkE8fpVW8eYxUCL6sn0pV4c9aBdatucn0qh1FSvxyZ6iqJXK/jCRkenSmypH4SU/mA6YoF1uvLSE5UB/rTVtbl9IVnPHagtdMaLL6UKJAJitgxpyEIS4mDMHuKBbWdQeADSQAQYwOKjpNrfXjzbygYSetBv2PIVbgPFIUBmTFUl67pTLii4UGMTVqRS3/iBtBLds2gJ4G0ZqgudSun1kISrHYVFcbtr24P/Scn1pprQb0p3LUAPfFBJegFOHXQD3mp2+jWKF/z3kkZ4NAydM0IQC8DFcNloZVhwR3mg5/h+ig4eHtNLOWemhUoWkCKgI2zY7ICwozyDFMW9npj0ha0pHvFAu74etHHiWHiU+9CvPDym2SEHd1wZFUO6O6zbW6WlmFpwSTVs3tWJSAB6UHgRAgmRUHPinJ+VAulPxEGCAPik/favKwqJAHtQQUkDoBzmguJE8ZFECgqMc5+5oSh8cdBUV6O0CKksbcTQDcyeQPWtL4Dj8TcwP6R+9WalWurqQLsiRujj5UoSTMiP2q0j0cwCD6V4RJ5FRUFAg5yD6UF0EZMQPSgWXycfKKgpUiBQI3Co681X3WODJ7d6gQeITJJ96VdiTPNUBcMJkYpV23Z8hb61DeOJoKQILwUrnbxRbPctJCjH/NBaaAhp8qZciVcVYv26tP+FBkj9aBlCZYDiY3CmRr6mGAhK/egh/iyH3Qs5VOZ4FW9trrzaNlvO3mQagmu8vbjK1kT60i/Y+coFb0H3oOof0WxTDzkrHIxSz/i/SrbDLYJ7mqK26/iA8JDDaQe4EVXPeNtWWT/ADFCgTc8RavcKy4rPTND/Eao4nLioPI70AyNQBI8xcV1RvWwCVq9qAxbvnEj+YqIxnj7x9KgDqSf/uKI9OaCDt3fMmNxA9TXhql7IlxQ9ZoGbbxJfW0AuKPpVgnxpeKTtK8UHk+IFOncv83vVja62ooMK+L3oLHQddceuyy8SVcAk1owk5O0j1oBqAHIVjihKkEE7h07UHnAISDwBQiZME0Al/FiAfvpQyAokDnueTUECCOa4pe7B+lBxZhODBPFaTwD/wBe69QDVmpcWurIm6nPHT2pcJyZHv6VaOKGJjHtUUjJB59QZqDjoPMCPY5pdSoRBJ7/AH2opdSY5HoZ60B0iOQKCuulALmQaSu1EpIgcVBXOFcncCfYUuqTmIHaqBLkHqZI46VT6i44l8NlUoWJoOshlMNIPP60K8acslpJTIJyaArFypCw40DPWKeaulur3Pqx70DL10lDuxC5QOk0JDDt2v4AZPY0FvZ6KppO51wI9DTiLzTNMEPLSVDpNBX6l41tgkptRA4HWsxda9dvuKUHFAH1oKu4vXXVncpR9zQw4DkzVB7e5bECI9TTTN1bkjfGagsGn7Mj4YHzplLiEJwY+dBy0uG1vwIn9K5fltC4xB7mgAnWGbZO2RI4BFJXGuZJbGTzTgWD7t2YQCPY1Jy0eQgLJJnpQTtkhEFbZ+f37V65DZPwxxP+9AshKysAT71b6cw+VHalUdCB1oNX4X051F3+IdSBAgEn79K1ilBXTPWgAVHtJ/2qBSNw6+oHFBxRkT/xQVjMAY7kc0EDGagsGI7z9/f/ADBwg+XJSCczPNDCJMx85oIrBHtWn8DEG4uiOwk96s1KtdTkXeBMgDik9m3ARBHSKtI4B8OUweJPWvQAO1QQUueFcdhQHhHXrxRS61jbzApR4gCTj0oEX9oSZVnoYpG4JT6x1ioElkFMz9OtAWoGT36VQuCDJxwc8VU6yACk/LjrQLpCkOIWBmZ96s79xq4t0bjJTzigqbpwN/8ATPH6VNDy1IjIoLLT7QPK/mr2j3qyd1S301shspUqI3daCi1LxDd3SylpavSKr0N3dyv41KIPQ0DCtOSyncvniaWftlJSds9vagU8lcwM0VFspQkif0qjircpM/saj5ecc96CRLjAB4j5V1N6+MbsHoKC40BKvOLis9cimdUt31oU4lB9DFQZ0tLdf8szuqxtdMbbSVPEEiqJI1JttXlstCeJipB99TkFO49gKgIu5ZU0QpMGq95QKwJnPFA1YNpW6gED4ufWvp+maSwxatnYCSOaB4tJZMJwnPtUVnEqyO5FAMgA4AT0kc/f30ryogwkDuAPf/egiYHxKAwRwc1wFET/AFe1ABRzzHyNRIEEYmoBqT8UzOeOagqZx04oOLKigiBNaXwH/wBS6PoP3qzUuLe//wDnHr8PAGTS+1JAGY6ff0qgZSUpkCMdRioKVggH371AEzJOP1oa1wnMkUUo6sJzMegpVagpJAJz3H9qBJ4TmfWKr7gqPTHrUCrpEEHgc0m8fzDv1qgeSOv39/cVV6ylSkCBmYoCBDZtknrFIOlwKOd3rQStbZThk08W2GUyYJoE7h91QhoUI2Fw8guLUcfOgHY2+5wE5ANX1uEoUEBMiO1AS/Y3s7o4Gap0B24OxCJI9KBS4ZfZchxKsdxVlodivVr5Fqj+rJI4oL/XfAt1pzPmBe5PeayzFqnz9p5BoLU6aw42mQDUHtHtWhuCQekUFpotkyohKAPbtW2/wBhzSSCn4owIoPnN/p6LS8c2oSVjipaXpb2oXcOYT19qB/WPB34cJVZgSByMZp3wPorVtdOv6mhJ5AByKCeveHdPuH1v2kAdgKw2p2/4W728UD1namWnEDM9K+q6eEqs2iMmAMdKCS0yZgmP0ocf+IjtQcP09O1CWCcCcUECZmIJHbpQsiYIoOJUo9RH61DclXXA7T71Bwx+Wc8UNR+lBAqO6IrUeBh/OuYOAlNWalWepnbeE+g/alzODMJOJjNWjkqIjaPXGKDtSk547gGZqAbh7Z7bqAsc9fc/fpRSdwSY7GlFpUMxIA5BqBV9Uzk0o4oZJoK+4OCO/rSxzIJiKoioBNV2oq+AlQzPagrluLWAkTHQ9KmkpbBKvqaDhulqOxuBPb3ozdg+seY4TBzzQdtZF0lvbOau9WSLPTSsASrtQU2hJFx0AntWx0XRG3gCpO77/aguD4YQ4iAnpwTQLfw1b2rkhKZHWRQT1PRLF9qFtyfU1VW1ra6QvfZgJc5mgjqesX102WnHysERtPSqW205TrhUBk0FmjSnAgfDtxS93Z/DGfrUDeg26re5C9wgHM19G0labu08vAAEZqxK+eeOrRdnqxWlJhSvpSul3flwAkA0Vpbdbt4kApx0imEaUViVpKR70Dh01ptlW1BJjlXT1r5N40R5WqKgfc0B9FcSu1TJymvo2gPedYIIMwenpQNOEidue0VBJkmRBPAPag6oE8Zjn0oCkkmNoM9xQDVjOMCoHrQewev1FeWkRPEVADfhQ7ff9qgQSZEg8yetB4wVYEelaXwLhy7Hon+9WalWuqp/nyfekyNoJ2x3MVaRFJBwE+3wzUVH3+/sVFBPO4mgOnkTMUC70ASU4+tJPqJSQCSTUFe8SAAYMGkn19P2oEnVTgEfKgLVmR0qjiMmP1+/vNVWqbVvBOUiDxQJqUhtBIz/AHpJbqlrgqJzwTVFhplq4shQQVdoFXtnZvvJKJOBgVAlaWxRq/lqgEHMirvxg1t0ZKkCRGYFBQ+FkSnbkxzX1PwlbgtblcCgvbpKENyIB7CqG7uC2smJM9+aVFfc3qlJiCQO1Vjjbl04AlNRR7bw1cXCxuQYOec1d2fhpFk3KoBPUHrVEHrTaCB9KzuqNltasY9eKBRu6CDABBntW58JukshQM4EGkHPGmlpu2PxAGRmI4rLaFpQccjaCaVGxsbFNs0PhHpiuklxzbHH9RHFFOfhyGZI6V8b8foCdVV2mqhPRHANoxxW68Gvj8MpCskTUVf4WT3J7VBQjkQaDnOCJPQVB0SdyUhMdhNAFR3GI9vv74oakke/WeKCIFRVKsUQEpIVO6Tk9jUtsCBnvANRUCABzntWo8EABdzHQAfrVmpVjqp/zBwaSwEwBgVaRwQkkQmSe3NcXBHTPU1FAWDmD+9LrO6RigTeX8O3kiMkmk3pAkkQrMjFQJXC+THrSDxBk9CaBVwEHkH59aXUAIA/LPH39/WqIyUp7+5qo1kEKQR26UFegZ+JUVBDKi9IGJzNUbPw8W0MmUwYrrd3cN6gdqFbQcbelQJ2BU7ry1rGQKvPGbaleHUKGSYkCgznhv4IkATxX03w1dBu0KZA98UDj+ob0RPWM1WvfzlGAc/r9yKDjVh5udivac9fSrnTtHShQUtOf0++aRFqryGBtCIj1j7NVuov71jZiT0FWkQS2gMlazE9zWV151jzCEqBPWKis8U7nY9fpW98KORbpSYnHSgutU/mWCm+ZB9aznh9SUvLE9Tz7mrUadBSpAEg4rrbKJwB3zmqGrhCUW5Vx3xBr4P4+cLmsOARKSRUpFbox/zARI5ra6Ao21+ls/1gVFatCtoJgnnHeoqyMSJoIDgiMeowPevRx8KooOFI7QOoIz9aEsDGJ/8AEdPuKASvSvBPM0REpBV715QSkgEj0HWoobmJA7itJ4JP8y5HYDrWpqVZapHnkxOBmKRCSZV9P+aUiBgkYT9K8SIHA+VRQXDMgbZ7Hil3lp/8QOZHNApcbciP71XvlJMmMdZqBC5OD9KSdB6GfQc8UCy4CiODQ14yVVQJtYSsmcCqvUylbkp4HE0CRb3tyk59+aYYYJbgRI5oNT4V/Dqd2vqAHerq+RYsrBYII71Bn9JbS7rb5x+XFWfi7/8Ab4QDJERVGR0F+FcxGK+jaKAbPdJxQOIB4J5+/v500yynE4HoaC2tLb4QuJI7ffpVin4RtAgz9/rH3xqM0rcRGYMCME9qq7t1CTJ71KsZPxF4hcT/ACmFx0qrsrG7uf8AMO8dJqKZasC4rcOnatr4W00oZDqpIA6/WkSrlTSSXt23IJkcVhrS4SxqTje/qelWkam3BcSknmMx/tVg2CUx9/eKQe1S5DFi6Vc7T6ff38vz/wCJ3/O1Z1QONxpSFbB0NXqVRjdit1cOBl63ukjB5qK09u6H20OD4iR0NTUJ6fMUHIJhUD51xQ2iB15n3oBpIUnEDuE8feaiqB8Shk+h/eg4pPQZ6c0MTMUHtm45zFQWAkFIwKgGoysk/StJ4H/Pdew/c1ZqU/qcfi1QBB7UoCQntxVpA1ETz8qiTOJx7VFDeT8ODnqIpZ1JEkqyOsUCLx54IzH0pS5PJB5nNQV78gRSboSQcxA6H7+xQKukkE9TS4APKjEff9qoUvHvKRtH5lcUs8Fi3AMST1oAtgJIE/rVn+HLbEhMTQF0q0dfWr49uOJ49KMXXWH9q1KO3rQPeHADeOrjJRmelN+KZ/wFQScHp0OagxujJ2wfWt/4fut7ITIiOKotWnAVAdsCrS1WkISN0dgOtBY2zoKQkEGmy5AKh69f7fT741EI3dykEgwB71lfEepJaQQghUjoYrNVg3LhZvPMc4Jk1qbXXWFWgYSQMR6VAFrUEof/ADJImZitroWtNItNm4cZ6ftVn4Vat3LKrdx2RxXzu5WP8bUWyY3TNWpGs0y4+BIJ471cWjoUeQZxz0pCqPxvflqzUAqCRPrXxLU3Cu9UruePnT6oCTCwoHg1v2QLnw82s52jB+/apRd6A+HrEJJG5JAP39asjAiEwSMQJ+YoPDaZO3J9On9xmuKhQ/LtHGRE/eKCIGYxKcZ4IqJBAACSkevH3zQeIPznrUSBJMSeomg4cSelDUJ5oAn4V7if0rS+BxtVcj260mpVhqY/zSsEiBSJx2HvVpEFHByJ9s1wkGCDM+lRQludARPpSjxWPi2qSkcdZoE3VCJI+XFJXCgJPNQV7yse9JukmYP39igXWnkH6Gl3EmSe36VRXPoLtyFTgZ5rly8SqIkigAwoOPDBEHpVs++Etp3Higf0B8PEpQBT1zZsLlaufQVAt4cWEX1wMwEGmNeVu0hc5mgy2mJAaBFaPQr3yklIUaoure8E7ir9at7S8Chzg/rUFmxcjmeOa87qABgKz71RVatdny1ET8zWMurh24fVJJHSKCr1JACYTyRxVMtd42okBW2gIzqLyCCuRFXmn62+lI2E5HTFBZp8V3aLY28nPpRNFaurgquFiRzPfNQaTTbrIAMnrFXaLraiZyOo4qjFeNtQK2VAHHaa+ZvK3O8znmkHd0CQa2HhS6DtotpXalF7oDnlXLiDxux7VelIUqYgKzH370HFIHJAiRwMVzAOSASOee9BNI3QDAI59fvNeKEn3HJ7UESMdPcCKGqOM+1BAmTJ6frXCCMEEHscURE4Tx860XgyQu4xiBmKs1Ke1MH8UfiPsaQI6FKZpViOzGQB6nmhObkZE56c1FCOe57iKXeX8MZnsQf2oEnkyOv0JpG4gJiagQdAEDkClXCAMH2z9+tBBsJVO4gAUjfOJb3JBwaoSZX5gUvoMil9u87iYnPH360EmmEtJxE9qMlty7um2SCBMe9Bs9O8MG0baWF/nH617UtPebeCACUHpUFfprAZvrhJPxbfrUtYKTpCgoEn0oMzpCgu3UDyKM1cKZPODk1Q+xqAWIKo+dXel6id8EmZ71BdPXhQjcTAjpSatQBO7digV1HUELbCdxO7uarrRkuKkp/N1iguEeG7dVuXX4EZAmqV8WLa3WwlBA7UFLq6LYNEspkjrR9GSPwZWrGTzVD1kyw5cb1pGczWgtbhtFuptggKIie9QLWrjtu+VKUYJxVirUwW/wA0ftQZfxO6HGiqefWsM9AWYyKsHgf1q68PXXkqTmBVo1ls4W7pt7+lZ571qEnekFMkHgkVB1SDHABJx3qKwlUCc8RExQeTAGeD6EzU5gREHptExQcME/7R/wAUJ0AxtBHtmgHtVjBPyr233+dBAjHTmtF4LA3XB64FWazTuog/iVfDik3EYnbjtGDSrAVqGc/2moFYSmRwe1RSzqus46daA4lQVmFCOJ6UCb6xsMHrGJqteXMmePSoFH1ZM5j+1JrJ71QlqDim2pT+U881TP3DtwAgc0D7dqu2tk74G6BmoeVsMDiiiN2xUoVMHynUKR+YZojU2mu3KGkB0lQSIAOYo1pqqnrsIcOKgSt9i9XuVTtOw4mRQtczo7npQY/SndiVj1NWYti7aqeHAMYqhRG9onn39aes73yCVqMRQXrutt/gUkzJ7GkFXpdbO1UE9qgLplou6UkGTVrfvW+lMpQCFLGaCnu/FDqkFClAJ4FUI1EuuOKUr3NUTlDrZQRM1L8Q4xb+U2lRnsKKhbak+yrKSByJFWNlrIbUkEnJ4JojUWt5avW25zKvSqm+u4WUo4H2KgqtVuAu3O5XT2rKOSpRIGAetWDxxHc03ZKKDuB7VRrbO58/TsfnRkCtP4fvU3OnpSrK08pNQWKoBG4BJGfy1EwMnBiKDskRnJrqTClQYAzQeJ6b/SdpqAIJmY74mg8sgemf71FKNwwfnE0EHQc/Kr/wZ+a5+VWalNanIulBJxzS+ds/tQLLBMgEfNP+9LqkKySc1FR3hQI2mR6e1LPLAMTPagrbmdxV09KTcUOR0qBG4VGQSJ7c0m4sA5xOPaqFbs+YlSCcfQULSbFt6+QOYMmaAvii6Su8Qy2ICBmg3DjabYLJJV2oO2VyF8CT0iuWxKtQhSTtmZoNA7cMpgQOOlVtvdeXqI3SAOpqCw0x0qvrhfdERXNWV/7M9OJzFBitMSo7j3NaVja1pO0qzJM81aEggLbUdomeKVvklKQE96Dru/yUiYIzn2mndOClwkicZFBcm8bsGClEJVFZvWNRcde3FUz0FAj+HdvCNgInrVtpHhrcdzznXqaC8R4fs2zu84D6UJVhatufnCh6/f3FQFutPtrxhLbQynsKz2p+Hbi0WXASRyKoFbai6woNkkDiri0H4psq5igqNSUU+Yk4kQJqoiQaAaYUZ+dN24+Hj51Rf6GQglByDirnR3PweokKIKVd6g1SIWjf8MdMcfKunPM9/cUEYJGYHqBFdk4MATmSOfuaDwKlHIievQ5/3qJmBJH0oIJClElUY6ETRJKSQmQR1I6UEF8RtJJPCf8AStB4SABuIjpwIqzUomp5uV/ClJB7c0oSQDhP0pSBKIg4HzoTglO7amDniooBxEdPSaXe2hJMEEDMCPpQVlw5HQZpB0mfSoFXTuIIVA96q7y+ShzykfER1TVCI8y4uPKbUSeOKt0Np0q0Kj+dQ57UFZbhV28SpO5RM7qVvGnUXJQSSkHFA9YJS26kq4Tz61Y3wZ3BxpOTwRQDtbS4uXJKZHM9KHqrJbvEzhfWgtNCRsDy15/l4np94qGrPAaQ5k56A1Bl7falgpHJOKbS+VDZuwMxVHVJO34eJr1wAGwIKscUUk+tRcAyB2rQ6CylNt5xgwOtEU2sXSlvLCDg9KqmkrduEhWRI5oNtpjFu3Zp3JBURzS+pNFCFLbUUgdjUFO5qI/IHCVehqbNwV8kx3qi/wBNfRbtJdUondkVZPXbd0wBtSe/FQYnxJa+XclxoEdaPoF7sGxR9DNUQ8SNbz5jXCcms+t3EJ+dWAaSQeactF5AI59aC4snC26gnirpZUlSHQrtntUGr0+5S7ZgDkCIpkAkAqgDurNBBKoIkAfYqRB2dyREdv8ASg5uI6EntPWujI9OPv6UEF4JgSZ/qHvUEqkkRmg9uBImB6itF4Q5uZmZHNWalE1NRVdLzugxSbhO44NSrCrh6ARPpFCUsgiRBjqM/WgHJ7x6xQHlwD09KCvfSMgQaQfUASDgjmoKPVL4bSw0SFzSjLf4Yb1iCoZ3VRYaQhpgquHAJORVXrmoquFkT7CgHpVwpAk8z9aDe3HmXJAEqnNBZWW0kJgCe1PuKRvSDkxwc0FppuoW7fJEjvVdrDzT1yFo/p+lQMWHmG1WsE5xkUl4id22KW0kyeaoza3QmAP0pvT0l27O7Ijmgbv0eSgpHII4pd5wpbAnIoA7S4ARzVwm7/BaUUrJkigzAcXd3wCT+Y81cv6Wtjy1gDORQWVq4tLYCsf3ol04DZu7ldJ5oMjt3XBHWeJptvcFDOaC309xVxDQyOwzVs2SyqATkRAiKBPU7bzk7o5qmLRacUtEgD1oHFvNP6e4kwSEkVnFMeZJQDIpABKTvKetGaMKkcCqLFlalKTzANX9s95lsEHMRUFxoV0rzVNk4q+BIHE+3IqD2JkACOSMTUkmTnBPpNUdURtwI9e9RbnEnIoJbZHJjj2+/v0GE/FMAHGB8qDxRPAMjMdq0XhAz+IGZkYjtVmpXdTKfxbnSDVe6oARtMdhFSqCs5OR2zXClOcgmZwIFAt/UTwB6T+tKXaoIAJqBN1RAMd+1V92RtURz1oM++lpDqnV/m9aLpbSr+5/nz5QzNUL6vd7Hl29v+VBgRVXZoDtxD3NBZqtmmRKU/KknbUlZdRkn9aCx0dLi3kqWPhBirldki5vAEKEx14oA3unqtFkHCvXmq9ILrh5xQX9uC1ZpRgEn3rPeKVlPwgZ7UGZcWvec1Y2VwWmQ6Dx9aoO3dm7X8cGmy2gD4jJ7VAxp9mkOKccG1uKr/Elw2tQZZOAKBXTLUtHzVj4ulXjby3gEkkgYzQOeUQBuAT6qqv1NxW0pTxQU6bZzzQvbz6RR9ii5gHBoJWz67W63gdavbV0XcErieaCd84UFI6RNJXLKfwjhSTKhIFBT2a5S42TEk9fv7FB00E3DyOkH0oFHEFD2fnUig4Ij7+zVDlknBJEQKsbO4CHIUfSoLu1WWnW1pPX4vatI3cJdaCuneMVAUOfBIUDjt+1c8zEhQie00HUrkjInuMURtU0BCQehxMfX/j61BUSBn5GPvmqOSNsgY7Sav8Awenb+J9x1qzUoWpHfqKwZgcyAaRuTCztMxUUHcYkgD2GPpQ1qx0+mKALi8STx+lJvqStwmefT77VAo8oA5OBVJqWptNbkoG5R9aCjYS5e3IbIOTjNX1ypFhbpaT+YiIHSqKNSR5ilqgzJwRSaj5boXMRQNNvl5YbAwqnHG/JBTxQHtFI2ETCuOtP6aXE3oVtPOD+1QF8VLdQEriMZqu0NkvvDen83NBc3akJWACAEcVjNevPOul5kA1YKvb5ntzRQpQbDKIgn5/WqGGUm2AJMU/aJduVbxJTzioHNSvwxaBlBG7qR7VRNWzr7vnHv3oHmwouJQExtyYq1aZ8odldBQNMOqUkpc4IwO1AumElsk4gYoEgEA7cT6811u3KVEwSTzA5oAvWxUY/UUW2T5RB4CcTQPKUbpHG6Olc8pWUFspniaCicb8i8VKcHpEVy3Ulp9a0HkTQI3az5hUeSanZq3qiPrVDolpXw4qRTtIVn51Bc2LxLISSZHB4irrR7hRb2LJkmoLILIOYz2FdWdue+JoPBZzM59MH50dlXwx2xmgKpZ6VxJk5kdfhE1RIgE7Z+v7ffrWh8I/kfPBJBqzUpbVir8a7gbZPWq1UD+kexj771FBdWCYAA/vUFHPeROaBV1zJIM9ZAj74pO7u27dtS3YAHMd/71Bl9S1Ry+WWbZW1Gc0G1twwFedKlHvVDOjMg3fmxhOTSutvhdyo7hE0CzqgtmQaGwlK1bXBI/egO20lpzc3xzBFEvLhS8qIn96KhYvqKpUZjMirix1JKdVRuACQODiiGfEV+3dOBtIo+jWpDYUcdjUCGv3P4NCwDE4rDvOF1wqM5NagmyraMc01aI3kuYwKCO1VxcBPrFa+3/C6TpgK/wAxT1NQZC5uFXN2taQSknGKt7daUWW0iDmgjYoBlZMmrazVvVtJyOJzNA0pKANshJ7zSV+8ENkSKCFlZl1JXBIHWnxahtvdHv2oI/g0uEkkZ61J/Sf5EwY55qDmltoS6EKwlJ/qq7vbBp0IW2n39KDPa9ohblxAkxWUlbV1CgeYyelUH1G0K2g42JHpVfaObHADxVFsmFJBnI/evKTIiIA/TrUFhpZSHQlRwTH61bXC/wAHeNqb4MTQWyXkuEFOfSpyCciPUioJpVAIHWiIUlAE/p8v9KAgWCPiMYqSFKSMkgzQS3YJVCp5zWm8J8XHuMff3/fU1Kr9Yc/z7pzlRiq64WIhIgCcVKpVSychSZ6KjAoaVqSTwSfSDUC2oXIYYUdoJPSs3qDL97KlrOztQKJtfJny2yOu41xbigT5mDFUXWjsts6Y6+omVDBrOfhFXVwshUCcUCz6VWjhQqTHpR7RlTsqHTtQN2rYU8lCzyetWmo+H0utoU2qBFAG10QNtn+YJ5EmpNaehtW5Rz0j796DjNiq5uUwrdnpWgKfwdkdyQmB1qDB+KNT/FvlpPA5NUdagm3znintN/IszA2x6UoY01sfiCYiCYxVhqwcu2CRMJ6VAC309DdqlcfmxmhXp8vanviKCytLUtsIXP5uM1Y+SllkcboBg0C/xukqSvaE49KUuLdbzCjnpmgvdKDbWmlJBKwO1defm227cioAXS1izQpudx7VY2innrDapKcDJJoJaVZi7dViNo4FNLtnkLhuQoHFB59BW1+HfHxkcmsp4r0AWiUup5IwIqiqswpxHlqMp49aq9SYSzdEN0BbVwt4MkU8hxKh+XPqaDwWppQUknEdPv1q4eu0PaeiTLiKCw0m5S6wAkytP5qsErKuTUHfN2qP/cOsURKuOvrxQESqPlx6VMqlI3An1NBJC5xgVqfBxlp49JFampVbrbiUX7oUJk8ng1WOObiqOT39qlUuoylU9f8AWoFQwnFQCuGw4mFCRSa2W0/BticYoBvBCUqKABCf1rNvBaipZmJ6VQ/56v8ADdiT8MdKqGLvyXNxI5oFtX1BNw4DGeTFE0l9YP5sc0Fg7aXAuEugHb3Bq5avFqtigqzQBQy8pe5TsI6mhOqJPlNndJgxQXOiWJt0ea5jrmqPxZ4iIUphlQIOIFBjFqK1FR5NcrQkBinLNwAQYzUD+mplRI96dXchLTjKsg9Kg5buedtRIhOTSN+Cu+A4Hb796C4s1FbaUTARzNcvrlQcSgHMcCgZUHGrPzCZ3envVpp9gLjQ3H4T8IoFtOcCUOIUJMEZptbbYt9ySN3XPI+xUHrWzLkgiABip2JUCpue4xQWdkg2rvI+LODV1a6f57gcjnpVC2taYsLS8OR1rH+I3FXLakK/pxQZrTiU3flqn1pHWUJav1ACAc0AVp3IBSKm1c7QehFBMPlpIVyCcU2h1brUJkTQN6VeKsLpKVCQeTWjZeS6kFHXpUB2m92UiPWipgYEbetBNJnmRFS56zQTbPSZ7elavwUqWbgcwoZ7VqalVmtbV3rhOfixVY8kdQCPX7+5qVQFI3f1RFQV859Kgio4ER9/YpO4UkiOtAteuRZqE/EeKpCtCbdQWfiqiKF/+3KM/eaot5fdIT9igettMDwyJ96Mi0Nuvt8qC70u4LxDbuERE1zU2m7dwLZXI9KgSDtzeK8towmYJFXej6ULRHmvyfU1Qtr/AIiatmi20ZIEACsLdPKuH1OqJO41YBV6qOqM0VlRJioLqwUEApPOTQbxz4yZqDmnOEOe9M3KCHQ5EielBZWw8q0K4gqFLWVq9eaqj+oEgZx9aDR61bAIZt0CDjAq/wBHs/w+mJtyPzjPSgzz2l3CFuqQIAk/Kaf0+wU4ygqkyR0qC+Nqi2RtIEgZ9qzKf5d8tROEk81RYWlwm5uQUniK01lqLLLaWlETwaRFi8pq4ZKFpBKxieJr594itU296UbRCulWkZXWLBdo8H0QArIA61T+IT5i0OCMjNSKTt1KKSDOBmipaC1QKobQztHxiAKdY2JAJHsKg88je8ClcZ4pqyuV278LPwjJoL63uUup+AiiBZKiJ+dQEQqckxFEDg5Jj5TQFKsEiZ9q1Xggks3BOMjFWalVOrInUHIP9WRSLzm34cUUBZCeYT3oLhJiOP296g4t1KFHdx71X6hcNkkIxjkUGe1HU1NLPUDGaqLi/cfUTG30Aqh7TXw6ytlR5FcXpSrdSlICj8qDiHn2jCkwkVNd1vTABmgCi8eCtiEqp61065uYcedKUSMTQXiV2WmM/AoFaRiqrV/Er7rfktAAcCKDPOFTvxunn50o5AOKoiMGu+tUcNSaVtUCfr2oHmbkyDPzAqayVI3+k81kRYcDasEYMwDVgtS1sJgSeaB5tSlsoQqYJir2yaZtFtOKyecGM1AW7UXrsOmecZrUWTgWu3g4gzVAtQuGmlOpB5H0pyxCBas7QNxieKDnilS7ParIDgzA5rGFTm5SikwrqaUjlre/gLoJ2hW7oauXrltbYeByrJFAxbeISlaQs/l6GqrxPdC5fS+CfhzFBVXbydQtvLUlJKRisnq4MbUxg980CNqRJH0p1LcSUjJqhu33KQN4nPWjKbVO2IEYjFRUUlbLw3IxPNPrDbySsE0RK0ulWqoGR1q2YuEuJxMiJqBgqO2AB79a6ndHBIoDAkJIyeuBPz/vWt8BGWLkxkqEmrNSkNXATfOqBJJMT04qtdAUZwaKXchSCVQB3P8Aakb2/bYTCFAgY5qDP6nq5IndjNV41ULB3K5qhS7QHlFUgD17UqW0oRg0HLR/y3grsa1elajbLSBcqAB+dKLVQ0JSZW4FE9ODSzqvD7YnzED5VAhcXmktDc2pJ/vVZea0pSC2zhPAqirdvHXFCVk1NtKlQSd3vVHLhW8BI4HQGlVJg5696Dm3FSCBFANQz1+dcqg9qsoVRk9ewzioIs/E/tMRV+ylAZAIqUWmnsoWltCiO8U54gHkuMtokGQTFQMt7S0gzkiautNdIW03/bmgX8pVzqCwrgZzjNaZttm3sG1qVBQRVgpPE2rjUFIYbUlRRj4aWU0n8AJgE/Wgz103vf7R2FNInYkKJKeYPSoIXSto3ITHzquu7ouo2HKgKBazdSl/aTiqe+bH4laTkd5qirAAcPf3mrfS0pd/N2GTQPFoIVOIHrUkOJCwpREA0D6m2H2pQuB35iguJDQg4Pag9bON5kBHvXm3iy8Vp/KD9aB+wv27hzZxH1qz2eXkjBGD3qDhO4jJAPXith4BkW9yMDKcdeKs1Lha+YL148mScyBVFqLv4JyFQYopC9vg6yCYSRWa1K5JVBPpUFRdp84YPqKR8k7sK9vv74rQMN6UbRJ9qggblDd9KAq7VCkBaMT+tLuFxrhf0NB5L61YBP1rpUVCFbj86ARakmDijoa2twSJ6UHEJBcAxk9TzXFrUhzy8gCgK6jagHmaC8n4J75iaCDadyQKkElA+XJoArMnFRqg9ukcmM1LdtBE81BxClBSSkZP3/rV15u1tO5XrUofsrmHApJ/WnLx5V5tMZ6UDlotS1NJJwMH2itLcuIs7dl4wCkdKgjpzoW+X4yrvTNzeOuFTe4pSeYOaoorZaGNYcbdE5xmr02oXYLeCpAnpQZNaSVKWehij2yg4khRjbxNQBfeATBj/WqK5c/myDQDSr+bvBpG/wAPlXf1++1UVSEFb/I5q8sWC22CKUFfC1YSSB1NeCSER34E0U1pxKTtnJ6UxetlZ3CZ7UQklta1AJkRirBphPlwrtQQsrbyHipszVi5qn8ko61BC0vWlgblAK9TX0DwApLltcrGYUkTVmpcZzVNbXaaw+N2AvvWd8S63+Ke2pVNFVyblRZQN8kHI70rqgG1BHBA60Fe+ClvA6ZpJKiFSaA7bqQPWO1CJIWJ4qgynNwj+1LqRBzQcSkD370VpKeVkiM/f31oBrTDpAOOM0wiY2g/L796AaklCt2fX1riiHCCBkc0Et28RyAa5tBxMx9/6f70HW0BBCjH1+/WuPFJHGRQJkZxmo1QVg8gVJRE1B1lMkCn1EhpOZkYoHrb+WzM5PSaKxcrMJB61BpdIYStCVKweeYoms3K3ClgKwkxjrUE9LvS0Eo+HGKcurz/ADCFoMp69uaCu1pCVvJu21wPQz+tWrOoqGgKAIyO/PeqM5+IKXCeUmu3DpaCVIEpVxNAhf3ClNYInnnFUzlyYgmD3oJsv7RBxQL47yc8YoEVfy3Acc1orAJdaSAQMUBnW1pB2kbfeoBcp2qABPMdaBu0aQjaTBkTIo9xtSOn+lAmw8ltUkfPvUnL0LgRAHSgK05tQSpMynj1oLjiFKUoqyeR0NAAJSVYGTX07+Fiiuwu1E/1pH6GrNS4+f8AjBS29auSScr5iqN6VHdnNRQvPIUJ44oly9vSkbuRzNBJpoLTkUhethKzHT1oFwmf7xREgAwZnjBx7VR44E/r/evJz6ex9f8AU0HUIG4DkEff39kq0FsE9fv+9QDS0peRIPtTDbcY+/vpQQcbnPHr0pdxG0QnP60EUgpyfrPrXisx1I+dUdDkzP2ant3D9o++0UAXWoMGljzmgm0PQmoqJCqCaFimk3MgTnFA9bq81Enj1pyzMupwCDUVesXIRdob4ATxS4dNxqyxMAcTUQu1dFu72g9YxV4XkK0p1So3RIz6UFLeXDjGjNuFRO7ir3zArwolaSOp5qiq8ubdK56daCtwqTBPAxQVl07uJSOaqLglK6CSXQGt0Ust8zzVEFL8xSTJOatWHVNNBIPyoJOXzkQoY7mi27vnAcgnmoLJZU0Ewff1oT13KUifpQTba3oJ+k0uGVF3A60FipuWiRwB9/3qqeUsvQD9TQM2yTIzmvp/8Lk7dPuh/wCSc/I1ZqXGP8RW6bjUbpRTws1mrxCRuSkelRSJYPUTBoLoKVCJ5oDsulBE9qBcbnFTyPag4hoGAB7CulpIORkUBGmCpGQKE4jZ068UHUCIMmRxTts1vjH6UBzaJCAYHPahrR34opZ1JA9qClG780GfnFEcU0DxihqZM0AVJKfaptbgYz8/p/eqC+XuAn9vSlLhk7sUHkDaiIzQDzQcoqSRnNA1ZOKKiAcDrVlpbkLk8g8VBZpdCVFyeMUq48tl8OgwDzQc05RuLuTNOXV8GVG3kQRECgK8lN9pIYBny6Pa3IOjfhQ6PhJx2oEbm+8ptLIMEYqN6S00hZ/rEzQVjR3LKv0pG5O65IzE4oIOJ2jbFLOAkxyaoNZslZJqwRbLgQccdRUDNtboUdqufaiOWxbWnZj4s/f0oLtplLjIJGaoNRQpm4xwCf8AigttPdS4kJVExRTbHcTE+tBPYtLZSExMSTSD1osOF0pyPSgIwn4SraR0r6P/AAuVusbsdlp6+hqzUuMv4gU01f3ISudyzIrLXoHmEjiailgenXrQXEAmQCKKilpUzBx14rj6AE4ie1EAZdhQSrn1o0Fa/h6nigfthDUR9RQHWtxnrRQC2oGIMU9biAfSKIMp0mEk46VEoCqAbjKVJkfIUuGz1IPyorxbJ6UFSFcp6elEDKEkQRNDICVwn6ffv+lAwzEQQZ69ooTyJGfpQLbZUAOKWdTtWQOKohUgojHSqDsL8sKI56U/pTm1KpqBlV1CoKsTmaI4tLqUgGR+9RUdMe8m52g8/pUbpxCrpRM4miGNPfWA6UGQoQKWbvC0s55Pegi44HHUknin795D9o2mRKExQUxWpOTz2oCVDzd5g+9B64eSpRMe1KI/NnjrVFhaEASnp6U2m4Wkwo44NQONuthsKEE+1CS6tT4EmJ70GhtlpWhKUnkUvqFu263ECep+/nQJWjiW14MEY+dONXMnOc9OlA7+KSGT8KZiJpY3HxAqAioBocQVkwI7c19D/hfB0+6IEfGn9q1NS4wviNl06rdGDt8zNUl25tUQT7mooDXxcmprBkUV1CUx8Rg0ncuAKiaITSjzHjHfimSgoxQO2jkpzgUVCPNWQM5xQHFmnbJIH1rqbcoG2PoaDztqvZvjAzPahIJIyIoOrAB+H96G5tPOD60Aynt8vWhPSII5FFDdktg1XqKvMif1miHA7DI2g7j1HWotEOglYMfvQBfT5RlHBPM0m6lUnGKoGRBrlUTQelM27mwfvUHXHjuETz0o7VyPKkfmiagjZXJ/FAqOB0qRWXHnldMmgctnvI00K/qIqtU5uc3ZzQOWm13MnFDNyUlXxcHoKBe4dChgye/eg7/h9hVA1JkTXWk96CysWgltS4xHH395ru3eY71Aw3arPCo+WKbbt4GSDHrQNMObPhkiiOPqPxZggTQKPbRKgIoSLhaZyfSgfZWlxsf8dKDdSkQPegUbuCDE19Q/hG4XNNvR0DiY+lWalxR6othy/ukkZKzBFZTVrUJdlPvUUihJC4jH39/Km0o+H5UUF1OcH3qtukEmQc/eKInpYBeAWo+k8VY39uAtOMHqaAaW9qYAriXywrPB70U2i/bI/MCegqCrog4John8UDbmeSPpQARtP70EFOBOOTQy9PIFBHeDxBPM0K4eQhPxGOnvRQ03DaxEzSr6QFbon+9EeC+ij7/f3+lGaCnMAZmKBoW28SqR1queR8ZSEwfv/WgWebPME0CBEmqOpqYcgUHkq3dqIkkf70E2UgubioDrzU/MCWliQSSYoCJcDlhtKoKaWaQAYJxQHQ4hoQlRzzmoOp3MrWcEnigXz5ZJmaETPNARKhtA71NlE7RBz0FBYtKLbYH19e9ESGgQQAk9z1qCztVtqRCVAE9OZ9qXufNZcPbsDQCZvSt8JPU5q+t2EuNJWDJPMCgC/agJ/wDKPlVPeeYhZ+CB3oJ2lwpEEyOmab80PpzigRuh5ZlHHvX07+DJJ0y9mZDiefarNS4yt88lWo3AB+IL6ff70lf7lJmQY61FIhkDP71F10owATQTTCgQe3XpSyrNSiSQQec0CwbLLo2jgzNWaHgpo7+nFAFKwVqI68UN9tKx78UVXusuNrCgpUffFHQ6S2Eq9pFEPNJ3NyFc1CSnAJFFCWrecGf1rm07ok55oGEW/wAMjB9qrtRRAjNEI2+8O7RPanVI3VQMsQvmB1FOMLS0BMH3zUBH7pJTANJSkqJkZ49KAVyIXG2J9ZpBeVE1YPV3bP8AbFUSQIPOOKMtICNxNQAKs4UflXgDMSYmKArRMGFRFTnPf9KCTu0I3Aj5VBTspAmgi7lvFL0HqctsqBjg9aB8KBTEcCpsw4SCkfOoGrZthlUlas9RRbkocRLZNBUKK2nxAJE1c22pFhvIwByaD3+MpcUEjPeev3FGWW30AqOfegSeYSVApPB70MynAmioF0EBBMzX1L+DiAjS70CMuJP6GrNZuMRf27jesXJVmVTUXBvHxGelRXjCUmRA+lKtNocf79IigK/ZlDpUOJkUwlbK0bThXcUCrlukqwBmlLj4FbUgx2oBBRnIijsqCh3NFRvPLUCB1qpeKm17s/6UQ2xehLYBOPaircDiCR9aBUTJJJg80dLyQraAB+maBppycfSo3FulbeTB70FUWQ29z14ou/aZ/WgG+4QcYzxQkvq/qzQS8xR4PFD+IZk4/wBKobBacZ2xSFwwUudDQBUNpqSR0/tQSUODzUi58OelAFMKUMUQgAff33oIpURJnnvUi4AkHmg4jcr2rykFOZoODcrg1L8OqJJ5oI+XHSj26wMczQOpUEETmcUy02QjcOo61Au+Hdxief0py1QtDYUrPpQCfIDqSoAAUdAbeTExIiioqtUM/EFT7UJ24UMJVQFbdKhOfrUbhRDWEjNAgFGCqDnivrv8GXPM0m8EyUrSP0NWazcZjUHmnNQuT2WRBP70qlkr4MioortissqI47VXM27jS90wAfpUDvnhxpTZneRgzVS5bvsXAcUfhqg34hKgI+dAu3EqUSP3oEyC4pQBij2wUhORJg8GihOKUpUCf9aGq3KkxAM80Qsu1dbykkCi2+5IG6gZAScEGfrQH2yFbhHvQeafLfwzIrz14SjBgemaBQOlS8mBXVbvzfvVAlEk5+nauBMnFBIIIzz9/wDNSncU+vOPvvQTCxny+es9KhBXzzQBebKVwRXNmPb9aCLsnFQiPzTmgI0kE4qTjaiQMg0Hkp2DPPpXktBSgOlAw4lDcDk0J9IWkBOMdaCLba05ieOlMO7iyJSQTk0ECwVImD86hbwlUqGBQFcfIymMGm7G+QYSr5CKgsQpstEqGBSCr1Ie2BPwigI+82sE96WD+zggCeKCC7pTmEK/eutt7cqkz1oCIcKSKlcvDaJMCM0EGB5iCUyTHFfVf4KMqa0rUNxmXh+xqzUuMNf3GzVrkdN/WntNuEKAEGT61FPrkoKQeelVl4FNypWOwqCsU8rzd4iaKm781BQsH0qhV87RCAJilwFKT8Qz7e1FSZSUqJPPWmC58EcT0oAFMK3GpCfSgK0lKsKHSkrsBLsJ4ojjawMGvPuiINBXlxRUTNRK93JqgiB8Mg59Pv7ipbuQYA6ZwelBFwp6EntXWcjGflQcUVHBzHMmvBpSz19aBlpKUpjhRGag4w4PjSPhHSoC21t+IMESrtXXLIpXEGI6UAXLNXTk/L/ihC0HXn9KDyGggiMUylgEfCnntQEFknZKwJoSWAhMgfOgihlTzskVZNWLaECQYoOq09Cc98wTUvwKn5iDt9aCTtkG2tpHuKrjYyonb3yetBF2yVAG2PalzarTlOfXig8q4dCS2cUBRUDumqOB5cY/b7+xXSVKEqNB1hxCVTPzph64KkDZzQEaWptAViR3oF29v5561ByzfUgwPpX2L+CqivR71RMy6n9jVmpcYzWLJX419UT8dJsB1lwBFRV7ZLJALp4ya5qX4ZaMKHy61Bmrx9pK4Rz1ii2iEuCSfpVDDts2pJKTMClvIEkCflmgi4yW1GImgEknrRUsqwfapITJj96CSkTgVWXSXkvQBPqTzREfMI/Nj7+/pUHnEkQDQLKWE9aHwP1qjwcXxFFCX3BCUkmaA9vp77mHExPere00FwgkSffFQSuNJW1ynNBS0kY2SfaivM2ra3JNaG20JD9sDB96ID/gptypTY3FPApRTALgCxyTM9agJdaY40zvSgwRNVzNk444r4Dz8hVBVaSpR3JRuPoKGm0etz8aNtAUHfuQU5rytNVmUESeTQEY0p1B3lEJ7gU6hKNkTEUAnSk4BxXmD5AKwBQCeuA6vJkcURtnzIUASIyBQeuLFwCSgx2iq923cSYKcd6BJ63+L4hn3ilnGIE9OaCAZxiuhsRmqIvMpOUjrz+tD8pacDFBJKnE4UqR2obxBMzn0oOsnEgfSvs38Ej/AOy3o6B1P7UmpcVGpNp/HPDpvwaSVpiNxXMbfSsqRvn1MHYme2KVUpbolRIn7/tVC7lkXQCB7EUzb2BREyAKAyylGNwFRKUbfMSTxQJ3N2SdscdqAVJCufrRRh5QRIIJihLeSiYMelAq9ehM5/1pZdyV5Ek0QspaiQDPpJqSUz9aoipjd0+lEDQSmJAoCWNul56Bx7VpbLTG20JUpI+dQe1BxizaJABI49KJoLr18sGCEzgUF3q1rstN0TA6Cs9pzzK7sNuJyTUDup6G+j/MWzavKP60zoV8+tQt3ZbjGaC01GxuLVpb7SSoERis0nzXbwLKI2maDQ/G/ZphGB070BdkhWmrUw3/ADQM45oF9NdUh2Hm896sNaYZ/wAOU8AJ9qDItKAXvGavdHKNTf8AJA+U1RdahZItbQtwJjE1m2Ld9CVqIlJ6UA7Oycun1JiAKPf6elhvbvyOAagRs9LcddgHjma1+m+H22mUuKIn1oLK00mzuHA248Ee/Svav4TtW7JTzSyoDr0q8GCv9ODbpTuTu/7aVc00qRJSI5mgrVW3lqKRQHm/ijr60HkNEjif1oqmilMkfOgUuU5MCI5pUNKWYgx6VQVLS2zASa+v/wADJ/wS+n/+5MfSk1Krb9W67d77uJoCnwlJTOD2rKq6/YQ7kE/CfpSzJSJCkntCqom5coYQMD2obuqIKMCKBJb4fyFUldXT7BgTtmgXF15pO6Ae1HlGwwrPbrQKLdU2skOSO1RNwtZIHNUc8hSxPf5VNtgpGeO1BIsbvTHWiIYyBOR3+/vNQMItpQYMEDiq51J3HBgcCgvNKsQzbh1SZUa0DhLWnBShGOKCt0nSHdVvl7wpTZq/fLWnqTaW7XByQKgm48pQS25wrv0qo1zSW7RW9gwpWaB/Rddu7RtLV23ub4+IVcanpjV5Z/jLRKW1HOBEVRV2Wtv2q/w1wnensa5qV5bKUPKbCN1QStdYDLZZ2gzjmuJu0Il1K43ZKaAVo4h97zwpMcwKmdZauyq1W0ohJiaCi1i3RbLJaBE9OKN4aeNncl0HJAqjRi7U85vfWNvqabcuNORbEBIk+sxUGddv2mrpXk/lVjPNLuFd3dJ+IgevWgvtHdtWn/LeQZHWK07QZuUQ2dqT61RQ+J7BdqCu2uI75oXh3X1qaNpcuFXTJoEda09vzS8lzcgnGa7b21u/ZlIVCoxPWoMrqtk4w4oBPJpPTGPMu0ocV161RobvTm2mw20JWqDSVxYP+RJQAAOtBUO262295BzimLKxQ83uSmSB0oCKtkBBG2SK+m/wdY8jRroGMug47RVmpcUF4E+e7MGVfWq95RBifnWVCUShO09uDSq2NxJSY7mqFLskJ+Lkf81Xup8xKtqjn/egA0h5siD8ppl11Qah4AE4oK1xSUqJA4PtUQ+rdg4iBVEHCpXTn04qbTZJTGI5oGWypKvi+zimAAsSBwfv7+xB0DpmT+tRLClCRMehoGLHcdyeffNAdQE3QQRyR69qDZMae4Rb7UDZAmveIgPMZtkYCgBPzqC008N6da+WnK1J57VVtPJTfS+EwTIBoHL65trlxCGV5HrxxRvIRf3bbCinfPbmgd8XWDTNg0GrfaU8mMHFE0+8Rb6Y0hZORVCNzaM3L6iEAnnjiq290lzcVN/EAJqBJFsVvGVQcjtXNQsLhLQKgQn9qANg4LYgQcmetXXh+yQ7qBUSNpMwaoh4+0827qFtiUq7D+9UNhLTqAoYV2oNRq1kUWTa0D8yeg/eqANXASsmSOe9BWM7/wAWUnHEVZ2SFpuk4JnHFBr0aP5VsLqT0NLXGrm2b2oUT2qCmu9QubsncFntImj6T4deuFebIT/egJe2jyCGFqxxB++1KXVldWvl3CFS2CArPTrQWv4BnV7bzG4kJzWEu2lafrBQD+U9Ko0NlcAPJUv4gU8UXV77zGtqG49qgotTUpNtKkESKe8OFH4Vc8lEA1RTam8tu6jdg96+rfwhB/wF5R6uDPyqzUuMvcOy66pR5UczSLxntj7/ANayqCfyypWZ9vv/AJpd91QBIj/SqEX5UgzkGk3UIbSVAgH1NAot8oXImYrjinXRKzx1oAOxuMDrXW254B+lUFS0kmInOaMkIAiOKgk2kOztOI71FlK23whXSgau2iSkoE96abKEt/EOaACXEtrMQJr3kocum4TKifv+1FfQC040bYKjZsEjqDVTrjalazbzwRPtUR5h5T+quNZhGaobm6K9VcbVPwnigIi5Uy55iFGRn2q68MakpepounCJSeD1qi81zxOq7bNqptJSDAmrNGj2ytDbuisSEzTUxVaRfsOKcLiQDOJ5qGpaxbWa1DbO7rRVew2L1Zea+FU8U+i3vHGCSwpxCesEmoKjUbZ9Kwhtk7+gimmNMutPYTc3O5KjmDNBeaVp6fELOx1ZUE4BJrt//D9KWCq2cBcTkAVridM6Pomo3LPk6gkhCBAB4NZPxW4jTbhdswiDJHvU4KBhBccLhGatdMDqXY2znEiorU2+rXMBl5G1uMj0oLrenl4KWeTMA8/WgZduNLab2oaSVRwIpKx10o1DySQlM9BxVA/FV1bvohJVuAg13TWfP8OPBULVkifagQ8PXzlpbutkqkYxWT8QLS/qqnDzIPtQWtg4gsSs5AxVjp10gtlboBSn0qCj8UXiLlva2kAcQOlD0N5xtlKSRHFUB8QWxACgZntX0/8Ag6sq8PPAz8LkT8qsS4xmou+TcuJKog8igeYFDfOPf9f3qKBdXGzIIPoKTReByZVFBF25YQk7xP7iqm6dccdOyYFAMmcq5HtRWgonBwO1BJ62O2YMigW5lRTQHWkpGKLbN70nd8qCaGvJVIiPTFS1NAaS06ntkigura1Q5opuVDMUvatJeQuBwMUCdyzCgOCKA4XWVJeniM0H0fRbg3mmtOOqlYAxAxjmqjXw5+OQ4DhOASIFB3TQ2LlTyE5V8ulVup6Ylu6U+kAb8ZqCvUoIMKpi3fFuhKkHNUGeuUqZ3lUqifenE+I7pWmm3Q4QAIoKe2duw/CVGD2NaGxbtH0TeKO4UD7lg4q3LmnrKAnPUTVv4E1N9+6VZXKfiQJynMcZ+tIVbeItT0zSf5vkNreGfT3rMuaxe+IhsFttbGBA4+VWpF3o9wrR7VTQa+I9QKrL7xFftvbmQomZ4qdDDfjW6CAh5kpMZMRSzmnWus7rnbuJ5kzFO9OKW+09q1uEpSn4RVppOipddFyhYCBk0V3XgFu+WysYP5hxVWzavbT5iiZ6moGbO1Tv2rVPavXenoaX5qSCoDn/AE/Wgr33EOMqWoTGKe015xOnKIG1ojI7igQHxOLWj/pmsvqMK1TB+EqqjZMaAq60hL9undAyRSKNDv3GlpZbUkE85oFNY0Nyytd74E9aFptt5rPw425E0EH0i8/lESU4OK+jfwmYUxo1ylQj+bj6VZqXHz/Wz/nXYgJKo6GgtKAajtx6VFKvNlRMdeaTdbaaBKlQe00FW+6pa4yE9KaaACBAiaBW4JScxPWi2Typg/OKouWmd7JESaqnmfw7w3JA9qgZdQV7COoqbCCQAkSfQTRU3kqRBJgDNPatZ+ZoSLhKSSAJjNEX3gWwVrejP2iT049asdJ8I3LTamVtBMKJk4H/ABQUXizRVafdAmDiYmayt9cykNg8nJ+dB9D0gK/wi3UEYEEkc+tO67aNvaEp9JHmSPeoKm1t1W+ntXDpKZ7Cp+IbJxdkl5sfCodOtBklWlw64RtMDviiqtnFNBIkH3qjirJ4NgEEZ60e1sylsbpNA/YoYD0f1J5EUe7tkuKlKiM1A/pmoPWzIREp/enb+/RoulOao2gNrcg4nn1qii8PuXfirUSpwqUic4rbWbIsHk2zJSTOIFBpTZMrZBcbG4Dk81nbiwDT6ntkpT0irYkJXTNlqbZDCQHE4oGg7rS6NlJJWeOIqKj4k0q4bQSls981T2uoXVrZqbBKSTEdqCtRd3rj6nFKKwTTpvHlIgmPaoCb3GUBQIBid3f2oJ1dx1exwkz1I5oJPJaTpalBIKjRL+48rRW7dDZ3OR7VQ3Zac6vSNqRKwM1hdYZW1d7FJ+OczQb/AMB+ImNOtPwt9GxQiTxWsvPEmh2FoXA4iCJAA5qypY+b+J9b/wAa3G1yicDmqq2uV2TW1U5xmoq20PT1vqXdrA2QSZOeK3v8OFhzTbopyPOwe+Ks1K+bXbifxb28f1fF70ldvtoG5CSgVFVblw8ZVuHFJkKunBu4nvQdUx/N8sKgd6Z2C3wIOOtAtdjzFCAcjpUUt+U4iYyaDUaSx5j7SlD+X1J4o3jPSUNoS/bpJAEzQUOn27l1bmEkkcR1qz0VCba6AfTuSTkHrQP32ku6jeITatnySR8Ueta7VNCt7HweLZSv5hE85mgyHgrVD4e1ArJlsnIrSeK/4hNJt0mzbKVHkjM06cfPbnX73UX1LfWpY7GlLVk3V8kbSqTmg+n2V1FkhlKQEpHQ1y3Q5f3PlhR8gZVA6ioCIYReXyrZUllB+GOlauz0i1urJLSjKUVZOpVLrWghD8sNCBiRFJueHGm2vNUQknmnFVrzVg0Sl1aZ4zTabbRl2hIfQk9xNBVrGmWyioPgkGk7rULcgeX8Q6GoBDUnkOpCWpR/2jmfv96h4ivbi+09FutBQkGYoNj4TtGtL8Nl5LJDqk8wRTL2rN6bY/iyyVOHJURVHtH8X3GrnYlGwHEAYpq8vXWYaddASrvTqEbmx8pIuLNfOT60PTrhH+JoeWZUmRz1orXqVZXyAXVTIiFVjfEtg0lwhhoqT0irUjH33nNEthJTJk+tLC7eQMJkd6ipMfj7txLbYUN2O9XiPB+qBDbjihxgDrQQ1bRtSabDcnaMzFWzjtt/gbLLrY84RjrQWWi7mGHHXpAiR6Yr5x4geFzrS1JwAcCgK+pKkpQQQY+lQ8hy6a2/GoJHU0ANGJY1NLKzgmPSt/4j8N6Z/g6XmsOlO7dNBikK1C0ZLaFkt9R6V9M/ha35ehu4iXZj5VZqXHzG9WFXbxBkBVVWpXO5OxPw8VFJm4GYGaYsEBx7YMj0+lALUleS4ptvkUmVOTBmPeqLNm3CLIvLMkdKRXcFw7xz9ag1fh54O6WNqfjHFahyzTfeHXFqO5YBOaDNeDnbdnUSxdAATBmvol3oGhOWJuNyZAnBoKG58TadpSFNstSpIkGOtZ658XP6qspUr4T0mgz96+U3OcSadbsRfNSVA4oF7rS27VClJUMYwKsvAmnC71BXYCZ7Cg0t9t01hzeckkAintKSmz8MP3jiQouERHrQJW9ybTTRdKyp2a7b+NDpzX5ozJoA3f8AEly5SUtohXSRVLceJb66cOYn1ocKlq8vHSVEn1JphGj3yvhSpQ/ag8NBuG3wl9UZq20/TLIPpQ6pP0n9qg0a9BtChK2vigTxWQ8Q7GrttB+EBXFUbTVXA3otmloEjG7HpSGtusuaAtG2SP8ASgynhTW29PeUhYAAOZpnX/E69QfS2wk9sUGt0Zt1Oin8QCCR1xVIyvZqJSScnkdKDSN+UptJS8pJ96ZVoj120XEOAz3NOdRnNZ8PKzvOeZFS0XwUbhkKJkD/ALqcVotL0C1smytSQVA4Pc09+HeeJ6oBxGavEE1C1aNirzDBE/misRqtlcJu0O7CpoGdxyKUier64wjS1NIVKyOAeKwFohVzeFahyrk9air5y1ZbYKlGTExNJMXGwqgYPb79agq1rjVAUngzNbG7v3nrVtEqI2jFUVo891fwN/D69K+gfw1StOjvboy7OParNS4+PX75TdvEHlXXtVS6S4r4c/WoqTLW4STx61YsIFuEqUQflFAW5sEXKw4pUTn7+lAvLFFs3ugH3FAVaf8AI7yJQBkdKpg3JWsCAcxQaXwIku3qrdX9XFbrRgfxj1or8pBwcUHz/wAS267HWnA0Qkbj+Wuo1fUFW4bD69vvQKG3ubpzcp0meZNOM6aLQpV/3Cfv6UFZr6T5qVI4JjtFPaM4tFsFKOPSg9qK1vIPxVdfw0dcS4ttKoJGJ++OKC48XAlgIUsbp6Ymi3d5t8OW9mMlQBIoCNWStQsWmZCQkfOs5qnhm6FwSN6m46d6CFn4XecUJQodc1eWHgpxTwWV4nigum9JsrNJCincnmIri9RsrQYQlZHegotV1MXzkMCFHiKb8IaFdXupea/uSkZ+IUGm1+/a0dBt0spJ28gV811+9TepDxlJBmKUjS+EtV/xTTVWzvxeWPhzTTTaHErYeWlKDjIoMlrXhtK79SLNcp5O2rrw34WFq82/cLnZnJoLnxNr7QZFvahPw4war9GYN4fOUIPXHFBY6ihDDYhXxe/36VaaLcXztmEsuAdhJmkRzWGXmLFbr6/i9a7oOqLGnLG2e6iIpgrdV151hsqAkJXkVa6R4wZvChnyFlZx2irKcA8YautpCUtTBwAJqqXqz91YItQJUvr1FS0YrW7Z21vChZPPJPNd05ALietFOvWrj9wlpKiBzjrQNUt/wjBST8Q6VBn2lzqSSQSJz61ptMRc6i+UtGAhM1Q9pDF05eOsKHEia3fgS1Xaac+24ST5xIntVmpXwu5X5l08rgbqJbMtuOGII6VFBu0LaeCE9TUboOpSgyY6CaByz89bIMQIodwtaiUKKoGeKB2zt3lMkEfAB8qVes1B1IggDmgf8PLFprba09/lX0JhIRqqHgClKxQYr+KNkWNU85uYXkk/SqK1UTbpnJ60BN60KBSAfenEKdWpsLBIPWimfEWmBenJdQMpHNVmjmLNTavzdKI6TKdpHvRvDOo/4ZqO4d+KDQ6o4L8+co7uxrzxUuzTk7k8VBK31JVslJSqCrmtE34osUMIZWBuAkzFUNt69p77CvLbg9wKqXdUfbUQ0rHpxQVLouLm4Upe74sQDTLGgvLWkKKoOYJOag0un+ErS1bF6pSVFHKav9NvbVTa9iNmwZMc1qfiX9ZPxlrFq88WwAVAfp71gb1KX39jYlJ6VKsOaK45pj+5QIbOKtL7U7S6IDTgbHXNBBptTfxsObj1zmvXdxqamVArKR0qCqc0+5cRuDm48xzW08B6patJGm3YAcOAZqwpvxRZpthvaBUVcxxVXpOpv2A8507Uzx2oiWp6pca0DtVtSs4Hen2n29N0pFuoDermivLs7S7034doVMkTzRtHe03T29ykJCzQWluLLUVLdfQFJiRWc0du3PiR5DgAQkkJnj0oil/iNpq0agHmTKDmRVVpzbZWhSlAEetFWgC0vbm4OMEVW6slxYKnI+fSoMzIXqKAjma3fhqxeaJWyfj2yaoLOqWl8taWyCTk1t/BZfVpjhuBCi6as1K+FvW4JdG4he6IHX50zpNvseCVCADzUVY3zdul4SUSRzSremuajepDI3Njk0Fqhi2YdFsSNyRWf8TfBepZbBB5kUFjo12LZAS5yaW1y7QjKQEmgqNMvXP8RQpXG6vrd/dIb0e1uQZXIHegrv4l2yHvDrF5GduTzXzuwWFADtz6UFiGwXEo6k1eXNgWLFu48sgAZjNQSSov6I4TlQGKzWiD/OuNnqaosry02JO0ZNUCm1sXJKknn60GgsL4KQGyen0qyUo7AnIBFAu6guJkEmO1G/A2xt0kuQ5OZNQWWj6eofETI6QcirH8KlCgpQgDv19qC2tmNOlvetKTiri60hpVqS0ESBOK1Iisf024b05QBMqxumaoW71VrZuiADnIOZqKyd+44/dblHgnjpmrDw9ozl7qLaUJ+UUG+c8H2qrTatSQrueBXz7XvD34a5X5SwQkwIpZxJVa1+LbOxvf8hNX9jpt7coAWpZB55oq/stIbZYUpcFQE1mr8qZvy8yIUgyAOaC707XUXbSW7jJOIJyKhqmmuKQVokpOQKCusrkWbrTbiSQOo6VPxDe/iXE+T/TEZqANnqbza0thfwnsaftml3j3mJKggfKgtTcm0aWjeCr0qeiaf57LtwVbXDJHeqM740duBahClSsjrmsIleotOT5azPBE5oH2NW1BoQ42e0xxXbi4ub1B5BIoK5myuGrguKwavdI1i5tndwUqAO3Sgs//AFqlt0yndEzIma3/APD7U/8AFNIdd27drpH6CrNS4+Q39p5t4s2y5BORMUxp1i68sJkhR7nNRTep+HS0wXHXYV2mhaJbamEOeSNqON/egr3vxFnqO+5JBnJNXd+jTdUbQ+HAHkgSO9BWOMst3CRuECk9WshcvpUlfw+lAi5aIYcaKVSQcnGPv+1fUmUfjPDbCEmdsHGYNALxptPg5LSzCkDEmvm2n2w3KX0HrQXNsG1LQ4B8SSPnV9eXwd0wWyRKzwKByx0k2mhvu3KQlKkyJrDeH/Lc8QkT8BXQfTX9DsXn21JA2xmc1VeI/DtidymiD6UGTubBdlcCAQAODVzYtKurRQQNyxzQQs2XsgtylPJ7U5a6Jbag8Nl0rf27elQai20VvTmAfMC1ROap7vUm0XnlwJB+IGqO36rW4Qy/aOErSfiSP1rSWurlzSkstAlYTHFIha61JT1gLfyyoiZ9Kx+qOHcW04j5UUki23/Dyo8Rmtx4D019hfnvNhKUjk+1JqVba3dl5tYYcnaIx0rB3b7jinAgFxQndPSlIrtOvAm/KHNqQD1NfStDYtrq1AQ4ASJgUhR7jRfLtHPJclcEjcJmvlOpP3dprDiHU/CSetWzhK5bOJS8HMJk4HEGtO1fly0CQvIwYNZVXak1vQFpgEdulV5UojaowQOZoG9JsPxCxAkhXatLcWTthbb1LCQQMzj2HrVFTpSHbp5SnDKe1a5tdultDFtlQHxH96RGI8VvJf1nyUqCwk5AqzvGbG1tmklLe88zyDRVQ/cWrkobZSFDrHPyqWhf4e47/mEATiBQLeLWGLMy1weIpXR9NZet1uKd5TOaCt/ws3F2tFundzxX1L+FtubbQnkH/wDvNWalx21/h1pNutSg/cqKu66Zt/A2ksP+cF3BV6r/ANqvlOpP+CtMf/6jj5//AN0wx4U01hlLSPNAT/5808nS+peCNI1FMPB6e4Xn9qUZ/hxorSSkLuCOxV/tTydFc/h9oi29u14H/u3ZpVX8MtIP/wDIucf+Qp5OhH+FmjFYWbm5MdCoVotN8O2On2ot2t6kj/uNPJ17VPDtjqVqq3dCwk9jxVA1/C/Rm5h+4g9JFPJ0xbfw60a3iFvH/wD1T7Pg/SWlpWEOFQ/8sU8nTuq6Pb6nYGzdKkIIiUYNZmy/hdpFpcB9FzcFQMjilh1q2dNtmWQ0lJKQIEmuOaVZOJKTbpz1HP1q8idVWpeDNN1BUrU4n2M1zSPBWm6WpRQ484FdFmp5Xp9Hh7T0JWkNmHOZNJ2ng7TbS485pToMzBNPJ069odq8sKUtziInmq5fgrTVuqcK3ZV0nFPJ0aw8H6VZNrQlK17+So5pu00GxtAfLSvPc8U8nQ0eHbJNyp6V5/pBxSt/4N0y8cKyp1ueiSKeTr1l4N0y1Vul1yONyqvEMttteUhO1ERAqycS0l/gdnCwfMVv5lVL2fhfTLVS1BtSyvnccfSp5Xquuf4e6Q/dm4DjzZJmEqq+0zS7fTmghkEwIlRk0kOm1Dckg8GqC/8ABmm31yX3VOgnoDirZ1JST38O9MdP/wAh9IHABFGb8Cae2naLh+PcVPK9TPgqxKdpuH47SK8nwRpqUlPmOwe5FPJ01pnhex09RUlS1mZgmBTOqaNb6iyG1qW2B/2mnDoNl4cs7O2UyhSyFdTTVhpdvYtKQ1uO4ZKjV4dUKvANirU1X6rt4uKMxApq98H2t2oKXdPJgcCKnk6Ex4F01p0uFxxRIionwFpm/eHXBmelPJ17WfAljqiEpVcuN7RE7QaBbfw7sbdrYm8eOOdop5OmtL8EWOnKUpD7iyozkCrjSNMa0q2Uw0tSgpZWSe5pJwtf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8" descr="data:image/jpg;base64,/9j/4AAQSkZJRgABAgAAAQABAAD/4QDSRXhpZgAASUkqAAgAAAAFABIBAwABAAAAAQAAADEBAgA+AAAASgAAADIBAgAUAAAAiAAAABMCAwABAAAAAQAAAGmHBAABAAAAnAAAAAAAAADP8O7j8ODs7OAg9uj08O7i7ukg7uHw4OHu8uroIOjn7uHw4Obl7ejpIOru7O/g7ejoIEFDRCBTeXN0ZW1zADIwMTQ6MDI6MDUgMTQ6NDM6MDUAAwCQkgIABAAAADY4NQACoAQAAQAAAJ8BAAADoAQAAQAAAFgCAAAAAAAABAAAAP/AABEIAlgBnwMBIQACEQEDEQH/2wCEAAoGBwgHBgoICAgLCgoLDxkQDw0NDx4VFxIZJB8mJSMfIyIoLTkwKCo2KyIjMkQyNjs9QEFAJjBGS0Y+Szk/QD0BDxAQFhMWLBgYLFw9ND1cXFxcXFxcXFxcXFxcXFxcXFxcXFxcXFxcXFxcXFxcXFxcXFxcXFxcXFxcXFxcXFxcXP/EAIsAAAIDAQEBAQAAAAAAAAAAAAMEAgUGAQAHCBAAAQMDAwIEBAQEBQMDAwUBAQIDEQAEIQUSMUFRBhNhcSKBkfAUMqGxByNCwRUk0eHxM1JiFiU0NUNyJjZEU4KyAQEBAQEAAAAAAAAAAAAAAAAAAQIDEQEBAQEBAQEBAAAAAAAAAAAAATEREkEhAv/aAAwDAQACEQMRAD8A+k6zcusPoS2taZTOOKSVfXYOH1fMiuNrpI6L65Iy+ufeom9vgTLyh8/9qnaccGoXY5fV86kNQuSP+uofOnavEHL676XLkfSuJ1G6Cf8A5KvmadqceRqV1OX1ke4rp1O5Bj8QrP8A2wadpyO/4lcxIfcI9q5/iV2eHl+/Snace/xG7H5n1Vw6leBf/WXHWePlTtOPOalech9QSO4rydTu5G55Qmnaccd1G7BITcuADnAqH+J30SLleOcCKvTiCtVvOlyvnMkCujVb0oj8Ur3EU6cV+seI720slqF2pKiMGqHRPE+uXFxuc1J5SCcycVOrxobvxJe27Y3XBHc0a11m9uWS4i9JjnjHFO1OJDWL8YVdGZxNeVrV8k7TcE07TgZ1nUTkXSh9K4rW9Rj/AOUoGnacRa1jVFE/5pdROtaklUG8UfSnacRc1zUdspu3PQzQhr+qAn/OLPpFO04E54h1UuAC8cA+/Spf+oNUOfxqwadq8eHiLVRzen6x/auHxFqhM/jVDtmnacRHiTVBum9Wfn/tUB4k1aDF6tQJ+lO04iPEmrzP41ye3Soq8S6yFT+NWE+9OnBh4l1VQn8cQKm34i1MfmvlGPvtTtOOq8R6mBBvVJ+VCHiTVozer9Kdpx1vxJqyVSb1ZHrFSe8S6qP/AOWtMdPsU7TiI8T6rE/i1GpjxLqasi7UB1JIp2nEj4k1IglN4o1xHiTVJ/8Alqj1zTtTiafEuplGbyCfQVa+Ftbu77Uww88pxJSSZFWU4ttbjzm+J21Xqgq2xFKQIkoVEz69a55m5RHbpUVxZIzUSrZEiJNB7eQZIVt7mobtyxP+tAYiIiT6UByd8joOIoDRiTk15REcekxzQdIjjn2qISB/TnqBQQX8WCnHePvrUXAoQcGO1BAnAwYHauHakgrTM8GgitQCjAjFDCgBCsev37UGX8YXYKG2QQBPTik9DQdyIgDkxmoNdes2t1apSkkqj2rug2YtlbVq2o7mgd1lgOBLlrwmJqvQqEBSgaoIZUCrHtUaCZAAxExQlo3Z5qAawAMjGJifvpQSAU4mOtBDygRG2cULYczPzoIr/So5Iycc80EFEAxBChXElRMACPSg4BMk9aiUkkA9KCasQB17URtRB4n0oIuE8gT3oe8BOeDQSSuRmurWoHAM+goPIVPT60QgBIAjFANSynH/AHUXZuaBHTPNABTsOKkY9KvvAf8A9ekE/lUI+VWFarXlQ+2Jj4e/PyqtSCVY5q3UmOFOSqcjpNQKQDz9aivEq/pTzUR8PQpPQ/fNBMREnPSa4cHAPNBzeTwQPWvJHoSetARHxYM+5rhyY7UHTxxNBXHQYoPEJJkJx0+/vmguqGAfSKDhhMFUTQ1KgkwJ+/v60A3HNuAZmoLVAKjEATioMXrKzfaipKc7Tx61a+F2W1OeS6QIoNi1ZWFu35i3QSf6ZpO5v7YugI6HoKo4xqKWn/LAlJGZHSqTV9ZDF8SPylX0+81Ba2bwfaStJn1AwKlMxHPFBJKSBkge/wB+lRUkDqPaqIKb3YweeKEtASOw9KgEE5kK+HrMioXBHTj/AGoBhBByTUCj6DsaCJaIM9feuYxAoOmIEE/6UP8Aqmf196CSogY4+dTSsgED8xPJoInMzUSntHzoPJ+ERAntXkbwrG3b6mgmBJwOc4rykH3mgj8QORRUq+GE8ntQCW18UAA1feBE/wDve4jlJ6+lWFaXxAoB5vj8v96rYggyTPel1IlOIqClGI9aKicRz/eubcdfYxQTSYGY9IqC0qJnI64+/Sg6hEf7ipkTxNBIAAQCceld4Bkc8UEDBxQ1/WghuAnGTiBiKEowo7sesf3oIKUACISBPQR3/wBKXccwSJIFBAqTt7CldWvPIslkEjEZqDNaUyl5Djq8q6mm2HFpcPkok/8AdP8AegutP093UFBS3iAOZp22tWmLjyVALPqKBvUNPDaCsJgx2ishqiG3nCgpG4H9KoY0K7Fm4GHfynAkmtChIUJnmaCZHI7/AH9/71BYkTgA9/Wg62lKiZ4iZqDyAQCM+1AHyswBzQn29me9QLqSpWYgTHvxXNpAiKCBTB6n0+/lUCJyYHoKCG1U4n2roRP5k0HYGZUBXUkAkT8JoIrUSMDgYrhVuM8x2oOKMjifSpJAOSrHag4gp3mMg9JqbhVAzz0oBbuoBNSQv0g9qDql5k8+laDwTjW0jH5FVZpWi18A3Lfojn51WlQ7z9KXUjgO4TBg96gowY3ewgYoqJXKeaIlU+ue9B0px95riSIxMfKBQeyep/WptnnrigMPgSDGfWoEAg4AnrQCVIPU+lCcCxHrQQUodcdpHPzoLgkQkAegoF3ZTMng9KEXD1EfZ/0qAKnBOFGapPEl2lDHk8FVArYr8uwG2ZMjFP6BbrdBWRI796C0N7+DICVQfevO3/4V1NwsGCZoLm1v/wDFmCR0GIrKa2DZ3XxpAn0qhJbiXWw43O4duavNA1Q3lv5KzsdBgf2oLpKAkALGY5En2r3Xkj0HSggBncBE8kff3iuhJVhRJHr7UEXEfGMTJ7wPv/WgPo3dIoFlpKSRukdY6VAgSRA9uagipPUUJY+/v7zQDH5u57VJRBIgjig4ozyZ9agT68daCM7hOee1SAJOcRQd+VcPFBBYUCSmppSSDMYoO/Dn9pr2UL4/Sgi6UkExgdKv/Ait+u8/0H9qsK0niBW25b9Uf3qqUuFZJ+kUupBBkZkd5qODKeAPpRXNqR3PcCukJHAJoJ8pg1ENjmc0HggRmphOOPr+9B4qCewH717cOtBEwTH1qDigBjEfpQLOk8k0ot1Q4IHYf70AHXlFRO+Z9IoKnpxjPb79qgAVQorngT+/+1ZbUl/jdS2j+kwKBtTRZZ8uOnetL4baK7LYCAZnrmgQvloTf+UT/VHNXWs2LB0VtaPhVtqhXwK8FXimlZHAovjjSluO+YhGIwaDHWzv4V8trwB0FM3LxtXU3DMkjNBqdC1kXtsCpQCxzVgpYXlRkdIJoJBKQMAVzrwaDxImdpn3pZ5Qn/egWKSD8PSu+SI4qICuAYjNDWEjMxRQSQfhiD7f2oZIn+1B1J7/ADAry0gxjnMUHkgE8GuuQkY+lBArKFbjkftUVKyQKDqSaLugYoBq5BnNRJmO9B4kZ9T9/tWh8CIA1zcDy2qRVmlaTxAgG4bUeicfWqstzkbqt1JjyCSiRu46RXEpzkGDxUV0tz1VjqamlIAxPzoOgAcCvT2zQSQJ6D50UJ+EzHzFAJaBJ9D0oW0j8v70EVYGQCOM0IqyB1oAOqSRJ4HNLOEp5BAigRdJWodQf6qEoxyJ7ff3zUCeqPlm2KgSSRAjpVX4dtQ/eFx0ZnNA5rakoughA4PFa7w6wljSVPA52zVGOu3S/rClEnB4rXlCndJCedoxQZ/Rn/wGrkTEkV9LRas6np4UQCqPrViV8y8W6KmyvlugQao5WpIAEjioo1ncuafdIWidpEqFbbTLxu8YS4lRk9KBzpXoTGd31oIqTI6Z59aC4I5Kt3JAOBQDQBMiU+pVFRcVnGaBd6SP1oBTuTBGagh5QCZ59KiloKB3cdqDmyMzj/urkqGB+lB6E7dwM1EnqaCBgGTABxk1xKRuJ4mgnFeJAoOA8k9K8oYJ5MdqDwSFNgmZPrWh8BJCdYUI/oOas0rR+INxfbSmT8PEetV4kJ2nmrdSIJSlOQiD+texBIgT2qK7AngcV2KDyh3roGYAMUE0xKoPGeK6XJxMfrQQc9DJ9qipQCZn5xFAutQPB9KEoA9flzQLvD4iQZnPtSjkgK5z3+/WoFlEpwJPSlnVnaT3Ee1BS65cFSkMpJOZqz0C1CGfMBj4ZM0CTqVX2r7Ugq+LNfQUst2OgqDh+LbwfaqPnBUDqZMcq6V9I0tlTmmA7cRQYbVkLY138xTBmR719M8J3Idsgk8+/NWalVnjbSfxaFFIk8iDxXzVbSrZ8tq5mKlWCG1WpjevkjAomgaibG62uTsVjmg3DLqHmwtBwR0o6TiSYn+qaD20FUTk+lBcBHE89KAYQADFAWk7pMn1J5oIlHcTQnUDoc9pqANR2AmBPsKCJTsEjtQN0knj+9B7bmTx9K4ce9BEpByTjmvIEDMkdhQTHMggD1qJoPAV2g7vIQQBnvV/4DXOsKGZDZmrNK0OvgKuEAiYT/eq8iDB696XUiCu+B7iuiT/AGoroGO3yqSVgkjn1mg456V1BnpQEj1+VciOoPyj76UET9fSJNCcAVwr5UAV4EQT1MUs6VJkg5mJoBrWOJ5zJpV2FGT9agVfMZGIzMYpJ5YCFK6JEn0oKGDc3ZVzmtSwAzpyjuAO2MzQK+CLf8VrKtxJAM1tPFram7JYSqEgQYqj5owkC+TJkFXNfYvDzSVaQ2QOU1YlYLxywGdTDiQQPStJ4HcLjKfiI9RUmnxoL9mXJUSUq6H79a+b+KtGVbXingPh5EVaQq21+Jtufy8g9aqb9qASnBnnisquPCmq8Wrytp4BPWtYcBMduhqjrWTuBj0P+tQdSd2D1oInA4JoZTu4H39/eaAaweoj3M0utAJynPr0+VAEhWQAIPP398V7yyFAk/DPPeoI3CgrqPrSyW/i7Hp6UHj0icxxUNvSRQRUCODntUSmesGg7kcZE1yDyTn96DpJ3da9MiQfeelBI/C3MCDn1rQ+AzOrqxyg1ZpWi14E3Dcf9v8Ac1WnHOaXUmIRJ6ehFSCOp29+KKkRIERPPFQzuI2x70BUAdh9KltAyAPpFB0JkcD5CJrisHr8s0AV9ulCUogSDmgCtYSIM98UutwTEfrQLvuDIPzHelXHuk/7fWoFngP6uKqtWcDTYSCYUYoPaHbh5QVByelWniFXk2oQgwFDpQXX8MNMKCq5Un1BNaDxiAbNfGE5xWvifXydP/z07VAia+x+FAf8Gan7xT+dKyv8QLXzAXkjgxNQ8G6gm1Qho/mP6VPo3DrgetkqiDzzVR4ltEvaeV7JhOcffrWqkfNitdncKCjCVGc1ZI078fb+a3EDJrDSidsnGFecgkbD0rVeG9XF7beW+QFoEc81RdIXiBM/WvLiD+n39KAZioL+EcgY5JiggoTMiPv7/WhLTicfIzQBUM54qJCfKAAg/f38qgXckqI9c0NcpEDB5+/pQcACsCBOCDj76UNScxGesZoPGT8QJFRKRPGeooPAZ/vXFRO7tQcwTmuKKgoQMUHivcdpMDvWj8AkK1dWIhs1ZpWk16C8jGdvb1qqMBRGJ9B/erdSY6fzD/mvLykQP0qK6mFYOfQpqYQSJE/KglhMg/txXATvECgIUpxlUjpUVDPagCshOVQKC5kKxPbNAm7uEiRnpS64SZ56/f31oFnwqYn9aVcCh8UfKoBlQOFRAFZ7VXd7pTJ560Gw8IaUUaGq4WCJJINVPihwOONNJ5OKo+keDLQWuiNGAFLEn0pPxUsGwdKlcp5itXGfr5TbuBWoJA7819m8Lq/9uQn0qTVqp8YNhxCkgQBPNZLQHR/iISD1gzUpH0xsp/AJjntn77UApLtutCxgjHz/AOK0j514v05dtcbkghPSB9/Yr3hm/Uz/AC1mEqxFZaM6zatspKkplK8gg1nGFPaZdBwflnJoNxpt63fsBSI4702RgGIBxgzQCV8PNCMlWPXrQeIj7+/v2qCiB8XQnn580Alo6CD7GaGpNAJwADjHv7UPbIgZB4kx+tQQUkAYFQcClYJEc0EFHfIHT9ajgEYkDmKDylZJ6etDKhg0HPyqjrXQSQB3E0HigfrWj8Ajbqyp6tmrNK0muYuWz/48/OqtcLXINW6kejtXoJTmoqbYzxj2qaVmcA+8c0BA2VGSDjnFTRA+HaD2qog98I9PWhypU7QfeaihODdMg5FAUQMj3oFnVgHBBHcUusQMkRxA60Cjquk/70B0EzAzFQVt88GGlkqO7sapghV1foSDMmg+suob0/w802mASgT34r55fuKvNUabbIVCu3SrR9b0UbdJZSckIjrVH4rdH+EPknMHNauMx8o0/N+MZmvs/hMn8EkExjipNWua3bBSbhRGdkivnOlnyNUcIIjfipSPounXHn24gkimgoJIJ494qiq8R6e1eW24jIHevnz6fwl3jG01KsatpLOp2yRgrCZHTNZ/WbApXsUmB0NApot65YXgZJ/lK61s23Q8yFJOD60HSRMHB7VzyjJ+JQ9KCDsBNRQkTMj+/wB/60AnG1A5JjskcV7Zg9xz6UAHWyZx70EpIHp3jMVBFQz/AGoKwE9u/wB/rQQPWRHtUVnBjIHXqaCABndOD0ruwbRQQMA9CTXU9pmKCShmEn61ofAPxaw6c4bPzqzStJrSQbhMjlHQc1VJSQYA65gRVqRJRJ/pM+2a8Ek8A/SorwGZjP8A41JKBMk89zH30oDAlSYhR6ZFeChuBEA9fWiPL+IcDtQiryxCczRSzyjnuaCpU8mgAs7gVY65ml1kCoFHx8cAySePnS61nbt6xk/2oKLVDuJAOAaJ4UZU9qjZ6TVG58Y3RZswnAAT+tYPw8ov68ghXX3oPtlogN2SUkQNtZfxe3s0V5yeZFarMfLtKQV3wg4mvsPhwJaskEkek1mNUzrij5DsTlER1r5a855V44TIJX0q1I23hy+QtttJUfrWndtg6yCJyOKQpPyBdJUwTMes1g/Gmku2L7hTJTM4FKQv4W1IW7iQoz0ia0mpW6dTty4kpSTiZqKxOqWS2VLIJxmasPDWueSsWz6vTNBqkwtO5OUnivLOIHFAJcwZoaSTP5ue333oOiCcEyDmYx7/AErh4AEhQ6/pQLukDofYGaGrJJzk89B9zUAlDb6H0oaknkkKJzMZoBrA2nn50PYO8etBAkpEd6jvP5eooPFJUDH394roSAZoJkSnvWh8AknV3UngNnn5VZpWg1wn8SmOic8UgTiDgjpVupEamcpyT9KiuCSAT1rxyTn9KCW8xtnPHxV5JMiVST9/ftQd3HaRBFCeX17YoFnFyIMjHT79qEsjM8e8ffFAutUn4f1pd0E8np/aoFXzCSePSk31FSVAmCetBRam6Wk7CZUe9X/8PLZbzyXIwOSelUWH8Q7kIY2HEVmv4ftl/XkRIzPWg+2PHbbECeI4rMeNwP8A026mckn7/atVmPmGigJukYBzX1vRUEWKFA4gTWY1R7oeYypIiY718w8RNm2vlEiJPFKkXfhR7zBMya3ek3fmJUjEj59KsKmhnyrvfEEmIkf2qv8AGVh+NsFKSjIHNX4j5QkvW14RkEKIM9q2uhlxdrKlTOdtZac1GxZebJUiI5EzWRv7BVpch5IIAM0Gt8PX6buzBJlSRVg4RE8n0oIEEjkk9DiobCVEEmD6ffrQSUicjmguEAc9Jz9/fzoF1ke/tUTgAjp6/f3NQDyDEwB1qBHYcf60AVKM/mI+VRAzjB6UEFjr9aiQKCSCEgzUTB6UHlK2jbB5zWj8ABStUeV0DZ/cVZpWg13FyiAJKc45zVdkZwD6Zq3UjhMV1BPEc+lRU/iCRznjEV4DvIoOFJGR/wD8zXCo5wT6AUEZG2dsDpUXF7Ikc0ASoEE9aWePP398UC6jn5+1BdIQAB1HHb7ioFXjKCJzVbduS4lA5GT6UFDqSvOuSiczEmvpvgCxFpoyn9skpzNWFY/x7ehdytIwJ4on8L2J1HzeaD6244ksBMgbkiOtZrx4n/8ATS1CYyK1WY+WaXO9tZPua+w+GHEuaCgnBIqRaK58Lh6g+tYPx5Yupud6U/DUoD4LdLayVZk19C0Vry3Qsq57+tIVbuoDiYkg8gjoa8Gx5ZQrIODXRl868V+Fbht1T7DcjcSIq08L6dcmy8twZ9q58a6sntKWykqUcq9RWZ160KmlJ257ilgzuiXD2m3xQ5+UnmMVs2z5qA4OI70V2vHAoPDKfyx7mhOcmOfv7+xQLrE5n50LJJHYff8AaoOOLChA/SgkkDjPqKAC1BRkZHWa8Sn+knuZoIrkA0IJMz+lB2vDnp86CRRKZitJ4DTt1J3gSg4+dWaVe67m5RgYT1+dVyiZ/wBqt1IgQZHpUmwCcAH2EmoqS1AAYPuQY+tdChuxFB4LSCSQSIoatqhBoI4CyBzUFqEfSgAVRPWgunEUC61Cefv7ml3VZAqBZS/gUqfyiqbzPMcdXzExQVNuFO6hGZCulfX9AUlrQfLUcBPSrCvlnjNwOakqO9aX+GLUNqcjjNBviorhP39zSHjZknwu4FTjvVR8p01BdWhIH/NfU/DyXEae23gADpUi1cNIG/Ofv2NVvibTfxtuYzjPrNaRntH0RVq+dxiTwa19raSlOxRHzmpCrC3QtCYUQRRa2yg62l1BQsSDXGWEMj4BUHXEBxG0zHpWe1exZQDuWFDumJqVYxuq6f5rnmNf00/od7LIZUcjAM1lpZRIkTNcNBwYAxQXJiIB+/v7mgEsSSZrhyYUkp7A0AVJTIzMcff0oS4mTiepqBdw/GCkgpnmI611ATMk4VgCg6oJJqBHU5PWggdoMqMe9ejEg8fKg6TA461pfAX/ANQf/wDwn9RVmlXGtqCbsDdyOKr3iO5HqKVI42nrJHyqZG2IMfKiuETzmvBJGY60HSQekVAggegoBubgZjnHWhuGORHpQBWfUe9AdMcDjpQKurMxn680vunB/eoEtUdLFsruuqpz+XZ75yaD3hyzS7db9oyea3odWxZ7AYx3qj5z4pStdySO9bP+G7Sm7LcZzFBvLFoSFwJH+1Q8S2ZvNIdZRzGABWvjP1880Pw481fgrR8KTmvo9mw22wE4/b76/SpFpgNQSo8CeaBcXtslRSpXXOee9aRXPahZIM7kg/3oTnie2twQnMcQefuZrPV4RV44+IgIH38q4jxk4o4aOPU09HHk+MLtS4FuR6xRFeLbvhNuSfanacitvPFt+pXxMkDvERSVx4kU8ghYJ5+VTquW+rsOtFJkqPeq9y7QxfJWjCD260Gnt1KUhKu45ouzdkkA9qAagZwB71FYA+XTrQQUEngjPXt9/wCtAcSCIj69KACtoEA+0+4qC0zPIjNQC2DoY9QJrikgGTmcZoIqwoe/3/auFIyRiMAR996ASyCr7NeBIEf3oJKEz6mtL4CAOovniEdfcVZpVxrhP4xI2gDbzHNV3w8FKvpxS6kTSIwBU0QJOzrmiolJ52kV5KeQpBI/ag4qAfhGPSoEpJ9utAF4jJAoJV7jNAFSoEZHSgOq9c1Aqtw5E/Tg0o8FbtwJ74oKXULrzXdh/KOlBe3PNhAIjnNUaDw3ahlnctMqA9jVo7cqU0pIxHSoMre2b1zdgBBImvoHg3TyxZ/zEhPGe1WFalpTLSckAxmvO3bKUklQI6itsK06rpTBUVFIV17ff+lU9x4qtmXx5Z3JB55rNrQFz4yuVDa2wAOhiqW71C5uXS6twJ+dS1eK59bileYbgbO5NddvLdpofzSpXqeaggdSsWkg+X8Q7mam14ntUwlNvJ/agOnxQ0DItgD2in7fxOyofEgJ74j5VQZzXrO6bO9kEegoVle6MsFCmoJ9KA6tI0x9BWw4GyeOmKq9S8P+VlD6FR/TM0Fnod2hbCW14UkxBqzWdxn9aDi05kgzxUFCRz7elAFY56mep+/SoLAMgGInk0CxSNxUk84+/wBKEtRPUbegioIghPxdu1cVJ6/QRQRV2PvPzqBJjg4xxigEqJke+amEADPNB4mBxjtWj8BT/ilxj/7Zn6irNLi61lIVeCQqNvIpLyxiAo9BAq1I5tAOZ+eKkQEkRzUV1KesRXignED5UAXZAPHz4oKiQc47TQDJ+JUkY7UFZkx8qAK1D14pV5yBzioFHF53D5UpeXHlslR6CKDOglbsnInNWOlIS+6kRxVGoaSi3aT39RTNu05cGPLxUDlrpHlvea4kJA59aYVr9rZKLQWkFOISauIrdT8UEYaRJ6VSO6jq987sbKwgjBopy20S4WnfeXCQD3VXFW+lWiiXHkqI6zigrdW14JSUW5BTwPas29f3dyuRuPpxFBF0XSmYWD6V5NjeLUnak9KC4sPD946mVNmO3arBPhh3aS23xzNQM2fh1y5ahCCVDEVJ/wAF36EbvLIHYVRG08PPoI3tQO9SudDUz8SRzQLqYuE8EiKTvLy5YSAFn1qBjSLj8UlayooXHWrzTLrc2WysLUmetA8FiNxwAetSMnJNURUJ796WWkE+npk0A1Nzkgn1ihLRIgEj3xUASgjMcj61GRImg8RNDcQkdJigihKScQfT7+ddVJIHMd/v1oIEbjtHsfT7mtJ4BbWjUrgzALckd8irNKvdc/66cD8v+tJExPTNW6kCMg55HfpXhO4KABqKLykQlJFcVIxA+VAFz4hETnrQFQraIk+g+/WgC4oDHX/al1qnvQBcVnd194pVxU/PHFQLOrBqo1t7YgNpMlWTQVlslSwYq88P2q/M3T8omaDV2dkl98KcO0DkHpT+oavp+lW0DapQHSqMjqXiW8vlKRbbviwIpWz0t99fm3TxSZyJoLhlen2KfiSXVg9KDceJw0Ci2a245A/0oKW/1PULpX5yAeg96HY6Y5duS6+QOomgtLbQGnnwykhSe9Wtz4PbsWg6IOOYoEQGFfySBIParvRNNZWreUoIAnNBpAq3jykITxGKC+8xZpLagEhzj19qqD6Zb21rbl1Ckmcke9du9aTboJW1IPrNXvE1Wp1+3vAtgJSDxMUBdhChKitJMkk1nVdutOZRb7iRJ49azz9inzjuRmaKrdes12tuV252E9+lNeBbdamFvvEKMxQaFSYX7V1RnqfpQCKwRgz7UBw7F4Ak+lBzdu6BIPYVFW2cZBxBFABZwBzHUdKGrAxn0jNQC3E1wkDnnsaDxVmR8/SvISHDJ7UEXZJjj/itF4AJVqNyCPyo6+9WaXF5rH/yhn+maQPIPfjrVqR7aB3HpFcIPbHeoqZSAAeTUYx+WBz70A1pR/UAP7Us8jcDgkH6UCymyCRuPoOaC6IBMQodetAs4cxSji9sx8zNQJvOkKgcH7/vVHqbhW9ignp4EpJGDg1oLK+t7FSXFKTCeaAOq+J3LglFnPy6Uilh+6G+7dKUnoTQSRe21ira0UuEUG61e4uiUCU//jQN6Vp13fAoS4Nw4Klc1o/C/hIXrqvxkpCO3erBf6j4S01u2Kgrbt+VYvWbVq3R/lnR6iZpZxIb8O72QHVq3qJ6c1uFXtq/YgXEpSAcmrCsHroYRfTaSpM07pWspaTsU2sE9hUVo7ENKWl9TkTmDzUvENrbrsw+VLnnGavxFPpWpIS6ljzFCDACjxWkvbNpdhu6ERikGJatinWB5e4JB61ubOwt0tJUt2SQD+YfrSFDvbBt1Bh/AyBOKzj7a/MKA2FAcHqaUhLUGkrbKX4Hp0FV/hq7Q1cu2cwmSRUVoyoryaisiDwRQRSgbpiI6/OoLSJJkH3E/fFANSc45nn1+5oKgSMGgEvHHPX7+tRMR60RDHp70LZu/saiuKBSBPznrXZ2wAOaCCu/FabwFtN8/GIR/erNKutZTuuU8/l6VXjGKt1IKhAKQOlcWnOQJ9oqKgJHJSRXiNufh+maALihB6UBYkzif1oF3TGCoGguc4xQJOmFAZ460i4fjg+9QK3boSkwJV71n7halOncIk4qiZugy0Ej83M0Jht27X/MUUpmgsEqttNQFghZqvutQdu1bUyAenag5YWrrz6UrUQD3zV44yzZpDcAqUOfWgHa3N7p7gdStQBOfStBp/i67Qyptj8xGVDkUFqlOr3+krcWtWaxTttctLcbdUZTQbPweLcaR5j0bkmc01earbPsqbbPHSgV0XTW33lPuD+WDTd5caRbJUhLYK+AZFEc01D1+QlmUoR0SattXP4LTx+I4498VRi32d9z5rJMzia0Gna6QhLD+cRmooeuLYtGRdtgJJyBSKbvUnmku7leWaDWWVsp7SkqLhUo81O0btUsrC0p3pFaRlfEVopMiRClESBWZsmzaaslYPIzI9ayrXNklM5jpXCADIT16Cg8ZH+tDUoCSEj5YoIgiYnAyD3+XzqKgI4PHvQKPGFkAAeveoKVmAaghuTOTxXNwiQD8qDixGT+lcUmAP7UEcBAKiD6CtL4Ag3lwoclGfqKs1KudYJNztHMdKQAIGZPyirSPb1fKetTyOQflUVw55H15+80JcwMCD0zFAFRMTAHrQVqzM80Czqv+4/7Uu4uZwPpmoEnlmc5j/mlHTyeo60Cd0YQVE4qiuFBTpVAyaoWK/5oKuBU7y++FKGsQOgoPWrDj5lxUAnqacQw21xz6ZoDpC0rAAE1a2WmIfeS48olXaagvby1ZsrdPnIBB7VVeE9LF7qK3WgdicxNUaPU/ES9MdTZpIO7EDg0pqdo7fNeclIAVkigHpay3bG0AIJkVBGhPIuvjnacj1oGNRu0aRaKQFHPOaxFxqrlxcEpJyehoNDoPiDULGA2g7ePlWg1PVX9Xs0oeSU+hxQA0ctMPgPoBT61ctJsH7oFKQJ9qCk8fWl2i2Su0bKkp7CqrT9S1RyzDSmShI6kUGj07Xii0DBVnvNCvdWFsgq3ZOaCT2osXWmb1n4s8Vj37hJvUmYBUBQbC2dlhHxcj/t+8VPtOKDmwdBFCcEAyTxyM0EYCcfOPv7zUXMCT1xQLvQfegDnmoPKSCASKhhBzQeWBgAiB+lcVkdcc0AVAzKhFajwAmLq4yPydPcVZpV1q0i6lP8A2wetIoTuEkc596t1I6hHBA+deVAGBA6moqAHxmIjpUXEwciTQAWRHPNLkzwZx7T9zQBeAiZx9KSX8MgKOeQqoE3yKTcXzmQevFAjqY/yqiD+tUi1p8knqaorC26651HanWrRQKSvPyoHlhSW4RzXtNc3u7Xp5zNBc3lkksbkL2qAnFe0tq48xLm4qSgyc1Be6vcp1RlpptcK45rU6No34PRP8sP5yhBqxGA8V6VqDNyblxKiQf70q34kv3Gk2re9RGIorT+CSp1+bkHeDPzq51p5xq7SraQmgzfiRr8a0NhBVGQaY8M+GbLyvNfyqfeKDSIGkWKNq2Eq2jpAqmvXrS6fhghHccUQBGirUvf531Ippvy7D86wD3Boq80e+srxKWlrDg9cg1zxKGGLFabdhIVHQdavxHzxpT/4mQTM9/arG5bcetllclSaypfT3f8ALuNrn0rPXi1Nahzwqg32lHzLJkgxjgdabUkD+o56xVESYNDII7n160HljkSSrnHaaXcSpXwhJgdBQBWmRQykzIPrRECaGoEx+1RXfiCQkAR6VCCVScAdqDqkJ6jBrSeAAfxV3IH5efnVmpcXOsQbjnMfSkUEbscnmrdInKYBVB9q4tMycD1jNQQ4OCnBoTyiok4J9BRSywfWBxQjun+n1mgXdJKYgwP0pJ5Xc1Ai8rn+9JuriTJz1oFLj42VIPvE1lXnlJuXEnocTVDTTgbb3bZNMuPKWxvB6RigtvD1sH0nzkySOtKXjSbS9UQnA4xQcudSJaCQdta3wk9Zr0Z4vLlRGJHpQVuloB1FR3naFcd819M0G+KrUJdn4RirEqo8UoutQc2oQdkETVJY6Pa2znmbQHalWLXT7X8Ddm7WIRjHFA8ReIre5d2pSMf1c0QlboFw1u2ZIwQJpvTNPuy4QhcJ6CimNW0C7cZUQSVDOTWNUxqNvdqQlpZCTzQWenuakp5KVNmOpNW9xo710yCpJGZxQWfh7QxZkHbnkVf3lm3cWu3bJjj5e2a1IzWHv9LVa3BWG+vJqC3EqbVvTtJBmeKy0pLB1KNQIMFM/KKB4ltGxeJWgRPaoNToJB01n/8AHvTxMpOD9KoGvp/bBroV8MERPfmgGop3BAHXOOaE6ndwlRjBx1oBqEpM80FZgketQBI7Z+VQMnExHag8ADmZ68V4gAjig4SfUcVpvAoH4q4Iz8H9xVmpVrqqZujPYUm2naSqOatI7gAkgZoZVJg8E+sVFdTjOJP1qDgBM/oJgUAXCNpMY9yKTdkqj7+/vNAq8raJFJOLk8kRxiagRfWADIn3MUk4vdIBxHegA58c9jWa1JkC9PcmYqifkqbblJgjIo1qFqSEKBHWgv27kWFomCCVCYFI+Yi83rWYPQHE0Ak6X+JSR+p4p21sLphvYlR2mgutK065aU28rcGzzWtcuTavNMh2QrvQN6tdOW1qSlndI5rGPXd6LlThSoCeIpQ6XtQv2w0lJSOM0H/0ypX8x+4TjJT2oL22uNPsrRDSiCR1o1rqdo22pTbvxRzMUQgrxp+HUtAG5OcGDSS/Fze8rLSR2+CnVJu+Lf5u5CBz0FMo8cPpZgj5RQMWXjlSf+o2Y4mOaeP8QWgdvlkk9fpV6nAbrxbb3aZVbgg+1VOqahbXbf8ALlBP0qKp7fY04VlYnkZzU79SXm9+/wBMVBotBkaa0UiTHAqxCQoyf0qjhSJn9a4f170A+2TPoOPpUCqFQQEweAMfWgg6OsRPHrS5BKiRk4oBGBAx9KGsZJHA69qg8iZPavKTOOh7UEVBQEAiK03gI/zrgHomM+9WalXWphPnZXn/APGkiPr2irSOcCScd4qDhSowkkEdKiuQlJ3KV8gDQnFgDaDx0oFHln1PahkBIJOYHEHP3/rQLXJkE8fpVW8eYxUCL6sn0pV4c9aBdatucn0qh1FSvxyZ6iqJXK/jCRkenSmypH4SU/mA6YoF1uvLSE5UB/rTVtbl9IVnPHagtdMaLL6UKJAJitgxpyEIS4mDMHuKBbWdQeADSQAQYwOKjpNrfXjzbygYSetBv2PIVbgPFIUBmTFUl67pTLii4UGMTVqRS3/iBtBLds2gJ4G0ZqgudSun1kISrHYVFcbtr24P/Scn1pprQb0p3LUAPfFBJegFOHXQD3mp2+jWKF/z3kkZ4NAydM0IQC8DFcNloZVhwR3mg5/h+ig4eHtNLOWemhUoWkCKgI2zY7ICwozyDFMW9npj0ha0pHvFAu74etHHiWHiU+9CvPDym2SEHd1wZFUO6O6zbW6WlmFpwSTVs3tWJSAB6UHgRAgmRUHPinJ+VAulPxEGCAPik/favKwqJAHtQQUkDoBzmguJE8ZFECgqMc5+5oSh8cdBUV6O0CKksbcTQDcyeQPWtL4Dj8TcwP6R+9WalWurqQLsiRujj5UoSTMiP2q0j0cwCD6V4RJ5FRUFAg5yD6UF0EZMQPSgWXycfKKgpUiBQI3Co681X3WODJ7d6gQeITJJ96VdiTPNUBcMJkYpV23Z8hb61DeOJoKQILwUrnbxRbPctJCjH/NBaaAhp8qZciVcVYv26tP+FBkj9aBlCZYDiY3CmRr6mGAhK/egh/iyH3Qs5VOZ4FW9trrzaNlvO3mQagmu8vbjK1kT60i/Y+coFb0H3oOof0WxTDzkrHIxSz/i/SrbDLYJ7mqK26/iA8JDDaQe4EVXPeNtWWT/ADFCgTc8RavcKy4rPTND/Eao4nLioPI70AyNQBI8xcV1RvWwCVq9qAxbvnEj+YqIxnj7x9KgDqSf/uKI9OaCDt3fMmNxA9TXhql7IlxQ9ZoGbbxJfW0AuKPpVgnxpeKTtK8UHk+IFOncv83vVja62ooMK+L3oLHQddceuyy8SVcAk1owk5O0j1oBqAHIVjihKkEE7h07UHnAISDwBQiZME0Al/FiAfvpQyAokDnueTUECCOa4pe7B+lBxZhODBPFaTwD/wBe69QDVmpcWurIm6nPHT2pcJyZHv6VaOKGJjHtUUjJB59QZqDjoPMCPY5pdSoRBJ7/AH2opdSY5HoZ60B0iOQKCuulALmQaSu1EpIgcVBXOFcncCfYUuqTmIHaqBLkHqZI46VT6i44l8NlUoWJoOshlMNIPP60K8acslpJTIJyaArFypCw40DPWKeaulur3Pqx70DL10lDuxC5QOk0JDDt2v4AZPY0FvZ6KppO51wI9DTiLzTNMEPLSVDpNBX6l41tgkptRA4HWsxda9dvuKUHFAH1oKu4vXXVncpR9zQw4DkzVB7e5bECI9TTTN1bkjfGagsGn7Mj4YHzplLiEJwY+dBy0uG1vwIn9K5fltC4xB7mgAnWGbZO2RI4BFJXGuZJbGTzTgWD7t2YQCPY1Jy0eQgLJJnpQTtkhEFbZ+f37V65DZPwxxP+9AshKysAT71b6cw+VHalUdCB1oNX4X051F3+IdSBAgEn79K1ilBXTPWgAVHtJ/2qBSNw6+oHFBxRkT/xQVjMAY7kc0EDGagsGI7z9/f/ADBwg+XJSCczPNDCJMx85oIrBHtWn8DEG4uiOwk96s1KtdTkXeBMgDik9m3ARBHSKtI4B8OUweJPWvQAO1QQUueFcdhQHhHXrxRS61jbzApR4gCTj0oEX9oSZVnoYpG4JT6x1ioElkFMz9OtAWoGT36VQuCDJxwc8VU6yACk/LjrQLpCkOIWBmZ96s79xq4t0bjJTzigqbpwN/8ATPH6VNDy1IjIoLLT7QPK/mr2j3qyd1S301shspUqI3daCi1LxDd3SylpavSKr0N3dyv41KIPQ0DCtOSyncvniaWftlJSds9vagU8lcwM0VFspQkif0qjircpM/saj5ecc96CRLjAB4j5V1N6+MbsHoKC40BKvOLis9cimdUt31oU4lB9DFQZ0tLdf8szuqxtdMbbSVPEEiqJI1JttXlstCeJipB99TkFO49gKgIu5ZU0QpMGq95QKwJnPFA1YNpW6gED4ufWvp+maSwxatnYCSOaB4tJZMJwnPtUVnEqyO5FAMgA4AT0kc/f30ryogwkDuAPf/egiYHxKAwRwc1wFET/AFe1ABRzzHyNRIEEYmoBqT8UzOeOagqZx04oOLKigiBNaXwH/wBS6PoP3qzUuLe//wDnHr8PAGTS+1JAGY6ff0qgZSUpkCMdRioKVggH371AEzJOP1oa1wnMkUUo6sJzMegpVagpJAJz3H9qBJ4TmfWKr7gqPTHrUCrpEEHgc0m8fzDv1qgeSOv39/cVV6ylSkCBmYoCBDZtknrFIOlwKOd3rQStbZThk08W2GUyYJoE7h91QhoUI2Fw8guLUcfOgHY2+5wE5ANX1uEoUEBMiO1AS/Y3s7o4Gap0B24OxCJI9KBS4ZfZchxKsdxVlodivVr5Fqj+rJI4oL/XfAt1pzPmBe5PeayzFqnz9p5BoLU6aw42mQDUHtHtWhuCQekUFpotkyohKAPbtW2/wBhzSSCn4owIoPnN/p6LS8c2oSVjipaXpb2oXcOYT19qB/WPB34cJVZgSByMZp3wPorVtdOv6mhJ5AByKCeveHdPuH1v2kAdgKw2p2/4W728UD1namWnEDM9K+q6eEqs2iMmAMdKCS0yZgmP0ocf+IjtQcP09O1CWCcCcUECZmIJHbpQsiYIoOJUo9RH61DclXXA7T71Bwx+Wc8UNR+lBAqO6IrUeBh/OuYOAlNWalWepnbeE+g/alzODMJOJjNWjkqIjaPXGKDtSk547gGZqAbh7Z7bqAsc9fc/fpRSdwSY7GlFpUMxIA5BqBV9Uzk0o4oZJoK+4OCO/rSxzIJiKoioBNV2oq+AlQzPagrluLWAkTHQ9KmkpbBKvqaDhulqOxuBPb3ozdg+seY4TBzzQdtZF0lvbOau9WSLPTSsASrtQU2hJFx0AntWx0XRG3gCpO77/aguD4YQ4iAnpwTQLfw1b2rkhKZHWRQT1PRLF9qFtyfU1VW1ra6QvfZgJc5mgjqesX102WnHysERtPSqW205TrhUBk0FmjSnAgfDtxS93Z/DGfrUDeg26re5C9wgHM19G0labu08vAAEZqxK+eeOrRdnqxWlJhSvpSul3flwAkA0Vpbdbt4kApx0imEaUViVpKR70Dh01ptlW1BJjlXT1r5N40R5WqKgfc0B9FcSu1TJymvo2gPedYIIMwenpQNOEidue0VBJkmRBPAPag6oE8Zjn0oCkkmNoM9xQDVjOMCoHrQewev1FeWkRPEVADfhQ7ff9qgQSZEg8yetB4wVYEelaXwLhy7Hon+9WalWuqp/nyfekyNoJ2x3MVaRFJBwE+3wzUVH3+/sVFBPO4mgOnkTMUC70ASU4+tJPqJSQCSTUFe8SAAYMGkn19P2oEnVTgEfKgLVmR0qjiMmP1+/vNVWqbVvBOUiDxQJqUhtBIz/AHpJbqlrgqJzwTVFhplq4shQQVdoFXtnZvvJKJOBgVAlaWxRq/lqgEHMirvxg1t0ZKkCRGYFBQ+FkSnbkxzX1PwlbgtblcCgvbpKENyIB7CqG7uC2smJM9+aVFfc3qlJiCQO1Vjjbl04AlNRR7bw1cXCxuQYOec1d2fhpFk3KoBPUHrVEHrTaCB9KzuqNltasY9eKBRu6CDABBntW58JukshQM4EGkHPGmlpu2PxAGRmI4rLaFpQccjaCaVGxsbFNs0PhHpiuklxzbHH9RHFFOfhyGZI6V8b8foCdVV2mqhPRHANoxxW68Gvj8MpCskTUVf4WT3J7VBQjkQaDnOCJPQVB0SdyUhMdhNAFR3GI9vv74oakke/WeKCIFRVKsUQEpIVO6Tk9jUtsCBnvANRUCABzntWo8EABdzHQAfrVmpVjqp/zBwaSwEwBgVaRwQkkQmSe3NcXBHTPU1FAWDmD+9LrO6RigTeX8O3kiMkmk3pAkkQrMjFQJXC+THrSDxBk9CaBVwEHkH59aXUAIA/LPH39/WqIyUp7+5qo1kEKQR26UFegZ+JUVBDKi9IGJzNUbPw8W0MmUwYrrd3cN6gdqFbQcbelQJ2BU7ry1rGQKvPGbaleHUKGSYkCgznhv4IkATxX03w1dBu0KZA98UDj+ob0RPWM1WvfzlGAc/r9yKDjVh5udivac9fSrnTtHShQUtOf0++aRFqryGBtCIj1j7NVuov71jZiT0FWkQS2gMlazE9zWV151jzCEqBPWKis8U7nY9fpW98KORbpSYnHSgutU/mWCm+ZB9aznh9SUvLE9Tz7mrUadBSpAEg4rrbKJwB3zmqGrhCUW5Vx3xBr4P4+cLmsOARKSRUpFbox/zARI5ra6Ao21+ls/1gVFatCtoJgnnHeoqyMSJoIDgiMeowPevRx8KooOFI7QOoIz9aEsDGJ/8AEdPuKASvSvBPM0REpBV715QSkgEj0HWoobmJA7itJ4JP8y5HYDrWpqVZapHnkxOBmKRCSZV9P+aUiBgkYT9K8SIHA+VRQXDMgbZ7Hil3lp/8QOZHNApcbciP71XvlJMmMdZqBC5OD9KSdB6GfQc8UCy4CiODQ14yVVQJtYSsmcCqvUylbkp4HE0CRb3tyk59+aYYYJbgRI5oNT4V/Dqd2vqAHerq+RYsrBYII71Bn9JbS7rb5x+XFWfi7/8Ab4QDJERVGR0F+FcxGK+jaKAbPdJxQOIB4J5+/v500yynE4HoaC2tLb4QuJI7ffpVin4RtAgz9/rH3xqM0rcRGYMCME9qq7t1CTJ71KsZPxF4hcT/ACmFx0qrsrG7uf8AMO8dJqKZasC4rcOnatr4W00oZDqpIA6/WkSrlTSSXt23IJkcVhrS4SxqTje/qelWkam3BcSknmMx/tVg2CUx9/eKQe1S5DFi6Vc7T6ff38vz/wCJ3/O1Z1QONxpSFbB0NXqVRjdit1cOBl63ukjB5qK09u6H20OD4iR0NTUJ6fMUHIJhUD51xQ2iB15n3oBpIUnEDuE8feaiqB8Shk+h/eg4pPQZ6c0MTMUHtm45zFQWAkFIwKgGoysk/StJ4H/Pdew/c1ZqU/qcfi1QBB7UoCQntxVpA1ETz8qiTOJx7VFDeT8ODnqIpZ1JEkqyOsUCLx54IzH0pS5PJB5nNQV78gRSboSQcxA6H7+xQKukkE9TS4APKjEff9qoUvHvKRtH5lcUs8Fi3AMST1oAtgJIE/rVn+HLbEhMTQF0q0dfWr49uOJ49KMXXWH9q1KO3rQPeHADeOrjJRmelN+KZ/wFQScHp0OagxujJ2wfWt/4fut7ITIiOKotWnAVAdsCrS1WkISN0dgOtBY2zoKQkEGmy5AKh69f7fT741EI3dykEgwB71lfEepJaQQghUjoYrNVg3LhZvPMc4Jk1qbXXWFWgYSQMR6VAFrUEof/ADJImZitroWtNItNm4cZ6ftVn4Vat3LKrdx2RxXzu5WP8bUWyY3TNWpGs0y4+BIJ471cWjoUeQZxz0pCqPxvflqzUAqCRPrXxLU3Cu9UruePnT6oCTCwoHg1v2QLnw82s52jB+/apRd6A+HrEJJG5JAP39asjAiEwSMQJ+YoPDaZO3J9On9xmuKhQ/LtHGRE/eKCIGYxKcZ4IqJBAACSkevH3zQeIPznrUSBJMSeomg4cSelDUJ5oAn4V7if0rS+BxtVcj260mpVhqY/zSsEiBSJx2HvVpEFHByJ9s1wkGCDM+lRQludARPpSjxWPi2qSkcdZoE3VCJI+XFJXCgJPNQV7yse9JukmYP39igXWnkH6Gl3EmSe36VRXPoLtyFTgZ5rly8SqIkigAwoOPDBEHpVs++Etp3Higf0B8PEpQBT1zZsLlaufQVAt4cWEX1wMwEGmNeVu0hc5mgy2mJAaBFaPQr3yklIUaoure8E7ir9at7S8Chzg/rUFmxcjmeOa87qABgKz71RVatdny1ET8zWMurh24fVJJHSKCr1JACYTyRxVMtd42okBW2gIzqLyCCuRFXmn62+lI2E5HTFBZp8V3aLY28nPpRNFaurgquFiRzPfNQaTTbrIAMnrFXaLraiZyOo4qjFeNtQK2VAHHaa+ZvK3O8znmkHd0CQa2HhS6DtotpXalF7oDnlXLiDxux7VelIUqYgKzH370HFIHJAiRwMVzAOSASOee9BNI3QDAI59fvNeKEn3HJ7UESMdPcCKGqOM+1BAmTJ6frXCCMEEHscURE4Tx860XgyQu4xiBmKs1Ke1MH8UfiPsaQI6FKZpViOzGQB6nmhObkZE56c1FCOe57iKXeX8MZnsQf2oEnkyOv0JpG4gJiagQdAEDkClXCAMH2z9+tBBsJVO4gAUjfOJb3JBwaoSZX5gUvoMil9u87iYnPH360EmmEtJxE9qMlty7um2SCBMe9Bs9O8MG0baWF/nH617UtPebeCACUHpUFfprAZvrhJPxbfrUtYKTpCgoEn0oMzpCgu3UDyKM1cKZPODk1Q+xqAWIKo+dXel6id8EmZ71BdPXhQjcTAjpSatQBO7digV1HUELbCdxO7uarrRkuKkp/N1iguEeG7dVuXX4EZAmqV8WLa3WwlBA7UFLq6LYNEspkjrR9GSPwZWrGTzVD1kyw5cb1pGczWgtbhtFuptggKIie9QLWrjtu+VKUYJxVirUwW/wA0ftQZfxO6HGiqefWsM9AWYyKsHgf1q68PXXkqTmBVo1ls4W7pt7+lZ571qEnekFMkHgkVB1SDHABJx3qKwlUCc8RExQeTAGeD6EzU5gREHptExQcME/7R/wAUJ0AxtBHtmgHtVjBPyr233+dBAjHTmtF4LA3XB64FWazTuog/iVfDik3EYnbjtGDSrAVqGc/2moFYSmRwe1RSzqus46daA4lQVmFCOJ6UCb6xsMHrGJqteXMmePSoFH1ZM5j+1JrJ71QlqDim2pT+U881TP3DtwAgc0D7dqu2tk74G6BmoeVsMDiiiN2xUoVMHynUKR+YZojU2mu3KGkB0lQSIAOYo1pqqnrsIcOKgSt9i9XuVTtOw4mRQtczo7npQY/SndiVj1NWYti7aqeHAMYqhRG9onn39aes73yCVqMRQXrutt/gUkzJ7GkFXpdbO1UE9qgLplou6UkGTVrfvW+lMpQCFLGaCnu/FDqkFClAJ4FUI1EuuOKUr3NUTlDrZQRM1L8Q4xb+U2lRnsKKhbak+yrKSByJFWNlrIbUkEnJ4JojUWt5avW25zKvSqm+u4WUo4H2KgqtVuAu3O5XT2rKOSpRIGAetWDxxHc03ZKKDuB7VRrbO58/TsfnRkCtP4fvU3OnpSrK08pNQWKoBG4BJGfy1EwMnBiKDskRnJrqTClQYAzQeJ6b/SdpqAIJmY74mg8sgemf71FKNwwfnE0EHQc/Kr/wZ+a5+VWalNanIulBJxzS+ds/tQLLBMgEfNP+9LqkKySc1FR3hQI2mR6e1LPLAMTPagrbmdxV09KTcUOR0qBG4VGQSJ7c0m4sA5xOPaqFbs+YlSCcfQULSbFt6+QOYMmaAvii6Su8Qy2ICBmg3DjabYLJJV2oO2VyF8CT0iuWxKtQhSTtmZoNA7cMpgQOOlVtvdeXqI3SAOpqCw0x0qvrhfdERXNWV/7M9OJzFBitMSo7j3NaVja1pO0qzJM81aEggLbUdomeKVvklKQE96Dru/yUiYIzn2mndOClwkicZFBcm8bsGClEJVFZvWNRcde3FUz0FAj+HdvCNgInrVtpHhrcdzznXqaC8R4fs2zu84D6UJVhatufnCh6/f3FQFutPtrxhLbQynsKz2p+Hbi0WXASRyKoFbai6woNkkDiri0H4psq5igqNSUU+Yk4kQJqoiQaAaYUZ+dN24+Hj51Rf6GQglByDirnR3PweokKIKVd6g1SIWjf8MdMcfKunPM9/cUEYJGYHqBFdk4MATmSOfuaDwKlHIievQ5/3qJmBJH0oIJClElUY6ETRJKSQmQR1I6UEF8RtJJPCf8AStB4SABuIjpwIqzUomp5uV/ClJB7c0oSQDhP0pSBKIg4HzoTglO7amDniooBxEdPSaXe2hJMEEDMCPpQVlw5HQZpB0mfSoFXTuIIVA96q7y+ShzykfER1TVCI8y4uPKbUSeOKt0Np0q0Kj+dQ57UFZbhV28SpO5RM7qVvGnUXJQSSkHFA9YJS26kq4Tz61Y3wZ3BxpOTwRQDtbS4uXJKZHM9KHqrJbvEzhfWgtNCRsDy15/l4np94qGrPAaQ5k56A1Bl7falgpHJOKbS+VDZuwMxVHVJO34eJr1wAGwIKscUUk+tRcAyB2rQ6CylNt5xgwOtEU2sXSlvLCDg9KqmkrduEhWRI5oNtpjFu3Zp3JBURzS+pNFCFLbUUgdjUFO5qI/IHCVehqbNwV8kx3qi/wBNfRbtJdUondkVZPXbd0wBtSe/FQYnxJa+XclxoEdaPoF7sGxR9DNUQ8SNbz5jXCcms+t3EJ+dWAaSQeactF5AI59aC4snC26gnirpZUlSHQrtntUGr0+5S7ZgDkCIpkAkAqgDurNBBKoIkAfYqRB2dyREdv8ASg5uI6EntPWujI9OPv6UEF4JgSZ/qHvUEqkkRmg9uBImB6itF4Q5uZmZHNWalE1NRVdLzugxSbhO44NSrCrh6ARPpFCUsgiRBjqM/WgHJ7x6xQHlwD09KCvfSMgQaQfUASDgjmoKPVL4bSw0SFzSjLf4Yb1iCoZ3VRYaQhpgquHAJORVXrmoquFkT7CgHpVwpAk8z9aDe3HmXJAEqnNBZWW0kJgCe1PuKRvSDkxwc0FppuoW7fJEjvVdrDzT1yFo/p+lQMWHmG1WsE5xkUl4id22KW0kyeaoza3QmAP0pvT0l27O7Ijmgbv0eSgpHII4pd5wpbAnIoA7S4ARzVwm7/BaUUrJkigzAcXd3wCT+Y81cv6Wtjy1gDORQWVq4tLYCsf3ol04DZu7ldJ5oMjt3XBHWeJptvcFDOaC309xVxDQyOwzVs2SyqATkRAiKBPU7bzk7o5qmLRacUtEgD1oHFvNP6e4kwSEkVnFMeZJQDIpABKTvKetGaMKkcCqLFlalKTzANX9s95lsEHMRUFxoV0rzVNk4q+BIHE+3IqD2JkACOSMTUkmTnBPpNUdURtwI9e9RbnEnIoJbZHJjj2+/v0GE/FMAHGB8qDxRPAMjMdq0XhAz+IGZkYjtVmpXdTKfxbnSDVe6oARtMdhFSqCs5OR2zXClOcgmZwIFAt/UTwB6T+tKXaoIAJqBN1RAMd+1V92RtURz1oM++lpDqnV/m9aLpbSr+5/nz5QzNUL6vd7Hl29v+VBgRVXZoDtxD3NBZqtmmRKU/KknbUlZdRkn9aCx0dLi3kqWPhBirldki5vAEKEx14oA3unqtFkHCvXmq9ILrh5xQX9uC1ZpRgEn3rPeKVlPwgZ7UGZcWvec1Y2VwWmQ6Dx9aoO3dm7X8cGmy2gD4jJ7VAxp9mkOKccG1uKr/Elw2tQZZOAKBXTLUtHzVj4ulXjby3gEkkgYzQOeUQBuAT6qqv1NxW0pTxQU6bZzzQvbz6RR9ii5gHBoJWz67W63gdavbV0XcErieaCd84UFI6RNJXLKfwjhSTKhIFBT2a5S42TEk9fv7FB00E3DyOkH0oFHEFD2fnUig4Ij7+zVDlknBJEQKsbO4CHIUfSoLu1WWnW1pPX4vatI3cJdaCuneMVAUOfBIUDjt+1c8zEhQie00HUrkjInuMURtU0BCQehxMfX/j61BUSBn5GPvmqOSNsgY7Sav8Awenb+J9x1qzUoWpHfqKwZgcyAaRuTCztMxUUHcYkgD2GPpQ1qx0+mKALi8STx+lJvqStwmefT77VAo8oA5OBVJqWptNbkoG5R9aCjYS5e3IbIOTjNX1ypFhbpaT+YiIHSqKNSR5ilqgzJwRSaj5boXMRQNNvl5YbAwqnHG/JBTxQHtFI2ETCuOtP6aXE3oVtPOD+1QF8VLdQEriMZqu0NkvvDen83NBc3akJWACAEcVjNevPOul5kA1YKvb5ntzRQpQbDKIgn5/WqGGUm2AJMU/aJduVbxJTzioHNSvwxaBlBG7qR7VRNWzr7vnHv3oHmwouJQExtyYq1aZ8odldBQNMOqUkpc4IwO1AumElsk4gYoEgEA7cT6811u3KVEwSTzA5oAvWxUY/UUW2T5RB4CcTQPKUbpHG6Olc8pWUFspniaCicb8i8VKcHpEVy3Ulp9a0HkTQI3az5hUeSanZq3qiPrVDolpXw4qRTtIVn51Bc2LxLISSZHB4irrR7hRb2LJkmoLILIOYz2FdWdue+JoPBZzM59MH50dlXwx2xmgKpZ6VxJk5kdfhE1RIgE7Z+v7ffrWh8I/kfPBJBqzUpbVir8a7gbZPWq1UD+kexj771FBdWCYAA/vUFHPeROaBV1zJIM9ZAj74pO7u27dtS3YAHMd/71Bl9S1Ry+WWbZW1Gc0G1twwFedKlHvVDOjMg3fmxhOTSutvhdyo7hE0CzqgtmQaGwlK1bXBI/egO20lpzc3xzBFEvLhS8qIn96KhYvqKpUZjMirix1JKdVRuACQODiiGfEV+3dOBtIo+jWpDYUcdjUCGv3P4NCwDE4rDvOF1wqM5NagmyraMc01aI3kuYwKCO1VxcBPrFa+3/C6TpgK/wAxT1NQZC5uFXN2taQSknGKt7daUWW0iDmgjYoBlZMmrazVvVtJyOJzNA0pKANshJ7zSV+8ENkSKCFlZl1JXBIHWnxahtvdHv2oI/g0uEkkZ61J/Sf5EwY55qDmltoS6EKwlJ/qq7vbBp0IW2n39KDPa9ohblxAkxWUlbV1CgeYyelUH1G0K2g42JHpVfaObHADxVFsmFJBnI/evKTIiIA/TrUFhpZSHQlRwTH61bXC/wAHeNqb4MTQWyXkuEFOfSpyCciPUioJpVAIHWiIUlAE/p8v9KAgWCPiMYqSFKSMkgzQS3YJVCp5zWm8J8XHuMff3/fU1Kr9Yc/z7pzlRiq64WIhIgCcVKpVSychSZ6KjAoaVqSTwSfSDUC2oXIYYUdoJPSs3qDL97KlrOztQKJtfJny2yOu41xbigT5mDFUXWjsts6Y6+omVDBrOfhFXVwshUCcUCz6VWjhQqTHpR7RlTsqHTtQN2rYU8lCzyetWmo+H0utoU2qBFAG10QNtn+YJ5EmpNaehtW5Rz0j796DjNiq5uUwrdnpWgKfwdkdyQmB1qDB+KNT/FvlpPA5NUdagm3znintN/IszA2x6UoY01sfiCYiCYxVhqwcu2CRMJ6VAC309DdqlcfmxmhXp8vanviKCytLUtsIXP5uM1Y+SllkcboBg0C/xukqSvaE49KUuLdbzCjnpmgvdKDbWmlJBKwO1defm227cioAXS1izQpudx7VY2innrDapKcDJJoJaVZi7dViNo4FNLtnkLhuQoHFB59BW1+HfHxkcmsp4r0AWiUup5IwIqiqswpxHlqMp49aq9SYSzdEN0BbVwt4MkU8hxKh+XPqaDwWppQUknEdPv1q4eu0PaeiTLiKCw0m5S6wAkytP5qsErKuTUHfN2qP/cOsURKuOvrxQESqPlx6VMqlI3An1NBJC5xgVqfBxlp49JFampVbrbiUX7oUJk8ng1WOObiqOT39qlUuoylU9f8AWoFQwnFQCuGw4mFCRSa2W0/BticYoBvBCUqKABCf1rNvBaipZmJ6VQ/56v8ADdiT8MdKqGLvyXNxI5oFtX1BNw4DGeTFE0l9YP5sc0Fg7aXAuEugHb3Bq5avFqtigqzQBQy8pe5TsI6mhOqJPlNndJgxQXOiWJt0ea5jrmqPxZ4iIUphlQIOIFBjFqK1FR5NcrQkBinLNwAQYzUD+mplRI96dXchLTjKsg9Kg5buedtRIhOTSN+Cu+A4Hb796C4s1FbaUTARzNcvrlQcSgHMcCgZUHGrPzCZ3envVpp9gLjQ3H4T8IoFtOcCUOIUJMEZptbbYt9ySN3XPI+xUHrWzLkgiABip2JUCpue4xQWdkg2rvI+LODV1a6f57gcjnpVC2taYsLS8OR1rH+I3FXLakK/pxQZrTiU3flqn1pHWUJav1ACAc0AVp3IBSKm1c7QehFBMPlpIVyCcU2h1brUJkTQN6VeKsLpKVCQeTWjZeS6kFHXpUB2m92UiPWipgYEbetBNJnmRFS56zQTbPSZ7elavwUqWbgcwoZ7VqalVmtbV3rhOfixVY8kdQCPX7+5qVQFI3f1RFQV859Kgio4ER9/YpO4UkiOtAteuRZqE/EeKpCtCbdQWfiqiKF/+3KM/eaot5fdIT9igettMDwyJ96Mi0Nuvt8qC70u4LxDbuERE1zU2m7dwLZXI9KgSDtzeK8towmYJFXej6ULRHmvyfU1Qtr/AIiatmi20ZIEACsLdPKuH1OqJO41YBV6qOqM0VlRJioLqwUEApPOTQbxz4yZqDmnOEOe9M3KCHQ5EielBZWw8q0K4gqFLWVq9eaqj+oEgZx9aDR61bAIZt0CDjAq/wBHs/w+mJtyPzjPSgzz2l3CFuqQIAk/Kaf0+wU4ygqkyR0qC+Nqi2RtIEgZ9qzKf5d8tROEk81RYWlwm5uQUniK01lqLLLaWlETwaRFi8pq4ZKFpBKxieJr594itU296UbRCulWkZXWLBdo8H0QArIA61T+IT5i0OCMjNSKTt1KKSDOBmipaC1QKobQztHxiAKdY2JAJHsKg88je8ClcZ4pqyuV278LPwjJoL63uUup+AiiBZKiJ+dQEQqckxFEDg5Jj5TQFKsEiZ9q1Xggks3BOMjFWalVOrInUHIP9WRSLzm34cUUBZCeYT3oLhJiOP296g4t1KFHdx71X6hcNkkIxjkUGe1HU1NLPUDGaqLi/cfUTG30Aqh7TXw6ytlR5FcXpSrdSlICj8qDiHn2jCkwkVNd1vTABmgCi8eCtiEqp61065uYcedKUSMTQXiV2WmM/AoFaRiqrV/Er7rfktAAcCKDPOFTvxunn50o5AOKoiMGu+tUcNSaVtUCfr2oHmbkyDPzAqayVI3+k81kRYcDasEYMwDVgtS1sJgSeaB5tSlsoQqYJir2yaZtFtOKyecGM1AW7UXrsOmecZrUWTgWu3g4gzVAtQuGmlOpB5H0pyxCBas7QNxieKDnilS7ParIDgzA5rGFTm5SikwrqaUjlre/gLoJ2hW7oauXrltbYeByrJFAxbeISlaQs/l6GqrxPdC5fS+CfhzFBVXbydQtvLUlJKRisnq4MbUxg980CNqRJH0p1LcSUjJqhu33KQN4nPWjKbVO2IEYjFRUUlbLw3IxPNPrDbySsE0RK0ulWqoGR1q2YuEuJxMiJqBgqO2AB79a6ndHBIoDAkJIyeuBPz/vWt8BGWLkxkqEmrNSkNXATfOqBJJMT04qtdAUZwaKXchSCVQB3P8Aakb2/bYTCFAgY5qDP6nq5IndjNV41ULB3K5qhS7QHlFUgD17UqW0oRg0HLR/y3grsa1elajbLSBcqAB+dKLVQ0JSZW4FE9ODSzqvD7YnzED5VAhcXmktDc2pJ/vVZea0pSC2zhPAqirdvHXFCVk1NtKlQSd3vVHLhW8BI4HQGlVJg5696Dm3FSCBFANQz1+dcqg9qsoVRk9ewzioIs/E/tMRV+ylAZAIqUWmnsoWltCiO8U54gHkuMtokGQTFQMt7S0gzkiautNdIW03/bmgX8pVzqCwrgZzjNaZttm3sG1qVBQRVgpPE2rjUFIYbUlRRj4aWU0n8AJgE/Wgz103vf7R2FNInYkKJKeYPSoIXSto3ITHzquu7ouo2HKgKBazdSl/aTiqe+bH4laTkd5qirAAcPf3mrfS0pd/N2GTQPFoIVOIHrUkOJCwpREA0D6m2H2pQuB35iguJDQg4Pag9bON5kBHvXm3iy8Vp/KD9aB+wv27hzZxH1qz2eXkjBGD3qDhO4jJAPXith4BkW9yMDKcdeKs1Lha+YL148mScyBVFqLv4JyFQYopC9vg6yCYSRWa1K5JVBPpUFRdp84YPqKR8k7sK9vv74rQMN6UbRJ9qggblDd9KAq7VCkBaMT+tLuFxrhf0NB5L61YBP1rpUVCFbj86ARakmDijoa2twSJ6UHEJBcAxk9TzXFrUhzy8gCgK6jagHmaC8n4J75iaCDadyQKkElA+XJoArMnFRqg9ukcmM1LdtBE81BxClBSSkZP3/rV15u1tO5XrUofsrmHApJ/WnLx5V5tMZ6UDlotS1NJJwMH2itLcuIs7dl4wCkdKgjpzoW+X4yrvTNzeOuFTe4pSeYOaoorZaGNYcbdE5xmr02oXYLeCpAnpQZNaSVKWehij2yg4khRjbxNQBfeATBj/WqK5c/myDQDSr+bvBpG/wAPlXf1++1UVSEFb/I5q8sWC22CKUFfC1YSSB1NeCSER34E0U1pxKTtnJ6UxetlZ3CZ7UQklta1AJkRirBphPlwrtQQsrbyHipszVi5qn8ko61BC0vWlgblAK9TX0DwApLltcrGYUkTVmpcZzVNbXaaw+N2AvvWd8S63+Ke2pVNFVyblRZQN8kHI70rqgG1BHBA60Fe+ClvA6ZpJKiFSaA7bqQPWO1CJIWJ4qgynNwj+1LqRBzQcSkD370VpKeVkiM/f31oBrTDpAOOM0wiY2g/L796AaklCt2fX1riiHCCBkc0Et28RyAa5tBxMx9/6f70HW0BBCjH1+/WuPFJHGRQJkZxmo1QVg8gVJRE1B1lMkCn1EhpOZkYoHrb+WzM5PSaKxcrMJB61BpdIYStCVKweeYoms3K3ClgKwkxjrUE9LvS0Eo+HGKcurz/ADCFoMp69uaCu1pCVvJu21wPQz+tWrOoqGgKAIyO/PeqM5+IKXCeUmu3DpaCVIEpVxNAhf3ClNYInnnFUzlyYgmD3oJsv7RBxQL47yc8YoEVfy3Acc1orAJdaSAQMUBnW1pB2kbfeoBcp2qABPMdaBu0aQjaTBkTIo9xtSOn+lAmw8ltUkfPvUnL0LgRAHSgK05tQSpMynj1oLjiFKUoqyeR0NAAJSVYGTX07+Fiiuwu1E/1pH6GrNS4+f8AjBS29auSScr5iqN6VHdnNRQvPIUJ44oly9vSkbuRzNBJpoLTkUhethKzHT1oFwmf7xREgAwZnjBx7VR44E/r/evJz6ex9f8AU0HUIG4DkEff39kq0FsE9fv+9QDS0peRIPtTDbcY+/vpQQcbnPHr0pdxG0QnP60EUgpyfrPrXisx1I+dUdDkzP2ant3D9o++0UAXWoMGljzmgm0PQmoqJCqCaFimk3MgTnFA9bq81Enj1pyzMupwCDUVesXIRdob4ATxS4dNxqyxMAcTUQu1dFu72g9YxV4XkK0p1So3RIz6UFLeXDjGjNuFRO7ir3zArwolaSOp5qiq8ubdK56daCtwqTBPAxQVl07uJSOaqLglK6CSXQGt0Ust8zzVEFL8xSTJOatWHVNNBIPyoJOXzkQoY7mi27vnAcgnmoLJZU0Ewff1oT13KUifpQTba3oJ+k0uGVF3A60FipuWiRwB9/3qqeUsvQD9TQM2yTIzmvp/8Lk7dPuh/wCSc/I1ZqXGP8RW6bjUbpRTws1mrxCRuSkelRSJYPUTBoLoKVCJ5oDsulBE9qBcbnFTyPag4hoGAB7CulpIORkUBGmCpGQKE4jZ068UHUCIMmRxTts1vjH6UBzaJCAYHPahrR34opZ1JA9qClG780GfnFEcU0DxihqZM0AVJKfaptbgYz8/p/eqC+XuAn9vSlLhk7sUHkDaiIzQDzQcoqSRnNA1ZOKKiAcDrVlpbkLk8g8VBZpdCVFyeMUq48tl8OgwDzQc05RuLuTNOXV8GVG3kQRECgK8lN9pIYBny6Pa3IOjfhQ6PhJx2oEbm+8ptLIMEYqN6S00hZ/rEzQVjR3LKv0pG5O65IzE4oIOJ2jbFLOAkxyaoNZslZJqwRbLgQccdRUDNtboUdqufaiOWxbWnZj4s/f0oLtplLjIJGaoNRQpm4xwCf8AigttPdS4kJVExRTbHcTE+tBPYtLZSExMSTSD1osOF0pyPSgIwn4SraR0r6P/AAuVusbsdlp6+hqzUuMv4gU01f3ISudyzIrLXoHmEjiailgenXrQXEAmQCKKilpUzBx14rj6AE4ie1EAZdhQSrn1o0Fa/h6nigfthDUR9RQHWtxnrRQC2oGIMU9biAfSKIMp0mEk46VEoCqAbjKVJkfIUuGz1IPyorxbJ6UFSFcp6elEDKEkQRNDICVwn6ffv+lAwzEQQZ69ooTyJGfpQLbZUAOKWdTtWQOKohUgojHSqDsL8sKI56U/pTm1KpqBlV1CoKsTmaI4tLqUgGR+9RUdMe8m52g8/pUbpxCrpRM4miGNPfWA6UGQoQKWbvC0s55Pegi44HHUknin795D9o2mRKExQUxWpOTz2oCVDzd5g+9B64eSpRMe1KI/NnjrVFhaEASnp6U2m4Wkwo44NQONuthsKEE+1CS6tT4EmJ70GhtlpWhKUnkUvqFu263ECep+/nQJWjiW14MEY+dONXMnOc9OlA7+KSGT8KZiJpY3HxAqAioBocQVkwI7c19D/hfB0+6IEfGn9q1NS4wviNl06rdGDt8zNUl25tUQT7mooDXxcmprBkUV1CUx8Rg0ncuAKiaITSjzHjHfimSgoxQO2jkpzgUVCPNWQM5xQHFmnbJIH1rqbcoG2PoaDztqvZvjAzPahIJIyIoOrAB+H96G5tPOD60Aynt8vWhPSII5FFDdktg1XqKvMif1miHA7DI2g7j1HWotEOglYMfvQBfT5RlHBPM0m6lUnGKoGRBrlUTQelM27mwfvUHXHjuETz0o7VyPKkfmiagjZXJ/FAqOB0qRWXHnldMmgctnvI00K/qIqtU5uc3ZzQOWm13MnFDNyUlXxcHoKBe4dChgye/eg7/h9hVA1JkTXWk96CysWgltS4xHH395ru3eY71Aw3arPCo+WKbbt4GSDHrQNMObPhkiiOPqPxZggTQKPbRKgIoSLhaZyfSgfZWlxsf8dKDdSkQPegUbuCDE19Q/hG4XNNvR0DiY+lWalxR6othy/ukkZKzBFZTVrUJdlPvUUihJC4jH39/Km0o+H5UUF1OcH3qtukEmQc/eKInpYBeAWo+k8VY39uAtOMHqaAaW9qYAriXywrPB70U2i/bI/MCegqCrog4John8UDbmeSPpQARtP70EFOBOOTQy9PIFBHeDxBPM0K4eQhPxGOnvRQ03DaxEzSr6QFbon+9EeC+ij7/f3+lGaCnMAZmKBoW28SqR1queR8ZSEwfv/WgWebPME0CBEmqOpqYcgUHkq3dqIkkf70E2UgubioDrzU/MCWliQSSYoCJcDlhtKoKaWaQAYJxQHQ4hoQlRzzmoOp3MrWcEnigXz5ZJmaETPNARKhtA71NlE7RBz0FBYtKLbYH19e9ESGgQQAk9z1qCztVtqRCVAE9OZ9qXufNZcPbsDQCZvSt8JPU5q+t2EuNJWDJPMCgC/agJ/wDKPlVPeeYhZ+CB3oJ2lwpEEyOmab80PpzigRuh5ZlHHvX07+DJJ0y9mZDiefarNS4yt88lWo3AB+IL6ff70lf7lJmQY61FIhkDP71F10owATQTTCgQe3XpSyrNSiSQQec0CwbLLo2jgzNWaHgpo7+nFAFKwVqI68UN9tKx78UVXusuNrCgpUffFHQ6S2Eq9pFEPNJ3NyFc1CSnAJFFCWrecGf1rm07ok55oGEW/wAMjB9qrtRRAjNEI2+8O7RPanVI3VQMsQvmB1FOMLS0BMH3zUBH7pJTANJSkqJkZ49KAVyIXG2J9ZpBeVE1YPV3bP8AbFUSQIPOOKMtICNxNQAKs4UflXgDMSYmKArRMGFRFTnPf9KCTu0I3Aj5VBTspAmgi7lvFL0HqctsqBjg9aB8KBTEcCpsw4SCkfOoGrZthlUlas9RRbkocRLZNBUKK2nxAJE1c22pFhvIwByaD3+MpcUEjPeev3FGWW30AqOfegSeYSVApPB70MynAmioF0EBBMzX1L+DiAjS70CMuJP6GrNZuMRf27jesXJVmVTUXBvHxGelRXjCUmRA+lKtNocf79IigK/ZlDpUOJkUwlbK0bThXcUCrlukqwBmlLj4FbUgx2oBBRnIijsqCh3NFRvPLUCB1qpeKm17s/6UQ2xehLYBOPaircDiCR9aBUTJJJg80dLyQraAB+maBppycfSo3FulbeTB70FUWQ29z14ou/aZ/WgG+4QcYzxQkvq/qzQS8xR4PFD+IZk4/wBKobBacZ2xSFwwUudDQBUNpqSR0/tQSUODzUi58OelAFMKUMUQgAff33oIpURJnnvUi4AkHmg4jcr2rykFOZoODcrg1L8OqJJ5oI+XHSj26wMczQOpUEETmcUy02QjcOo61Au+Hdxief0py1QtDYUrPpQCfIDqSoAAUdAbeTExIiioqtUM/EFT7UJ24UMJVQFbdKhOfrUbhRDWEjNAgFGCqDnivrv8GXPM0m8EyUrSP0NWazcZjUHmnNQuT2WRBP70qlkr4MioortissqI47VXM27jS90wAfpUDvnhxpTZneRgzVS5bvsXAcUfhqg34hKgI+dAu3EqUSP3oEyC4pQBij2wUhORJg8GihOKUpUCf9aGq3KkxAM80Qsu1dbykkCi2+5IG6gZAScEGfrQH2yFbhHvQeafLfwzIrz14SjBgemaBQOlS8mBXVbvzfvVAlEk5+nauBMnFBIIIzz9/wDNSncU+vOPvvQTCxny+es9KhBXzzQBebKVwRXNmPb9aCLsnFQiPzTmgI0kE4qTjaiQMg0Hkp2DPPpXktBSgOlAw4lDcDk0J9IWkBOMdaCLba05ieOlMO7iyJSQTk0ECwVImD86hbwlUqGBQFcfIymMGm7G+QYSr5CKgsQpstEqGBSCr1Ie2BPwigI+82sE96WD+zggCeKCC7pTmEK/eutt7cqkz1oCIcKSKlcvDaJMCM0EGB5iCUyTHFfVf4KMqa0rUNxmXh+xqzUuMNf3GzVrkdN/WntNuEKAEGT61FPrkoKQeelVl4FNypWOwqCsU8rzd4iaKm781BQsH0qhV87RCAJilwFKT8Qz7e1FSZSUqJPPWmC58EcT0oAFMK3GpCfSgK0lKsKHSkrsBLsJ4ojjawMGvPuiINBXlxRUTNRK93JqgiB8Mg59Pv7ipbuQYA6ZwelBFwp6EntXWcjGflQcUVHBzHMmvBpSz19aBlpKUpjhRGag4w4PjSPhHSoC21t+IMESrtXXLIpXEGI6UAXLNXTk/L/ihC0HXn9KDyGggiMUylgEfCnntQEFknZKwJoSWAhMgfOgihlTzskVZNWLaECQYoOq09Cc98wTUvwKn5iDt9aCTtkG2tpHuKrjYyonb3yetBF2yVAG2PalzarTlOfXig8q4dCS2cUBRUDumqOB5cY/b7+xXSVKEqNB1hxCVTPzph64KkDZzQEaWptAViR3oF29v5561ByzfUgwPpX2L+CqivR71RMy6n9jVmpcYzWLJX419UT8dJsB1lwBFRV7ZLJALp4ya5qX4ZaMKHy61Bmrx9pK4Rz1ii2iEuCSfpVDDts2pJKTMClvIEkCflmgi4yW1GImgEknrRUsqwfapITJj96CSkTgVWXSXkvQBPqTzREfMI/Nj7+/pUHnEkQDQLKWE9aHwP1qjwcXxFFCX3BCUkmaA9vp77mHExPere00FwgkSffFQSuNJW1ynNBS0kY2SfaivM2ra3JNaG20JD9sDB96ID/gptypTY3FPApRTALgCxyTM9agJdaY40zvSgwRNVzNk444r4Dz8hVBVaSpR3JRuPoKGm0etz8aNtAUHfuQU5rytNVmUESeTQEY0p1B3lEJ7gU6hKNkTEUAnSk4BxXmD5AKwBQCeuA6vJkcURtnzIUASIyBQeuLFwCSgx2iq923cSYKcd6BJ63+L4hn3ilnGIE9OaCAZxiuhsRmqIvMpOUjrz+tD8pacDFBJKnE4UqR2obxBMzn0oOsnEgfSvs38Ej/AOy3o6B1P7UmpcVGpNp/HPDpvwaSVpiNxXMbfSsqRvn1MHYme2KVUpbolRIn7/tVC7lkXQCB7EUzb2BREyAKAyylGNwFRKUbfMSTxQJ3N2SdscdqAVJCufrRRh5QRIIJihLeSiYMelAq9ehM5/1pZdyV5Ek0QspaiQDPpJqSUz9aoipjd0+lEDQSmJAoCWNul56Bx7VpbLTG20JUpI+dQe1BxizaJABI49KJoLr18sGCEzgUF3q1rstN0TA6Cs9pzzK7sNuJyTUDup6G+j/MWzavKP60zoV8+tQt3ZbjGaC01GxuLVpb7SSoERis0nzXbwLKI2maDQ/G/ZphGB070BdkhWmrUw3/ADQM45oF9NdUh2Hm896sNaYZ/wAOU8AJ9qDItKAXvGavdHKNTf8AJA+U1RdahZItbQtwJjE1m2Ld9CVqIlJ6UA7Oycun1JiAKPf6elhvbvyOAagRs9LcddgHjma1+m+H22mUuKIn1oLK00mzuHA248Ee/Svav4TtW7JTzSyoDr0q8GCv9ODbpTuTu/7aVc00qRJSI5mgrVW3lqKRQHm/ijr60HkNEjif1oqmilMkfOgUuU5MCI5pUNKWYgx6VQVLS2zASa+v/wADJ/wS+n/+5MfSk1Krb9W67d77uJoCnwlJTOD2rKq6/YQ7kE/CfpSzJSJCkntCqom5coYQMD2obuqIKMCKBJb4fyFUldXT7BgTtmgXF15pO6Ae1HlGwwrPbrQKLdU2skOSO1RNwtZIHNUc8hSxPf5VNtgpGeO1BIsbvTHWiIYyBOR3+/vNQMItpQYMEDiq51J3HBgcCgvNKsQzbh1SZUa0DhLWnBShGOKCt0nSHdVvl7wpTZq/fLWnqTaW7XByQKgm48pQS25wrv0qo1zSW7RW9gwpWaB/Rddu7RtLV23ub4+IVcanpjV5Z/jLRKW1HOBEVRV2Wtv2q/w1wnensa5qV5bKUPKbCN1QStdYDLZZ2gzjmuJu0Il1K43ZKaAVo4h97zwpMcwKmdZauyq1W0ohJiaCi1i3RbLJaBE9OKN4aeNncl0HJAqjRi7U85vfWNvqabcuNORbEBIk+sxUGddv2mrpXk/lVjPNLuFd3dJ+IgevWgvtHdtWn/LeQZHWK07QZuUQ2dqT61RQ+J7BdqCu2uI75oXh3X1qaNpcuFXTJoEda09vzS8lzcgnGa7b21u/ZlIVCoxPWoMrqtk4w4oBPJpPTGPMu0ocV161RobvTm2mw20JWqDSVxYP+RJQAAOtBUO262295BzimLKxQ83uSmSB0oCKtkBBG2SK+m/wdY8jRroGMug47RVmpcUF4E+e7MGVfWq95RBifnWVCUShO09uDSq2NxJSY7mqFLskJ+Lkf81Xup8xKtqjn/egA0h5siD8ppl11Qah4AE4oK1xSUqJA4PtUQ+rdg4iBVEHCpXTn04qbTZJTGI5oGWypKvi+zimAAsSBwfv7+xB0DpmT+tRLClCRMehoGLHcdyeffNAdQE3QQRyR69qDZMae4Rb7UDZAmveIgPMZtkYCgBPzqC008N6da+WnK1J57VVtPJTfS+EwTIBoHL65trlxCGV5HrxxRvIRf3bbCinfPbmgd8XWDTNg0GrfaU8mMHFE0+8Rb6Y0hZORVCNzaM3L6iEAnnjiq290lzcVN/EAJqBJFsVvGVQcjtXNQsLhLQKgQn9qANg4LYgQcmetXXh+yQ7qBUSNpMwaoh4+0827qFtiUq7D+9UNhLTqAoYV2oNRq1kUWTa0D8yeg/eqANXASsmSOe9BWM7/wAWUnHEVZ2SFpuk4JnHFBr0aP5VsLqT0NLXGrm2b2oUT2qCmu9QubsncFntImj6T4deuFebIT/egJe2jyCGFqxxB++1KXVldWvl3CFS2CArPTrQWv4BnV7bzG4kJzWEu2lafrBQD+U9Ko0NlcAPJUv4gU8UXV77zGtqG49qgotTUpNtKkESKe8OFH4Vc8lEA1RTam8tu6jdg96+rfwhB/wF5R6uDPyqzUuMvcOy66pR5UczSLxntj7/ANayqCfyypWZ9vv/AJpd91QBIj/SqEX5UgzkGk3UIbSVAgH1NAot8oXImYrjinXRKzx1oAOxuMDrXW254B+lUFS0kmInOaMkIAiOKgk2kOztOI71FlK23whXSgau2iSkoE96abKEt/EOaACXEtrMQJr3kocum4TKifv+1FfQC040bYKjZsEjqDVTrjalazbzwRPtUR5h5T+quNZhGaobm6K9VcbVPwnigIi5Uy55iFGRn2q68MakpepounCJSeD1qi81zxOq7bNqptJSDAmrNGj2ytDbuisSEzTUxVaRfsOKcLiQDOJ5qGpaxbWa1DbO7rRVew2L1Zea+FU8U+i3vHGCSwpxCesEmoKjUbZ9Kwhtk7+gimmNMutPYTc3O5KjmDNBeaVp6fELOx1ZUE4BJrt//D9KWCq2cBcTkAVridM6Pomo3LPk6gkhCBAB4NZPxW4jTbhdswiDJHvU4KBhBccLhGatdMDqXY2znEiorU2+rXMBl5G1uMj0oLrenl4KWeTMA8/WgZduNLab2oaSVRwIpKx10o1DySQlM9BxVA/FV1bvohJVuAg13TWfP8OPBULVkifagQ8PXzlpbutkqkYxWT8QLS/qqnDzIPtQWtg4gsSs5AxVjp10gtlboBSn0qCj8UXiLlva2kAcQOlD0N5xtlKSRHFUB8QWxACgZntX0/8Ag6sq8PPAz8LkT8qsS4xmou+TcuJKog8igeYFDfOPf9f3qKBdXGzIIPoKTReByZVFBF25YQk7xP7iqm6dccdOyYFAMmcq5HtRWgonBwO1BJ62O2YMigW5lRTQHWkpGKLbN70nd8qCaGvJVIiPTFS1NAaS06ntkigura1Q5opuVDMUvatJeQuBwMUCdyzCgOCKA4XWVJeniM0H0fRbg3mmtOOqlYAxAxjmqjXw5+OQ4DhOASIFB3TQ2LlTyE5V8ulVup6Ylu6U+kAb8ZqCvUoIMKpi3fFuhKkHNUGeuUqZ3lUqifenE+I7pWmm3Q4QAIoKe2duw/CVGD2NaGxbtH0TeKO4UD7lg4q3LmnrKAnPUTVv4E1N9+6VZXKfiQJynMcZ+tIVbeItT0zSf5vkNreGfT3rMuaxe+IhsFttbGBA4+VWpF3o9wrR7VTQa+I9QKrL7xFftvbmQomZ4qdDDfjW6CAh5kpMZMRSzmnWus7rnbuJ5kzFO9OKW+09q1uEpSn4RVppOipddFyhYCBk0V3XgFu+WysYP5hxVWzavbT5iiZ6moGbO1Tv2rVPavXenoaX5qSCoDn/AE/Wgr33EOMqWoTGKe015xOnKIG1ojI7igQHxOLWj/pmsvqMK1TB+EqqjZMaAq60hL9undAyRSKNDv3GlpZbUkE85oFNY0Nyytd74E9aFptt5rPw425E0EH0i8/lESU4OK+jfwmYUxo1ylQj+bj6VZqXHz/Wz/nXYgJKo6GgtKAajtx6VFKvNlRMdeaTdbaaBKlQe00FW+6pa4yE9KaaACBAiaBW4JScxPWi2Typg/OKouWmd7JESaqnmfw7w3JA9qgZdQV7COoqbCCQAkSfQTRU3kqRBJgDNPatZ+ZoSLhKSSAJjNEX3gWwVrejP2iT049asdJ8I3LTamVtBMKJk4H/ABQUXizRVafdAmDiYmayt9cykNg8nJ+dB9D0gK/wi3UEYEEkc+tO67aNvaEp9JHmSPeoKm1t1W+ntXDpKZ7Cp+IbJxdkl5sfCodOtBklWlw64RtMDviiqtnFNBIkH3qjirJ4NgEEZ60e1sylsbpNA/YoYD0f1J5EUe7tkuKlKiM1A/pmoPWzIREp/enb+/RoulOao2gNrcg4nn1qii8PuXfirUSpwqUic4rbWbIsHk2zJSTOIFBpTZMrZBcbG4Dk81nbiwDT6ntkpT0irYkJXTNlqbZDCQHE4oGg7rS6NlJJWeOIqKj4k0q4bQSls981T2uoXVrZqbBKSTEdqCtRd3rj6nFKKwTTpvHlIgmPaoCb3GUBQIBid3f2oJ1dx1exwkz1I5oJPJaTpalBIKjRL+48rRW7dDZ3OR7VQ3Zac6vSNqRKwM1hdYZW1d7FJ+OczQb/AMB+ImNOtPwt9GxQiTxWsvPEmh2FoXA4iCJAA5qypY+b+J9b/wAa3G1yicDmqq2uV2TW1U5xmoq20PT1vqXdrA2QSZOeK3v8OFhzTbopyPOwe+Ks1K+bXbifxb28f1fF70ldvtoG5CSgVFVblw8ZVuHFJkKunBu4nvQdUx/N8sKgd6Z2C3wIOOtAtdjzFCAcjpUUt+U4iYyaDUaSx5j7SlD+X1J4o3jPSUNoS/bpJAEzQUOn27l1bmEkkcR1qz0VCba6AfTuSTkHrQP32ku6jeITatnySR8Ueta7VNCt7HweLZSv5hE85mgyHgrVD4e1ArJlsnIrSeK/4hNJt0mzbKVHkjM06cfPbnX73UX1LfWpY7GlLVk3V8kbSqTmg+n2V1FkhlKQEpHQ1y3Q5f3PlhR8gZVA6ioCIYReXyrZUllB+GOlauz0i1urJLSjKUVZOpVLrWghD8sNCBiRFJueHGm2vNUQknmnFVrzVg0Sl1aZ4zTabbRl2hIfQk9xNBVrGmWyioPgkGk7rULcgeX8Q6GoBDUnkOpCWpR/2jmfv96h4ivbi+09FutBQkGYoNj4TtGtL8Nl5LJDqk8wRTL2rN6bY/iyyVOHJURVHtH8X3GrnYlGwHEAYpq8vXWYaddASrvTqEbmx8pIuLNfOT60PTrhH+JoeWZUmRz1orXqVZXyAXVTIiFVjfEtg0lwhhoqT0irUjH33nNEthJTJk+tLC7eQMJkd6ipMfj7txLbYUN2O9XiPB+qBDbjihxgDrQQ1bRtSabDcnaMzFWzjtt/gbLLrY84RjrQWWi7mGHHXpAiR6Yr5x4geFzrS1JwAcCgK+pKkpQQQY+lQ8hy6a2/GoJHU0ANGJY1NLKzgmPSt/4j8N6Z/g6XmsOlO7dNBikK1C0ZLaFkt9R6V9M/ha35ehu4iXZj5VZqXHzG9WFXbxBkBVVWpXO5OxPw8VFJm4GYGaYsEBx7YMj0+lALUleS4ptvkUmVOTBmPeqLNm3CLIvLMkdKRXcFw7xz9ag1fh54O6WNqfjHFahyzTfeHXFqO5YBOaDNeDnbdnUSxdAATBmvol3oGhOWJuNyZAnBoKG58TadpSFNstSpIkGOtZ658XP6qspUr4T0mgz96+U3OcSadbsRfNSVA4oF7rS27VClJUMYwKsvAmnC71BXYCZ7Cg0t9t01hzeckkAintKSmz8MP3jiQouERHrQJW9ybTTRdKyp2a7b+NDpzX5ozJoA3f8AEly5SUtohXSRVLceJb66cOYn1ocKlq8vHSVEn1JphGj3yvhSpQ/ag8NBuG3wl9UZq20/TLIPpQ6pP0n9qg0a9BtChK2vigTxWQ8Q7GrttB+EBXFUbTVXA3otmloEjG7HpSGtusuaAtG2SP8ASgynhTW29PeUhYAAOZpnX/E69QfS2wk9sUGt0Zt1Oin8QCCR1xVIyvZqJSScnkdKDSN+UptJS8pJ96ZVoj120XEOAz3NOdRnNZ8PKzvOeZFS0XwUbhkKJkD/ALqcVotL0C1smytSQVA4Pc09+HeeJ6oBxGavEE1C1aNirzDBE/misRqtlcJu0O7CpoGdxyKUier64wjS1NIVKyOAeKwFohVzeFahyrk9air5y1ZbYKlGTExNJMXGwqgYPb79agq1rjVAUngzNbG7v3nrVtEqI2jFUVo891fwN/D69K+gfw1StOjvboy7OParNS4+PX75TdvEHlXXtVS6S4r4c/WoqTLW4STx61YsIFuEqUQflFAW5sEXKw4pUTn7+lAvLFFs3ugH3FAVaf8AI7yJQBkdKpg3JWsCAcxQaXwIku3qrdX9XFbrRgfxj1or8pBwcUHz/wAS267HWnA0Qkbj+Wuo1fUFW4bD69vvQKG3ubpzcp0meZNOM6aLQpV/3Cfv6UFZr6T5qVI4JjtFPaM4tFsFKOPSg9qK1vIPxVdfw0dcS4ttKoJGJ++OKC48XAlgIUsbp6Ymi3d5t8OW9mMlQBIoCNWStQsWmZCQkfOs5qnhm6FwSN6m46d6CFn4XecUJQodc1eWHgpxTwWV4nigum9JsrNJCincnmIri9RsrQYQlZHegotV1MXzkMCFHiKb8IaFdXupea/uSkZ+IUGm1+/a0dBt0spJ28gV811+9TepDxlJBmKUjS+EtV/xTTVWzvxeWPhzTTTaHErYeWlKDjIoMlrXhtK79SLNcp5O2rrw34WFq82/cLnZnJoLnxNr7QZFvahPw4war9GYN4fOUIPXHFBY6ihDDYhXxe/36VaaLcXztmEsuAdhJmkRzWGXmLFbr6/i9a7oOqLGnLG2e6iIpgrdV151hsqAkJXkVa6R4wZvChnyFlZx2irKcA8YautpCUtTBwAJqqXqz91YItQJUvr1FS0YrW7Z21vChZPPJPNd05ALietFOvWrj9wlpKiBzjrQNUt/wjBST8Q6VBn2lzqSSQSJz61ptMRc6i+UtGAhM1Q9pDF05eOsKHEia3fgS1Xaac+24ST5xIntVmpXwu5X5l08rgbqJbMtuOGII6VFBu0LaeCE9TUboOpSgyY6CaByz89bIMQIodwtaiUKKoGeKB2zt3lMkEfAB8qVes1B1IggDmgf8PLFprba09/lX0JhIRqqHgClKxQYr+KNkWNU85uYXkk/SqK1UTbpnJ60BN60KBSAfenEKdWpsLBIPWimfEWmBenJdQMpHNVmjmLNTavzdKI6TKdpHvRvDOo/4ZqO4d+KDQ6o4L8+co7uxrzxUuzTk7k8VBK31JVslJSqCrmtE34osUMIZWBuAkzFUNt69p77CvLbg9wKqXdUfbUQ0rHpxQVLouLm4Upe74sQDTLGgvLWkKKoOYJOag0un+ErS1bF6pSVFHKav9NvbVTa9iNmwZMc1qfiX9ZPxlrFq88WwAVAfp71gb1KX39jYlJ6VKsOaK45pj+5QIbOKtL7U7S6IDTgbHXNBBptTfxsObj1zmvXdxqamVArKR0qCqc0+5cRuDm48xzW08B6patJGm3YAcOAZqwpvxRZpthvaBUVcxxVXpOpv2A8507Uzx2oiWp6pca0DtVtSs4Hen2n29N0pFuoDermivLs7S7034doVMkTzRtHe03T29ykJCzQWluLLUVLdfQFJiRWc0du3PiR5DgAQkkJnj0oil/iNpq0agHmTKDmRVVpzbZWhSlAEetFWgC0vbm4OMEVW6slxYKnI+fSoMzIXqKAjma3fhqxeaJWyfj2yaoLOqWl8taWyCTk1t/BZfVpjhuBCi6as1K+FvW4JdG4he6IHX50zpNvseCVCADzUVY3zdul4SUSRzSremuajepDI3Njk0Fqhi2YdFsSNyRWf8TfBepZbBB5kUFjo12LZAS5yaW1y7QjKQEmgqNMvXP8RQpXG6vrd/dIb0e1uQZXIHegrv4l2yHvDrF5GduTzXzuwWFADtz6UFiGwXEo6k1eXNgWLFu48sgAZjNQSSov6I4TlQGKzWiD/OuNnqaosry02JO0ZNUCm1sXJKknn60GgsL4KQGyen0qyUo7AnIBFAu6guJkEmO1G/A2xt0kuQ5OZNQWWj6eofETI6QcirH8KlCgpQgDv19qC2tmNOlvetKTiri60hpVqS0ESBOK1Iisf024b05QBMqxumaoW71VrZuiADnIOZqKyd+44/dblHgnjpmrDw9ozl7qLaUJ+UUG+c8H2qrTatSQrueBXz7XvD34a5X5SwQkwIpZxJVa1+LbOxvf8hNX9jpt7coAWpZB55oq/stIbZYUpcFQE1mr8qZvy8yIUgyAOaC707XUXbSW7jJOIJyKhqmmuKQVokpOQKCusrkWbrTbiSQOo6VPxDe/iXE+T/TEZqANnqbza0thfwnsaftml3j3mJKggfKgtTcm0aWjeCr0qeiaf57LtwVbXDJHeqM740duBahClSsjrmsIleotOT5azPBE5oH2NW1BoQ42e0xxXbi4ub1B5BIoK5myuGrguKwavdI1i5tndwUqAO3Sgs//AFqlt0yndEzIma3/APD7U/8AFNIdd27drpH6CrNS4+Q39p5t4s2y5BORMUxp1i68sJkhR7nNRTep+HS0wXHXYV2mhaJbamEOeSNqON/egr3vxFnqO+5JBnJNXd+jTdUbQ+HAHkgSO9BWOMst3CRuECk9WshcvpUlfw+lAi5aIYcaKVSQcnGPv+1fUmUfjPDbCEmdsHGYNALxptPg5LSzCkDEmvm2n2w3KX0HrQXNsG1LQ4B8SSPnV9eXwd0wWyRKzwKByx0k2mhvu3KQlKkyJrDeH/Lc8QkT8BXQfTX9DsXn21JA2xmc1VeI/DtidymiD6UGTubBdlcCAQAODVzYtKurRQQNyxzQQs2XsgtylPJ7U5a6Jbag8Nl0rf27elQai20VvTmAfMC1ROap7vUm0XnlwJB+IGqO36rW4Qy/aOErSfiSP1rSWurlzSkstAlYTHFIha61JT1gLfyyoiZ9Kx+qOHcW04j5UUki23/Dyo8Rmtx4D019hfnvNhKUjk+1JqVba3dl5tYYcnaIx0rB3b7jinAgFxQndPSlIrtOvAm/KHNqQD1NfStDYtrq1AQ4ASJgUhR7jRfLtHPJclcEjcJmvlOpP3dprDiHU/CSetWzhK5bOJS8HMJk4HEGtO1fly0CQvIwYNZVXak1vQFpgEdulV5UojaowQOZoG9JsPxCxAkhXatLcWTthbb1LCQQMzj2HrVFTpSHbp5SnDKe1a5tdultDFtlQHxH96RGI8VvJf1nyUqCwk5AqzvGbG1tmklLe88zyDRVQ/cWrkobZSFDrHPyqWhf4e47/mEATiBQLeLWGLMy1weIpXR9NZet1uKd5TOaCt/ws3F2tFundzxX1L+FtubbQnkH/wDvNWalx21/h1pNutSg/cqKu66Zt/A2ksP+cF3BV6r/ANqvlOpP+CtMf/6jj5//AN0wx4U01hlLSPNAT/5808nS+peCNI1FMPB6e4Xn9qUZ/hxorSSkLuCOxV/tTydFc/h9oi29u14H/u3ZpVX8MtIP/wDIucf+Qp5OhH+FmjFYWbm5MdCoVotN8O2On2ot2t6kj/uNPJ17VPDtjqVqq3dCwk9jxVA1/C/Rm5h+4g9JFPJ0xbfw60a3iFvH/wD1T7Pg/SWlpWEOFQ/8sU8nTuq6Pb6nYGzdKkIIiUYNZmy/hdpFpcB9FzcFQMjilh1q2dNtmWQ0lJKQIEmuOaVZOJKTbpz1HP1q8idVWpeDNN1BUrU4n2M1zSPBWm6WpRQ484FdFmp5Xp9Hh7T0JWkNmHOZNJ2ng7TbS485pToMzBNPJ069odq8sKUtziInmq5fgrTVuqcK3ZV0nFPJ0aw8H6VZNrQlK17+So5pu00GxtAfLSvPc8U8nQ0eHbJNyp6V5/pBxSt/4N0y8cKyp1ueiSKeTr1l4N0y1Vul1yONyqvEMttteUhO1ERAqycS0l/gdnCwfMVv5lVL2fhfTLVS1BtSyvnccfSp5Xquuf4e6Q/dm4DjzZJmEqq+0zS7fTmghkEwIlRk0kOm1Dckg8GqC/8ABmm31yX3VOgnoDirZ1JST38O9MdP/wAh9IHABFGb8Cae2naLh+PcVPK9TPgqxKdpuH47SK8nwRpqUlPmOwe5FPJ01pnhex09RUlS1mZgmBTOqaNb6iyG1qW2B/2mnDoNl4cs7O2UyhSyFdTTVhpdvYtKQ1uO4ZKjV4dUKvANirU1X6rt4uKMxApq98H2t2oKXdPJgcCKnk6Ex4F01p0uFxxRIionwFpm/eHXBmelPJ17WfAljqiEpVcuN7RE7QaBbfw7sbdrYm8eOOdop5OmtL8EWOnKUpD7iyozkCrjSNMa0q2Uw0tSgpZWSe5pJwtf/9k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" name="Picture 2" descr="ÐÐ°ÑÑÐ¸Ð½ÐºÐ¸ Ð¿Ð¾ Ð·Ð°Ð¿ÑÐ¾ÑÑ ÐÐ°ÑÐµÐ´Ð°Ð½Ð¸Ðµ ÐÐµÐ¼ÑÐºÐ¾Ð³Ð¾ Ð¡Ð¾Ð±Ð¾ÑÐ° 1613 Ð³Ð¾Ð´Ð°Â». ÐÐ¸Ð½Ð¸Ð°ÑÑÑÐ° Ð¸Ð· ÑÑÐºÐ¾Ð¿Ð¸ÑÐ¸ Â«ÐÐ·Ð±ÑÐ°Ð½Ð¸Ðµ Ð½Ð° ÑÐ°ÑÑÑÐ²Ð¾ Ð. Ð¤. Ð Ð¾Ð¼Ð°Ð½Ð¾Ð²Ð°Â» 1673 Ð³Ð¾Ð´Ð°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882189" y="744939"/>
            <a:ext cx="5261812" cy="3653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8207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48126"/>
            <a:ext cx="9144000" cy="5191626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3" name="Овал 2"/>
          <p:cNvSpPr/>
          <p:nvPr/>
        </p:nvSpPr>
        <p:spPr>
          <a:xfrm>
            <a:off x="2772000" y="771750"/>
            <a:ext cx="3600000" cy="3600000"/>
          </a:xfrm>
          <a:prstGeom prst="ellipse">
            <a:avLst/>
          </a:prstGeom>
          <a:solidFill>
            <a:srgbClr val="C61648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ru-RU" sz="1800" dirty="0">
              <a:solidFill>
                <a:prstClr val="white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950035" y="1815039"/>
            <a:ext cx="324393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800" dirty="0">
                <a:solidFill>
                  <a:prstClr val="white"/>
                </a:solidFill>
              </a:rPr>
              <a:t>Извещения </a:t>
            </a:r>
          </a:p>
          <a:p>
            <a:pPr algn="ctr"/>
            <a:r>
              <a:rPr lang="ru-RU" sz="1800" dirty="0">
                <a:solidFill>
                  <a:prstClr val="white"/>
                </a:solidFill>
              </a:rPr>
              <a:t>о Земском соборе были разосланы Мининым </a:t>
            </a:r>
          </a:p>
          <a:p>
            <a:pPr algn="ctr"/>
            <a:r>
              <a:rPr lang="ru-RU" sz="1800" dirty="0">
                <a:solidFill>
                  <a:prstClr val="white"/>
                </a:solidFill>
              </a:rPr>
              <a:t>и Пожарским в ноябре </a:t>
            </a:r>
          </a:p>
          <a:p>
            <a:pPr algn="ctr"/>
            <a:r>
              <a:rPr lang="ru-RU" sz="1800" dirty="0">
                <a:solidFill>
                  <a:prstClr val="white"/>
                </a:solidFill>
              </a:rPr>
              <a:t>1612 года.</a:t>
            </a:r>
          </a:p>
        </p:txBody>
      </p:sp>
    </p:spTree>
    <p:extLst>
      <p:ext uri="{BB962C8B-B14F-4D97-AF65-F5344CB8AC3E}">
        <p14:creationId xmlns:p14="http://schemas.microsoft.com/office/powerpoint/2010/main" val="1701655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4469" y="-12526"/>
            <a:ext cx="9158469" cy="5156026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-14469" y="3989532"/>
            <a:ext cx="2916238" cy="794403"/>
          </a:xfrm>
          <a:prstGeom prst="rect">
            <a:avLst/>
          </a:prstGeom>
          <a:solidFill>
            <a:srgbClr val="C6164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r>
              <a:rPr lang="ru-RU" sz="1400" dirty="0">
                <a:solidFill>
                  <a:prstClr val="white"/>
                </a:solidFill>
              </a:rPr>
              <a:t>Земский собор начал свою </a:t>
            </a:r>
          </a:p>
          <a:p>
            <a:r>
              <a:rPr lang="ru-RU" sz="1400" dirty="0">
                <a:solidFill>
                  <a:prstClr val="white"/>
                </a:solidFill>
              </a:rPr>
              <a:t>работу в январе 1613 года. </a:t>
            </a:r>
          </a:p>
        </p:txBody>
      </p:sp>
    </p:spTree>
    <p:extLst>
      <p:ext uri="{BB962C8B-B14F-4D97-AF65-F5344CB8AC3E}">
        <p14:creationId xmlns:p14="http://schemas.microsoft.com/office/powerpoint/2010/main" val="1450855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69791" y="380370"/>
            <a:ext cx="5711519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66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Участники Земского </a:t>
            </a:r>
          </a:p>
          <a:p>
            <a:pPr defTabSz="685766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собора 1613 года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268566" y="1781985"/>
            <a:ext cx="128734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Дворяне.</a:t>
            </a:r>
          </a:p>
        </p:txBody>
      </p:sp>
      <p:sp>
        <p:nvSpPr>
          <p:cNvPr id="12" name="Овал 11"/>
          <p:cNvSpPr/>
          <p:nvPr/>
        </p:nvSpPr>
        <p:spPr>
          <a:xfrm>
            <a:off x="369793" y="1650485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3" name="Овал 12"/>
          <p:cNvSpPr/>
          <p:nvPr/>
        </p:nvSpPr>
        <p:spPr>
          <a:xfrm>
            <a:off x="369793" y="2730135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257549" y="2861635"/>
            <a:ext cx="2157679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Бояре.</a:t>
            </a:r>
          </a:p>
        </p:txBody>
      </p:sp>
      <p:sp>
        <p:nvSpPr>
          <p:cNvPr id="15" name="Овал 14"/>
          <p:cNvSpPr/>
          <p:nvPr/>
        </p:nvSpPr>
        <p:spPr>
          <a:xfrm>
            <a:off x="369793" y="3837756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257549" y="3969256"/>
            <a:ext cx="2157679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Духовенство.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4786311" y="1754014"/>
            <a:ext cx="128734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Казаки.</a:t>
            </a:r>
          </a:p>
        </p:txBody>
      </p:sp>
      <p:sp>
        <p:nvSpPr>
          <p:cNvPr id="19" name="Овал 18"/>
          <p:cNvSpPr/>
          <p:nvPr/>
        </p:nvSpPr>
        <p:spPr>
          <a:xfrm>
            <a:off x="3887538" y="1622514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4</a:t>
            </a:r>
          </a:p>
        </p:txBody>
      </p:sp>
      <p:sp>
        <p:nvSpPr>
          <p:cNvPr id="20" name="Овал 19"/>
          <p:cNvSpPr/>
          <p:nvPr/>
        </p:nvSpPr>
        <p:spPr>
          <a:xfrm>
            <a:off x="3887538" y="2730135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5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775294" y="2861635"/>
            <a:ext cx="2157679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Стрельцы.</a:t>
            </a:r>
          </a:p>
        </p:txBody>
      </p:sp>
      <p:sp>
        <p:nvSpPr>
          <p:cNvPr id="22" name="Овал 21"/>
          <p:cNvSpPr/>
          <p:nvPr/>
        </p:nvSpPr>
        <p:spPr>
          <a:xfrm>
            <a:off x="3887538" y="3835008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6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775294" y="3966508"/>
            <a:ext cx="2792569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Посланцы 50 городов.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4546" y="166200"/>
            <a:ext cx="2866634" cy="4128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648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 animBg="1"/>
      <p:bldP spid="14" grpId="0"/>
      <p:bldP spid="15" grpId="0" animBg="1"/>
      <p:bldP spid="17" grpId="0"/>
      <p:bldP spid="18" grpId="0"/>
      <p:bldP spid="19" grpId="0" animBg="1"/>
      <p:bldP spid="20" grpId="0" animBg="1"/>
      <p:bldP spid="21" grpId="0"/>
      <p:bldP spid="22" grpId="0" animBg="1"/>
      <p:bldP spid="23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s://upload.wikimedia.org/wikipedia/commons/9/96/%D0%A1%D0%BA%D0%BE%D0%BF%D0%B8%D0%BD-%D0%A8%D1%83%D0%B9%D1%81%D0%BA%D0%B8%D0%B9_%D0%B2%D1%81%D1%82%D1%80%D0%B5%D1%87%D0%B0%D0%B5%D1%82_%D0%94%D0%B5%D0%BB%D0%B0%D0%B3%D0%B0%D1%80%D0%B4%D0%B8_%D0%B1%D0%BB%D0%B8%D0%B7_%D0%9D%D0%BE%D0%B2%D0%B3%D0%BE%D1%80%D0%BE%D0%B4%D0%B0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3" name="Овал 2"/>
          <p:cNvSpPr/>
          <p:nvPr/>
        </p:nvSpPr>
        <p:spPr>
          <a:xfrm>
            <a:off x="2772000" y="771750"/>
            <a:ext cx="3600000" cy="3600000"/>
          </a:xfrm>
          <a:prstGeom prst="ellipse">
            <a:avLst/>
          </a:prstGeom>
          <a:solidFill>
            <a:srgbClr val="C61648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ru-RU" sz="1800" dirty="0">
              <a:solidFill>
                <a:prstClr val="white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356768" y="1556087"/>
            <a:ext cx="2430463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800" dirty="0">
                <a:solidFill>
                  <a:prstClr val="white"/>
                </a:solidFill>
              </a:rPr>
              <a:t>При обсуждении вопроса о выборе нового царя изначально были отклонены все кандидатуры иностранцев. </a:t>
            </a:r>
          </a:p>
        </p:txBody>
      </p:sp>
    </p:spTree>
    <p:extLst>
      <p:ext uri="{BB962C8B-B14F-4D97-AF65-F5344CB8AC3E}">
        <p14:creationId xmlns:p14="http://schemas.microsoft.com/office/powerpoint/2010/main" val="721574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ÐÐ°ÑÑÐ¸Ð½ÐºÐ¸ Ð¿Ð¾ Ð·Ð°Ð¿ÑÐ¾ÑÑ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9144000" cy="5143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-1" y="3976245"/>
            <a:ext cx="3994485" cy="794403"/>
          </a:xfrm>
          <a:prstGeom prst="rect">
            <a:avLst/>
          </a:prstGeom>
          <a:solidFill>
            <a:srgbClr val="C6164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</a:rPr>
              <a:t>21 февраля 1613 года царём был избран </a:t>
            </a:r>
          </a:p>
          <a:p>
            <a:r>
              <a:rPr lang="ru-RU" sz="1400" dirty="0">
                <a:solidFill>
                  <a:schemeClr val="bg1"/>
                </a:solidFill>
              </a:rPr>
              <a:t>16-летний Михаил Фёдорович Романов. </a:t>
            </a:r>
          </a:p>
        </p:txBody>
      </p:sp>
      <p:sp>
        <p:nvSpPr>
          <p:cNvPr id="7" name="Овал 6"/>
          <p:cNvSpPr/>
          <p:nvPr/>
        </p:nvSpPr>
        <p:spPr>
          <a:xfrm>
            <a:off x="6985225" y="411163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ru-RU" sz="1200" dirty="0">
              <a:solidFill>
                <a:schemeClr val="tx1"/>
              </a:solidFill>
              <a:ea typeface="Theano Didot" panose="02060603060706020203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985225" y="895664"/>
            <a:ext cx="180616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/>
              <a:t>Въезд царя </a:t>
            </a:r>
          </a:p>
          <a:p>
            <a:pPr algn="ctr"/>
            <a:r>
              <a:rPr lang="ru-RU" sz="1200" dirty="0"/>
              <a:t>Михаила Фёдоровича </a:t>
            </a:r>
          </a:p>
          <a:p>
            <a:pPr algn="ctr"/>
            <a:r>
              <a:rPr lang="ru-RU" sz="1200" dirty="0"/>
              <a:t>в Москву 2 мая </a:t>
            </a:r>
          </a:p>
          <a:p>
            <a:pPr algn="ctr"/>
            <a:r>
              <a:rPr lang="ru-RU" sz="1200" dirty="0"/>
              <a:t>1613 года</a:t>
            </a:r>
          </a:p>
        </p:txBody>
      </p:sp>
    </p:spTree>
    <p:extLst>
      <p:ext uri="{BB962C8B-B14F-4D97-AF65-F5344CB8AC3E}">
        <p14:creationId xmlns:p14="http://schemas.microsoft.com/office/powerpoint/2010/main" val="3322143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1" y="3972860"/>
            <a:ext cx="4212772" cy="794403"/>
          </a:xfrm>
          <a:prstGeom prst="rect">
            <a:avLst/>
          </a:prstGeom>
          <a:solidFill>
            <a:srgbClr val="C6164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</a:rPr>
              <a:t>Сусанин не выдал </a:t>
            </a:r>
            <a:r>
              <a:rPr lang="ru-RU" sz="1400" dirty="0" err="1">
                <a:solidFill>
                  <a:schemeClr val="bg1"/>
                </a:solidFill>
              </a:rPr>
              <a:t>пролякам</a:t>
            </a:r>
            <a:r>
              <a:rPr lang="ru-RU" sz="1400" dirty="0">
                <a:solidFill>
                  <a:schemeClr val="bg1"/>
                </a:solidFill>
              </a:rPr>
              <a:t> убежище царя </a:t>
            </a:r>
          </a:p>
          <a:p>
            <a:r>
              <a:rPr lang="ru-RU" sz="1400" dirty="0">
                <a:solidFill>
                  <a:schemeClr val="bg1"/>
                </a:solidFill>
              </a:rPr>
              <a:t>и завёл в непроходимые болота.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9510878" y="3418170"/>
            <a:ext cx="184731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92812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2" name="Picture 6" descr="https://upload.wikimedia.org/wikipedia/commons/9/90/Tsarskiy_titulyarnik_feodor_iv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583016" y="-12032"/>
            <a:ext cx="4560984" cy="5173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upload.wikimedia.org/wikipedia/commons/3/37/Philaret_titularnik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4583016" cy="5149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698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10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410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358775" y="1386809"/>
            <a:ext cx="2783307" cy="23698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83">
              <a:lnSpc>
                <a:spcPct val="110000"/>
              </a:lnSpc>
            </a:pPr>
            <a:r>
              <a:rPr lang="ru-RU" sz="1400" dirty="0">
                <a:solidFill>
                  <a:prstClr val="white"/>
                </a:solidFill>
              </a:rPr>
              <a:t>Михаила Романова поддерживали дворяне, духовенство и казаки. </a:t>
            </a:r>
          </a:p>
          <a:p>
            <a:pPr defTabSz="685783">
              <a:lnSpc>
                <a:spcPct val="110000"/>
              </a:lnSpc>
            </a:pPr>
            <a:endParaRPr lang="ru-RU" sz="1400" dirty="0">
              <a:solidFill>
                <a:prstClr val="white"/>
              </a:solidFill>
            </a:endParaRPr>
          </a:p>
          <a:p>
            <a:pPr defTabSz="685783">
              <a:lnSpc>
                <a:spcPct val="110000"/>
              </a:lnSpc>
            </a:pPr>
            <a:endParaRPr lang="ru-RU" sz="1400" dirty="0">
              <a:solidFill>
                <a:prstClr val="white"/>
              </a:solidFill>
            </a:endParaRPr>
          </a:p>
          <a:p>
            <a:pPr defTabSz="685783">
              <a:lnSpc>
                <a:spcPct val="110000"/>
              </a:lnSpc>
            </a:pPr>
            <a:endParaRPr lang="ru-RU" sz="1400" dirty="0">
              <a:solidFill>
                <a:prstClr val="white"/>
              </a:solidFill>
            </a:endParaRPr>
          </a:p>
          <a:p>
            <a:pPr defTabSz="685783">
              <a:lnSpc>
                <a:spcPct val="110000"/>
              </a:lnSpc>
            </a:pPr>
            <a:r>
              <a:rPr lang="ru-RU" sz="1400" dirty="0">
                <a:solidFill>
                  <a:prstClr val="white"/>
                </a:solidFill>
              </a:rPr>
              <a:t>Устраивал Михаил и бояр. </a:t>
            </a:r>
          </a:p>
          <a:p>
            <a:pPr defTabSz="685783">
              <a:lnSpc>
                <a:spcPct val="110000"/>
              </a:lnSpc>
            </a:pPr>
            <a:r>
              <a:rPr lang="ru-RU" sz="1400" dirty="0">
                <a:solidFill>
                  <a:prstClr val="white"/>
                </a:solidFill>
              </a:rPr>
              <a:t>Они надеялись править </a:t>
            </a:r>
          </a:p>
          <a:p>
            <a:pPr defTabSz="685783">
              <a:lnSpc>
                <a:spcPct val="110000"/>
              </a:lnSpc>
            </a:pPr>
            <a:r>
              <a:rPr lang="ru-RU" sz="1400" dirty="0">
                <a:solidFill>
                  <a:prstClr val="white"/>
                </a:solidFill>
              </a:rPr>
              <a:t>Россией, навязывая свою </a:t>
            </a:r>
          </a:p>
          <a:p>
            <a:pPr defTabSz="685783">
              <a:lnSpc>
                <a:spcPct val="110000"/>
              </a:lnSpc>
            </a:pPr>
            <a:r>
              <a:rPr lang="ru-RU" sz="1400" dirty="0">
                <a:solidFill>
                  <a:prstClr val="white"/>
                </a:solidFill>
              </a:rPr>
              <a:t>волю молодому государю.</a:t>
            </a:r>
          </a:p>
        </p:txBody>
      </p:sp>
      <p:sp>
        <p:nvSpPr>
          <p:cNvPr id="2" name="AutoShape 6" descr="data:image/jpg;base64,/9j/4AAQSkZJRgABAgAAAQABAAD/4QDSRXhpZgAASUkqAAgAAAAFABIBAwABAAAAAQAAADEBAgA+AAAASgAAADIBAgAUAAAAiAAAABMCAwABAAAAAQAAAGmHBAABAAAAnAAAAAAAAADP8O7j8ODs7OAg9uj08O7i7ukg7uHw4OHu8uroIOjn7uHw4Obl7ejpIOru7O/g7ejoIEFDRCBTeXN0ZW1zADIwMTQ6MDI6MDUgMTQ6NDM6MDUAAwCQkgIABAAAADY4NQACoAQAAQAAAJ8BAAADoAQAAQAAAFgCAAAAAAAABAAAAP/AABEIAlgBnwMBIQACEQEDEQH/2wCEAAoGBwgHBgoICAgLCgoLDxkQDw0NDx4VFxIZJB8mJSMfIyIoLTkwKCo2KyIjMkQyNjs9QEFAJjBGS0Y+Szk/QD0BDxAQFhMWLBgYLFw9ND1cXFxcXFxcXFxcXFxcXFxcXFxcXFxcXFxcXFxcXFxcXFxcXFxcXFxcXFxcXFxcXFxcXP/EAIsAAAIDAQEBAQAAAAAAAAAAAAMEAgUGAQAHCBAAAQMDAwIEBAQEBQMDAwUBAQIDEQAEIQUSMUFRBhNhcSKBkfAUMqGxByNCwRUk0eHxM1JiFiU0NUNyJjZEU4KyAQEBAQEAAAAAAAAAAAAAAAAAAQIDEQEBAQEBAQEBAAAAAAAAAAAAATEREkEhAv/aAAwDAQACEQMRAD8A+k6zcusPoS2taZTOOKSVfXYOH1fMiuNrpI6L65Iy+ufeom9vgTLyh8/9qnaccGoXY5fV86kNQuSP+uofOnavEHL676XLkfSuJ1G6Cf8A5KvmadqceRqV1OX1ke4rp1O5Bj8QrP8A2wadpyO/4lcxIfcI9q5/iV2eHl+/Snace/xG7H5n1Vw6leBf/WXHWePlTtOPOalech9QSO4rydTu5G55Qmnaccd1G7BITcuADnAqH+J30SLleOcCKvTiCtVvOlyvnMkCujVb0oj8Ur3EU6cV+seI720slqF2pKiMGqHRPE+uXFxuc1J5SCcycVOrxobvxJe27Y3XBHc0a11m9uWS4i9JjnjHFO1OJDWL8YVdGZxNeVrV8k7TcE07TgZ1nUTkXSh9K4rW9Rj/AOUoGnacRa1jVFE/5pdROtaklUG8UfSnacRc1zUdspu3PQzQhr+qAn/OLPpFO04E54h1UuAC8cA+/Spf+oNUOfxqwadq8eHiLVRzen6x/auHxFqhM/jVDtmnacRHiTVBum9Wfn/tUB4k1aDF6tQJ+lO04iPEmrzP41ye3Soq8S6yFT+NWE+9OnBh4l1VQn8cQKm34i1MfmvlGPvtTtOOq8R6mBBvVJ+VCHiTVozer9Kdpx1vxJqyVSb1ZHrFSe8S6qP/AOWtMdPsU7TiI8T6rE/i1GpjxLqasi7UB1JIp2nEj4k1IglN4o1xHiTVJ/8Alqj1zTtTiafEuplGbyCfQVa+Ftbu77Uww88pxJSSZFWU4ttbjzm+J21Xqgq2xFKQIkoVEz69a55m5RHbpUVxZIzUSrZEiJNB7eQZIVt7mobtyxP+tAYiIiT6UByd8joOIoDRiTk15REcekxzQdIjjn2qISB/TnqBQQX8WCnHePvrUXAoQcGO1BAnAwYHauHakgrTM8GgitQCjAjFDCgBCsev37UGX8YXYKG2QQBPTik9DQdyIgDkxmoNdes2t1apSkkqj2rug2YtlbVq2o7mgd1lgOBLlrwmJqvQqEBSgaoIZUCrHtUaCZAAxExQlo3Z5qAawAMjGJifvpQSAU4mOtBDygRG2cULYczPzoIr/So5Iycc80EFEAxBChXElRMACPSg4BMk9aiUkkA9KCasQB17URtRB4n0oIuE8gT3oe8BOeDQSSuRmurWoHAM+goPIVPT60QgBIAjFANSynH/AHUXZuaBHTPNABTsOKkY9KvvAf8A9ekE/lUI+VWFarXlQ+2Jj4e/PyqtSCVY5q3UmOFOSqcjpNQKQDz9aivEq/pTzUR8PQpPQ/fNBMREnPSa4cHAPNBzeTwQPWvJHoSetARHxYM+5rhyY7UHTxxNBXHQYoPEJJkJx0+/vmguqGAfSKDhhMFUTQ1KgkwJ+/v60A3HNuAZmoLVAKjEATioMXrKzfaipKc7Tx61a+F2W1OeS6QIoNi1ZWFu35i3QSf6ZpO5v7YugI6HoKo4xqKWn/LAlJGZHSqTV9ZDF8SPylX0+81Ba2bwfaStJn1AwKlMxHPFBJKSBkge/wB+lRUkDqPaqIKb3YweeKEtASOw9KgEE5kK+HrMioXBHTj/AGoBhBByTUCj6DsaCJaIM9feuYxAoOmIEE/6UP8Aqmf196CSogY4+dTSsgED8xPJoInMzUSntHzoPJ+ERAntXkbwrG3b6mgmBJwOc4rykH3mgj8QORRUq+GE8ntQCW18UAA1feBE/wDve4jlJ6+lWFaXxAoB5vj8v96rYggyTPel1IlOIqClGI9aKicRz/eubcdfYxQTSYGY9IqC0qJnI64+/Sg6hEf7ipkTxNBIAAQCceld4Bkc8UEDBxQ1/WghuAnGTiBiKEowo7sesf3oIKUACISBPQR3/wBKXccwSJIFBAqTt7CldWvPIslkEjEZqDNaUyl5Djq8q6mm2HFpcPkok/8AdP8AegutP093UFBS3iAOZp22tWmLjyVALPqKBvUNPDaCsJgx2ishqiG3nCgpG4H9KoY0K7Fm4GHfynAkmtChIUJnmaCZHI7/AH9/71BYkTgA9/Wg62lKiZ4iZqDyAQCM+1AHyswBzQn29me9QLqSpWYgTHvxXNpAiKCBTB6n0+/lUCJyYHoKCG1U4n2roRP5k0HYGZUBXUkAkT8JoIrUSMDgYrhVuM8x2oOKMjifSpJAOSrHag4gp3mMg9JqbhVAzz0oBbuoBNSQv0g9qDql5k8+laDwTjW0jH5FVZpWi18A3Lfojn51WlQ7z9KXUjgO4TBg96gowY3ewgYoqJXKeaIlU+ue9B0px95riSIxMfKBQeyep/WptnnrigMPgSDGfWoEAg4AnrQCVIPU+lCcCxHrQQUodcdpHPzoLgkQkAegoF3ZTMng9KEXD1EfZ/0qAKnBOFGapPEl2lDHk8FVArYr8uwG2ZMjFP6BbrdBWRI796C0N7+DICVQfevO3/4V1NwsGCZoLm1v/wDFmCR0GIrKa2DZ3XxpAn0qhJbiXWw43O4duavNA1Q3lv5KzsdBgf2oLpKAkALGY5En2r3Xkj0HSggBncBE8kff3iuhJVhRJHr7UEXEfGMTJ7wPv/WgPo3dIoFlpKSRukdY6VAgSRA9uagipPUUJY+/v7zQDH5u57VJRBIgjig4ozyZ9agT68daCM7hOee1SAJOcRQd+VcPFBBYUCSmppSSDMYoO/Dn9pr2UL4/Sgi6UkExgdKv/Ait+u8/0H9qsK0niBW25b9Uf3qqUuFZJ+kUupBBkZkd5qODKeAPpRXNqR3PcCukJHAJoJ8pg1ENjmc0HggRmphOOPr+9B4qCewH717cOtBEwTH1qDigBjEfpQLOk8k0ot1Q4IHYf70AHXlFRO+Z9IoKnpxjPb79qgAVQorngT+/+1ZbUl/jdS2j+kwKBtTRZZ8uOnetL4baK7LYCAZnrmgQvloTf+UT/VHNXWs2LB0VtaPhVtqhXwK8FXimlZHAovjjSluO+YhGIwaDHWzv4V8trwB0FM3LxtXU3DMkjNBqdC1kXtsCpQCxzVgpYXlRkdIJoJBKQMAVzrwaDxImdpn3pZ5Qn/egWKSD8PSu+SI4qICuAYjNDWEjMxRQSQfhiD7f2oZIn+1B1J7/ADAry0gxjnMUHkgE8GuuQkY+lBArKFbjkftUVKyQKDqSaLugYoBq5BnNRJmO9B4kZ9T9/tWh8CIA1zcDy2qRVmlaTxAgG4bUeicfWqstzkbqt1JjyCSiRu46RXEpzkGDxUV0tz1VjqamlIAxPzoOgAcCvT2zQSQJ6D50UJ+EzHzFAJaBJ9D0oW0j8v70EVYGQCOM0IqyB1oAOqSRJ4HNLOEp5BAigRdJWodQf6qEoxyJ7ff3zUCeqPlm2KgSSRAjpVX4dtQ/eFx0ZnNA5rakoughA4PFa7w6wljSVPA52zVGOu3S/rClEnB4rXlCndJCedoxQZ/Rn/wGrkTEkV9LRas6np4UQCqPrViV8y8W6KmyvlugQao5WpIAEjioo1ncuafdIWidpEqFbbTLxu8YS4lRk9KBzpXoTGd31oIqTI6Z59aC4I5Kt3JAOBQDQBMiU+pVFRcVnGaBd6SP1oBTuTBGagh5QCZ59KiloKB3cdqDmyMzj/urkqGB+lB6E7dwM1EnqaCBgGTABxk1xKRuJ4mgnFeJAoOA8k9K8oYJ5MdqDwSFNgmZPrWh8BJCdYUI/oOas0rR+INxfbSmT8PEetV4kJ2nmrdSIJSlOQiD+texBIgT2qK7AngcV2KDyh3roGYAMUE0xKoPGeK6XJxMfrQQc9DJ9qipQCZn5xFAutQPB9KEoA9flzQLvD4iQZnPtSjkgK5z3+/WoFlEpwJPSlnVnaT3Ee1BS65cFSkMpJOZqz0C1CGfMBj4ZM0CTqVX2r7Ugq+LNfQUst2OgqDh+LbwfaqPnBUDqZMcq6V9I0tlTmmA7cRQYbVkLY138xTBmR719M8J3Idsgk8+/NWalVnjbSfxaFFIk8iDxXzVbSrZ8tq5mKlWCG1WpjevkjAomgaibG62uTsVjmg3DLqHmwtBwR0o6TiSYn+qaD20FUTk+lBcBHE89KAYQADFAWk7pMn1J5oIlHcTQnUDoc9pqANR2AmBPsKCJTsEjtQN0knj+9B7bmTx9K4ce9BEpByTjmvIEDMkdhQTHMggD1qJoPAV2g7vIQQBnvV/4DXOsKGZDZmrNK0OvgKuEAiYT/eq8iDB696XUiCu+B7iuiT/AGoroGO3yqSVgkjn1mg456V1BnpQEj1+VciOoPyj76UET9fSJNCcAVwr5UAV4EQT1MUs6VJkg5mJoBrWOJ5zJpV2FGT9agVfMZGIzMYpJ5YCFK6JEn0oKGDc3ZVzmtSwAzpyjuAO2MzQK+CLf8VrKtxJAM1tPFram7JYSqEgQYqj5owkC+TJkFXNfYvDzSVaQ2QOU1YlYLxywGdTDiQQPStJ4HcLjKfiI9RUmnxoL9mXJUSUq6H79a+b+KtGVbXingPh5EVaQq21+Jtufy8g9aqb9qASnBnnisquPCmq8Wrytp4BPWtYcBMduhqjrWTuBj0P+tQdSd2D1oInA4JoZTu4H39/eaAaweoj3M0utAJynPr0+VAEhWQAIPP398V7yyFAk/DPPeoI3CgrqPrSyW/i7Hp6UHj0icxxUNvSRQRUCODntUSmesGg7kcZE1yDyTn96DpJ3da9MiQfeelBI/C3MCDn1rQ+AzOrqxyg1ZpWi14E3Dcf9v8Ac1WnHOaXUmIRJ6ehFSCOp29+KKkRIERPPFQzuI2x70BUAdh9KltAyAPpFB0JkcD5CJrisHr8s0AV9ulCUogSDmgCtYSIM98UutwTEfrQLvuDIPzHelXHuk/7fWoFngP6uKqtWcDTYSCYUYoPaHbh5QVByelWniFXk2oQgwFDpQXX8MNMKCq5Un1BNaDxiAbNfGE5xWvifXydP/z07VAia+x+FAf8Gan7xT+dKyv8QLXzAXkjgxNQ8G6gm1Qho/mP6VPo3DrgetkqiDzzVR4ltEvaeV7JhOcffrWqkfNitdncKCjCVGc1ZI078fb+a3EDJrDSidsnGFecgkbD0rVeG9XF7beW+QFoEc81RdIXiBM/WvLiD+n39KAZioL+EcgY5JiggoTMiPv7/WhLTicfIzQBUM54qJCfKAAg/f38qgXckqI9c0NcpEDB5+/pQcACsCBOCDj76UNScxGesZoPGT8QJFRKRPGeooPAZ/vXFRO7tQcwTmuKKgoQMUHivcdpMDvWj8AkK1dWIhs1ZpWk16C8jGdvb1qqMBRGJ9B/erdSY6fzD/mvLykQP0qK6mFYOfQpqYQSJE/KglhMg/txXATvECgIUpxlUjpUVDPagCshOVQKC5kKxPbNAm7uEiRnpS64SZ56/f31oFnwqYn9aVcCh8UfKoBlQOFRAFZ7VXd7pTJ560Gw8IaUUaGq4WCJJINVPihwOONNJ5OKo+keDLQWuiNGAFLEn0pPxUsGwdKlcp5itXGfr5TbuBWoJA7819m8Lq/9uQn0qTVqp8YNhxCkgQBPNZLQHR/iISD1gzUpH0xsp/AJjntn77UApLtutCxgjHz/AOK0j514v05dtcbkghPSB9/Yr3hm/Uz/AC1mEqxFZaM6zatspKkplK8gg1nGFPaZdBwflnJoNxpt63fsBSI4702RgGIBxgzQCV8PNCMlWPXrQeIj7+/v2qCiB8XQnn580Alo6CD7GaGpNAJwADjHv7UPbIgZB4kx+tQQUkAYFQcClYJEc0EFHfIHT9ajgEYkDmKDylZJ6etDKhg0HPyqjrXQSQB3E0HigfrWj8Ajbqyp6tmrNK0muYuWz/48/OqtcLXINW6kejtXoJTmoqbYzxj2qaVmcA+8c0BA2VGSDjnFTRA+HaD2qog98I9PWhypU7QfeaihODdMg5FAUQMj3oFnVgHBBHcUusQMkRxA60Cjquk/70B0EzAzFQVt88GGlkqO7sapghV1foSDMmg+suob0/w802mASgT34r55fuKvNUabbIVCu3SrR9b0UbdJZSckIjrVH4rdH+EPknMHNauMx8o0/N+MZmvs/hMn8EkExjipNWua3bBSbhRGdkivnOlnyNUcIIjfipSPounXHn24gkimgoJIJ494qiq8R6e1eW24jIHevnz6fwl3jG01KsatpLOp2yRgrCZHTNZ/WbApXsUmB0NApot65YXgZJ/lK61s23Q8yFJOD60HSRMHB7VzyjJ+JQ9KCDsBNRQkTMj+/wB/60AnG1A5JjskcV7Zg9xz6UAHWyZx70EpIHp3jMVBFQz/AGoKwE9u/wB/rQQPWRHtUVnBjIHXqaCABndOD0ruwbRQQMA9CTXU9pmKCShmEn61ofAPxaw6c4bPzqzStJrSQbhMjlHQc1VJSQYA65gRVqRJRJ/pM+2a8Ek8A/SorwGZjP8A41JKBMk89zH30oDAlSYhR6ZFeChuBEA9fWiPL+IcDtQiryxCczRSzyjnuaCpU8mgAs7gVY65ml1kCoFHx8cAySePnS61nbt6xk/2oKLVDuJAOAaJ4UZU9qjZ6TVG58Y3RZswnAAT+tYPw8ov68ghXX3oPtlogN2SUkQNtZfxe3s0V5yeZFarMfLtKQV3wg4mvsPhwJaskEkek1mNUzrij5DsTlER1r5a855V44TIJX0q1I23hy+QtttJUfrWndtg6yCJyOKQpPyBdJUwTMes1g/Gmku2L7hTJTM4FKQv4W1IW7iQoz0ia0mpW6dTty4kpSTiZqKxOqWS2VLIJxmasPDWueSsWz6vTNBqkwtO5OUnivLOIHFAJcwZoaSTP5ue333oOiCcEyDmYx7/AErh4AEhQ6/pQLukDofYGaGrJJzk89B9zUAlDb6H0oaknkkKJzMZoBrA2nn50PYO8etBAkpEd6jvP5eooPFJUDH394roSAZoJkSnvWh8AknV3UngNnn5VZpWg1wn8SmOic8UgTiDgjpVupEamcpyT9KiuCSAT1rxyTn9KCW8xtnPHxV5JMiVST9/ftQd3HaRBFCeX17YoFnFyIMjHT79qEsjM8e8ffFAutUn4f1pd0E8np/aoFXzCSePSk31FSVAmCetBRam6Wk7CZUe9X/8PLZbzyXIwOSelUWH8Q7kIY2HEVmv4ftl/XkRIzPWg+2PHbbECeI4rMeNwP8A026mckn7/atVmPmGigJukYBzX1vRUEWKFA4gTWY1R7oeYypIiY718w8RNm2vlEiJPFKkXfhR7zBMya3ek3fmJUjEj59KsKmhnyrvfEEmIkf2qv8AGVh+NsFKSjIHNX4j5QkvW14RkEKIM9q2uhlxdrKlTOdtZac1GxZebJUiI5EzWRv7BVpch5IIAM0Gt8PX6buzBJlSRVg4RE8n0oIEEjkk9DiobCVEEmD6ffrQSUicjmguEAc9Jz9/fzoF1ke/tUTgAjp6/f3NQDyDEwB1qBHYcf60AVKM/mI+VRAzjB6UEFjr9aiQKCSCEgzUTB6UHlK2jbB5zWj8ABStUeV0DZ/cVZpWg13FyiAJKc45zVdkZwD6Zq3UjhMV1BPEc+lRU/iCRznjEV4DvIoOFJGR/wD8zXCo5wT6AUEZG2dsDpUXF7Ikc0ASoEE9aWePP398UC6jn5+1BdIQAB1HHb7ioFXjKCJzVbduS4lA5GT6UFDqSvOuSiczEmvpvgCxFpoyn9skpzNWFY/x7ehdytIwJ4on8L2J1HzeaD6244ksBMgbkiOtZrx4n/8ATS1CYyK1WY+WaXO9tZPua+w+GHEuaCgnBIqRaK58Lh6g+tYPx5Yupud6U/DUoD4LdLayVZk19C0Vry3Qsq57+tIVbuoDiYkg8gjoa8Gx5ZQrIODXRl868V+Fbht1T7DcjcSIq08L6dcmy8twZ9q58a6sntKWykqUcq9RWZ160KmlJ257ilgzuiXD2m3xQ5+UnmMVs2z5qA4OI70V2vHAoPDKfyx7mhOcmOfv7+xQLrE5n50LJJHYff8AaoOOLChA/SgkkDjPqKAC1BRkZHWa8Sn+knuZoIrkA0IJMz+lB2vDnp86CRRKZitJ4DTt1J3gSg4+dWaVe67m5RgYT1+dVyiZ/wBqt1IgQZHpUmwCcAH2EmoqS1AAYPuQY+tdChuxFB4LSCSQSIoatqhBoI4CyBzUFqEfSgAVRPWgunEUC61Cefv7ml3VZAqBZS/gUqfyiqbzPMcdXzExQVNuFO6hGZCulfX9AUlrQfLUcBPSrCvlnjNwOakqO9aX+GLUNqcjjNBviorhP39zSHjZknwu4FTjvVR8p01BdWhIH/NfU/DyXEae23gADpUi1cNIG/Ofv2NVvibTfxtuYzjPrNaRntH0RVq+dxiTwa19raSlOxRHzmpCrC3QtCYUQRRa2yg62l1BQsSDXGWEMj4BUHXEBxG0zHpWe1exZQDuWFDumJqVYxuq6f5rnmNf00/od7LIZUcjAM1lpZRIkTNcNBwYAxQXJiIB+/v7mgEsSSZrhyYUkp7A0AVJTIzMcff0oS4mTiepqBdw/GCkgpnmI611ATMk4VgCg6oJJqBHU5PWggdoMqMe9ejEg8fKg6TA461pfAX/ANQf/wDwn9RVmlXGtqCbsDdyOKr3iO5HqKVI42nrJHyqZG2IMfKiuETzmvBJGY60HSQekVAggegoBubgZjnHWhuGORHpQBWfUe9AdMcDjpQKurMxn680vunB/eoEtUdLFsruuqpz+XZ75yaD3hyzS7db9oyea3odWxZ7AYx3qj5z4pStdySO9bP+G7Sm7LcZzFBvLFoSFwJH+1Q8S2ZvNIdZRzGABWvjP1880Pw481fgrR8KTmvo9mw22wE4/b76/SpFpgNQSo8CeaBcXtslRSpXXOee9aRXPahZIM7kg/3oTnie2twQnMcQefuZrPV4RV44+IgIH38q4jxk4o4aOPU09HHk+MLtS4FuR6xRFeLbvhNuSfanacitvPFt+pXxMkDvERSVx4kU8ghYJ5+VTquW+rsOtFJkqPeq9y7QxfJWjCD260Gnt1KUhKu45ouzdkkA9qAagZwB71FYA+XTrQQUEngjPXt9/wCtAcSCIj69KACtoEA+0+4qC0zPIjNQC2DoY9QJrikgGTmcZoIqwoe/3/auFIyRiMAR996ASyCr7NeBIEf3oJKEz6mtL4CAOovniEdfcVZpVxrhP4xI2gDbzHNV3w8FKvpxS6kTSIwBU0QJOzrmiolJ52kV5KeQpBI/ag4qAfhGPSoEpJ9utAF4jJAoJV7jNAFSoEZHSgOq9c1Aqtw5E/Tg0o8FbtwJ74oKXULrzXdh/KOlBe3PNhAIjnNUaDw3ahlnctMqA9jVo7cqU0pIxHSoMre2b1zdgBBImvoHg3TyxZ/zEhPGe1WFalpTLSckAxmvO3bKUklQI6itsK06rpTBUVFIV17ff+lU9x4qtmXx5Z3JB55rNrQFz4yuVDa2wAOhiqW71C5uXS6twJ+dS1eK59bileYbgbO5NddvLdpofzSpXqeaggdSsWkg+X8Q7mam14ntUwlNvJ/agOnxQ0DItgD2in7fxOyofEgJ74j5VQZzXrO6bO9kEegoVle6MsFCmoJ9KA6tI0x9BWw4GyeOmKq9S8P+VlD6FR/TM0Fnod2hbCW14UkxBqzWdxn9aDi05kgzxUFCRz7elAFY56mep+/SoLAMgGInk0CxSNxUk84+/wBKEtRPUbegioIghPxdu1cVJ6/QRQRV2PvPzqBJjg4xxigEqJke+amEADPNB4mBxjtWj8BT/ilxj/7Zn6irNLi61lIVeCQqNvIpLyxiAo9BAq1I5tAOZ+eKkQEkRzUV1KesRXignED5UAXZAPHz4oKiQc47TQDJ+JUkY7UFZkx8qAK1D14pV5yBzioFHF53D5UpeXHlslR6CKDOglbsnInNWOlIS+6kRxVGoaSi3aT39RTNu05cGPLxUDlrpHlvea4kJA59aYVr9rZKLQWkFOISauIrdT8UEYaRJ6VSO6jq987sbKwgjBopy20S4WnfeXCQD3VXFW+lWiiXHkqI6zigrdW14JSUW5BTwPas29f3dyuRuPpxFBF0XSmYWD6V5NjeLUnak9KC4sPD946mVNmO3arBPhh3aS23xzNQM2fh1y5ahCCVDEVJ/wAF36EbvLIHYVRG08PPoI3tQO9SudDUz8SRzQLqYuE8EiKTvLy5YSAFn1qBjSLj8UlayooXHWrzTLrc2WysLUmetA8FiNxwAetSMnJNURUJ796WWkE+npk0A1Nzkgn1ihLRIgEj3xUASgjMcj61GRImg8RNDcQkdJigihKScQfT7+ddVJIHMd/v1oIEbjtHsfT7mtJ4BbWjUrgzALckd8irNKvdc/66cD8v+tJExPTNW6kCMg55HfpXhO4KABqKLykQlJFcVIxA+VAFz4hETnrQFQraIk+g+/WgC4oDHX/al1qnvQBcVnd194pVxU/PHFQLOrBqo1t7YgNpMlWTQVlslSwYq88P2q/M3T8omaDV2dkl98KcO0DkHpT+oavp+lW0DapQHSqMjqXiW8vlKRbbviwIpWz0t99fm3TxSZyJoLhlen2KfiSXVg9KDceJw0Ci2a245A/0oKW/1PULpX5yAeg96HY6Y5duS6+QOomgtLbQGnnwykhSe9Wtz4PbsWg6IOOYoEQGFfySBIParvRNNZWreUoIAnNBpAq3jykITxGKC+8xZpLagEhzj19qqD6Zb21rbl1Ckmcke9du9aTboJW1IPrNXvE1Wp1+3vAtgJSDxMUBdhChKitJMkk1nVdutOZRb7iRJ49azz9inzjuRmaKrdes12tuV252E9+lNeBbdamFvvEKMxQaFSYX7V1RnqfpQCKwRgz7UBw7F4Ak+lBzdu6BIPYVFW2cZBxBFABZwBzHUdKGrAxn0jNQC3E1wkDnnsaDxVmR8/SvISHDJ7UEXZJjj/itF4AJVqNyCPyo6+9WaXF5rH/yhn+maQPIPfjrVqR7aB3HpFcIPbHeoqZSAAeTUYx+WBz70A1pR/UAP7Us8jcDgkH6UCymyCRuPoOaC6IBMQodetAs4cxSji9sx8zNQJvOkKgcH7/vVHqbhW9ignp4EpJGDg1oLK+t7FSXFKTCeaAOq+J3LglFnPy6Uilh+6G+7dKUnoTQSRe21ira0UuEUG61e4uiUCU//jQN6Vp13fAoS4Nw4Klc1o/C/hIXrqvxkpCO3erBf6j4S01u2Kgrbt+VYvWbVq3R/lnR6iZpZxIb8O72QHVq3qJ6c1uFXtq/YgXEpSAcmrCsHroYRfTaSpM07pWspaTsU2sE9hUVo7ENKWl9TkTmDzUvENrbrsw+VLnnGavxFPpWpIS6ljzFCDACjxWkvbNpdhu6ERikGJatinWB5e4JB61ubOwt0tJUt2SQD+YfrSFDvbBt1Bh/AyBOKzj7a/MKA2FAcHqaUhLUGkrbKX4Hp0FV/hq7Q1cu2cwmSRUVoyoryaisiDwRQRSgbpiI6/OoLSJJkH3E/fFANSc45nn1+5oKgSMGgEvHHPX7+tRMR60RDHp70LZu/saiuKBSBPznrXZ2wAOaCCu/FabwFtN8/GIR/erNKutZTuuU8/l6VXjGKt1IKhAKQOlcWnOQJ9oqKgJHJSRXiNufh+maALihB6UBYkzif1oF3TGCoGguc4xQJOmFAZ460i4fjg+9QK3boSkwJV71n7halOncIk4qiZugy0Ej83M0Jht27X/MUUpmgsEqttNQFghZqvutQdu1bUyAenag5YWrrz6UrUQD3zV44yzZpDcAqUOfWgHa3N7p7gdStQBOfStBp/i67Qyptj8xGVDkUFqlOr3+krcWtWaxTttctLcbdUZTQbPweLcaR5j0bkmc01earbPsqbbPHSgV0XTW33lPuD+WDTd5caRbJUhLYK+AZFEc01D1+QlmUoR0SattXP4LTx+I4498VRi32d9z5rJMzia0Gna6QhLD+cRmooeuLYtGRdtgJJyBSKbvUnmku7leWaDWWVsp7SkqLhUo81O0btUsrC0p3pFaRlfEVopMiRClESBWZsmzaaslYPIzI9ayrXNklM5jpXCADIT16Cg8ZH+tDUoCSEj5YoIgiYnAyD3+XzqKgI4PHvQKPGFkAAeveoKVmAaghuTOTxXNwiQD8qDixGT+lcUmAP7UEcBAKiD6CtL4Ag3lwoclGfqKs1KudYJNztHMdKQAIGZPyirSPb1fKetTyOQflUVw55H15+80JcwMCD0zFAFRMTAHrQVqzM80Czqv+4/7Uu4uZwPpmoEnlmc5j/mlHTyeo60Cd0YQVE4qiuFBTpVAyaoWK/5oKuBU7y++FKGsQOgoPWrDj5lxUAnqacQw21xz6ZoDpC0rAAE1a2WmIfeS48olXaagvby1ZsrdPnIBB7VVeE9LF7qK3WgdicxNUaPU/ES9MdTZpIO7EDg0pqdo7fNeclIAVkigHpay3bG0AIJkVBGhPIuvjnacj1oGNRu0aRaKQFHPOaxFxqrlxcEpJyehoNDoPiDULGA2g7ePlWg1PVX9Xs0oeSU+hxQA0ctMPgPoBT61ctJsH7oFKQJ9qCk8fWl2i2Su0bKkp7CqrT9S1RyzDSmShI6kUGj07Xii0DBVnvNCvdWFsgq3ZOaCT2osXWmb1n4s8Vj37hJvUmYBUBQbC2dlhHxcj/t+8VPtOKDmwdBFCcEAyTxyM0EYCcfOPv7zUXMCT1xQLvQfegDnmoPKSCASKhhBzQeWBgAiB+lcVkdcc0AVAzKhFajwAmLq4yPydPcVZpV1q0i6lP8A2wetIoTuEkc596t1I6hHBA+deVAGBA6moqAHxmIjpUXEwciTQAWRHPNLkzwZx7T9zQBeAiZx9KSX8MgKOeQqoE3yKTcXzmQevFAjqY/yqiD+tUi1p8knqaorC26651HanWrRQKSvPyoHlhSW4RzXtNc3u7Xp5zNBc3lkksbkL2qAnFe0tq48xLm4qSgyc1Be6vcp1RlpptcK45rU6No34PRP8sP5yhBqxGA8V6VqDNyblxKiQf70q34kv3Gk2re9RGIorT+CSp1+bkHeDPzq51p5xq7SraQmgzfiRr8a0NhBVGQaY8M+GbLyvNfyqfeKDSIGkWKNq2Eq2jpAqmvXrS6fhghHccUQBGirUvf531Ippvy7D86wD3Boq80e+srxKWlrDg9cg1zxKGGLFabdhIVHQdavxHzxpT/4mQTM9/arG5bcetllclSaypfT3f8ALuNrn0rPXi1Nahzwqg32lHzLJkgxjgdabUkD+o56xVESYNDII7n160HljkSSrnHaaXcSpXwhJgdBQBWmRQykzIPrRECaGoEx+1RXfiCQkAR6VCCVScAdqDqkJ6jBrSeAAfxV3IH5efnVmpcXOsQbjnMfSkUEbscnmrdInKYBVB9q4tMycD1jNQQ4OCnBoTyiok4J9BRSywfWBxQjun+n1mgXdJKYgwP0pJ5Xc1Ai8rn+9JuriTJz1oFLj42VIPvE1lXnlJuXEnocTVDTTgbb3bZNMuPKWxvB6RigtvD1sH0nzkySOtKXjSbS9UQnA4xQcudSJaCQdta3wk9Zr0Z4vLlRGJHpQVuloB1FR3naFcd819M0G+KrUJdn4RirEqo8UoutQc2oQdkETVJY6Pa2znmbQHalWLXT7X8Ddm7WIRjHFA8ReIre5d2pSMf1c0QlboFw1u2ZIwQJpvTNPuy4QhcJ6CimNW0C7cZUQSVDOTWNUxqNvdqQlpZCTzQWenuakp5KVNmOpNW9xo710yCpJGZxQWfh7QxZkHbnkVf3lm3cWu3bJjj5e2a1IzWHv9LVa3BWG+vJqC3EqbVvTtJBmeKy0pLB1KNQIMFM/KKB4ltGxeJWgRPaoNToJB01n/8AHvTxMpOD9KoGvp/bBroV8MERPfmgGop3BAHXOOaE6ndwlRjBx1oBqEpM80FZgketQBI7Z+VQMnExHag8ADmZ68V4gAjig4SfUcVpvAoH4q4Iz8H9xVmpVrqqZujPYUm2naSqOatI7gAkgZoZVJg8E+sVFdTjOJP1qDgBM/oJgUAXCNpMY9yKTdkqj7+/vNAq8raJFJOLk8kRxiagRfWADIn3MUk4vdIBxHegA58c9jWa1JkC9PcmYqifkqbblJgjIo1qFqSEKBHWgv27kWFomCCVCYFI+Yi83rWYPQHE0Ak6X+JSR+p4p21sLphvYlR2mgutK065aU28rcGzzWtcuTavNMh2QrvQN6tdOW1qSlndI5rGPXd6LlThSoCeIpQ6XtQv2w0lJSOM0H/0ypX8x+4TjJT2oL22uNPsrRDSiCR1o1rqdo22pTbvxRzMUQgrxp+HUtAG5OcGDSS/Fze8rLSR2+CnVJu+Lf5u5CBz0FMo8cPpZgj5RQMWXjlSf+o2Y4mOaeP8QWgdvlkk9fpV6nAbrxbb3aZVbgg+1VOqahbXbf8ALlBP0qKp7fY04VlYnkZzU79SXm9+/wBMVBotBkaa0UiTHAqxCQoyf0qjhSJn9a4f170A+2TPoOPpUCqFQQEweAMfWgg6OsRPHrS5BKiRk4oBGBAx9KGsZJHA69qg8iZPavKTOOh7UEVBQEAiK03gI/zrgHomM+9WalXWphPnZXn/APGkiPr2irSOcCScd4qDhSowkkEdKiuQlJ3KV8gDQnFgDaDx0oFHln1PahkBIJOYHEHP3/rQLXJkE8fpVW8eYxUCL6sn0pV4c9aBdatucn0qh1FSvxyZ6iqJXK/jCRkenSmypH4SU/mA6YoF1uvLSE5UB/rTVtbl9IVnPHagtdMaLL6UKJAJitgxpyEIS4mDMHuKBbWdQeADSQAQYwOKjpNrfXjzbygYSetBv2PIVbgPFIUBmTFUl67pTLii4UGMTVqRS3/iBtBLds2gJ4G0ZqgudSun1kISrHYVFcbtr24P/Scn1pprQb0p3LUAPfFBJegFOHXQD3mp2+jWKF/z3kkZ4NAydM0IQC8DFcNloZVhwR3mg5/h+ig4eHtNLOWemhUoWkCKgI2zY7ICwozyDFMW9npj0ha0pHvFAu74etHHiWHiU+9CvPDym2SEHd1wZFUO6O6zbW6WlmFpwSTVs3tWJSAB6UHgRAgmRUHPinJ+VAulPxEGCAPik/favKwqJAHtQQUkDoBzmguJE8ZFECgqMc5+5oSh8cdBUV6O0CKksbcTQDcyeQPWtL4Dj8TcwP6R+9WalWurqQLsiRujj5UoSTMiP2q0j0cwCD6V4RJ5FRUFAg5yD6UF0EZMQPSgWXycfKKgpUiBQI3Co681X3WODJ7d6gQeITJJ96VdiTPNUBcMJkYpV23Z8hb61DeOJoKQILwUrnbxRbPctJCjH/NBaaAhp8qZciVcVYv26tP+FBkj9aBlCZYDiY3CmRr6mGAhK/egh/iyH3Qs5VOZ4FW9trrzaNlvO3mQagmu8vbjK1kT60i/Y+coFb0H3oOof0WxTDzkrHIxSz/i/SrbDLYJ7mqK26/iA8JDDaQe4EVXPeNtWWT/ADFCgTc8RavcKy4rPTND/Eao4nLioPI70AyNQBI8xcV1RvWwCVq9qAxbvnEj+YqIxnj7x9KgDqSf/uKI9OaCDt3fMmNxA9TXhql7IlxQ9ZoGbbxJfW0AuKPpVgnxpeKTtK8UHk+IFOncv83vVja62ooMK+L3oLHQddceuyy8SVcAk1owk5O0j1oBqAHIVjihKkEE7h07UHnAISDwBQiZME0Al/FiAfvpQyAokDnueTUECCOa4pe7B+lBxZhODBPFaTwD/wBe69QDVmpcWurIm6nPHT2pcJyZHv6VaOKGJjHtUUjJB59QZqDjoPMCPY5pdSoRBJ7/AH2opdSY5HoZ60B0iOQKCuulALmQaSu1EpIgcVBXOFcncCfYUuqTmIHaqBLkHqZI46VT6i44l8NlUoWJoOshlMNIPP60K8acslpJTIJyaArFypCw40DPWKeaulur3Pqx70DL10lDuxC5QOk0JDDt2v4AZPY0FvZ6KppO51wI9DTiLzTNMEPLSVDpNBX6l41tgkptRA4HWsxda9dvuKUHFAH1oKu4vXXVncpR9zQw4DkzVB7e5bECI9TTTN1bkjfGagsGn7Mj4YHzplLiEJwY+dBy0uG1vwIn9K5fltC4xB7mgAnWGbZO2RI4BFJXGuZJbGTzTgWD7t2YQCPY1Jy0eQgLJJnpQTtkhEFbZ+f37V65DZPwxxP+9AshKysAT71b6cw+VHalUdCB1oNX4X051F3+IdSBAgEn79K1ilBXTPWgAVHtJ/2qBSNw6+oHFBxRkT/xQVjMAY7kc0EDGagsGI7z9/f/ADBwg+XJSCczPNDCJMx85oIrBHtWn8DEG4uiOwk96s1KtdTkXeBMgDik9m3ARBHSKtI4B8OUweJPWvQAO1QQUueFcdhQHhHXrxRS61jbzApR4gCTj0oEX9oSZVnoYpG4JT6x1ioElkFMz9OtAWoGT36VQuCDJxwc8VU6yACk/LjrQLpCkOIWBmZ96s79xq4t0bjJTzigqbpwN/8ATPH6VNDy1IjIoLLT7QPK/mr2j3qyd1S301shspUqI3daCi1LxDd3SylpavSKr0N3dyv41KIPQ0DCtOSyncvniaWftlJSds9vagU8lcwM0VFspQkif0qjircpM/saj5ecc96CRLjAB4j5V1N6+MbsHoKC40BKvOLis9cimdUt31oU4lB9DFQZ0tLdf8szuqxtdMbbSVPEEiqJI1JttXlstCeJipB99TkFO49gKgIu5ZU0QpMGq95QKwJnPFA1YNpW6gED4ufWvp+maSwxatnYCSOaB4tJZMJwnPtUVnEqyO5FAMgA4AT0kc/f30ryogwkDuAPf/egiYHxKAwRwc1wFET/AFe1ABRzzHyNRIEEYmoBqT8UzOeOagqZx04oOLKigiBNaXwH/wBS6PoP3qzUuLe//wDnHr8PAGTS+1JAGY6ff0qgZSUpkCMdRioKVggH371AEzJOP1oa1wnMkUUo6sJzMegpVagpJAJz3H9qBJ4TmfWKr7gqPTHrUCrpEEHgc0m8fzDv1qgeSOv39/cVV6ylSkCBmYoCBDZtknrFIOlwKOd3rQStbZThk08W2GUyYJoE7h91QhoUI2Fw8guLUcfOgHY2+5wE5ANX1uEoUEBMiO1AS/Y3s7o4Gap0B24OxCJI9KBS4ZfZchxKsdxVlodivVr5Fqj+rJI4oL/XfAt1pzPmBe5PeayzFqnz9p5BoLU6aw42mQDUHtHtWhuCQekUFpotkyohKAPbtW2/wBhzSSCn4owIoPnN/p6LS8c2oSVjipaXpb2oXcOYT19qB/WPB34cJVZgSByMZp3wPorVtdOv6mhJ5AByKCeveHdPuH1v2kAdgKw2p2/4W728UD1namWnEDM9K+q6eEqs2iMmAMdKCS0yZgmP0ocf+IjtQcP09O1CWCcCcUECZmIJHbpQsiYIoOJUo9RH61DclXXA7T71Bwx+Wc8UNR+lBAqO6IrUeBh/OuYOAlNWalWepnbeE+g/alzODMJOJjNWjkqIjaPXGKDtSk547gGZqAbh7Z7bqAsc9fc/fpRSdwSY7GlFpUMxIA5BqBV9Uzk0o4oZJoK+4OCO/rSxzIJiKoioBNV2oq+AlQzPagrluLWAkTHQ9KmkpbBKvqaDhulqOxuBPb3ozdg+seY4TBzzQdtZF0lvbOau9WSLPTSsASrtQU2hJFx0AntWx0XRG3gCpO77/aguD4YQ4iAnpwTQLfw1b2rkhKZHWRQT1PRLF9qFtyfU1VW1ra6QvfZgJc5mgjqesX102WnHysERtPSqW205TrhUBk0FmjSnAgfDtxS93Z/DGfrUDeg26re5C9wgHM19G0labu08vAAEZqxK+eeOrRdnqxWlJhSvpSul3flwAkA0Vpbdbt4kApx0imEaUViVpKR70Dh01ptlW1BJjlXT1r5N40R5WqKgfc0B9FcSu1TJymvo2gPedYIIMwenpQNOEidue0VBJkmRBPAPag6oE8Zjn0oCkkmNoM9xQDVjOMCoHrQewev1FeWkRPEVADfhQ7ff9qgQSZEg8yetB4wVYEelaXwLhy7Hon+9WalWuqp/nyfekyNoJ2x3MVaRFJBwE+3wzUVH3+/sVFBPO4mgOnkTMUC70ASU4+tJPqJSQCSTUFe8SAAYMGkn19P2oEnVTgEfKgLVmR0qjiMmP1+/vNVWqbVvBOUiDxQJqUhtBIz/AHpJbqlrgqJzwTVFhplq4shQQVdoFXtnZvvJKJOBgVAlaWxRq/lqgEHMirvxg1t0ZKkCRGYFBQ+FkSnbkxzX1PwlbgtblcCgvbpKENyIB7CqG7uC2smJM9+aVFfc3qlJiCQO1Vjjbl04AlNRR7bw1cXCxuQYOec1d2fhpFk3KoBPUHrVEHrTaCB9KzuqNltasY9eKBRu6CDABBntW58JukshQM4EGkHPGmlpu2PxAGRmI4rLaFpQccjaCaVGxsbFNs0PhHpiuklxzbHH9RHFFOfhyGZI6V8b8foCdVV2mqhPRHANoxxW68Gvj8MpCskTUVf4WT3J7VBQjkQaDnOCJPQVB0SdyUhMdhNAFR3GI9vv74oakke/WeKCIFRVKsUQEpIVO6Tk9jUtsCBnvANRUCABzntWo8EABdzHQAfrVmpVjqp/zBwaSwEwBgVaRwQkkQmSe3NcXBHTPU1FAWDmD+9LrO6RigTeX8O3kiMkmk3pAkkQrMjFQJXC+THrSDxBk9CaBVwEHkH59aXUAIA/LPH39/WqIyUp7+5qo1kEKQR26UFegZ+JUVBDKi9IGJzNUbPw8W0MmUwYrrd3cN6gdqFbQcbelQJ2BU7ry1rGQKvPGbaleHUKGSYkCgznhv4IkATxX03w1dBu0KZA98UDj+ob0RPWM1WvfzlGAc/r9yKDjVh5udivac9fSrnTtHShQUtOf0++aRFqryGBtCIj1j7NVuov71jZiT0FWkQS2gMlazE9zWV151jzCEqBPWKis8U7nY9fpW98KORbpSYnHSgutU/mWCm+ZB9aznh9SUvLE9Tz7mrUadBSpAEg4rrbKJwB3zmqGrhCUW5Vx3xBr4P4+cLmsOARKSRUpFbox/zARI5ra6Ao21+ls/1gVFatCtoJgnnHeoqyMSJoIDgiMeowPevRx8KooOFI7QOoIz9aEsDGJ/8AEdPuKASvSvBPM0REpBV715QSkgEj0HWoobmJA7itJ4JP8y5HYDrWpqVZapHnkxOBmKRCSZV9P+aUiBgkYT9K8SIHA+VRQXDMgbZ7Hil3lp/8QOZHNApcbciP71XvlJMmMdZqBC5OD9KSdB6GfQc8UCy4CiODQ14yVVQJtYSsmcCqvUylbkp4HE0CRb3tyk59+aYYYJbgRI5oNT4V/Dqd2vqAHerq+RYsrBYII71Bn9JbS7rb5x+XFWfi7/8Ab4QDJERVGR0F+FcxGK+jaKAbPdJxQOIB4J5+/v500yynE4HoaC2tLb4QuJI7ffpVin4RtAgz9/rH3xqM0rcRGYMCME9qq7t1CTJ71KsZPxF4hcT/ACmFx0qrsrG7uf8AMO8dJqKZasC4rcOnatr4W00oZDqpIA6/WkSrlTSSXt23IJkcVhrS4SxqTje/qelWkam3BcSknmMx/tVg2CUx9/eKQe1S5DFi6Vc7T6ff38vz/wCJ3/O1Z1QONxpSFbB0NXqVRjdit1cOBl63ukjB5qK09u6H20OD4iR0NTUJ6fMUHIJhUD51xQ2iB15n3oBpIUnEDuE8feaiqB8Shk+h/eg4pPQZ6c0MTMUHtm45zFQWAkFIwKgGoysk/StJ4H/Pdew/c1ZqU/qcfi1QBB7UoCQntxVpA1ETz8qiTOJx7VFDeT8ODnqIpZ1JEkqyOsUCLx54IzH0pS5PJB5nNQV78gRSboSQcxA6H7+xQKukkE9TS4APKjEff9qoUvHvKRtH5lcUs8Fi3AMST1oAtgJIE/rVn+HLbEhMTQF0q0dfWr49uOJ49KMXXWH9q1KO3rQPeHADeOrjJRmelN+KZ/wFQScHp0OagxujJ2wfWt/4fut7ITIiOKotWnAVAdsCrS1WkISN0dgOtBY2zoKQkEGmy5AKh69f7fT741EI3dykEgwB71lfEepJaQQghUjoYrNVg3LhZvPMc4Jk1qbXXWFWgYSQMR6VAFrUEof/ADJImZitroWtNItNm4cZ6ftVn4Vat3LKrdx2RxXzu5WP8bUWyY3TNWpGs0y4+BIJ471cWjoUeQZxz0pCqPxvflqzUAqCRPrXxLU3Cu9UruePnT6oCTCwoHg1v2QLnw82s52jB+/apRd6A+HrEJJG5JAP39asjAiEwSMQJ+YoPDaZO3J9On9xmuKhQ/LtHGRE/eKCIGYxKcZ4IqJBAACSkevH3zQeIPznrUSBJMSeomg4cSelDUJ5oAn4V7if0rS+BxtVcj260mpVhqY/zSsEiBSJx2HvVpEFHByJ9s1wkGCDM+lRQludARPpSjxWPi2qSkcdZoE3VCJI+XFJXCgJPNQV7yse9JukmYP39igXWnkH6Gl3EmSe36VRXPoLtyFTgZ5rly8SqIkigAwoOPDBEHpVs++Etp3Higf0B8PEpQBT1zZsLlaufQVAt4cWEX1wMwEGmNeVu0hc5mgy2mJAaBFaPQr3yklIUaoure8E7ir9at7S8Chzg/rUFmxcjmeOa87qABgKz71RVatdny1ET8zWMurh24fVJJHSKCr1JACYTyRxVMtd42okBW2gIzqLyCCuRFXmn62+lI2E5HTFBZp8V3aLY28nPpRNFaurgquFiRzPfNQaTTbrIAMnrFXaLraiZyOo4qjFeNtQK2VAHHaa+ZvK3O8znmkHd0CQa2HhS6DtotpXalF7oDnlXLiDxux7VelIUqYgKzH370HFIHJAiRwMVzAOSASOee9BNI3QDAI59fvNeKEn3HJ7UESMdPcCKGqOM+1BAmTJ6frXCCMEEHscURE4Tx860XgyQu4xiBmKs1Ke1MH8UfiPsaQI6FKZpViOzGQB6nmhObkZE56c1FCOe57iKXeX8MZnsQf2oEnkyOv0JpG4gJiagQdAEDkClXCAMH2z9+tBBsJVO4gAUjfOJb3JBwaoSZX5gUvoMil9u87iYnPH360EmmEtJxE9qMlty7um2SCBMe9Bs9O8MG0baWF/nH617UtPebeCACUHpUFfprAZvrhJPxbfrUtYKTpCgoEn0oMzpCgu3UDyKM1cKZPODk1Q+xqAWIKo+dXel6id8EmZ71BdPXhQjcTAjpSatQBO7digV1HUELbCdxO7uarrRkuKkp/N1iguEeG7dVuXX4EZAmqV8WLa3WwlBA7UFLq6LYNEspkjrR9GSPwZWrGTzVD1kyw5cb1pGczWgtbhtFuptggKIie9QLWrjtu+VKUYJxVirUwW/wA0ftQZfxO6HGiqefWsM9AWYyKsHgf1q68PXXkqTmBVo1ls4W7pt7+lZ571qEnekFMkHgkVB1SDHABJx3qKwlUCc8RExQeTAGeD6EzU5gREHptExQcME/7R/wAUJ0AxtBHtmgHtVjBPyr233+dBAjHTmtF4LA3XB64FWazTuog/iVfDik3EYnbjtGDSrAVqGc/2moFYSmRwe1RSzqus46daA4lQVmFCOJ6UCb6xsMHrGJqteXMmePSoFH1ZM5j+1JrJ71QlqDim2pT+U881TP3DtwAgc0D7dqu2tk74G6BmoeVsMDiiiN2xUoVMHynUKR+YZojU2mu3KGkB0lQSIAOYo1pqqnrsIcOKgSt9i9XuVTtOw4mRQtczo7npQY/SndiVj1NWYti7aqeHAMYqhRG9onn39aes73yCVqMRQXrutt/gUkzJ7GkFXpdbO1UE9qgLplou6UkGTVrfvW+lMpQCFLGaCnu/FDqkFClAJ4FUI1EuuOKUr3NUTlDrZQRM1L8Q4xb+U2lRnsKKhbak+yrKSByJFWNlrIbUkEnJ4JojUWt5avW25zKvSqm+u4WUo4H2KgqtVuAu3O5XT2rKOSpRIGAetWDxxHc03ZKKDuB7VRrbO58/TsfnRkCtP4fvU3OnpSrK08pNQWKoBG4BJGfy1EwMnBiKDskRnJrqTClQYAzQeJ6b/SdpqAIJmY74mg8sgemf71FKNwwfnE0EHQc/Kr/wZ+a5+VWalNanIulBJxzS+ds/tQLLBMgEfNP+9LqkKySc1FR3hQI2mR6e1LPLAMTPagrbmdxV09KTcUOR0qBG4VGQSJ7c0m4sA5xOPaqFbs+YlSCcfQULSbFt6+QOYMmaAvii6Su8Qy2ICBmg3DjabYLJJV2oO2VyF8CT0iuWxKtQhSTtmZoNA7cMpgQOOlVtvdeXqI3SAOpqCw0x0qvrhfdERXNWV/7M9OJzFBitMSo7j3NaVja1pO0qzJM81aEggLbUdomeKVvklKQE96Dru/yUiYIzn2mndOClwkicZFBcm8bsGClEJVFZvWNRcde3FUz0FAj+HdvCNgInrVtpHhrcdzznXqaC8R4fs2zu84D6UJVhatufnCh6/f3FQFutPtrxhLbQynsKz2p+Hbi0WXASRyKoFbai6woNkkDiri0H4psq5igqNSUU+Yk4kQJqoiQaAaYUZ+dN24+Hj51Rf6GQglByDirnR3PweokKIKVd6g1SIWjf8MdMcfKunPM9/cUEYJGYHqBFdk4MATmSOfuaDwKlHIievQ5/3qJmBJH0oIJClElUY6ETRJKSQmQR1I6UEF8RtJJPCf8AStB4SABuIjpwIqzUomp5uV/ClJB7c0oSQDhP0pSBKIg4HzoTglO7amDniooBxEdPSaXe2hJMEEDMCPpQVlw5HQZpB0mfSoFXTuIIVA96q7y+ShzykfER1TVCI8y4uPKbUSeOKt0Np0q0Kj+dQ57UFZbhV28SpO5RM7qVvGnUXJQSSkHFA9YJS26kq4Tz61Y3wZ3BxpOTwRQDtbS4uXJKZHM9KHqrJbvEzhfWgtNCRsDy15/l4np94qGrPAaQ5k56A1Bl7falgpHJOKbS+VDZuwMxVHVJO34eJr1wAGwIKscUUk+tRcAyB2rQ6CylNt5xgwOtEU2sXSlvLCDg9KqmkrduEhWRI5oNtpjFu3Zp3JBURzS+pNFCFLbUUgdjUFO5qI/IHCVehqbNwV8kx3qi/wBNfRbtJdUondkVZPXbd0wBtSe/FQYnxJa+XclxoEdaPoF7sGxR9DNUQ8SNbz5jXCcms+t3EJ+dWAaSQeactF5AI59aC4snC26gnirpZUlSHQrtntUGr0+5S7ZgDkCIpkAkAqgDurNBBKoIkAfYqRB2dyREdv8ASg5uI6EntPWujI9OPv6UEF4JgSZ/qHvUEqkkRmg9uBImB6itF4Q5uZmZHNWalE1NRVdLzugxSbhO44NSrCrh6ARPpFCUsgiRBjqM/WgHJ7x6xQHlwD09KCvfSMgQaQfUASDgjmoKPVL4bSw0SFzSjLf4Yb1iCoZ3VRYaQhpgquHAJORVXrmoquFkT7CgHpVwpAk8z9aDe3HmXJAEqnNBZWW0kJgCe1PuKRvSDkxwc0FppuoW7fJEjvVdrDzT1yFo/p+lQMWHmG1WsE5xkUl4id22KW0kyeaoza3QmAP0pvT0l27O7Ijmgbv0eSgpHII4pd5wpbAnIoA7S4ARzVwm7/BaUUrJkigzAcXd3wCT+Y81cv6Wtjy1gDORQWVq4tLYCsf3ol04DZu7ldJ5oMjt3XBHWeJptvcFDOaC309xVxDQyOwzVs2SyqATkRAiKBPU7bzk7o5qmLRacUtEgD1oHFvNP6e4kwSEkVnFMeZJQDIpABKTvKetGaMKkcCqLFlalKTzANX9s95lsEHMRUFxoV0rzVNk4q+BIHE+3IqD2JkACOSMTUkmTnBPpNUdURtwI9e9RbnEnIoJbZHJjj2+/v0GE/FMAHGB8qDxRPAMjMdq0XhAz+IGZkYjtVmpXdTKfxbnSDVe6oARtMdhFSqCs5OR2zXClOcgmZwIFAt/UTwB6T+tKXaoIAJqBN1RAMd+1V92RtURz1oM++lpDqnV/m9aLpbSr+5/nz5QzNUL6vd7Hl29v+VBgRVXZoDtxD3NBZqtmmRKU/KknbUlZdRkn9aCx0dLi3kqWPhBirldki5vAEKEx14oA3unqtFkHCvXmq9ILrh5xQX9uC1ZpRgEn3rPeKVlPwgZ7UGZcWvec1Y2VwWmQ6Dx9aoO3dm7X8cGmy2gD4jJ7VAxp9mkOKccG1uKr/Elw2tQZZOAKBXTLUtHzVj4ulXjby3gEkkgYzQOeUQBuAT6qqv1NxW0pTxQU6bZzzQvbz6RR9ii5gHBoJWz67W63gdavbV0XcErieaCd84UFI6RNJXLKfwjhSTKhIFBT2a5S42TEk9fv7FB00E3DyOkH0oFHEFD2fnUig4Ij7+zVDlknBJEQKsbO4CHIUfSoLu1WWnW1pPX4vatI3cJdaCuneMVAUOfBIUDjt+1c8zEhQie00HUrkjInuMURtU0BCQehxMfX/j61BUSBn5GPvmqOSNsgY7Sav8Awenb+J9x1qzUoWpHfqKwZgcyAaRuTCztMxUUHcYkgD2GPpQ1qx0+mKALi8STx+lJvqStwmefT77VAo8oA5OBVJqWptNbkoG5R9aCjYS5e3IbIOTjNX1ypFhbpaT+YiIHSqKNSR5ilqgzJwRSaj5boXMRQNNvl5YbAwqnHG/JBTxQHtFI2ETCuOtP6aXE3oVtPOD+1QF8VLdQEriMZqu0NkvvDen83NBc3akJWACAEcVjNevPOul5kA1YKvb5ntzRQpQbDKIgn5/WqGGUm2AJMU/aJduVbxJTzioHNSvwxaBlBG7qR7VRNWzr7vnHv3oHmwouJQExtyYq1aZ8odldBQNMOqUkpc4IwO1AumElsk4gYoEgEA7cT6811u3KVEwSTzA5oAvWxUY/UUW2T5RB4CcTQPKUbpHG6Olc8pWUFspniaCicb8i8VKcHpEVy3Ulp9a0HkTQI3az5hUeSanZq3qiPrVDolpXw4qRTtIVn51Bc2LxLISSZHB4irrR7hRb2LJkmoLILIOYz2FdWdue+JoPBZzM59MH50dlXwx2xmgKpZ6VxJk5kdfhE1RIgE7Z+v7ffrWh8I/kfPBJBqzUpbVir8a7gbZPWq1UD+kexj771FBdWCYAA/vUFHPeROaBV1zJIM9ZAj74pO7u27dtS3YAHMd/71Bl9S1Ry+WWbZW1Gc0G1twwFedKlHvVDOjMg3fmxhOTSutvhdyo7hE0CzqgtmQaGwlK1bXBI/egO20lpzc3xzBFEvLhS8qIn96KhYvqKpUZjMirix1JKdVRuACQODiiGfEV+3dOBtIo+jWpDYUcdjUCGv3P4NCwDE4rDvOF1wqM5NagmyraMc01aI3kuYwKCO1VxcBPrFa+3/C6TpgK/wAxT1NQZC5uFXN2taQSknGKt7daUWW0iDmgjYoBlZMmrazVvVtJyOJzNA0pKANshJ7zSV+8ENkSKCFlZl1JXBIHWnxahtvdHv2oI/g0uEkkZ61J/Sf5EwY55qDmltoS6EKwlJ/qq7vbBp0IW2n39KDPa9ohblxAkxWUlbV1CgeYyelUH1G0K2g42JHpVfaObHADxVFsmFJBnI/evKTIiIA/TrUFhpZSHQlRwTH61bXC/wAHeNqb4MTQWyXkuEFOfSpyCciPUioJpVAIHWiIUlAE/p8v9KAgWCPiMYqSFKSMkgzQS3YJVCp5zWm8J8XHuMff3/fU1Kr9Yc/z7pzlRiq64WIhIgCcVKpVSychSZ6KjAoaVqSTwSfSDUC2oXIYYUdoJPSs3qDL97KlrOztQKJtfJny2yOu41xbigT5mDFUXWjsts6Y6+omVDBrOfhFXVwshUCcUCz6VWjhQqTHpR7RlTsqHTtQN2rYU8lCzyetWmo+H0utoU2qBFAG10QNtn+YJ5EmpNaehtW5Rz0j796DjNiq5uUwrdnpWgKfwdkdyQmB1qDB+KNT/FvlpPA5NUdagm3znintN/IszA2x6UoY01sfiCYiCYxVhqwcu2CRMJ6VAC309DdqlcfmxmhXp8vanviKCytLUtsIXP5uM1Y+SllkcboBg0C/xukqSvaE49KUuLdbzCjnpmgvdKDbWmlJBKwO1defm227cioAXS1izQpudx7VY2innrDapKcDJJoJaVZi7dViNo4FNLtnkLhuQoHFB59BW1+HfHxkcmsp4r0AWiUup5IwIqiqswpxHlqMp49aq9SYSzdEN0BbVwt4MkU8hxKh+XPqaDwWppQUknEdPv1q4eu0PaeiTLiKCw0m5S6wAkytP5qsErKuTUHfN2qP/cOsURKuOvrxQESqPlx6VMqlI3An1NBJC5xgVqfBxlp49JFampVbrbiUX7oUJk8ng1WOObiqOT39qlUuoylU9f8AWoFQwnFQCuGw4mFCRSa2W0/BticYoBvBCUqKABCf1rNvBaipZmJ6VQ/56v8ADdiT8MdKqGLvyXNxI5oFtX1BNw4DGeTFE0l9YP5sc0Fg7aXAuEugHb3Bq5avFqtigqzQBQy8pe5TsI6mhOqJPlNndJgxQXOiWJt0ea5jrmqPxZ4iIUphlQIOIFBjFqK1FR5NcrQkBinLNwAQYzUD+mplRI96dXchLTjKsg9Kg5buedtRIhOTSN+Cu+A4Hb796C4s1FbaUTARzNcvrlQcSgHMcCgZUHGrPzCZ3envVpp9gLjQ3H4T8IoFtOcCUOIUJMEZptbbYt9ySN3XPI+xUHrWzLkgiABip2JUCpue4xQWdkg2rvI+LODV1a6f57gcjnpVC2taYsLS8OR1rH+I3FXLakK/pxQZrTiU3flqn1pHWUJav1ACAc0AVp3IBSKm1c7QehFBMPlpIVyCcU2h1brUJkTQN6VeKsLpKVCQeTWjZeS6kFHXpUB2m92UiPWipgYEbetBNJnmRFS56zQTbPSZ7elavwUqWbgcwoZ7VqalVmtbV3rhOfixVY8kdQCPX7+5qVQFI3f1RFQV859Kgio4ER9/YpO4UkiOtAteuRZqE/EeKpCtCbdQWfiqiKF/+3KM/eaot5fdIT9igettMDwyJ96Mi0Nuvt8qC70u4LxDbuERE1zU2m7dwLZXI9KgSDtzeK8towmYJFXej6ULRHmvyfU1Qtr/AIiatmi20ZIEACsLdPKuH1OqJO41YBV6qOqM0VlRJioLqwUEApPOTQbxz4yZqDmnOEOe9M3KCHQ5EielBZWw8q0K4gqFLWVq9eaqj+oEgZx9aDR61bAIZt0CDjAq/wBHs/w+mJtyPzjPSgzz2l3CFuqQIAk/Kaf0+wU4ygqkyR0qC+Nqi2RtIEgZ9qzKf5d8tROEk81RYWlwm5uQUniK01lqLLLaWlETwaRFi8pq4ZKFpBKxieJr594itU296UbRCulWkZXWLBdo8H0QArIA61T+IT5i0OCMjNSKTt1KKSDOBmipaC1QKobQztHxiAKdY2JAJHsKg88je8ClcZ4pqyuV278LPwjJoL63uUup+AiiBZKiJ+dQEQqckxFEDg5Jj5TQFKsEiZ9q1Xggks3BOMjFWalVOrInUHIP9WRSLzm34cUUBZCeYT3oLhJiOP296g4t1KFHdx71X6hcNkkIxjkUGe1HU1NLPUDGaqLi/cfUTG30Aqh7TXw6ytlR5FcXpSrdSlICj8qDiHn2jCkwkVNd1vTABmgCi8eCtiEqp61065uYcedKUSMTQXiV2WmM/AoFaRiqrV/Er7rfktAAcCKDPOFTvxunn50o5AOKoiMGu+tUcNSaVtUCfr2oHmbkyDPzAqayVI3+k81kRYcDasEYMwDVgtS1sJgSeaB5tSlsoQqYJir2yaZtFtOKyecGM1AW7UXrsOmecZrUWTgWu3g4gzVAtQuGmlOpB5H0pyxCBas7QNxieKDnilS7ParIDgzA5rGFTm5SikwrqaUjlre/gLoJ2hW7oauXrltbYeByrJFAxbeISlaQs/l6GqrxPdC5fS+CfhzFBVXbydQtvLUlJKRisnq4MbUxg980CNqRJH0p1LcSUjJqhu33KQN4nPWjKbVO2IEYjFRUUlbLw3IxPNPrDbySsE0RK0ulWqoGR1q2YuEuJxMiJqBgqO2AB79a6ndHBIoDAkJIyeuBPz/vWt8BGWLkxkqEmrNSkNXATfOqBJJMT04qtdAUZwaKXchSCVQB3P8Aakb2/bYTCFAgY5qDP6nq5IndjNV41ULB3K5qhS7QHlFUgD17UqW0oRg0HLR/y3grsa1elajbLSBcqAB+dKLVQ0JSZW4FE9ODSzqvD7YnzED5VAhcXmktDc2pJ/vVZea0pSC2zhPAqirdvHXFCVk1NtKlQSd3vVHLhW8BI4HQGlVJg5696Dm3FSCBFANQz1+dcqg9qsoVRk9ewzioIs/E/tMRV+ylAZAIqUWmnsoWltCiO8U54gHkuMtokGQTFQMt7S0gzkiautNdIW03/bmgX8pVzqCwrgZzjNaZttm3sG1qVBQRVgpPE2rjUFIYbUlRRj4aWU0n8AJgE/Wgz103vf7R2FNInYkKJKeYPSoIXSto3ITHzquu7ouo2HKgKBazdSl/aTiqe+bH4laTkd5qirAAcPf3mrfS0pd/N2GTQPFoIVOIHrUkOJCwpREA0D6m2H2pQuB35iguJDQg4Pag9bON5kBHvXm3iy8Vp/KD9aB+wv27hzZxH1qz2eXkjBGD3qDhO4jJAPXith4BkW9yMDKcdeKs1Lha+YL148mScyBVFqLv4JyFQYopC9vg6yCYSRWa1K5JVBPpUFRdp84YPqKR8k7sK9vv74rQMN6UbRJ9qggblDd9KAq7VCkBaMT+tLuFxrhf0NB5L61YBP1rpUVCFbj86ARakmDijoa2twSJ6UHEJBcAxk9TzXFrUhzy8gCgK6jagHmaC8n4J75iaCDadyQKkElA+XJoArMnFRqg9ukcmM1LdtBE81BxClBSSkZP3/rV15u1tO5XrUofsrmHApJ/WnLx5V5tMZ6UDlotS1NJJwMH2itLcuIs7dl4wCkdKgjpzoW+X4yrvTNzeOuFTe4pSeYOaoorZaGNYcbdE5xmr02oXYLeCpAnpQZNaSVKWehij2yg4khRjbxNQBfeATBj/WqK5c/myDQDSr+bvBpG/wAPlXf1++1UVSEFb/I5q8sWC22CKUFfC1YSSB1NeCSER34E0U1pxKTtnJ6UxetlZ3CZ7UQklta1AJkRirBphPlwrtQQsrbyHipszVi5qn8ko61BC0vWlgblAK9TX0DwApLltcrGYUkTVmpcZzVNbXaaw+N2AvvWd8S63+Ke2pVNFVyblRZQN8kHI70rqgG1BHBA60Fe+ClvA6ZpJKiFSaA7bqQPWO1CJIWJ4qgynNwj+1LqRBzQcSkD370VpKeVkiM/f31oBrTDpAOOM0wiY2g/L796AaklCt2fX1riiHCCBkc0Et28RyAa5tBxMx9/6f70HW0BBCjH1+/WuPFJHGRQJkZxmo1QVg8gVJRE1B1lMkCn1EhpOZkYoHrb+WzM5PSaKxcrMJB61BpdIYStCVKweeYoms3K3ClgKwkxjrUE9LvS0Eo+HGKcurz/ADCFoMp69uaCu1pCVvJu21wPQz+tWrOoqGgKAIyO/PeqM5+IKXCeUmu3DpaCVIEpVxNAhf3ClNYInnnFUzlyYgmD3oJsv7RBxQL47yc8YoEVfy3Acc1orAJdaSAQMUBnW1pB2kbfeoBcp2qABPMdaBu0aQjaTBkTIo9xtSOn+lAmw8ltUkfPvUnL0LgRAHSgK05tQSpMynj1oLjiFKUoqyeR0NAAJSVYGTX07+Fiiuwu1E/1pH6GrNS4+f8AjBS29auSScr5iqN6VHdnNRQvPIUJ44oly9vSkbuRzNBJpoLTkUhethKzHT1oFwmf7xREgAwZnjBx7VR44E/r/evJz6ex9f8AU0HUIG4DkEff39kq0FsE9fv+9QDS0peRIPtTDbcY+/vpQQcbnPHr0pdxG0QnP60EUgpyfrPrXisx1I+dUdDkzP2ant3D9o++0UAXWoMGljzmgm0PQmoqJCqCaFimk3MgTnFA9bq81Enj1pyzMupwCDUVesXIRdob4ATxS4dNxqyxMAcTUQu1dFu72g9YxV4XkK0p1So3RIz6UFLeXDjGjNuFRO7ir3zArwolaSOp5qiq8ubdK56daCtwqTBPAxQVl07uJSOaqLglK6CSXQGt0Ust8zzVEFL8xSTJOatWHVNNBIPyoJOXzkQoY7mi27vnAcgnmoLJZU0Ewff1oT13KUifpQTba3oJ+k0uGVF3A60FipuWiRwB9/3qqeUsvQD9TQM2yTIzmvp/8Lk7dPuh/wCSc/I1ZqXGP8RW6bjUbpRTws1mrxCRuSkelRSJYPUTBoLoKVCJ5oDsulBE9qBcbnFTyPag4hoGAB7CulpIORkUBGmCpGQKE4jZ068UHUCIMmRxTts1vjH6UBzaJCAYHPahrR34opZ1JA9qClG780GfnFEcU0DxihqZM0AVJKfaptbgYz8/p/eqC+XuAn9vSlLhk7sUHkDaiIzQDzQcoqSRnNA1ZOKKiAcDrVlpbkLk8g8VBZpdCVFyeMUq48tl8OgwDzQc05RuLuTNOXV8GVG3kQRECgK8lN9pIYBny6Pa3IOjfhQ6PhJx2oEbm+8ptLIMEYqN6S00hZ/rEzQVjR3LKv0pG5O65IzE4oIOJ2jbFLOAkxyaoNZslZJqwRbLgQccdRUDNtboUdqufaiOWxbWnZj4s/f0oLtplLjIJGaoNRQpm4xwCf8AigttPdS4kJVExRTbHcTE+tBPYtLZSExMSTSD1osOF0pyPSgIwn4SraR0r6P/AAuVusbsdlp6+hqzUuMv4gU01f3ISudyzIrLXoHmEjiailgenXrQXEAmQCKKilpUzBx14rj6AE4ie1EAZdhQSrn1o0Fa/h6nigfthDUR9RQHWtxnrRQC2oGIMU9biAfSKIMp0mEk46VEoCqAbjKVJkfIUuGz1IPyorxbJ6UFSFcp6elEDKEkQRNDICVwn6ffv+lAwzEQQZ69ooTyJGfpQLbZUAOKWdTtWQOKohUgojHSqDsL8sKI56U/pTm1KpqBlV1CoKsTmaI4tLqUgGR+9RUdMe8m52g8/pUbpxCrpRM4miGNPfWA6UGQoQKWbvC0s55Pegi44HHUknin795D9o2mRKExQUxWpOTz2oCVDzd5g+9B64eSpRMe1KI/NnjrVFhaEASnp6U2m4Wkwo44NQONuthsKEE+1CS6tT4EmJ70GhtlpWhKUnkUvqFu263ECep+/nQJWjiW14MEY+dONXMnOc9OlA7+KSGT8KZiJpY3HxAqAioBocQVkwI7c19D/hfB0+6IEfGn9q1NS4wviNl06rdGDt8zNUl25tUQT7mooDXxcmprBkUV1CUx8Rg0ncuAKiaITSjzHjHfimSgoxQO2jkpzgUVCPNWQM5xQHFmnbJIH1rqbcoG2PoaDztqvZvjAzPahIJIyIoOrAB+H96G5tPOD60Aynt8vWhPSII5FFDdktg1XqKvMif1miHA7DI2g7j1HWotEOglYMfvQBfT5RlHBPM0m6lUnGKoGRBrlUTQelM27mwfvUHXHjuETz0o7VyPKkfmiagjZXJ/FAqOB0qRWXHnldMmgctnvI00K/qIqtU5uc3ZzQOWm13MnFDNyUlXxcHoKBe4dChgye/eg7/h9hVA1JkTXWk96CysWgltS4xHH395ru3eY71Aw3arPCo+WKbbt4GSDHrQNMObPhkiiOPqPxZggTQKPbRKgIoSLhaZyfSgfZWlxsf8dKDdSkQPegUbuCDE19Q/hG4XNNvR0DiY+lWalxR6othy/ukkZKzBFZTVrUJdlPvUUihJC4jH39/Km0o+H5UUF1OcH3qtukEmQc/eKInpYBeAWo+k8VY39uAtOMHqaAaW9qYAriXywrPB70U2i/bI/MCegqCrog4John8UDbmeSPpQARtP70EFOBOOTQy9PIFBHeDxBPM0K4eQhPxGOnvRQ03DaxEzSr6QFbon+9EeC+ij7/f3+lGaCnMAZmKBoW28SqR1queR8ZSEwfv/WgWebPME0CBEmqOpqYcgUHkq3dqIkkf70E2UgubioDrzU/MCWliQSSYoCJcDlhtKoKaWaQAYJxQHQ4hoQlRzzmoOp3MrWcEnigXz5ZJmaETPNARKhtA71NlE7RBz0FBYtKLbYH19e9ESGgQQAk9z1qCztVtqRCVAE9OZ9qXufNZcPbsDQCZvSt8JPU5q+t2EuNJWDJPMCgC/agJ/wDKPlVPeeYhZ+CB3oJ2lwpEEyOmab80PpzigRuh5ZlHHvX07+DJJ0y9mZDiefarNS4yt88lWo3AB+IL6ff70lf7lJmQY61FIhkDP71F10owATQTTCgQe3XpSyrNSiSQQec0CwbLLo2jgzNWaHgpo7+nFAFKwVqI68UN9tKx78UVXusuNrCgpUffFHQ6S2Eq9pFEPNJ3NyFc1CSnAJFFCWrecGf1rm07ok55oGEW/wAMjB9qrtRRAjNEI2+8O7RPanVI3VQMsQvmB1FOMLS0BMH3zUBH7pJTANJSkqJkZ49KAVyIXG2J9ZpBeVE1YPV3bP8AbFUSQIPOOKMtICNxNQAKs4UflXgDMSYmKArRMGFRFTnPf9KCTu0I3Aj5VBTspAmgi7lvFL0HqctsqBjg9aB8KBTEcCpsw4SCkfOoGrZthlUlas9RRbkocRLZNBUKK2nxAJE1c22pFhvIwByaD3+MpcUEjPeev3FGWW30AqOfegSeYSVApPB70MynAmioF0EBBMzX1L+DiAjS70CMuJP6GrNZuMRf27jesXJVmVTUXBvHxGelRXjCUmRA+lKtNocf79IigK/ZlDpUOJkUwlbK0bThXcUCrlukqwBmlLj4FbUgx2oBBRnIijsqCh3NFRvPLUCB1qpeKm17s/6UQ2xehLYBOPaircDiCR9aBUTJJJg80dLyQraAB+maBppycfSo3FulbeTB70FUWQ29z14ou/aZ/WgG+4QcYzxQkvq/qzQS8xR4PFD+IZk4/wBKobBacZ2xSFwwUudDQBUNpqSR0/tQSUODzUi58OelAFMKUMUQgAff33oIpURJnnvUi4AkHmg4jcr2rykFOZoODcrg1L8OqJJ5oI+XHSj26wMczQOpUEETmcUy02QjcOo61Au+Hdxief0py1QtDYUrPpQCfIDqSoAAUdAbeTExIiioqtUM/EFT7UJ24UMJVQFbdKhOfrUbhRDWEjNAgFGCqDnivrv8GXPM0m8EyUrSP0NWazcZjUHmnNQuT2WRBP70qlkr4MioortissqI47VXM27jS90wAfpUDvnhxpTZneRgzVS5bvsXAcUfhqg34hKgI+dAu3EqUSP3oEyC4pQBij2wUhORJg8GihOKUpUCf9aGq3KkxAM80Qsu1dbykkCi2+5IG6gZAScEGfrQH2yFbhHvQeafLfwzIrz14SjBgemaBQOlS8mBXVbvzfvVAlEk5+nauBMnFBIIIzz9/wDNSncU+vOPvvQTCxny+es9KhBXzzQBebKVwRXNmPb9aCLsnFQiPzTmgI0kE4qTjaiQMg0Hkp2DPPpXktBSgOlAw4lDcDk0J9IWkBOMdaCLba05ieOlMO7iyJSQTk0ECwVImD86hbwlUqGBQFcfIymMGm7G+QYSr5CKgsQpstEqGBSCr1Ie2BPwigI+82sE96WD+zggCeKCC7pTmEK/eutt7cqkz1oCIcKSKlcvDaJMCM0EGB5iCUyTHFfVf4KMqa0rUNxmXh+xqzUuMNf3GzVrkdN/WntNuEKAEGT61FPrkoKQeelVl4FNypWOwqCsU8rzd4iaKm781BQsH0qhV87RCAJilwFKT8Qz7e1FSZSUqJPPWmC58EcT0oAFMK3GpCfSgK0lKsKHSkrsBLsJ4ojjawMGvPuiINBXlxRUTNRK93JqgiB8Mg59Pv7ipbuQYA6ZwelBFwp6EntXWcjGflQcUVHBzHMmvBpSz19aBlpKUpjhRGag4w4PjSPhHSoC21t+IMESrtXXLIpXEGI6UAXLNXTk/L/ihC0HXn9KDyGggiMUylgEfCnntQEFknZKwJoSWAhMgfOgihlTzskVZNWLaECQYoOq09Cc98wTUvwKn5iDt9aCTtkG2tpHuKrjYyonb3yetBF2yVAG2PalzarTlOfXig8q4dCS2cUBRUDumqOB5cY/b7+xXSVKEqNB1hxCVTPzph64KkDZzQEaWptAViR3oF29v5561ByzfUgwPpX2L+CqivR71RMy6n9jVmpcYzWLJX419UT8dJsB1lwBFRV7ZLJALp4ya5qX4ZaMKHy61Bmrx9pK4Rz1ii2iEuCSfpVDDts2pJKTMClvIEkCflmgi4yW1GImgEknrRUsqwfapITJj96CSkTgVWXSXkvQBPqTzREfMI/Nj7+/pUHnEkQDQLKWE9aHwP1qjwcXxFFCX3BCUkmaA9vp77mHExPere00FwgkSffFQSuNJW1ynNBS0kY2SfaivM2ra3JNaG20JD9sDB96ID/gptypTY3FPApRTALgCxyTM9agJdaY40zvSgwRNVzNk444r4Dz8hVBVaSpR3JRuPoKGm0etz8aNtAUHfuQU5rytNVmUESeTQEY0p1B3lEJ7gU6hKNkTEUAnSk4BxXmD5AKwBQCeuA6vJkcURtnzIUASIyBQeuLFwCSgx2iq923cSYKcd6BJ63+L4hn3ilnGIE9OaCAZxiuhsRmqIvMpOUjrz+tD8pacDFBJKnE4UqR2obxBMzn0oOsnEgfSvs38Ej/AOy3o6B1P7UmpcVGpNp/HPDpvwaSVpiNxXMbfSsqRvn1MHYme2KVUpbolRIn7/tVC7lkXQCB7EUzb2BREyAKAyylGNwFRKUbfMSTxQJ3N2SdscdqAVJCufrRRh5QRIIJihLeSiYMelAq9ehM5/1pZdyV5Ek0QspaiQDPpJqSUz9aoipjd0+lEDQSmJAoCWNul56Bx7VpbLTG20JUpI+dQe1BxizaJABI49KJoLr18sGCEzgUF3q1rstN0TA6Cs9pzzK7sNuJyTUDup6G+j/MWzavKP60zoV8+tQt3ZbjGaC01GxuLVpb7SSoERis0nzXbwLKI2maDQ/G/ZphGB070BdkhWmrUw3/ADQM45oF9NdUh2Hm896sNaYZ/wAOU8AJ9qDItKAXvGavdHKNTf8AJA+U1RdahZItbQtwJjE1m2Ld9CVqIlJ6UA7Oycun1JiAKPf6elhvbvyOAagRs9LcddgHjma1+m+H22mUuKIn1oLK00mzuHA248Ee/Svav4TtW7JTzSyoDr0q8GCv9ODbpTuTu/7aVc00qRJSI5mgrVW3lqKRQHm/ijr60HkNEjif1oqmilMkfOgUuU5MCI5pUNKWYgx6VQVLS2zASa+v/wADJ/wS+n/+5MfSk1Krb9W67d77uJoCnwlJTOD2rKq6/YQ7kE/CfpSzJSJCkntCqom5coYQMD2obuqIKMCKBJb4fyFUldXT7BgTtmgXF15pO6Ae1HlGwwrPbrQKLdU2skOSO1RNwtZIHNUc8hSxPf5VNtgpGeO1BIsbvTHWiIYyBOR3+/vNQMItpQYMEDiq51J3HBgcCgvNKsQzbh1SZUa0DhLWnBShGOKCt0nSHdVvl7wpTZq/fLWnqTaW7XByQKgm48pQS25wrv0qo1zSW7RW9gwpWaB/Rddu7RtLV23ub4+IVcanpjV5Z/jLRKW1HOBEVRV2Wtv2q/w1wnensa5qV5bKUPKbCN1QStdYDLZZ2gzjmuJu0Il1K43ZKaAVo4h97zwpMcwKmdZauyq1W0ohJiaCi1i3RbLJaBE9OKN4aeNncl0HJAqjRi7U85vfWNvqabcuNORbEBIk+sxUGddv2mrpXk/lVjPNLuFd3dJ+IgevWgvtHdtWn/LeQZHWK07QZuUQ2dqT61RQ+J7BdqCu2uI75oXh3X1qaNpcuFXTJoEda09vzS8lzcgnGa7b21u/ZlIVCoxPWoMrqtk4w4oBPJpPTGPMu0ocV161RobvTm2mw20JWqDSVxYP+RJQAAOtBUO262295BzimLKxQ83uSmSB0oCKtkBBG2SK+m/wdY8jRroGMug47RVmpcUF4E+e7MGVfWq95RBifnWVCUShO09uDSq2NxJSY7mqFLskJ+Lkf81Xup8xKtqjn/egA0h5siD8ppl11Qah4AE4oK1xSUqJA4PtUQ+rdg4iBVEHCpXTn04qbTZJTGI5oGWypKvi+zimAAsSBwfv7+xB0DpmT+tRLClCRMehoGLHcdyeffNAdQE3QQRyR69qDZMae4Rb7UDZAmveIgPMZtkYCgBPzqC008N6da+WnK1J57VVtPJTfS+EwTIBoHL65trlxCGV5HrxxRvIRf3bbCinfPbmgd8XWDTNg0GrfaU8mMHFE0+8Rb6Y0hZORVCNzaM3L6iEAnnjiq290lzcVN/EAJqBJFsVvGVQcjtXNQsLhLQKgQn9qANg4LYgQcmetXXh+yQ7qBUSNpMwaoh4+0827qFtiUq7D+9UNhLTqAoYV2oNRq1kUWTa0D8yeg/eqANXASsmSOe9BWM7/wAWUnHEVZ2SFpuk4JnHFBr0aP5VsLqT0NLXGrm2b2oUT2qCmu9QubsncFntImj6T4deuFebIT/egJe2jyCGFqxxB++1KXVldWvl3CFS2CArPTrQWv4BnV7bzG4kJzWEu2lafrBQD+U9Ko0NlcAPJUv4gU8UXV77zGtqG49qgotTUpNtKkESKe8OFH4Vc8lEA1RTam8tu6jdg96+rfwhB/wF5R6uDPyqzUuMvcOy66pR5UczSLxntj7/ANayqCfyypWZ9vv/AJpd91QBIj/SqEX5UgzkGk3UIbSVAgH1NAot8oXImYrjinXRKzx1oAOxuMDrXW254B+lUFS0kmInOaMkIAiOKgk2kOztOI71FlK23whXSgau2iSkoE96abKEt/EOaACXEtrMQJr3kocum4TKifv+1FfQC040bYKjZsEjqDVTrjalazbzwRPtUR5h5T+quNZhGaobm6K9VcbVPwnigIi5Uy55iFGRn2q68MakpepounCJSeD1qi81zxOq7bNqptJSDAmrNGj2ytDbuisSEzTUxVaRfsOKcLiQDOJ5qGpaxbWa1DbO7rRVew2L1Zea+FU8U+i3vHGCSwpxCesEmoKjUbZ9Kwhtk7+gimmNMutPYTc3O5KjmDNBeaVp6fELOx1ZUE4BJrt//D9KWCq2cBcTkAVridM6Pomo3LPk6gkhCBAB4NZPxW4jTbhdswiDJHvU4KBhBccLhGatdMDqXY2znEiorU2+rXMBl5G1uMj0oLrenl4KWeTMA8/WgZduNLab2oaSVRwIpKx10o1DySQlM9BxVA/FV1bvohJVuAg13TWfP8OPBULVkifagQ8PXzlpbutkqkYxWT8QLS/qqnDzIPtQWtg4gsSs5AxVjp10gtlboBSn0qCj8UXiLlva2kAcQOlD0N5xtlKSRHFUB8QWxACgZntX0/8Ag6sq8PPAz8LkT8qsS4xmou+TcuJKog8igeYFDfOPf9f3qKBdXGzIIPoKTReByZVFBF25YQk7xP7iqm6dccdOyYFAMmcq5HtRWgonBwO1BJ62O2YMigW5lRTQHWkpGKLbN70nd8qCaGvJVIiPTFS1NAaS06ntkigura1Q5opuVDMUvatJeQuBwMUCdyzCgOCKA4XWVJeniM0H0fRbg3mmtOOqlYAxAxjmqjXw5+OQ4DhOASIFB3TQ2LlTyE5V8ulVup6Ylu6U+kAb8ZqCvUoIMKpi3fFuhKkHNUGeuUqZ3lUqifenE+I7pWmm3Q4QAIoKe2duw/CVGD2NaGxbtH0TeKO4UD7lg4q3LmnrKAnPUTVv4E1N9+6VZXKfiQJynMcZ+tIVbeItT0zSf5vkNreGfT3rMuaxe+IhsFttbGBA4+VWpF3o9wrR7VTQa+I9QKrL7xFftvbmQomZ4qdDDfjW6CAh5kpMZMRSzmnWus7rnbuJ5kzFO9OKW+09q1uEpSn4RVppOipddFyhYCBk0V3XgFu+WysYP5hxVWzavbT5iiZ6moGbO1Tv2rVPavXenoaX5qSCoDn/AE/Wgr33EOMqWoTGKe015xOnKIG1ojI7igQHxOLWj/pmsvqMK1TB+EqqjZMaAq60hL9undAyRSKNDv3GlpZbUkE85oFNY0Nyytd74E9aFptt5rPw425E0EH0i8/lESU4OK+jfwmYUxo1ylQj+bj6VZqXHz/Wz/nXYgJKo6GgtKAajtx6VFKvNlRMdeaTdbaaBKlQe00FW+6pa4yE9KaaACBAiaBW4JScxPWi2Typg/OKouWmd7JESaqnmfw7w3JA9qgZdQV7COoqbCCQAkSfQTRU3kqRBJgDNPatZ+ZoSLhKSSAJjNEX3gWwVrejP2iT049asdJ8I3LTamVtBMKJk4H/ABQUXizRVafdAmDiYmayt9cykNg8nJ+dB9D0gK/wi3UEYEEkc+tO67aNvaEp9JHmSPeoKm1t1W+ntXDpKZ7Cp+IbJxdkl5sfCodOtBklWlw64RtMDviiqtnFNBIkH3qjirJ4NgEEZ60e1sylsbpNA/YoYD0f1J5EUe7tkuKlKiM1A/pmoPWzIREp/enb+/RoulOao2gNrcg4nn1qii8PuXfirUSpwqUic4rbWbIsHk2zJSTOIFBpTZMrZBcbG4Dk81nbiwDT6ntkpT0irYkJXTNlqbZDCQHE4oGg7rS6NlJJWeOIqKj4k0q4bQSls981T2uoXVrZqbBKSTEdqCtRd3rj6nFKKwTTpvHlIgmPaoCb3GUBQIBid3f2oJ1dx1exwkz1I5oJPJaTpalBIKjRL+48rRW7dDZ3OR7VQ3Zac6vSNqRKwM1hdYZW1d7FJ+OczQb/AMB+ImNOtPwt9GxQiTxWsvPEmh2FoXA4iCJAA5qypY+b+J9b/wAa3G1yicDmqq2uV2TW1U5xmoq20PT1vqXdrA2QSZOeK3v8OFhzTbopyPOwe+Ks1K+bXbifxb28f1fF70ldvtoG5CSgVFVblw8ZVuHFJkKunBu4nvQdUx/N8sKgd6Z2C3wIOOtAtdjzFCAcjpUUt+U4iYyaDUaSx5j7SlD+X1J4o3jPSUNoS/bpJAEzQUOn27l1bmEkkcR1qz0VCba6AfTuSTkHrQP32ku6jeITatnySR8Ueta7VNCt7HweLZSv5hE85mgyHgrVD4e1ArJlsnIrSeK/4hNJt0mzbKVHkjM06cfPbnX73UX1LfWpY7GlLVk3V8kbSqTmg+n2V1FkhlKQEpHQ1y3Q5f3PlhR8gZVA6ioCIYReXyrZUllB+GOlauz0i1urJLSjKUVZOpVLrWghD8sNCBiRFJueHGm2vNUQknmnFVrzVg0Sl1aZ4zTabbRl2hIfQk9xNBVrGmWyioPgkGk7rULcgeX8Q6GoBDUnkOpCWpR/2jmfv96h4ivbi+09FutBQkGYoNj4TtGtL8Nl5LJDqk8wRTL2rN6bY/iyyVOHJURVHtH8X3GrnYlGwHEAYpq8vXWYaddASrvTqEbmx8pIuLNfOT60PTrhH+JoeWZUmRz1orXqVZXyAXVTIiFVjfEtg0lwhhoqT0irUjH33nNEthJTJk+tLC7eQMJkd6ipMfj7txLbYUN2O9XiPB+qBDbjihxgDrQQ1bRtSabDcnaMzFWzjtt/gbLLrY84RjrQWWi7mGHHXpAiR6Yr5x4geFzrS1JwAcCgK+pKkpQQQY+lQ8hy6a2/GoJHU0ANGJY1NLKzgmPSt/4j8N6Z/g6XmsOlO7dNBikK1C0ZLaFkt9R6V9M/ha35ehu4iXZj5VZqXHzG9WFXbxBkBVVWpXO5OxPw8VFJm4GYGaYsEBx7YMj0+lALUleS4ptvkUmVOTBmPeqLNm3CLIvLMkdKRXcFw7xz9ag1fh54O6WNqfjHFahyzTfeHXFqO5YBOaDNeDnbdnUSxdAATBmvol3oGhOWJuNyZAnBoKG58TadpSFNstSpIkGOtZ658XP6qspUr4T0mgz96+U3OcSadbsRfNSVA4oF7rS27VClJUMYwKsvAmnC71BXYCZ7Cg0t9t01hzeckkAintKSmz8MP3jiQouERHrQJW9ybTTRdKyp2a7b+NDpzX5ozJoA3f8AEly5SUtohXSRVLceJb66cOYn1ocKlq8vHSVEn1JphGj3yvhSpQ/ag8NBuG3wl9UZq20/TLIPpQ6pP0n9qg0a9BtChK2vigTxWQ8Q7GrttB+EBXFUbTVXA3otmloEjG7HpSGtusuaAtG2SP8ASgynhTW29PeUhYAAOZpnX/E69QfS2wk9sUGt0Zt1Oin8QCCR1xVIyvZqJSScnkdKDSN+UptJS8pJ96ZVoj120XEOAz3NOdRnNZ8PKzvOeZFS0XwUbhkKJkD/ALqcVotL0C1smytSQVA4Pc09+HeeJ6oBxGavEE1C1aNirzDBE/misRqtlcJu0O7CpoGdxyKUier64wjS1NIVKyOAeKwFohVzeFahyrk9air5y1ZbYKlGTExNJMXGwqgYPb79agq1rjVAUngzNbG7v3nrVtEqI2jFUVo891fwN/D69K+gfw1StOjvboy7OParNS4+PX75TdvEHlXXtVS6S4r4c/WoqTLW4STx61YsIFuEqUQflFAW5sEXKw4pUTn7+lAvLFFs3ugH3FAVaf8AI7yJQBkdKpg3JWsCAcxQaXwIku3qrdX9XFbrRgfxj1or8pBwcUHz/wAS267HWnA0Qkbj+Wuo1fUFW4bD69vvQKG3ubpzcp0meZNOM6aLQpV/3Cfv6UFZr6T5qVI4JjtFPaM4tFsFKOPSg9qK1vIPxVdfw0dcS4ttKoJGJ++OKC48XAlgIUsbp6Ymi3d5t8OW9mMlQBIoCNWStQsWmZCQkfOs5qnhm6FwSN6m46d6CFn4XecUJQodc1eWHgpxTwWV4nigum9JsrNJCincnmIri9RsrQYQlZHegotV1MXzkMCFHiKb8IaFdXupea/uSkZ+IUGm1+/a0dBt0spJ28gV811+9TepDxlJBmKUjS+EtV/xTTVWzvxeWPhzTTTaHErYeWlKDjIoMlrXhtK79SLNcp5O2rrw34WFq82/cLnZnJoLnxNr7QZFvahPw4war9GYN4fOUIPXHFBY6ihDDYhXxe/36VaaLcXztmEsuAdhJmkRzWGXmLFbr6/i9a7oOqLGnLG2e6iIpgrdV151hsqAkJXkVa6R4wZvChnyFlZx2irKcA8YautpCUtTBwAJqqXqz91YItQJUvr1FS0YrW7Z21vChZPPJPNd05ALietFOvWrj9wlpKiBzjrQNUt/wjBST8Q6VBn2lzqSSQSJz61ptMRc6i+UtGAhM1Q9pDF05eOsKHEia3fgS1Xaac+24ST5xIntVmpXwu5X5l08rgbqJbMtuOGII6VFBu0LaeCE9TUboOpSgyY6CaByz89bIMQIodwtaiUKKoGeKB2zt3lMkEfAB8qVes1B1IggDmgf8PLFprba09/lX0JhIRqqHgClKxQYr+KNkWNU85uYXkk/SqK1UTbpnJ60BN60KBSAfenEKdWpsLBIPWimfEWmBenJdQMpHNVmjmLNTavzdKI6TKdpHvRvDOo/4ZqO4d+KDQ6o4L8+co7uxrzxUuzTk7k8VBK31JVslJSqCrmtE34osUMIZWBuAkzFUNt69p77CvLbg9wKqXdUfbUQ0rHpxQVLouLm4Upe74sQDTLGgvLWkKKoOYJOag0un+ErS1bF6pSVFHKav9NvbVTa9iNmwZMc1qfiX9ZPxlrFq88WwAVAfp71gb1KX39jYlJ6VKsOaK45pj+5QIbOKtL7U7S6IDTgbHXNBBptTfxsObj1zmvXdxqamVArKR0qCqc0+5cRuDm48xzW08B6patJGm3YAcOAZqwpvxRZpthvaBUVcxxVXpOpv2A8507Uzx2oiWp6pca0DtVtSs4Hen2n29N0pFuoDermivLs7S7034doVMkTzRtHe03T29ykJCzQWluLLUVLdfQFJiRWc0du3PiR5DgAQkkJnj0oil/iNpq0agHmTKDmRVVpzbZWhSlAEetFWgC0vbm4OMEVW6slxYKnI+fSoMzIXqKAjma3fhqxeaJWyfj2yaoLOqWl8taWyCTk1t/BZfVpjhuBCi6as1K+FvW4JdG4he6IHX50zpNvseCVCADzUVY3zdul4SUSRzSremuajepDI3Njk0Fqhi2YdFsSNyRWf8TfBepZbBB5kUFjo12LZAS5yaW1y7QjKQEmgqNMvXP8RQpXG6vrd/dIb0e1uQZXIHegrv4l2yHvDrF5GduTzXzuwWFADtz6UFiGwXEo6k1eXNgWLFu48sgAZjNQSSov6I4TlQGKzWiD/OuNnqaosry02JO0ZNUCm1sXJKknn60GgsL4KQGyen0qyUo7AnIBFAu6guJkEmO1G/A2xt0kuQ5OZNQWWj6eofETI6QcirH8KlCgpQgDv19qC2tmNOlvetKTiri60hpVqS0ESBOK1Iisf024b05QBMqxumaoW71VrZuiADnIOZqKyd+44/dblHgnjpmrDw9ozl7qLaUJ+UUG+c8H2qrTatSQrueBXz7XvD34a5X5SwQkwIpZxJVa1+LbOxvf8hNX9jpt7coAWpZB55oq/stIbZYUpcFQE1mr8qZvy8yIUgyAOaC707XUXbSW7jJOIJyKhqmmuKQVokpOQKCusrkWbrTbiSQOo6VPxDe/iXE+T/TEZqANnqbza0thfwnsaftml3j3mJKggfKgtTcm0aWjeCr0qeiaf57LtwVbXDJHeqM740duBahClSsjrmsIleotOT5azPBE5oH2NW1BoQ42e0xxXbi4ub1B5BIoK5myuGrguKwavdI1i5tndwUqAO3Sgs//AFqlt0yndEzIma3/APD7U/8AFNIdd27drpH6CrNS4+Q39p5t4s2y5BORMUxp1i68sJkhR7nNRTep+HS0wXHXYV2mhaJbamEOeSNqON/egr3vxFnqO+5JBnJNXd+jTdUbQ+HAHkgSO9BWOMst3CRuECk9WshcvpUlfw+lAi5aIYcaKVSQcnGPv+1fUmUfjPDbCEmdsHGYNALxptPg5LSzCkDEmvm2n2w3KX0HrQXNsG1LQ4B8SSPnV9eXwd0wWyRKzwKByx0k2mhvu3KQlKkyJrDeH/Lc8QkT8BXQfTX9DsXn21JA2xmc1VeI/DtidymiD6UGTubBdlcCAQAODVzYtKurRQQNyxzQQs2XsgtylPJ7U5a6Jbag8Nl0rf27elQai20VvTmAfMC1ROap7vUm0XnlwJB+IGqO36rW4Qy/aOErSfiSP1rSWurlzSkstAlYTHFIha61JT1gLfyyoiZ9Kx+qOHcW04j5UUki23/Dyo8Rmtx4D019hfnvNhKUjk+1JqVba3dl5tYYcnaIx0rB3b7jinAgFxQndPSlIrtOvAm/KHNqQD1NfStDYtrq1AQ4ASJgUhR7jRfLtHPJclcEjcJmvlOpP3dprDiHU/CSetWzhK5bOJS8HMJk4HEGtO1fly0CQvIwYNZVXak1vQFpgEdulV5UojaowQOZoG9JsPxCxAkhXatLcWTthbb1LCQQMzj2HrVFTpSHbp5SnDKe1a5tdultDFtlQHxH96RGI8VvJf1nyUqCwk5AqzvGbG1tmklLe88zyDRVQ/cWrkobZSFDrHPyqWhf4e47/mEATiBQLeLWGLMy1weIpXR9NZet1uKd5TOaCt/ws3F2tFundzxX1L+FtubbQnkH/wDvNWalx21/h1pNutSg/cqKu66Zt/A2ksP+cF3BV6r/ANqvlOpP+CtMf/6jj5//AN0wx4U01hlLSPNAT/5808nS+peCNI1FMPB6e4Xn9qUZ/hxorSSkLuCOxV/tTydFc/h9oi29u14H/u3ZpVX8MtIP/wDIucf+Qp5OhH+FmjFYWbm5MdCoVotN8O2On2ot2t6kj/uNPJ17VPDtjqVqq3dCwk9jxVA1/C/Rm5h+4g9JFPJ0xbfw60a3iFvH/wD1T7Pg/SWlpWEOFQ/8sU8nTuq6Pb6nYGzdKkIIiUYNZmy/hdpFpcB9FzcFQMjilh1q2dNtmWQ0lJKQIEmuOaVZOJKTbpz1HP1q8idVWpeDNN1BUrU4n2M1zSPBWm6WpRQ484FdFmp5Xp9Hh7T0JWkNmHOZNJ2ng7TbS485pToMzBNPJ069odq8sKUtziInmq5fgrTVuqcK3ZV0nFPJ0aw8H6VZNrQlK17+So5pu00GxtAfLSvPc8U8nQ0eHbJNyp6V5/pBxSt/4N0y8cKyp1ueiSKeTr1l4N0y1Vul1yONyqvEMttteUhO1ERAqycS0l/gdnCwfMVv5lVL2fhfTLVS1BtSyvnccfSp5Xquuf4e6Q/dm4DjzZJmEqq+0zS7fTmghkEwIlRk0kOm1Dckg8GqC/8ABmm31yX3VOgnoDirZ1JST38O9MdP/wAh9IHABFGb8Cae2naLh+PcVPK9TPgqxKdpuH47SK8nwRpqUlPmOwe5FPJ01pnhex09RUlS1mZgmBTOqaNb6iyG1qW2B/2mnDoNl4cs7O2UyhSyFdTTVhpdvYtKQ1uO4ZKjV4dUKvANirU1X6rt4uKMxApq98H2t2oKXdPJgcCKnk6Ex4F01p0uFxxRIionwFpm/eHXBmelPJ17WfAljqiEpVcuN7RE7QaBbfw7sbdrYm8eOOdop5OmtL8EWOnKUpD7iyozkCrjSNMa0q2Uw0tSgpZWSe5pJwtf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8" descr="data:image/jpg;base64,/9j/4AAQSkZJRgABAgAAAQABAAD/4QDSRXhpZgAASUkqAAgAAAAFABIBAwABAAAAAQAAADEBAgA+AAAASgAAADIBAgAUAAAAiAAAABMCAwABAAAAAQAAAGmHBAABAAAAnAAAAAAAAADP8O7j8ODs7OAg9uj08O7i7ukg7uHw4OHu8uroIOjn7uHw4Obl7ejpIOru7O/g7ejoIEFDRCBTeXN0ZW1zADIwMTQ6MDI6MDUgMTQ6NDM6MDUAAwCQkgIABAAAADY4NQACoAQAAQAAAJ8BAAADoAQAAQAAAFgCAAAAAAAABAAAAP/AABEIAlgBnwMBIQACEQEDEQH/2wCEAAoGBwgHBgoICAgLCgoLDxkQDw0NDx4VFxIZJB8mJSMfIyIoLTkwKCo2KyIjMkQyNjs9QEFAJjBGS0Y+Szk/QD0BDxAQFhMWLBgYLFw9ND1cXFxcXFxcXFxcXFxcXFxcXFxcXFxcXFxcXFxcXFxcXFxcXFxcXFxcXFxcXFxcXFxcXP/EAIsAAAIDAQEBAQAAAAAAAAAAAAMEAgUGAQAHCBAAAQMDAwIEBAQEBQMDAwUBAQIDEQAEIQUSMUFRBhNhcSKBkfAUMqGxByNCwRUk0eHxM1JiFiU0NUNyJjZEU4KyAQEBAQEAAAAAAAAAAAAAAAAAAQIDEQEBAQEBAQEBAAAAAAAAAAAAATEREkEhAv/aAAwDAQACEQMRAD8A+k6zcusPoS2taZTOOKSVfXYOH1fMiuNrpI6L65Iy+ufeom9vgTLyh8/9qnaccGoXY5fV86kNQuSP+uofOnavEHL676XLkfSuJ1G6Cf8A5KvmadqceRqV1OX1ke4rp1O5Bj8QrP8A2wadpyO/4lcxIfcI9q5/iV2eHl+/Snace/xG7H5n1Vw6leBf/WXHWePlTtOPOalech9QSO4rydTu5G55Qmnaccd1G7BITcuADnAqH+J30SLleOcCKvTiCtVvOlyvnMkCujVb0oj8Ur3EU6cV+seI720slqF2pKiMGqHRPE+uXFxuc1J5SCcycVOrxobvxJe27Y3XBHc0a11m9uWS4i9JjnjHFO1OJDWL8YVdGZxNeVrV8k7TcE07TgZ1nUTkXSh9K4rW9Rj/AOUoGnacRa1jVFE/5pdROtaklUG8UfSnacRc1zUdspu3PQzQhr+qAn/OLPpFO04E54h1UuAC8cA+/Spf+oNUOfxqwadq8eHiLVRzen6x/auHxFqhM/jVDtmnacRHiTVBum9Wfn/tUB4k1aDF6tQJ+lO04iPEmrzP41ye3Soq8S6yFT+NWE+9OnBh4l1VQn8cQKm34i1MfmvlGPvtTtOOq8R6mBBvVJ+VCHiTVozer9Kdpx1vxJqyVSb1ZHrFSe8S6qP/AOWtMdPsU7TiI8T6rE/i1GpjxLqasi7UB1JIp2nEj4k1IglN4o1xHiTVJ/8Alqj1zTtTiafEuplGbyCfQVa+Ftbu77Uww88pxJSSZFWU4ttbjzm+J21Xqgq2xFKQIkoVEz69a55m5RHbpUVxZIzUSrZEiJNB7eQZIVt7mobtyxP+tAYiIiT6UByd8joOIoDRiTk15REcekxzQdIjjn2qISB/TnqBQQX8WCnHePvrUXAoQcGO1BAnAwYHauHakgrTM8GgitQCjAjFDCgBCsev37UGX8YXYKG2QQBPTik9DQdyIgDkxmoNdes2t1apSkkqj2rug2YtlbVq2o7mgd1lgOBLlrwmJqvQqEBSgaoIZUCrHtUaCZAAxExQlo3Z5qAawAMjGJifvpQSAU4mOtBDygRG2cULYczPzoIr/So5Iycc80EFEAxBChXElRMACPSg4BMk9aiUkkA9KCasQB17URtRB4n0oIuE8gT3oe8BOeDQSSuRmurWoHAM+goPIVPT60QgBIAjFANSynH/AHUXZuaBHTPNABTsOKkY9KvvAf8A9ekE/lUI+VWFarXlQ+2Jj4e/PyqtSCVY5q3UmOFOSqcjpNQKQDz9aivEq/pTzUR8PQpPQ/fNBMREnPSa4cHAPNBzeTwQPWvJHoSetARHxYM+5rhyY7UHTxxNBXHQYoPEJJkJx0+/vmguqGAfSKDhhMFUTQ1KgkwJ+/v60A3HNuAZmoLVAKjEATioMXrKzfaipKc7Tx61a+F2W1OeS6QIoNi1ZWFu35i3QSf6ZpO5v7YugI6HoKo4xqKWn/LAlJGZHSqTV9ZDF8SPylX0+81Ba2bwfaStJn1AwKlMxHPFBJKSBkge/wB+lRUkDqPaqIKb3YweeKEtASOw9KgEE5kK+HrMioXBHTj/AGoBhBByTUCj6DsaCJaIM9feuYxAoOmIEE/6UP8Aqmf196CSogY4+dTSsgED8xPJoInMzUSntHzoPJ+ERAntXkbwrG3b6mgmBJwOc4rykH3mgj8QORRUq+GE8ntQCW18UAA1feBE/wDve4jlJ6+lWFaXxAoB5vj8v96rYggyTPel1IlOIqClGI9aKicRz/eubcdfYxQTSYGY9IqC0qJnI64+/Sg6hEf7ipkTxNBIAAQCceld4Bkc8UEDBxQ1/WghuAnGTiBiKEowo7sesf3oIKUACISBPQR3/wBKXccwSJIFBAqTt7CldWvPIslkEjEZqDNaUyl5Djq8q6mm2HFpcPkok/8AdP8AegutP093UFBS3iAOZp22tWmLjyVALPqKBvUNPDaCsJgx2ishqiG3nCgpG4H9KoY0K7Fm4GHfynAkmtChIUJnmaCZHI7/AH9/71BYkTgA9/Wg62lKiZ4iZqDyAQCM+1AHyswBzQn29me9QLqSpWYgTHvxXNpAiKCBTB6n0+/lUCJyYHoKCG1U4n2roRP5k0HYGZUBXUkAkT8JoIrUSMDgYrhVuM8x2oOKMjifSpJAOSrHag4gp3mMg9JqbhVAzz0oBbuoBNSQv0g9qDql5k8+laDwTjW0jH5FVZpWi18A3Lfojn51WlQ7z9KXUjgO4TBg96gowY3ewgYoqJXKeaIlU+ue9B0px95riSIxMfKBQeyep/WptnnrigMPgSDGfWoEAg4AnrQCVIPU+lCcCxHrQQUodcdpHPzoLgkQkAegoF3ZTMng9KEXD1EfZ/0qAKnBOFGapPEl2lDHk8FVArYr8uwG2ZMjFP6BbrdBWRI796C0N7+DICVQfevO3/4V1NwsGCZoLm1v/wDFmCR0GIrKa2DZ3XxpAn0qhJbiXWw43O4duavNA1Q3lv5KzsdBgf2oLpKAkALGY5En2r3Xkj0HSggBncBE8kff3iuhJVhRJHr7UEXEfGMTJ7wPv/WgPo3dIoFlpKSRukdY6VAgSRA9uagipPUUJY+/v7zQDH5u57VJRBIgjig4ozyZ9agT68daCM7hOee1SAJOcRQd+VcPFBBYUCSmppSSDMYoO/Dn9pr2UL4/Sgi6UkExgdKv/Ait+u8/0H9qsK0niBW25b9Uf3qqUuFZJ+kUupBBkZkd5qODKeAPpRXNqR3PcCukJHAJoJ8pg1ENjmc0HggRmphOOPr+9B4qCewH717cOtBEwTH1qDigBjEfpQLOk8k0ot1Q4IHYf70AHXlFRO+Z9IoKnpxjPb79qgAVQorngT+/+1ZbUl/jdS2j+kwKBtTRZZ8uOnetL4baK7LYCAZnrmgQvloTf+UT/VHNXWs2LB0VtaPhVtqhXwK8FXimlZHAovjjSluO+YhGIwaDHWzv4V8trwB0FM3LxtXU3DMkjNBqdC1kXtsCpQCxzVgpYXlRkdIJoJBKQMAVzrwaDxImdpn3pZ5Qn/egWKSD8PSu+SI4qICuAYjNDWEjMxRQSQfhiD7f2oZIn+1B1J7/ADAry0gxjnMUHkgE8GuuQkY+lBArKFbjkftUVKyQKDqSaLugYoBq5BnNRJmO9B4kZ9T9/tWh8CIA1zcDy2qRVmlaTxAgG4bUeicfWqstzkbqt1JjyCSiRu46RXEpzkGDxUV0tz1VjqamlIAxPzoOgAcCvT2zQSQJ6D50UJ+EzHzFAJaBJ9D0oW0j8v70EVYGQCOM0IqyB1oAOqSRJ4HNLOEp5BAigRdJWodQf6qEoxyJ7ff3zUCeqPlm2KgSSRAjpVX4dtQ/eFx0ZnNA5rakoughA4PFa7w6wljSVPA52zVGOu3S/rClEnB4rXlCndJCedoxQZ/Rn/wGrkTEkV9LRas6np4UQCqPrViV8y8W6KmyvlugQao5WpIAEjioo1ncuafdIWidpEqFbbTLxu8YS4lRk9KBzpXoTGd31oIqTI6Z59aC4I5Kt3JAOBQDQBMiU+pVFRcVnGaBd6SP1oBTuTBGagh5QCZ59KiloKB3cdqDmyMzj/urkqGB+lB6E7dwM1EnqaCBgGTABxk1xKRuJ4mgnFeJAoOA8k9K8oYJ5MdqDwSFNgmZPrWh8BJCdYUI/oOas0rR+INxfbSmT8PEetV4kJ2nmrdSIJSlOQiD+texBIgT2qK7AngcV2KDyh3roGYAMUE0xKoPGeK6XJxMfrQQc9DJ9qipQCZn5xFAutQPB9KEoA9flzQLvD4iQZnPtSjkgK5z3+/WoFlEpwJPSlnVnaT3Ee1BS65cFSkMpJOZqz0C1CGfMBj4ZM0CTqVX2r7Ugq+LNfQUst2OgqDh+LbwfaqPnBUDqZMcq6V9I0tlTmmA7cRQYbVkLY138xTBmR719M8J3Idsgk8+/NWalVnjbSfxaFFIk8iDxXzVbSrZ8tq5mKlWCG1WpjevkjAomgaibG62uTsVjmg3DLqHmwtBwR0o6TiSYn+qaD20FUTk+lBcBHE89KAYQADFAWk7pMn1J5oIlHcTQnUDoc9pqANR2AmBPsKCJTsEjtQN0knj+9B7bmTx9K4ce9BEpByTjmvIEDMkdhQTHMggD1qJoPAV2g7vIQQBnvV/4DXOsKGZDZmrNK0OvgKuEAiYT/eq8iDB696XUiCu+B7iuiT/AGoroGO3yqSVgkjn1mg456V1BnpQEj1+VciOoPyj76UET9fSJNCcAVwr5UAV4EQT1MUs6VJkg5mJoBrWOJ5zJpV2FGT9agVfMZGIzMYpJ5YCFK6JEn0oKGDc3ZVzmtSwAzpyjuAO2MzQK+CLf8VrKtxJAM1tPFram7JYSqEgQYqj5owkC+TJkFXNfYvDzSVaQ2QOU1YlYLxywGdTDiQQPStJ4HcLjKfiI9RUmnxoL9mXJUSUq6H79a+b+KtGVbXingPh5EVaQq21+Jtufy8g9aqb9qASnBnnisquPCmq8Wrytp4BPWtYcBMduhqjrWTuBj0P+tQdSd2D1oInA4JoZTu4H39/eaAaweoj3M0utAJynPr0+VAEhWQAIPP398V7yyFAk/DPPeoI3CgrqPrSyW/i7Hp6UHj0icxxUNvSRQRUCODntUSmesGg7kcZE1yDyTn96DpJ3da9MiQfeelBI/C3MCDn1rQ+AzOrqxyg1ZpWi14E3Dcf9v8Ac1WnHOaXUmIRJ6ehFSCOp29+KKkRIERPPFQzuI2x70BUAdh9KltAyAPpFB0JkcD5CJrisHr8s0AV9ulCUogSDmgCtYSIM98UutwTEfrQLvuDIPzHelXHuk/7fWoFngP6uKqtWcDTYSCYUYoPaHbh5QVByelWniFXk2oQgwFDpQXX8MNMKCq5Un1BNaDxiAbNfGE5xWvifXydP/z07VAia+x+FAf8Gan7xT+dKyv8QLXzAXkjgxNQ8G6gm1Qho/mP6VPo3DrgetkqiDzzVR4ltEvaeV7JhOcffrWqkfNitdncKCjCVGc1ZI078fb+a3EDJrDSidsnGFecgkbD0rVeG9XF7beW+QFoEc81RdIXiBM/WvLiD+n39KAZioL+EcgY5JiggoTMiPv7/WhLTicfIzQBUM54qJCfKAAg/f38qgXckqI9c0NcpEDB5+/pQcACsCBOCDj76UNScxGesZoPGT8QJFRKRPGeooPAZ/vXFRO7tQcwTmuKKgoQMUHivcdpMDvWj8AkK1dWIhs1ZpWk16C8jGdvb1qqMBRGJ9B/erdSY6fzD/mvLykQP0qK6mFYOfQpqYQSJE/KglhMg/txXATvECgIUpxlUjpUVDPagCshOVQKC5kKxPbNAm7uEiRnpS64SZ56/f31oFnwqYn9aVcCh8UfKoBlQOFRAFZ7VXd7pTJ560Gw8IaUUaGq4WCJJINVPihwOONNJ5OKo+keDLQWuiNGAFLEn0pPxUsGwdKlcp5itXGfr5TbuBWoJA7819m8Lq/9uQn0qTVqp8YNhxCkgQBPNZLQHR/iISD1gzUpH0xsp/AJjntn77UApLtutCxgjHz/AOK0j514v05dtcbkghPSB9/Yr3hm/Uz/AC1mEqxFZaM6zatspKkplK8gg1nGFPaZdBwflnJoNxpt63fsBSI4702RgGIBxgzQCV8PNCMlWPXrQeIj7+/v2qCiB8XQnn580Alo6CD7GaGpNAJwADjHv7UPbIgZB4kx+tQQUkAYFQcClYJEc0EFHfIHT9ajgEYkDmKDylZJ6etDKhg0HPyqjrXQSQB3E0HigfrWj8Ajbqyp6tmrNK0muYuWz/48/OqtcLXINW6kejtXoJTmoqbYzxj2qaVmcA+8c0BA2VGSDjnFTRA+HaD2qog98I9PWhypU7QfeaihODdMg5FAUQMj3oFnVgHBBHcUusQMkRxA60Cjquk/70B0EzAzFQVt88GGlkqO7sapghV1foSDMmg+suob0/w802mASgT34r55fuKvNUabbIVCu3SrR9b0UbdJZSckIjrVH4rdH+EPknMHNauMx8o0/N+MZmvs/hMn8EkExjipNWua3bBSbhRGdkivnOlnyNUcIIjfipSPounXHn24gkimgoJIJ494qiq8R6e1eW24jIHevnz6fwl3jG01KsatpLOp2yRgrCZHTNZ/WbApXsUmB0NApot65YXgZJ/lK61s23Q8yFJOD60HSRMHB7VzyjJ+JQ9KCDsBNRQkTMj+/wB/60AnG1A5JjskcV7Zg9xz6UAHWyZx70EpIHp3jMVBFQz/AGoKwE9u/wB/rQQPWRHtUVnBjIHXqaCABndOD0ruwbRQQMA9CTXU9pmKCShmEn61ofAPxaw6c4bPzqzStJrSQbhMjlHQc1VJSQYA65gRVqRJRJ/pM+2a8Ek8A/SorwGZjP8A41JKBMk89zH30oDAlSYhR6ZFeChuBEA9fWiPL+IcDtQiryxCczRSzyjnuaCpU8mgAs7gVY65ml1kCoFHx8cAySePnS61nbt6xk/2oKLVDuJAOAaJ4UZU9qjZ6TVG58Y3RZswnAAT+tYPw8ov68ghXX3oPtlogN2SUkQNtZfxe3s0V5yeZFarMfLtKQV3wg4mvsPhwJaskEkek1mNUzrij5DsTlER1r5a855V44TIJX0q1I23hy+QtttJUfrWndtg6yCJyOKQpPyBdJUwTMes1g/Gmku2L7hTJTM4FKQv4W1IW7iQoz0ia0mpW6dTty4kpSTiZqKxOqWS2VLIJxmasPDWueSsWz6vTNBqkwtO5OUnivLOIHFAJcwZoaSTP5ue333oOiCcEyDmYx7/AErh4AEhQ6/pQLukDofYGaGrJJzk89B9zUAlDb6H0oaknkkKJzMZoBrA2nn50PYO8etBAkpEd6jvP5eooPFJUDH394roSAZoJkSnvWh8AknV3UngNnn5VZpWg1wn8SmOic8UgTiDgjpVupEamcpyT9KiuCSAT1rxyTn9KCW8xtnPHxV5JMiVST9/ftQd3HaRBFCeX17YoFnFyIMjHT79qEsjM8e8ffFAutUn4f1pd0E8np/aoFXzCSePSk31FSVAmCetBRam6Wk7CZUe9X/8PLZbzyXIwOSelUWH8Q7kIY2HEVmv4ftl/XkRIzPWg+2PHbbECeI4rMeNwP8A026mckn7/atVmPmGigJukYBzX1vRUEWKFA4gTWY1R7oeYypIiY718w8RNm2vlEiJPFKkXfhR7zBMya3ek3fmJUjEj59KsKmhnyrvfEEmIkf2qv8AGVh+NsFKSjIHNX4j5QkvW14RkEKIM9q2uhlxdrKlTOdtZac1GxZebJUiI5EzWRv7BVpch5IIAM0Gt8PX6buzBJlSRVg4RE8n0oIEEjkk9DiobCVEEmD6ffrQSUicjmguEAc9Jz9/fzoF1ke/tUTgAjp6/f3NQDyDEwB1qBHYcf60AVKM/mI+VRAzjB6UEFjr9aiQKCSCEgzUTB6UHlK2jbB5zWj8ABStUeV0DZ/cVZpWg13FyiAJKc45zVdkZwD6Zq3UjhMV1BPEc+lRU/iCRznjEV4DvIoOFJGR/wD8zXCo5wT6AUEZG2dsDpUXF7Ikc0ASoEE9aWePP398UC6jn5+1BdIQAB1HHb7ioFXjKCJzVbduS4lA5GT6UFDqSvOuSiczEmvpvgCxFpoyn9skpzNWFY/x7ehdytIwJ4on8L2J1HzeaD6244ksBMgbkiOtZrx4n/8ATS1CYyK1WY+WaXO9tZPua+w+GHEuaCgnBIqRaK58Lh6g+tYPx5Yupud6U/DUoD4LdLayVZk19C0Vry3Qsq57+tIVbuoDiYkg8gjoa8Gx5ZQrIODXRl868V+Fbht1T7DcjcSIq08L6dcmy8twZ9q58a6sntKWykqUcq9RWZ160KmlJ257ilgzuiXD2m3xQ5+UnmMVs2z5qA4OI70V2vHAoPDKfyx7mhOcmOfv7+xQLrE5n50LJJHYff8AaoOOLChA/SgkkDjPqKAC1BRkZHWa8Sn+knuZoIrkA0IJMz+lB2vDnp86CRRKZitJ4DTt1J3gSg4+dWaVe67m5RgYT1+dVyiZ/wBqt1IgQZHpUmwCcAH2EmoqS1AAYPuQY+tdChuxFB4LSCSQSIoatqhBoI4CyBzUFqEfSgAVRPWgunEUC61Cefv7ml3VZAqBZS/gUqfyiqbzPMcdXzExQVNuFO6hGZCulfX9AUlrQfLUcBPSrCvlnjNwOakqO9aX+GLUNqcjjNBviorhP39zSHjZknwu4FTjvVR8p01BdWhIH/NfU/DyXEae23gADpUi1cNIG/Ofv2NVvibTfxtuYzjPrNaRntH0RVq+dxiTwa19raSlOxRHzmpCrC3QtCYUQRRa2yg62l1BQsSDXGWEMj4BUHXEBxG0zHpWe1exZQDuWFDumJqVYxuq6f5rnmNf00/od7LIZUcjAM1lpZRIkTNcNBwYAxQXJiIB+/v7mgEsSSZrhyYUkp7A0AVJTIzMcff0oS4mTiepqBdw/GCkgpnmI611ATMk4VgCg6oJJqBHU5PWggdoMqMe9ejEg8fKg6TA461pfAX/ANQf/wDwn9RVmlXGtqCbsDdyOKr3iO5HqKVI42nrJHyqZG2IMfKiuETzmvBJGY60HSQekVAggegoBubgZjnHWhuGORHpQBWfUe9AdMcDjpQKurMxn680vunB/eoEtUdLFsruuqpz+XZ75yaD3hyzS7db9oyea3odWxZ7AYx3qj5z4pStdySO9bP+G7Sm7LcZzFBvLFoSFwJH+1Q8S2ZvNIdZRzGABWvjP1880Pw481fgrR8KTmvo9mw22wE4/b76/SpFpgNQSo8CeaBcXtslRSpXXOee9aRXPahZIM7kg/3oTnie2twQnMcQefuZrPV4RV44+IgIH38q4jxk4o4aOPU09HHk+MLtS4FuR6xRFeLbvhNuSfanacitvPFt+pXxMkDvERSVx4kU8ghYJ5+VTquW+rsOtFJkqPeq9y7QxfJWjCD260Gnt1KUhKu45ouzdkkA9qAagZwB71FYA+XTrQQUEngjPXt9/wCtAcSCIj69KACtoEA+0+4qC0zPIjNQC2DoY9QJrikgGTmcZoIqwoe/3/auFIyRiMAR996ASyCr7NeBIEf3oJKEz6mtL4CAOovniEdfcVZpVxrhP4xI2gDbzHNV3w8FKvpxS6kTSIwBU0QJOzrmiolJ52kV5KeQpBI/ag4qAfhGPSoEpJ9utAF4jJAoJV7jNAFSoEZHSgOq9c1Aqtw5E/Tg0o8FbtwJ74oKXULrzXdh/KOlBe3PNhAIjnNUaDw3ahlnctMqA9jVo7cqU0pIxHSoMre2b1zdgBBImvoHg3TyxZ/zEhPGe1WFalpTLSckAxmvO3bKUklQI6itsK06rpTBUVFIV17ff+lU9x4qtmXx5Z3JB55rNrQFz4yuVDa2wAOhiqW71C5uXS6twJ+dS1eK59bileYbgbO5NddvLdpofzSpXqeaggdSsWkg+X8Q7mam14ntUwlNvJ/agOnxQ0DItgD2in7fxOyofEgJ74j5VQZzXrO6bO9kEegoVle6MsFCmoJ9KA6tI0x9BWw4GyeOmKq9S8P+VlD6FR/TM0Fnod2hbCW14UkxBqzWdxn9aDi05kgzxUFCRz7elAFY56mep+/SoLAMgGInk0CxSNxUk84+/wBKEtRPUbegioIghPxdu1cVJ6/QRQRV2PvPzqBJjg4xxigEqJke+amEADPNB4mBxjtWj8BT/ilxj/7Zn6irNLi61lIVeCQqNvIpLyxiAo9BAq1I5tAOZ+eKkQEkRzUV1KesRXignED5UAXZAPHz4oKiQc47TQDJ+JUkY7UFZkx8qAK1D14pV5yBzioFHF53D5UpeXHlslR6CKDOglbsnInNWOlIS+6kRxVGoaSi3aT39RTNu05cGPLxUDlrpHlvea4kJA59aYVr9rZKLQWkFOISauIrdT8UEYaRJ6VSO6jq987sbKwgjBopy20S4WnfeXCQD3VXFW+lWiiXHkqI6zigrdW14JSUW5BTwPas29f3dyuRuPpxFBF0XSmYWD6V5NjeLUnak9KC4sPD946mVNmO3arBPhh3aS23xzNQM2fh1y5ahCCVDEVJ/wAF36EbvLIHYVRG08PPoI3tQO9SudDUz8SRzQLqYuE8EiKTvLy5YSAFn1qBjSLj8UlayooXHWrzTLrc2WysLUmetA8FiNxwAetSMnJNURUJ796WWkE+npk0A1Nzkgn1ihLRIgEj3xUASgjMcj61GRImg8RNDcQkdJigihKScQfT7+ddVJIHMd/v1oIEbjtHsfT7mtJ4BbWjUrgzALckd8irNKvdc/66cD8v+tJExPTNW6kCMg55HfpXhO4KABqKLykQlJFcVIxA+VAFz4hETnrQFQraIk+g+/WgC4oDHX/al1qnvQBcVnd194pVxU/PHFQLOrBqo1t7YgNpMlWTQVlslSwYq88P2q/M3T8omaDV2dkl98KcO0DkHpT+oavp+lW0DapQHSqMjqXiW8vlKRbbviwIpWz0t99fm3TxSZyJoLhlen2KfiSXVg9KDceJw0Ci2a245A/0oKW/1PULpX5yAeg96HY6Y5duS6+QOomgtLbQGnnwykhSe9Wtz4PbsWg6IOOYoEQGFfySBIParvRNNZWreUoIAnNBpAq3jykITxGKC+8xZpLagEhzj19qqD6Zb21rbl1Ckmcke9du9aTboJW1IPrNXvE1Wp1+3vAtgJSDxMUBdhChKitJMkk1nVdutOZRb7iRJ49azz9inzjuRmaKrdes12tuV252E9+lNeBbdamFvvEKMxQaFSYX7V1RnqfpQCKwRgz7UBw7F4Ak+lBzdu6BIPYVFW2cZBxBFABZwBzHUdKGrAxn0jNQC3E1wkDnnsaDxVmR8/SvISHDJ7UEXZJjj/itF4AJVqNyCPyo6+9WaXF5rH/yhn+maQPIPfjrVqR7aB3HpFcIPbHeoqZSAAeTUYx+WBz70A1pR/UAP7Us8jcDgkH6UCymyCRuPoOaC6IBMQodetAs4cxSji9sx8zNQJvOkKgcH7/vVHqbhW9ignp4EpJGDg1oLK+t7FSXFKTCeaAOq+J3LglFnPy6Uilh+6G+7dKUnoTQSRe21ira0UuEUG61e4uiUCU//jQN6Vp13fAoS4Nw4Klc1o/C/hIXrqvxkpCO3erBf6j4S01u2Kgrbt+VYvWbVq3R/lnR6iZpZxIb8O72QHVq3qJ6c1uFXtq/YgXEpSAcmrCsHroYRfTaSpM07pWspaTsU2sE9hUVo7ENKWl9TkTmDzUvENrbrsw+VLnnGavxFPpWpIS6ljzFCDACjxWkvbNpdhu6ERikGJatinWB5e4JB61ubOwt0tJUt2SQD+YfrSFDvbBt1Bh/AyBOKzj7a/MKA2FAcHqaUhLUGkrbKX4Hp0FV/hq7Q1cu2cwmSRUVoyoryaisiDwRQRSgbpiI6/OoLSJJkH3E/fFANSc45nn1+5oKgSMGgEvHHPX7+tRMR60RDHp70LZu/saiuKBSBPznrXZ2wAOaCCu/FabwFtN8/GIR/erNKutZTuuU8/l6VXjGKt1IKhAKQOlcWnOQJ9oqKgJHJSRXiNufh+maALihB6UBYkzif1oF3TGCoGguc4xQJOmFAZ460i4fjg+9QK3boSkwJV71n7halOncIk4qiZugy0Ej83M0Jht27X/MUUpmgsEqttNQFghZqvutQdu1bUyAenag5YWrrz6UrUQD3zV44yzZpDcAqUOfWgHa3N7p7gdStQBOfStBp/i67Qyptj8xGVDkUFqlOr3+krcWtWaxTttctLcbdUZTQbPweLcaR5j0bkmc01earbPsqbbPHSgV0XTW33lPuD+WDTd5caRbJUhLYK+AZFEc01D1+QlmUoR0SattXP4LTx+I4498VRi32d9z5rJMzia0Gna6QhLD+cRmooeuLYtGRdtgJJyBSKbvUnmku7leWaDWWVsp7SkqLhUo81O0btUsrC0p3pFaRlfEVopMiRClESBWZsmzaaslYPIzI9ayrXNklM5jpXCADIT16Cg8ZH+tDUoCSEj5YoIgiYnAyD3+XzqKgI4PHvQKPGFkAAeveoKVmAaghuTOTxXNwiQD8qDixGT+lcUmAP7UEcBAKiD6CtL4Ag3lwoclGfqKs1KudYJNztHMdKQAIGZPyirSPb1fKetTyOQflUVw55H15+80JcwMCD0zFAFRMTAHrQVqzM80Czqv+4/7Uu4uZwPpmoEnlmc5j/mlHTyeo60Cd0YQVE4qiuFBTpVAyaoWK/5oKuBU7y++FKGsQOgoPWrDj5lxUAnqacQw21xz6ZoDpC0rAAE1a2WmIfeS48olXaagvby1ZsrdPnIBB7VVeE9LF7qK3WgdicxNUaPU/ES9MdTZpIO7EDg0pqdo7fNeclIAVkigHpay3bG0AIJkVBGhPIuvjnacj1oGNRu0aRaKQFHPOaxFxqrlxcEpJyehoNDoPiDULGA2g7ePlWg1PVX9Xs0oeSU+hxQA0ctMPgPoBT61ctJsH7oFKQJ9qCk8fWl2i2Su0bKkp7CqrT9S1RyzDSmShI6kUGj07Xii0DBVnvNCvdWFsgq3ZOaCT2osXWmb1n4s8Vj37hJvUmYBUBQbC2dlhHxcj/t+8VPtOKDmwdBFCcEAyTxyM0EYCcfOPv7zUXMCT1xQLvQfegDnmoPKSCASKhhBzQeWBgAiB+lcVkdcc0AVAzKhFajwAmLq4yPydPcVZpV1q0i6lP8A2wetIoTuEkc596t1I6hHBA+deVAGBA6moqAHxmIjpUXEwciTQAWRHPNLkzwZx7T9zQBeAiZx9KSX8MgKOeQqoE3yKTcXzmQevFAjqY/yqiD+tUi1p8knqaorC26651HanWrRQKSvPyoHlhSW4RzXtNc3u7Xp5zNBc3lkksbkL2qAnFe0tq48xLm4qSgyc1Be6vcp1RlpptcK45rU6No34PRP8sP5yhBqxGA8V6VqDNyblxKiQf70q34kv3Gk2re9RGIorT+CSp1+bkHeDPzq51p5xq7SraQmgzfiRr8a0NhBVGQaY8M+GbLyvNfyqfeKDSIGkWKNq2Eq2jpAqmvXrS6fhghHccUQBGirUvf531Ippvy7D86wD3Boq80e+srxKWlrDg9cg1zxKGGLFabdhIVHQdavxHzxpT/4mQTM9/arG5bcetllclSaypfT3f8ALuNrn0rPXi1Nahzwqg32lHzLJkgxjgdabUkD+o56xVESYNDII7n160HljkSSrnHaaXcSpXwhJgdBQBWmRQykzIPrRECaGoEx+1RXfiCQkAR6VCCVScAdqDqkJ6jBrSeAAfxV3IH5efnVmpcXOsQbjnMfSkUEbscnmrdInKYBVB9q4tMycD1jNQQ4OCnBoTyiok4J9BRSywfWBxQjun+n1mgXdJKYgwP0pJ5Xc1Ai8rn+9JuriTJz1oFLj42VIPvE1lXnlJuXEnocTVDTTgbb3bZNMuPKWxvB6RigtvD1sH0nzkySOtKXjSbS9UQnA4xQcudSJaCQdta3wk9Zr0Z4vLlRGJHpQVuloB1FR3naFcd819M0G+KrUJdn4RirEqo8UoutQc2oQdkETVJY6Pa2znmbQHalWLXT7X8Ddm7WIRjHFA8ReIre5d2pSMf1c0QlboFw1u2ZIwQJpvTNPuy4QhcJ6CimNW0C7cZUQSVDOTWNUxqNvdqQlpZCTzQWenuakp5KVNmOpNW9xo710yCpJGZxQWfh7QxZkHbnkVf3lm3cWu3bJjj5e2a1IzWHv9LVa3BWG+vJqC3EqbVvTtJBmeKy0pLB1KNQIMFM/KKB4ltGxeJWgRPaoNToJB01n/8AHvTxMpOD9KoGvp/bBroV8MERPfmgGop3BAHXOOaE6ndwlRjBx1oBqEpM80FZgketQBI7Z+VQMnExHag8ADmZ68V4gAjig4SfUcVpvAoH4q4Iz8H9xVmpVrqqZujPYUm2naSqOatI7gAkgZoZVJg8E+sVFdTjOJP1qDgBM/oJgUAXCNpMY9yKTdkqj7+/vNAq8raJFJOLk8kRxiagRfWADIn3MUk4vdIBxHegA58c9jWa1JkC9PcmYqifkqbblJgjIo1qFqSEKBHWgv27kWFomCCVCYFI+Yi83rWYPQHE0Ak6X+JSR+p4p21sLphvYlR2mgutK065aU28rcGzzWtcuTavNMh2QrvQN6tdOW1qSlndI5rGPXd6LlThSoCeIpQ6XtQv2w0lJSOM0H/0ypX8x+4TjJT2oL22uNPsrRDSiCR1o1rqdo22pTbvxRzMUQgrxp+HUtAG5OcGDSS/Fze8rLSR2+CnVJu+Lf5u5CBz0FMo8cPpZgj5RQMWXjlSf+o2Y4mOaeP8QWgdvlkk9fpV6nAbrxbb3aZVbgg+1VOqahbXbf8ALlBP0qKp7fY04VlYnkZzU79SXm9+/wBMVBotBkaa0UiTHAqxCQoyf0qjhSJn9a4f170A+2TPoOPpUCqFQQEweAMfWgg6OsRPHrS5BKiRk4oBGBAx9KGsZJHA69qg8iZPavKTOOh7UEVBQEAiK03gI/zrgHomM+9WalXWphPnZXn/APGkiPr2irSOcCScd4qDhSowkkEdKiuQlJ3KV8gDQnFgDaDx0oFHln1PahkBIJOYHEHP3/rQLXJkE8fpVW8eYxUCL6sn0pV4c9aBdatucn0qh1FSvxyZ6iqJXK/jCRkenSmypH4SU/mA6YoF1uvLSE5UB/rTVtbl9IVnPHagtdMaLL6UKJAJitgxpyEIS4mDMHuKBbWdQeADSQAQYwOKjpNrfXjzbygYSetBv2PIVbgPFIUBmTFUl67pTLii4UGMTVqRS3/iBtBLds2gJ4G0ZqgudSun1kISrHYVFcbtr24P/Scn1pprQb0p3LUAPfFBJegFOHXQD3mp2+jWKF/z3kkZ4NAydM0IQC8DFcNloZVhwR3mg5/h+ig4eHtNLOWemhUoWkCKgI2zY7ICwozyDFMW9npj0ha0pHvFAu74etHHiWHiU+9CvPDym2SEHd1wZFUO6O6zbW6WlmFpwSTVs3tWJSAB6UHgRAgmRUHPinJ+VAulPxEGCAPik/favKwqJAHtQQUkDoBzmguJE8ZFECgqMc5+5oSh8cdBUV6O0CKksbcTQDcyeQPWtL4Dj8TcwP6R+9WalWurqQLsiRujj5UoSTMiP2q0j0cwCD6V4RJ5FRUFAg5yD6UF0EZMQPSgWXycfKKgpUiBQI3Co681X3WODJ7d6gQeITJJ96VdiTPNUBcMJkYpV23Z8hb61DeOJoKQILwUrnbxRbPctJCjH/NBaaAhp8qZciVcVYv26tP+FBkj9aBlCZYDiY3CmRr6mGAhK/egh/iyH3Qs5VOZ4FW9trrzaNlvO3mQagmu8vbjK1kT60i/Y+coFb0H3oOof0WxTDzkrHIxSz/i/SrbDLYJ7mqK26/iA8JDDaQe4EVXPeNtWWT/ADFCgTc8RavcKy4rPTND/Eao4nLioPI70AyNQBI8xcV1RvWwCVq9qAxbvnEj+YqIxnj7x9KgDqSf/uKI9OaCDt3fMmNxA9TXhql7IlxQ9ZoGbbxJfW0AuKPpVgnxpeKTtK8UHk+IFOncv83vVja62ooMK+L3oLHQddceuyy8SVcAk1owk5O0j1oBqAHIVjihKkEE7h07UHnAISDwBQiZME0Al/FiAfvpQyAokDnueTUECCOa4pe7B+lBxZhODBPFaTwD/wBe69QDVmpcWurIm6nPHT2pcJyZHv6VaOKGJjHtUUjJB59QZqDjoPMCPY5pdSoRBJ7/AH2opdSY5HoZ60B0iOQKCuulALmQaSu1EpIgcVBXOFcncCfYUuqTmIHaqBLkHqZI46VT6i44l8NlUoWJoOshlMNIPP60K8acslpJTIJyaArFypCw40DPWKeaulur3Pqx70DL10lDuxC5QOk0JDDt2v4AZPY0FvZ6KppO51wI9DTiLzTNMEPLSVDpNBX6l41tgkptRA4HWsxda9dvuKUHFAH1oKu4vXXVncpR9zQw4DkzVB7e5bECI9TTTN1bkjfGagsGn7Mj4YHzplLiEJwY+dBy0uG1vwIn9K5fltC4xB7mgAnWGbZO2RI4BFJXGuZJbGTzTgWD7t2YQCPY1Jy0eQgLJJnpQTtkhEFbZ+f37V65DZPwxxP+9AshKysAT71b6cw+VHalUdCB1oNX4X051F3+IdSBAgEn79K1ilBXTPWgAVHtJ/2qBSNw6+oHFBxRkT/xQVjMAY7kc0EDGagsGI7z9/f/ADBwg+XJSCczPNDCJMx85oIrBHtWn8DEG4uiOwk96s1KtdTkXeBMgDik9m3ARBHSKtI4B8OUweJPWvQAO1QQUueFcdhQHhHXrxRS61jbzApR4gCTj0oEX9oSZVnoYpG4JT6x1ioElkFMz9OtAWoGT36VQuCDJxwc8VU6yACk/LjrQLpCkOIWBmZ96s79xq4t0bjJTzigqbpwN/8ATPH6VNDy1IjIoLLT7QPK/mr2j3qyd1S301shspUqI3daCi1LxDd3SylpavSKr0N3dyv41KIPQ0DCtOSyncvniaWftlJSds9vagU8lcwM0VFspQkif0qjircpM/saj5ecc96CRLjAB4j5V1N6+MbsHoKC40BKvOLis9cimdUt31oU4lB9DFQZ0tLdf8szuqxtdMbbSVPEEiqJI1JttXlstCeJipB99TkFO49gKgIu5ZU0QpMGq95QKwJnPFA1YNpW6gED4ufWvp+maSwxatnYCSOaB4tJZMJwnPtUVnEqyO5FAMgA4AT0kc/f30ryogwkDuAPf/egiYHxKAwRwc1wFET/AFe1ABRzzHyNRIEEYmoBqT8UzOeOagqZx04oOLKigiBNaXwH/wBS6PoP3qzUuLe//wDnHr8PAGTS+1JAGY6ff0qgZSUpkCMdRioKVggH371AEzJOP1oa1wnMkUUo6sJzMegpVagpJAJz3H9qBJ4TmfWKr7gqPTHrUCrpEEHgc0m8fzDv1qgeSOv39/cVV6ylSkCBmYoCBDZtknrFIOlwKOd3rQStbZThk08W2GUyYJoE7h91QhoUI2Fw8guLUcfOgHY2+5wE5ANX1uEoUEBMiO1AS/Y3s7o4Gap0B24OxCJI9KBS4ZfZchxKsdxVlodivVr5Fqj+rJI4oL/XfAt1pzPmBe5PeayzFqnz9p5BoLU6aw42mQDUHtHtWhuCQekUFpotkyohKAPbtW2/wBhzSSCn4owIoPnN/p6LS8c2oSVjipaXpb2oXcOYT19qB/WPB34cJVZgSByMZp3wPorVtdOv6mhJ5AByKCeveHdPuH1v2kAdgKw2p2/4W728UD1namWnEDM9K+q6eEqs2iMmAMdKCS0yZgmP0ocf+IjtQcP09O1CWCcCcUECZmIJHbpQsiYIoOJUo9RH61DclXXA7T71Bwx+Wc8UNR+lBAqO6IrUeBh/OuYOAlNWalWepnbeE+g/alzODMJOJjNWjkqIjaPXGKDtSk547gGZqAbh7Z7bqAsc9fc/fpRSdwSY7GlFpUMxIA5BqBV9Uzk0o4oZJoK+4OCO/rSxzIJiKoioBNV2oq+AlQzPagrluLWAkTHQ9KmkpbBKvqaDhulqOxuBPb3ozdg+seY4TBzzQdtZF0lvbOau9WSLPTSsASrtQU2hJFx0AntWx0XRG3gCpO77/aguD4YQ4iAnpwTQLfw1b2rkhKZHWRQT1PRLF9qFtyfU1VW1ra6QvfZgJc5mgjqesX102WnHysERtPSqW205TrhUBk0FmjSnAgfDtxS93Z/DGfrUDeg26re5C9wgHM19G0labu08vAAEZqxK+eeOrRdnqxWlJhSvpSul3flwAkA0Vpbdbt4kApx0imEaUViVpKR70Dh01ptlW1BJjlXT1r5N40R5WqKgfc0B9FcSu1TJymvo2gPedYIIMwenpQNOEidue0VBJkmRBPAPag6oE8Zjn0oCkkmNoM9xQDVjOMCoHrQewev1FeWkRPEVADfhQ7ff9qgQSZEg8yetB4wVYEelaXwLhy7Hon+9WalWuqp/nyfekyNoJ2x3MVaRFJBwE+3wzUVH3+/sVFBPO4mgOnkTMUC70ASU4+tJPqJSQCSTUFe8SAAYMGkn19P2oEnVTgEfKgLVmR0qjiMmP1+/vNVWqbVvBOUiDxQJqUhtBIz/AHpJbqlrgqJzwTVFhplq4shQQVdoFXtnZvvJKJOBgVAlaWxRq/lqgEHMirvxg1t0ZKkCRGYFBQ+FkSnbkxzX1PwlbgtblcCgvbpKENyIB7CqG7uC2smJM9+aVFfc3qlJiCQO1Vjjbl04AlNRR7bw1cXCxuQYOec1d2fhpFk3KoBPUHrVEHrTaCB9KzuqNltasY9eKBRu6CDABBntW58JukshQM4EGkHPGmlpu2PxAGRmI4rLaFpQccjaCaVGxsbFNs0PhHpiuklxzbHH9RHFFOfhyGZI6V8b8foCdVV2mqhPRHANoxxW68Gvj8MpCskTUVf4WT3J7VBQjkQaDnOCJPQVB0SdyUhMdhNAFR3GI9vv74oakke/WeKCIFRVKsUQEpIVO6Tk9jUtsCBnvANRUCABzntWo8EABdzHQAfrVmpVjqp/zBwaSwEwBgVaRwQkkQmSe3NcXBHTPU1FAWDmD+9LrO6RigTeX8O3kiMkmk3pAkkQrMjFQJXC+THrSDxBk9CaBVwEHkH59aXUAIA/LPH39/WqIyUp7+5qo1kEKQR26UFegZ+JUVBDKi9IGJzNUbPw8W0MmUwYrrd3cN6gdqFbQcbelQJ2BU7ry1rGQKvPGbaleHUKGSYkCgznhv4IkATxX03w1dBu0KZA98UDj+ob0RPWM1WvfzlGAc/r9yKDjVh5udivac9fSrnTtHShQUtOf0++aRFqryGBtCIj1j7NVuov71jZiT0FWkQS2gMlazE9zWV151jzCEqBPWKis8U7nY9fpW98KORbpSYnHSgutU/mWCm+ZB9aznh9SUvLE9Tz7mrUadBSpAEg4rrbKJwB3zmqGrhCUW5Vx3xBr4P4+cLmsOARKSRUpFbox/zARI5ra6Ao21+ls/1gVFatCtoJgnnHeoqyMSJoIDgiMeowPevRx8KooOFI7QOoIz9aEsDGJ/8AEdPuKASvSvBPM0REpBV715QSkgEj0HWoobmJA7itJ4JP8y5HYDrWpqVZapHnkxOBmKRCSZV9P+aUiBgkYT9K8SIHA+VRQXDMgbZ7Hil3lp/8QOZHNApcbciP71XvlJMmMdZqBC5OD9KSdB6GfQc8UCy4CiODQ14yVVQJtYSsmcCqvUylbkp4HE0CRb3tyk59+aYYYJbgRI5oNT4V/Dqd2vqAHerq+RYsrBYII71Bn9JbS7rb5x+XFWfi7/8Ab4QDJERVGR0F+FcxGK+jaKAbPdJxQOIB4J5+/v500yynE4HoaC2tLb4QuJI7ffpVin4RtAgz9/rH3xqM0rcRGYMCME9qq7t1CTJ71KsZPxF4hcT/ACmFx0qrsrG7uf8AMO8dJqKZasC4rcOnatr4W00oZDqpIA6/WkSrlTSSXt23IJkcVhrS4SxqTje/qelWkam3BcSknmMx/tVg2CUx9/eKQe1S5DFi6Vc7T6ff38vz/wCJ3/O1Z1QONxpSFbB0NXqVRjdit1cOBl63ukjB5qK09u6H20OD4iR0NTUJ6fMUHIJhUD51xQ2iB15n3oBpIUnEDuE8feaiqB8Shk+h/eg4pPQZ6c0MTMUHtm45zFQWAkFIwKgGoysk/StJ4H/Pdew/c1ZqU/qcfi1QBB7UoCQntxVpA1ETz8qiTOJx7VFDeT8ODnqIpZ1JEkqyOsUCLx54IzH0pS5PJB5nNQV78gRSboSQcxA6H7+xQKukkE9TS4APKjEff9qoUvHvKRtH5lcUs8Fi3AMST1oAtgJIE/rVn+HLbEhMTQF0q0dfWr49uOJ49KMXXWH9q1KO3rQPeHADeOrjJRmelN+KZ/wFQScHp0OagxujJ2wfWt/4fut7ITIiOKotWnAVAdsCrS1WkISN0dgOtBY2zoKQkEGmy5AKh69f7fT741EI3dykEgwB71lfEepJaQQghUjoYrNVg3LhZvPMc4Jk1qbXXWFWgYSQMR6VAFrUEof/ADJImZitroWtNItNm4cZ6ftVn4Vat3LKrdx2RxXzu5WP8bUWyY3TNWpGs0y4+BIJ471cWjoUeQZxz0pCqPxvflqzUAqCRPrXxLU3Cu9UruePnT6oCTCwoHg1v2QLnw82s52jB+/apRd6A+HrEJJG5JAP39asjAiEwSMQJ+YoPDaZO3J9On9xmuKhQ/LtHGRE/eKCIGYxKcZ4IqJBAACSkevH3zQeIPznrUSBJMSeomg4cSelDUJ5oAn4V7if0rS+BxtVcj260mpVhqY/zSsEiBSJx2HvVpEFHByJ9s1wkGCDM+lRQludARPpSjxWPi2qSkcdZoE3VCJI+XFJXCgJPNQV7yse9JukmYP39igXWnkH6Gl3EmSe36VRXPoLtyFTgZ5rly8SqIkigAwoOPDBEHpVs++Etp3Higf0B8PEpQBT1zZsLlaufQVAt4cWEX1wMwEGmNeVu0hc5mgy2mJAaBFaPQr3yklIUaoure8E7ir9at7S8Chzg/rUFmxcjmeOa87qABgKz71RVatdny1ET8zWMurh24fVJJHSKCr1JACYTyRxVMtd42okBW2gIzqLyCCuRFXmn62+lI2E5HTFBZp8V3aLY28nPpRNFaurgquFiRzPfNQaTTbrIAMnrFXaLraiZyOo4qjFeNtQK2VAHHaa+ZvK3O8znmkHd0CQa2HhS6DtotpXalF7oDnlXLiDxux7VelIUqYgKzH370HFIHJAiRwMVzAOSASOee9BNI3QDAI59fvNeKEn3HJ7UESMdPcCKGqOM+1BAmTJ6frXCCMEEHscURE4Tx860XgyQu4xiBmKs1Ke1MH8UfiPsaQI6FKZpViOzGQB6nmhObkZE56c1FCOe57iKXeX8MZnsQf2oEnkyOv0JpG4gJiagQdAEDkClXCAMH2z9+tBBsJVO4gAUjfOJb3JBwaoSZX5gUvoMil9u87iYnPH360EmmEtJxE9qMlty7um2SCBMe9Bs9O8MG0baWF/nH617UtPebeCACUHpUFfprAZvrhJPxbfrUtYKTpCgoEn0oMzpCgu3UDyKM1cKZPODk1Q+xqAWIKo+dXel6id8EmZ71BdPXhQjcTAjpSatQBO7digV1HUELbCdxO7uarrRkuKkp/N1iguEeG7dVuXX4EZAmqV8WLa3WwlBA7UFLq6LYNEspkjrR9GSPwZWrGTzVD1kyw5cb1pGczWgtbhtFuptggKIie9QLWrjtu+VKUYJxVirUwW/wA0ftQZfxO6HGiqefWsM9AWYyKsHgf1q68PXXkqTmBVo1ls4W7pt7+lZ571qEnekFMkHgkVB1SDHABJx3qKwlUCc8RExQeTAGeD6EzU5gREHptExQcME/7R/wAUJ0AxtBHtmgHtVjBPyr233+dBAjHTmtF4LA3XB64FWazTuog/iVfDik3EYnbjtGDSrAVqGc/2moFYSmRwe1RSzqus46daA4lQVmFCOJ6UCb6xsMHrGJqteXMmePSoFH1ZM5j+1JrJ71QlqDim2pT+U881TP3DtwAgc0D7dqu2tk74G6BmoeVsMDiiiN2xUoVMHynUKR+YZojU2mu3KGkB0lQSIAOYo1pqqnrsIcOKgSt9i9XuVTtOw4mRQtczo7npQY/SndiVj1NWYti7aqeHAMYqhRG9onn39aes73yCVqMRQXrutt/gUkzJ7GkFXpdbO1UE9qgLplou6UkGTVrfvW+lMpQCFLGaCnu/FDqkFClAJ4FUI1EuuOKUr3NUTlDrZQRM1L8Q4xb+U2lRnsKKhbak+yrKSByJFWNlrIbUkEnJ4JojUWt5avW25zKvSqm+u4WUo4H2KgqtVuAu3O5XT2rKOSpRIGAetWDxxHc03ZKKDuB7VRrbO58/TsfnRkCtP4fvU3OnpSrK08pNQWKoBG4BJGfy1EwMnBiKDskRnJrqTClQYAzQeJ6b/SdpqAIJmY74mg8sgemf71FKNwwfnE0EHQc/Kr/wZ+a5+VWalNanIulBJxzS+ds/tQLLBMgEfNP+9LqkKySc1FR3hQI2mR6e1LPLAMTPagrbmdxV09KTcUOR0qBG4VGQSJ7c0m4sA5xOPaqFbs+YlSCcfQULSbFt6+QOYMmaAvii6Su8Qy2ICBmg3DjabYLJJV2oO2VyF8CT0iuWxKtQhSTtmZoNA7cMpgQOOlVtvdeXqI3SAOpqCw0x0qvrhfdERXNWV/7M9OJzFBitMSo7j3NaVja1pO0qzJM81aEggLbUdomeKVvklKQE96Dru/yUiYIzn2mndOClwkicZFBcm8bsGClEJVFZvWNRcde3FUz0FAj+HdvCNgInrVtpHhrcdzznXqaC8R4fs2zu84D6UJVhatufnCh6/f3FQFutPtrxhLbQynsKz2p+Hbi0WXASRyKoFbai6woNkkDiri0H4psq5igqNSUU+Yk4kQJqoiQaAaYUZ+dN24+Hj51Rf6GQglByDirnR3PweokKIKVd6g1SIWjf8MdMcfKunPM9/cUEYJGYHqBFdk4MATmSOfuaDwKlHIievQ5/3qJmBJH0oIJClElUY6ETRJKSQmQR1I6UEF8RtJJPCf8AStB4SABuIjpwIqzUomp5uV/ClJB7c0oSQDhP0pSBKIg4HzoTglO7amDniooBxEdPSaXe2hJMEEDMCPpQVlw5HQZpB0mfSoFXTuIIVA96q7y+ShzykfER1TVCI8y4uPKbUSeOKt0Np0q0Kj+dQ57UFZbhV28SpO5RM7qVvGnUXJQSSkHFA9YJS26kq4Tz61Y3wZ3BxpOTwRQDtbS4uXJKZHM9KHqrJbvEzhfWgtNCRsDy15/l4np94qGrPAaQ5k56A1Bl7falgpHJOKbS+VDZuwMxVHVJO34eJr1wAGwIKscUUk+tRcAyB2rQ6CylNt5xgwOtEU2sXSlvLCDg9KqmkrduEhWRI5oNtpjFu3Zp3JBURzS+pNFCFLbUUgdjUFO5qI/IHCVehqbNwV8kx3qi/wBNfRbtJdUondkVZPXbd0wBtSe/FQYnxJa+XclxoEdaPoF7sGxR9DNUQ8SNbz5jXCcms+t3EJ+dWAaSQeactF5AI59aC4snC26gnirpZUlSHQrtntUGr0+5S7ZgDkCIpkAkAqgDurNBBKoIkAfYqRB2dyREdv8ASg5uI6EntPWujI9OPv6UEF4JgSZ/qHvUEqkkRmg9uBImB6itF4Q5uZmZHNWalE1NRVdLzugxSbhO44NSrCrh6ARPpFCUsgiRBjqM/WgHJ7x6xQHlwD09KCvfSMgQaQfUASDgjmoKPVL4bSw0SFzSjLf4Yb1iCoZ3VRYaQhpgquHAJORVXrmoquFkT7CgHpVwpAk8z9aDe3HmXJAEqnNBZWW0kJgCe1PuKRvSDkxwc0FppuoW7fJEjvVdrDzT1yFo/p+lQMWHmG1WsE5xkUl4id22KW0kyeaoza3QmAP0pvT0l27O7Ijmgbv0eSgpHII4pd5wpbAnIoA7S4ARzVwm7/BaUUrJkigzAcXd3wCT+Y81cv6Wtjy1gDORQWVq4tLYCsf3ol04DZu7ldJ5oMjt3XBHWeJptvcFDOaC309xVxDQyOwzVs2SyqATkRAiKBPU7bzk7o5qmLRacUtEgD1oHFvNP6e4kwSEkVnFMeZJQDIpABKTvKetGaMKkcCqLFlalKTzANX9s95lsEHMRUFxoV0rzVNk4q+BIHE+3IqD2JkACOSMTUkmTnBPpNUdURtwI9e9RbnEnIoJbZHJjj2+/v0GE/FMAHGB8qDxRPAMjMdq0XhAz+IGZkYjtVmpXdTKfxbnSDVe6oARtMdhFSqCs5OR2zXClOcgmZwIFAt/UTwB6T+tKXaoIAJqBN1RAMd+1V92RtURz1oM++lpDqnV/m9aLpbSr+5/nz5QzNUL6vd7Hl29v+VBgRVXZoDtxD3NBZqtmmRKU/KknbUlZdRkn9aCx0dLi3kqWPhBirldki5vAEKEx14oA3unqtFkHCvXmq9ILrh5xQX9uC1ZpRgEn3rPeKVlPwgZ7UGZcWvec1Y2VwWmQ6Dx9aoO3dm7X8cGmy2gD4jJ7VAxp9mkOKccG1uKr/Elw2tQZZOAKBXTLUtHzVj4ulXjby3gEkkgYzQOeUQBuAT6qqv1NxW0pTxQU6bZzzQvbz6RR9ii5gHBoJWz67W63gdavbV0XcErieaCd84UFI6RNJXLKfwjhSTKhIFBT2a5S42TEk9fv7FB00E3DyOkH0oFHEFD2fnUig4Ij7+zVDlknBJEQKsbO4CHIUfSoLu1WWnW1pPX4vatI3cJdaCuneMVAUOfBIUDjt+1c8zEhQie00HUrkjInuMURtU0BCQehxMfX/j61BUSBn5GPvmqOSNsgY7Sav8Awenb+J9x1qzUoWpHfqKwZgcyAaRuTCztMxUUHcYkgD2GPpQ1qx0+mKALi8STx+lJvqStwmefT77VAo8oA5OBVJqWptNbkoG5R9aCjYS5e3IbIOTjNX1ypFhbpaT+YiIHSqKNSR5ilqgzJwRSaj5boXMRQNNvl5YbAwqnHG/JBTxQHtFI2ETCuOtP6aXE3oVtPOD+1QF8VLdQEriMZqu0NkvvDen83NBc3akJWACAEcVjNevPOul5kA1YKvb5ntzRQpQbDKIgn5/WqGGUm2AJMU/aJduVbxJTzioHNSvwxaBlBG7qR7VRNWzr7vnHv3oHmwouJQExtyYq1aZ8odldBQNMOqUkpc4IwO1AumElsk4gYoEgEA7cT6811u3KVEwSTzA5oAvWxUY/UUW2T5RB4CcTQPKUbpHG6Olc8pWUFspniaCicb8i8VKcHpEVy3Ulp9a0HkTQI3az5hUeSanZq3qiPrVDolpXw4qRTtIVn51Bc2LxLISSZHB4irrR7hRb2LJkmoLILIOYz2FdWdue+JoPBZzM59MH50dlXwx2xmgKpZ6VxJk5kdfhE1RIgE7Z+v7ffrWh8I/kfPBJBqzUpbVir8a7gbZPWq1UD+kexj771FBdWCYAA/vUFHPeROaBV1zJIM9ZAj74pO7u27dtS3YAHMd/71Bl9S1Ry+WWbZW1Gc0G1twwFedKlHvVDOjMg3fmxhOTSutvhdyo7hE0CzqgtmQaGwlK1bXBI/egO20lpzc3xzBFEvLhS8qIn96KhYvqKpUZjMirix1JKdVRuACQODiiGfEV+3dOBtIo+jWpDYUcdjUCGv3P4NCwDE4rDvOF1wqM5NagmyraMc01aI3kuYwKCO1VxcBPrFa+3/C6TpgK/wAxT1NQZC5uFXN2taQSknGKt7daUWW0iDmgjYoBlZMmrazVvVtJyOJzNA0pKANshJ7zSV+8ENkSKCFlZl1JXBIHWnxahtvdHv2oI/g0uEkkZ61J/Sf5EwY55qDmltoS6EKwlJ/qq7vbBp0IW2n39KDPa9ohblxAkxWUlbV1CgeYyelUH1G0K2g42JHpVfaObHADxVFsmFJBnI/evKTIiIA/TrUFhpZSHQlRwTH61bXC/wAHeNqb4MTQWyXkuEFOfSpyCciPUioJpVAIHWiIUlAE/p8v9KAgWCPiMYqSFKSMkgzQS3YJVCp5zWm8J8XHuMff3/fU1Kr9Yc/z7pzlRiq64WIhIgCcVKpVSychSZ6KjAoaVqSTwSfSDUC2oXIYYUdoJPSs3qDL97KlrOztQKJtfJny2yOu41xbigT5mDFUXWjsts6Y6+omVDBrOfhFXVwshUCcUCz6VWjhQqTHpR7RlTsqHTtQN2rYU8lCzyetWmo+H0utoU2qBFAG10QNtn+YJ5EmpNaehtW5Rz0j796DjNiq5uUwrdnpWgKfwdkdyQmB1qDB+KNT/FvlpPA5NUdagm3znintN/IszA2x6UoY01sfiCYiCYxVhqwcu2CRMJ6VAC309DdqlcfmxmhXp8vanviKCytLUtsIXP5uM1Y+SllkcboBg0C/xukqSvaE49KUuLdbzCjnpmgvdKDbWmlJBKwO1defm227cioAXS1izQpudx7VY2innrDapKcDJJoJaVZi7dViNo4FNLtnkLhuQoHFB59BW1+HfHxkcmsp4r0AWiUup5IwIqiqswpxHlqMp49aq9SYSzdEN0BbVwt4MkU8hxKh+XPqaDwWppQUknEdPv1q4eu0PaeiTLiKCw0m5S6wAkytP5qsErKuTUHfN2qP/cOsURKuOvrxQESqPlx6VMqlI3An1NBJC5xgVqfBxlp49JFampVbrbiUX7oUJk8ng1WOObiqOT39qlUuoylU9f8AWoFQwnFQCuGw4mFCRSa2W0/BticYoBvBCUqKABCf1rNvBaipZmJ6VQ/56v8ADdiT8MdKqGLvyXNxI5oFtX1BNw4DGeTFE0l9YP5sc0Fg7aXAuEugHb3Bq5avFqtigqzQBQy8pe5TsI6mhOqJPlNndJgxQXOiWJt0ea5jrmqPxZ4iIUphlQIOIFBjFqK1FR5NcrQkBinLNwAQYzUD+mplRI96dXchLTjKsg9Kg5buedtRIhOTSN+Cu+A4Hb796C4s1FbaUTARzNcvrlQcSgHMcCgZUHGrPzCZ3envVpp9gLjQ3H4T8IoFtOcCUOIUJMEZptbbYt9ySN3XPI+xUHrWzLkgiABip2JUCpue4xQWdkg2rvI+LODV1a6f57gcjnpVC2taYsLS8OR1rH+I3FXLakK/pxQZrTiU3flqn1pHWUJav1ACAc0AVp3IBSKm1c7QehFBMPlpIVyCcU2h1brUJkTQN6VeKsLpKVCQeTWjZeS6kFHXpUB2m92UiPWipgYEbetBNJnmRFS56zQTbPSZ7elavwUqWbgcwoZ7VqalVmtbV3rhOfixVY8kdQCPX7+5qVQFI3f1RFQV859Kgio4ER9/YpO4UkiOtAteuRZqE/EeKpCtCbdQWfiqiKF/+3KM/eaot5fdIT9igettMDwyJ96Mi0Nuvt8qC70u4LxDbuERE1zU2m7dwLZXI9KgSDtzeK8towmYJFXej6ULRHmvyfU1Qtr/AIiatmi20ZIEACsLdPKuH1OqJO41YBV6qOqM0VlRJioLqwUEApPOTQbxz4yZqDmnOEOe9M3KCHQ5EielBZWw8q0K4gqFLWVq9eaqj+oEgZx9aDR61bAIZt0CDjAq/wBHs/w+mJtyPzjPSgzz2l3CFuqQIAk/Kaf0+wU4ygqkyR0qC+Nqi2RtIEgZ9qzKf5d8tROEk81RYWlwm5uQUniK01lqLLLaWlETwaRFi8pq4ZKFpBKxieJr594itU296UbRCulWkZXWLBdo8H0QArIA61T+IT5i0OCMjNSKTt1KKSDOBmipaC1QKobQztHxiAKdY2JAJHsKg88je8ClcZ4pqyuV278LPwjJoL63uUup+AiiBZKiJ+dQEQqckxFEDg5Jj5TQFKsEiZ9q1Xggks3BOMjFWalVOrInUHIP9WRSLzm34cUUBZCeYT3oLhJiOP296g4t1KFHdx71X6hcNkkIxjkUGe1HU1NLPUDGaqLi/cfUTG30Aqh7TXw6ytlR5FcXpSrdSlICj8qDiHn2jCkwkVNd1vTABmgCi8eCtiEqp61065uYcedKUSMTQXiV2WmM/AoFaRiqrV/Er7rfktAAcCKDPOFTvxunn50o5AOKoiMGu+tUcNSaVtUCfr2oHmbkyDPzAqayVI3+k81kRYcDasEYMwDVgtS1sJgSeaB5tSlsoQqYJir2yaZtFtOKyecGM1AW7UXrsOmecZrUWTgWu3g4gzVAtQuGmlOpB5H0pyxCBas7QNxieKDnilS7ParIDgzA5rGFTm5SikwrqaUjlre/gLoJ2hW7oauXrltbYeByrJFAxbeISlaQs/l6GqrxPdC5fS+CfhzFBVXbydQtvLUlJKRisnq4MbUxg980CNqRJH0p1LcSUjJqhu33KQN4nPWjKbVO2IEYjFRUUlbLw3IxPNPrDbySsE0RK0ulWqoGR1q2YuEuJxMiJqBgqO2AB79a6ndHBIoDAkJIyeuBPz/vWt8BGWLkxkqEmrNSkNXATfOqBJJMT04qtdAUZwaKXchSCVQB3P8Aakb2/bYTCFAgY5qDP6nq5IndjNV41ULB3K5qhS7QHlFUgD17UqW0oRg0HLR/y3grsa1elajbLSBcqAB+dKLVQ0JSZW4FE9ODSzqvD7YnzED5VAhcXmktDc2pJ/vVZea0pSC2zhPAqirdvHXFCVk1NtKlQSd3vVHLhW8BI4HQGlVJg5696Dm3FSCBFANQz1+dcqg9qsoVRk9ewzioIs/E/tMRV+ylAZAIqUWmnsoWltCiO8U54gHkuMtokGQTFQMt7S0gzkiautNdIW03/bmgX8pVzqCwrgZzjNaZttm3sG1qVBQRVgpPE2rjUFIYbUlRRj4aWU0n8AJgE/Wgz103vf7R2FNInYkKJKeYPSoIXSto3ITHzquu7ouo2HKgKBazdSl/aTiqe+bH4laTkd5qirAAcPf3mrfS0pd/N2GTQPFoIVOIHrUkOJCwpREA0D6m2H2pQuB35iguJDQg4Pag9bON5kBHvXm3iy8Vp/KD9aB+wv27hzZxH1qz2eXkjBGD3qDhO4jJAPXith4BkW9yMDKcdeKs1Lha+YL148mScyBVFqLv4JyFQYopC9vg6yCYSRWa1K5JVBPpUFRdp84YPqKR8k7sK9vv74rQMN6UbRJ9qggblDd9KAq7VCkBaMT+tLuFxrhf0NB5L61YBP1rpUVCFbj86ARakmDijoa2twSJ6UHEJBcAxk9TzXFrUhzy8gCgK6jagHmaC8n4J75iaCDadyQKkElA+XJoArMnFRqg9ukcmM1LdtBE81BxClBSSkZP3/rV15u1tO5XrUofsrmHApJ/WnLx5V5tMZ6UDlotS1NJJwMH2itLcuIs7dl4wCkdKgjpzoW+X4yrvTNzeOuFTe4pSeYOaoorZaGNYcbdE5xmr02oXYLeCpAnpQZNaSVKWehij2yg4khRjbxNQBfeATBj/WqK5c/myDQDSr+bvBpG/wAPlXf1++1UVSEFb/I5q8sWC22CKUFfC1YSSB1NeCSER34E0U1pxKTtnJ6UxetlZ3CZ7UQklta1AJkRirBphPlwrtQQsrbyHipszVi5qn8ko61BC0vWlgblAK9TX0DwApLltcrGYUkTVmpcZzVNbXaaw+N2AvvWd8S63+Ke2pVNFVyblRZQN8kHI70rqgG1BHBA60Fe+ClvA6ZpJKiFSaA7bqQPWO1CJIWJ4qgynNwj+1LqRBzQcSkD370VpKeVkiM/f31oBrTDpAOOM0wiY2g/L796AaklCt2fX1riiHCCBkc0Et28RyAa5tBxMx9/6f70HW0BBCjH1+/WuPFJHGRQJkZxmo1QVg8gVJRE1B1lMkCn1EhpOZkYoHrb+WzM5PSaKxcrMJB61BpdIYStCVKweeYoms3K3ClgKwkxjrUE9LvS0Eo+HGKcurz/ADCFoMp69uaCu1pCVvJu21wPQz+tWrOoqGgKAIyO/PeqM5+IKXCeUmu3DpaCVIEpVxNAhf3ClNYInnnFUzlyYgmD3oJsv7RBxQL47yc8YoEVfy3Acc1orAJdaSAQMUBnW1pB2kbfeoBcp2qABPMdaBu0aQjaTBkTIo9xtSOn+lAmw8ltUkfPvUnL0LgRAHSgK05tQSpMynj1oLjiFKUoqyeR0NAAJSVYGTX07+Fiiuwu1E/1pH6GrNS4+f8AjBS29auSScr5iqN6VHdnNRQvPIUJ44oly9vSkbuRzNBJpoLTkUhethKzHT1oFwmf7xREgAwZnjBx7VR44E/r/evJz6ex9f8AU0HUIG4DkEff39kq0FsE9fv+9QDS0peRIPtTDbcY+/vpQQcbnPHr0pdxG0QnP60EUgpyfrPrXisx1I+dUdDkzP2ant3D9o++0UAXWoMGljzmgm0PQmoqJCqCaFimk3MgTnFA9bq81Enj1pyzMupwCDUVesXIRdob4ATxS4dNxqyxMAcTUQu1dFu72g9YxV4XkK0p1So3RIz6UFLeXDjGjNuFRO7ir3zArwolaSOp5qiq8ubdK56daCtwqTBPAxQVl07uJSOaqLglK6CSXQGt0Ust8zzVEFL8xSTJOatWHVNNBIPyoJOXzkQoY7mi27vnAcgnmoLJZU0Ewff1oT13KUifpQTba3oJ+k0uGVF3A60FipuWiRwB9/3qqeUsvQD9TQM2yTIzmvp/8Lk7dPuh/wCSc/I1ZqXGP8RW6bjUbpRTws1mrxCRuSkelRSJYPUTBoLoKVCJ5oDsulBE9qBcbnFTyPag4hoGAB7CulpIORkUBGmCpGQKE4jZ068UHUCIMmRxTts1vjH6UBzaJCAYHPahrR34opZ1JA9qClG780GfnFEcU0DxihqZM0AVJKfaptbgYz8/p/eqC+XuAn9vSlLhk7sUHkDaiIzQDzQcoqSRnNA1ZOKKiAcDrVlpbkLk8g8VBZpdCVFyeMUq48tl8OgwDzQc05RuLuTNOXV8GVG3kQRECgK8lN9pIYBny6Pa3IOjfhQ6PhJx2oEbm+8ptLIMEYqN6S00hZ/rEzQVjR3LKv0pG5O65IzE4oIOJ2jbFLOAkxyaoNZslZJqwRbLgQccdRUDNtboUdqufaiOWxbWnZj4s/f0oLtplLjIJGaoNRQpm4xwCf8AigttPdS4kJVExRTbHcTE+tBPYtLZSExMSTSD1osOF0pyPSgIwn4SraR0r6P/AAuVusbsdlp6+hqzUuMv4gU01f3ISudyzIrLXoHmEjiailgenXrQXEAmQCKKilpUzBx14rj6AE4ie1EAZdhQSrn1o0Fa/h6nigfthDUR9RQHWtxnrRQC2oGIMU9biAfSKIMp0mEk46VEoCqAbjKVJkfIUuGz1IPyorxbJ6UFSFcp6elEDKEkQRNDICVwn6ffv+lAwzEQQZ69ooTyJGfpQLbZUAOKWdTtWQOKohUgojHSqDsL8sKI56U/pTm1KpqBlV1CoKsTmaI4tLqUgGR+9RUdMe8m52g8/pUbpxCrpRM4miGNPfWA6UGQoQKWbvC0s55Pegi44HHUknin795D9o2mRKExQUxWpOTz2oCVDzd5g+9B64eSpRMe1KI/NnjrVFhaEASnp6U2m4Wkwo44NQONuthsKEE+1CS6tT4EmJ70GhtlpWhKUnkUvqFu263ECep+/nQJWjiW14MEY+dONXMnOc9OlA7+KSGT8KZiJpY3HxAqAioBocQVkwI7c19D/hfB0+6IEfGn9q1NS4wviNl06rdGDt8zNUl25tUQT7mooDXxcmprBkUV1CUx8Rg0ncuAKiaITSjzHjHfimSgoxQO2jkpzgUVCPNWQM5xQHFmnbJIH1rqbcoG2PoaDztqvZvjAzPahIJIyIoOrAB+H96G5tPOD60Aynt8vWhPSII5FFDdktg1XqKvMif1miHA7DI2g7j1HWotEOglYMfvQBfT5RlHBPM0m6lUnGKoGRBrlUTQelM27mwfvUHXHjuETz0o7VyPKkfmiagjZXJ/FAqOB0qRWXHnldMmgctnvI00K/qIqtU5uc3ZzQOWm13MnFDNyUlXxcHoKBe4dChgye/eg7/h9hVA1JkTXWk96CysWgltS4xHH395ru3eY71Aw3arPCo+WKbbt4GSDHrQNMObPhkiiOPqPxZggTQKPbRKgIoSLhaZyfSgfZWlxsf8dKDdSkQPegUbuCDE19Q/hG4XNNvR0DiY+lWalxR6othy/ukkZKzBFZTVrUJdlPvUUihJC4jH39/Km0o+H5UUF1OcH3qtukEmQc/eKInpYBeAWo+k8VY39uAtOMHqaAaW9qYAriXywrPB70U2i/bI/MCegqCrog4John8UDbmeSPpQARtP70EFOBOOTQy9PIFBHeDxBPM0K4eQhPxGOnvRQ03DaxEzSr6QFbon+9EeC+ij7/f3+lGaCnMAZmKBoW28SqR1queR8ZSEwfv/WgWebPME0CBEmqOpqYcgUHkq3dqIkkf70E2UgubioDrzU/MCWliQSSYoCJcDlhtKoKaWaQAYJxQHQ4hoQlRzzmoOp3MrWcEnigXz5ZJmaETPNARKhtA71NlE7RBz0FBYtKLbYH19e9ESGgQQAk9z1qCztVtqRCVAE9OZ9qXufNZcPbsDQCZvSt8JPU5q+t2EuNJWDJPMCgC/agJ/wDKPlVPeeYhZ+CB3oJ2lwpEEyOmab80PpzigRuh5ZlHHvX07+DJJ0y9mZDiefarNS4yt88lWo3AB+IL6ff70lf7lJmQY61FIhkDP71F10owATQTTCgQe3XpSyrNSiSQQec0CwbLLo2jgzNWaHgpo7+nFAFKwVqI68UN9tKx78UVXusuNrCgpUffFHQ6S2Eq9pFEPNJ3NyFc1CSnAJFFCWrecGf1rm07ok55oGEW/wAMjB9qrtRRAjNEI2+8O7RPanVI3VQMsQvmB1FOMLS0BMH3zUBH7pJTANJSkqJkZ49KAVyIXG2J9ZpBeVE1YPV3bP8AbFUSQIPOOKMtICNxNQAKs4UflXgDMSYmKArRMGFRFTnPf9KCTu0I3Aj5VBTspAmgi7lvFL0HqctsqBjg9aB8KBTEcCpsw4SCkfOoGrZthlUlas9RRbkocRLZNBUKK2nxAJE1c22pFhvIwByaD3+MpcUEjPeev3FGWW30AqOfegSeYSVApPB70MynAmioF0EBBMzX1L+DiAjS70CMuJP6GrNZuMRf27jesXJVmVTUXBvHxGelRXjCUmRA+lKtNocf79IigK/ZlDpUOJkUwlbK0bThXcUCrlukqwBmlLj4FbUgx2oBBRnIijsqCh3NFRvPLUCB1qpeKm17s/6UQ2xehLYBOPaircDiCR9aBUTJJJg80dLyQraAB+maBppycfSo3FulbeTB70FUWQ29z14ou/aZ/WgG+4QcYzxQkvq/qzQS8xR4PFD+IZk4/wBKobBacZ2xSFwwUudDQBUNpqSR0/tQSUODzUi58OelAFMKUMUQgAff33oIpURJnnvUi4AkHmg4jcr2rykFOZoODcrg1L8OqJJ5oI+XHSj26wMczQOpUEETmcUy02QjcOo61Au+Hdxief0py1QtDYUrPpQCfIDqSoAAUdAbeTExIiioqtUM/EFT7UJ24UMJVQFbdKhOfrUbhRDWEjNAgFGCqDnivrv8GXPM0m8EyUrSP0NWazcZjUHmnNQuT2WRBP70qlkr4MioortissqI47VXM27jS90wAfpUDvnhxpTZneRgzVS5bvsXAcUfhqg34hKgI+dAu3EqUSP3oEyC4pQBij2wUhORJg8GihOKUpUCf9aGq3KkxAM80Qsu1dbykkCi2+5IG6gZAScEGfrQH2yFbhHvQeafLfwzIrz14SjBgemaBQOlS8mBXVbvzfvVAlEk5+nauBMnFBIIIzz9/wDNSncU+vOPvvQTCxny+es9KhBXzzQBebKVwRXNmPb9aCLsnFQiPzTmgI0kE4qTjaiQMg0Hkp2DPPpXktBSgOlAw4lDcDk0J9IWkBOMdaCLba05ieOlMO7iyJSQTk0ECwVImD86hbwlUqGBQFcfIymMGm7G+QYSr5CKgsQpstEqGBSCr1Ie2BPwigI+82sE96WD+zggCeKCC7pTmEK/eutt7cqkz1oCIcKSKlcvDaJMCM0EGB5iCUyTHFfVf4KMqa0rUNxmXh+xqzUuMNf3GzVrkdN/WntNuEKAEGT61FPrkoKQeelVl4FNypWOwqCsU8rzd4iaKm781BQsH0qhV87RCAJilwFKT8Qz7e1FSZSUqJPPWmC58EcT0oAFMK3GpCfSgK0lKsKHSkrsBLsJ4ojjawMGvPuiINBXlxRUTNRK93JqgiB8Mg59Pv7ipbuQYA6ZwelBFwp6EntXWcjGflQcUVHBzHMmvBpSz19aBlpKUpjhRGag4w4PjSPhHSoC21t+IMESrtXXLIpXEGI6UAXLNXTk/L/ihC0HXn9KDyGggiMUylgEfCnntQEFknZKwJoSWAhMgfOgihlTzskVZNWLaECQYoOq09Cc98wTUvwKn5iDt9aCTtkG2tpHuKrjYyonb3yetBF2yVAG2PalzarTlOfXig8q4dCS2cUBRUDumqOB5cY/b7+xXSVKEqNB1hxCVTPzph64KkDZzQEaWptAViR3oF29v5561ByzfUgwPpX2L+CqivR71RMy6n9jVmpcYzWLJX419UT8dJsB1lwBFRV7ZLJALp4ya5qX4ZaMKHy61Bmrx9pK4Rz1ii2iEuCSfpVDDts2pJKTMClvIEkCflmgi4yW1GImgEknrRUsqwfapITJj96CSkTgVWXSXkvQBPqTzREfMI/Nj7+/pUHnEkQDQLKWE9aHwP1qjwcXxFFCX3BCUkmaA9vp77mHExPere00FwgkSffFQSuNJW1ynNBS0kY2SfaivM2ra3JNaG20JD9sDB96ID/gptypTY3FPApRTALgCxyTM9agJdaY40zvSgwRNVzNk444r4Dz8hVBVaSpR3JRuPoKGm0etz8aNtAUHfuQU5rytNVmUESeTQEY0p1B3lEJ7gU6hKNkTEUAnSk4BxXmD5AKwBQCeuA6vJkcURtnzIUASIyBQeuLFwCSgx2iq923cSYKcd6BJ63+L4hn3ilnGIE9OaCAZxiuhsRmqIvMpOUjrz+tD8pacDFBJKnE4UqR2obxBMzn0oOsnEgfSvs38Ej/AOy3o6B1P7UmpcVGpNp/HPDpvwaSVpiNxXMbfSsqRvn1MHYme2KVUpbolRIn7/tVC7lkXQCB7EUzb2BREyAKAyylGNwFRKUbfMSTxQJ3N2SdscdqAVJCufrRRh5QRIIJihLeSiYMelAq9ehM5/1pZdyV5Ek0QspaiQDPpJqSUz9aoipjd0+lEDQSmJAoCWNul56Bx7VpbLTG20JUpI+dQe1BxizaJABI49KJoLr18sGCEzgUF3q1rstN0TA6Cs9pzzK7sNuJyTUDup6G+j/MWzavKP60zoV8+tQt3ZbjGaC01GxuLVpb7SSoERis0nzXbwLKI2maDQ/G/ZphGB070BdkhWmrUw3/ADQM45oF9NdUh2Hm896sNaYZ/wAOU8AJ9qDItKAXvGavdHKNTf8AJA+U1RdahZItbQtwJjE1m2Ld9CVqIlJ6UA7Oycun1JiAKPf6elhvbvyOAagRs9LcddgHjma1+m+H22mUuKIn1oLK00mzuHA248Ee/Svav4TtW7JTzSyoDr0q8GCv9ODbpTuTu/7aVc00qRJSI5mgrVW3lqKRQHm/ijr60HkNEjif1oqmilMkfOgUuU5MCI5pUNKWYgx6VQVLS2zASa+v/wADJ/wS+n/+5MfSk1Krb9W67d77uJoCnwlJTOD2rKq6/YQ7kE/CfpSzJSJCkntCqom5coYQMD2obuqIKMCKBJb4fyFUldXT7BgTtmgXF15pO6Ae1HlGwwrPbrQKLdU2skOSO1RNwtZIHNUc8hSxPf5VNtgpGeO1BIsbvTHWiIYyBOR3+/vNQMItpQYMEDiq51J3HBgcCgvNKsQzbh1SZUa0DhLWnBShGOKCt0nSHdVvl7wpTZq/fLWnqTaW7XByQKgm48pQS25wrv0qo1zSW7RW9gwpWaB/Rddu7RtLV23ub4+IVcanpjV5Z/jLRKW1HOBEVRV2Wtv2q/w1wnensa5qV5bKUPKbCN1QStdYDLZZ2gzjmuJu0Il1K43ZKaAVo4h97zwpMcwKmdZauyq1W0ohJiaCi1i3RbLJaBE9OKN4aeNncl0HJAqjRi7U85vfWNvqabcuNORbEBIk+sxUGddv2mrpXk/lVjPNLuFd3dJ+IgevWgvtHdtWn/LeQZHWK07QZuUQ2dqT61RQ+J7BdqCu2uI75oXh3X1qaNpcuFXTJoEda09vzS8lzcgnGa7b21u/ZlIVCoxPWoMrqtk4w4oBPJpPTGPMu0ocV161RobvTm2mw20JWqDSVxYP+RJQAAOtBUO262295BzimLKxQ83uSmSB0oCKtkBBG2SK+m/wdY8jRroGMug47RVmpcUF4E+e7MGVfWq95RBifnWVCUShO09uDSq2NxJSY7mqFLskJ+Lkf81Xup8xKtqjn/egA0h5siD8ppl11Qah4AE4oK1xSUqJA4PtUQ+rdg4iBVEHCpXTn04qbTZJTGI5oGWypKvi+zimAAsSBwfv7+xB0DpmT+tRLClCRMehoGLHcdyeffNAdQE3QQRyR69qDZMae4Rb7UDZAmveIgPMZtkYCgBPzqC008N6da+WnK1J57VVtPJTfS+EwTIBoHL65trlxCGV5HrxxRvIRf3bbCinfPbmgd8XWDTNg0GrfaU8mMHFE0+8Rb6Y0hZORVCNzaM3L6iEAnnjiq290lzcVN/EAJqBJFsVvGVQcjtXNQsLhLQKgQn9qANg4LYgQcmetXXh+yQ7qBUSNpMwaoh4+0827qFtiUq7D+9UNhLTqAoYV2oNRq1kUWTa0D8yeg/eqANXASsmSOe9BWM7/wAWUnHEVZ2SFpuk4JnHFBr0aP5VsLqT0NLXGrm2b2oUT2qCmu9QubsncFntImj6T4deuFebIT/egJe2jyCGFqxxB++1KXVldWvl3CFS2CArPTrQWv4BnV7bzG4kJzWEu2lafrBQD+U9Ko0NlcAPJUv4gU8UXV77zGtqG49qgotTUpNtKkESKe8OFH4Vc8lEA1RTam8tu6jdg96+rfwhB/wF5R6uDPyqzUuMvcOy66pR5UczSLxntj7/ANayqCfyypWZ9vv/AJpd91QBIj/SqEX5UgzkGk3UIbSVAgH1NAot8oXImYrjinXRKzx1oAOxuMDrXW254B+lUFS0kmInOaMkIAiOKgk2kOztOI71FlK23whXSgau2iSkoE96abKEt/EOaACXEtrMQJr3kocum4TKifv+1FfQC040bYKjZsEjqDVTrjalazbzwRPtUR5h5T+quNZhGaobm6K9VcbVPwnigIi5Uy55iFGRn2q68MakpepounCJSeD1qi81zxOq7bNqptJSDAmrNGj2ytDbuisSEzTUxVaRfsOKcLiQDOJ5qGpaxbWa1DbO7rRVew2L1Zea+FU8U+i3vHGCSwpxCesEmoKjUbZ9Kwhtk7+gimmNMutPYTc3O5KjmDNBeaVp6fELOx1ZUE4BJrt//D9KWCq2cBcTkAVridM6Pomo3LPk6gkhCBAB4NZPxW4jTbhdswiDJHvU4KBhBccLhGatdMDqXY2znEiorU2+rXMBl5G1uMj0oLrenl4KWeTMA8/WgZduNLab2oaSVRwIpKx10o1DySQlM9BxVA/FV1bvohJVuAg13TWfP8OPBULVkifagQ8PXzlpbutkqkYxWT8QLS/qqnDzIPtQWtg4gsSs5AxVjp10gtlboBSn0qCj8UXiLlva2kAcQOlD0N5xtlKSRHFUB8QWxACgZntX0/8Ag6sq8PPAz8LkT8qsS4xmou+TcuJKog8igeYFDfOPf9f3qKBdXGzIIPoKTReByZVFBF25YQk7xP7iqm6dccdOyYFAMmcq5HtRWgonBwO1BJ62O2YMigW5lRTQHWkpGKLbN70nd8qCaGvJVIiPTFS1NAaS06ntkigura1Q5opuVDMUvatJeQuBwMUCdyzCgOCKA4XWVJeniM0H0fRbg3mmtOOqlYAxAxjmqjXw5+OQ4DhOASIFB3TQ2LlTyE5V8ulVup6Ylu6U+kAb8ZqCvUoIMKpi3fFuhKkHNUGeuUqZ3lUqifenE+I7pWmm3Q4QAIoKe2duw/CVGD2NaGxbtH0TeKO4UD7lg4q3LmnrKAnPUTVv4E1N9+6VZXKfiQJynMcZ+tIVbeItT0zSf5vkNreGfT3rMuaxe+IhsFttbGBA4+VWpF3o9wrR7VTQa+I9QKrL7xFftvbmQomZ4qdDDfjW6CAh5kpMZMRSzmnWus7rnbuJ5kzFO9OKW+09q1uEpSn4RVppOipddFyhYCBk0V3XgFu+WysYP5hxVWzavbT5iiZ6moGbO1Tv2rVPavXenoaX5qSCoDn/AE/Wgr33EOMqWoTGKe015xOnKIG1ojI7igQHxOLWj/pmsvqMK1TB+EqqjZMaAq60hL9undAyRSKNDv3GlpZbUkE85oFNY0Nyytd74E9aFptt5rPw425E0EH0i8/lESU4OK+jfwmYUxo1ylQj+bj6VZqXHz/Wz/nXYgJKo6GgtKAajtx6VFKvNlRMdeaTdbaaBKlQe00FW+6pa4yE9KaaACBAiaBW4JScxPWi2Typg/OKouWmd7JESaqnmfw7w3JA9qgZdQV7COoqbCCQAkSfQTRU3kqRBJgDNPatZ+ZoSLhKSSAJjNEX3gWwVrejP2iT049asdJ8I3LTamVtBMKJk4H/ABQUXizRVafdAmDiYmayt9cykNg8nJ+dB9D0gK/wi3UEYEEkc+tO67aNvaEp9JHmSPeoKm1t1W+ntXDpKZ7Cp+IbJxdkl5sfCodOtBklWlw64RtMDviiqtnFNBIkH3qjirJ4NgEEZ60e1sylsbpNA/YoYD0f1J5EUe7tkuKlKiM1A/pmoPWzIREp/enb+/RoulOao2gNrcg4nn1qii8PuXfirUSpwqUic4rbWbIsHk2zJSTOIFBpTZMrZBcbG4Dk81nbiwDT6ntkpT0irYkJXTNlqbZDCQHE4oGg7rS6NlJJWeOIqKj4k0q4bQSls981T2uoXVrZqbBKSTEdqCtRd3rj6nFKKwTTpvHlIgmPaoCb3GUBQIBid3f2oJ1dx1exwkz1I5oJPJaTpalBIKjRL+48rRW7dDZ3OR7VQ3Zac6vSNqRKwM1hdYZW1d7FJ+OczQb/AMB+ImNOtPwt9GxQiTxWsvPEmh2FoXA4iCJAA5qypY+b+J9b/wAa3G1yicDmqq2uV2TW1U5xmoq20PT1vqXdrA2QSZOeK3v8OFhzTbopyPOwe+Ks1K+bXbifxb28f1fF70ldvtoG5CSgVFVblw8ZVuHFJkKunBu4nvQdUx/N8sKgd6Z2C3wIOOtAtdjzFCAcjpUUt+U4iYyaDUaSx5j7SlD+X1J4o3jPSUNoS/bpJAEzQUOn27l1bmEkkcR1qz0VCba6AfTuSTkHrQP32ku6jeITatnySR8Ueta7VNCt7HweLZSv5hE85mgyHgrVD4e1ArJlsnIrSeK/4hNJt0mzbKVHkjM06cfPbnX73UX1LfWpY7GlLVk3V8kbSqTmg+n2V1FkhlKQEpHQ1y3Q5f3PlhR8gZVA6ioCIYReXyrZUllB+GOlauz0i1urJLSjKUVZOpVLrWghD8sNCBiRFJueHGm2vNUQknmnFVrzVg0Sl1aZ4zTabbRl2hIfQk9xNBVrGmWyioPgkGk7rULcgeX8Q6GoBDUnkOpCWpR/2jmfv96h4ivbi+09FutBQkGYoNj4TtGtL8Nl5LJDqk8wRTL2rN6bY/iyyVOHJURVHtH8X3GrnYlGwHEAYpq8vXWYaddASrvTqEbmx8pIuLNfOT60PTrhH+JoeWZUmRz1orXqVZXyAXVTIiFVjfEtg0lwhhoqT0irUjH33nNEthJTJk+tLC7eQMJkd6ipMfj7txLbYUN2O9XiPB+qBDbjihxgDrQQ1bRtSabDcnaMzFWzjtt/gbLLrY84RjrQWWi7mGHHXpAiR6Yr5x4geFzrS1JwAcCgK+pKkpQQQY+lQ8hy6a2/GoJHU0ANGJY1NLKzgmPSt/4j8N6Z/g6XmsOlO7dNBikK1C0ZLaFkt9R6V9M/ha35ehu4iXZj5VZqXHzG9WFXbxBkBVVWpXO5OxPw8VFJm4GYGaYsEBx7YMj0+lALUleS4ptvkUmVOTBmPeqLNm3CLIvLMkdKRXcFw7xz9ag1fh54O6WNqfjHFahyzTfeHXFqO5YBOaDNeDnbdnUSxdAATBmvol3oGhOWJuNyZAnBoKG58TadpSFNstSpIkGOtZ658XP6qspUr4T0mgz96+U3OcSadbsRfNSVA4oF7rS27VClJUMYwKsvAmnC71BXYCZ7Cg0t9t01hzeckkAintKSmz8MP3jiQouERHrQJW9ybTTRdKyp2a7b+NDpzX5ozJoA3f8AEly5SUtohXSRVLceJb66cOYn1ocKlq8vHSVEn1JphGj3yvhSpQ/ag8NBuG3wl9UZq20/TLIPpQ6pP0n9qg0a9BtChK2vigTxWQ8Q7GrttB+EBXFUbTVXA3otmloEjG7HpSGtusuaAtG2SP8ASgynhTW29PeUhYAAOZpnX/E69QfS2wk9sUGt0Zt1Oin8QCCR1xVIyvZqJSScnkdKDSN+UptJS8pJ96ZVoj120XEOAz3NOdRnNZ8PKzvOeZFS0XwUbhkKJkD/ALqcVotL0C1smytSQVA4Pc09+HeeJ6oBxGavEE1C1aNirzDBE/misRqtlcJu0O7CpoGdxyKUier64wjS1NIVKyOAeKwFohVzeFahyrk9air5y1ZbYKlGTExNJMXGwqgYPb79agq1rjVAUngzNbG7v3nrVtEqI2jFUVo891fwN/D69K+gfw1StOjvboy7OParNS4+PX75TdvEHlXXtVS6S4r4c/WoqTLW4STx61YsIFuEqUQflFAW5sEXKw4pUTn7+lAvLFFs3ugH3FAVaf8AI7yJQBkdKpg3JWsCAcxQaXwIku3qrdX9XFbrRgfxj1or8pBwcUHz/wAS267HWnA0Qkbj+Wuo1fUFW4bD69vvQKG3ubpzcp0meZNOM6aLQpV/3Cfv6UFZr6T5qVI4JjtFPaM4tFsFKOPSg9qK1vIPxVdfw0dcS4ttKoJGJ++OKC48XAlgIUsbp6Ymi3d5t8OW9mMlQBIoCNWStQsWmZCQkfOs5qnhm6FwSN6m46d6CFn4XecUJQodc1eWHgpxTwWV4nigum9JsrNJCincnmIri9RsrQYQlZHegotV1MXzkMCFHiKb8IaFdXupea/uSkZ+IUGm1+/a0dBt0spJ28gV811+9TepDxlJBmKUjS+EtV/xTTVWzvxeWPhzTTTaHErYeWlKDjIoMlrXhtK79SLNcp5O2rrw34WFq82/cLnZnJoLnxNr7QZFvahPw4war9GYN4fOUIPXHFBY6ihDDYhXxe/36VaaLcXztmEsuAdhJmkRzWGXmLFbr6/i9a7oOqLGnLG2e6iIpgrdV151hsqAkJXkVa6R4wZvChnyFlZx2irKcA8YautpCUtTBwAJqqXqz91YItQJUvr1FS0YrW7Z21vChZPPJPNd05ALietFOvWrj9wlpKiBzjrQNUt/wjBST8Q6VBn2lzqSSQSJz61ptMRc6i+UtGAhM1Q9pDF05eOsKHEia3fgS1Xaac+24ST5xIntVmpXwu5X5l08rgbqJbMtuOGII6VFBu0LaeCE9TUboOpSgyY6CaByz89bIMQIodwtaiUKKoGeKB2zt3lMkEfAB8qVes1B1IggDmgf8PLFprba09/lX0JhIRqqHgClKxQYr+KNkWNU85uYXkk/SqK1UTbpnJ60BN60KBSAfenEKdWpsLBIPWimfEWmBenJdQMpHNVmjmLNTavzdKI6TKdpHvRvDOo/4ZqO4d+KDQ6o4L8+co7uxrzxUuzTk7k8VBK31JVslJSqCrmtE34osUMIZWBuAkzFUNt69p77CvLbg9wKqXdUfbUQ0rHpxQVLouLm4Upe74sQDTLGgvLWkKKoOYJOag0un+ErS1bF6pSVFHKav9NvbVTa9iNmwZMc1qfiX9ZPxlrFq88WwAVAfp71gb1KX39jYlJ6VKsOaK45pj+5QIbOKtL7U7S6IDTgbHXNBBptTfxsObj1zmvXdxqamVArKR0qCqc0+5cRuDm48xzW08B6patJGm3YAcOAZqwpvxRZpthvaBUVcxxVXpOpv2A8507Uzx2oiWp6pca0DtVtSs4Hen2n29N0pFuoDermivLs7S7034doVMkTzRtHe03T29ykJCzQWluLLUVLdfQFJiRWc0du3PiR5DgAQkkJnj0oil/iNpq0agHmTKDmRVVpzbZWhSlAEetFWgC0vbm4OMEVW6slxYKnI+fSoMzIXqKAjma3fhqxeaJWyfj2yaoLOqWl8taWyCTk1t/BZfVpjhuBCi6as1K+FvW4JdG4he6IHX50zpNvseCVCADzUVY3zdul4SUSRzSremuajepDI3Njk0Fqhi2YdFsSNyRWf8TfBepZbBB5kUFjo12LZAS5yaW1y7QjKQEmgqNMvXP8RQpXG6vrd/dIb0e1uQZXIHegrv4l2yHvDrF5GduTzXzuwWFADtz6UFiGwXEo6k1eXNgWLFu48sgAZjNQSSov6I4TlQGKzWiD/OuNnqaosry02JO0ZNUCm1sXJKknn60GgsL4KQGyen0qyUo7AnIBFAu6guJkEmO1G/A2xt0kuQ5OZNQWWj6eofETI6QcirH8KlCgpQgDv19qC2tmNOlvetKTiri60hpVqS0ESBOK1Iisf024b05QBMqxumaoW71VrZuiADnIOZqKyd+44/dblHgnjpmrDw9ozl7qLaUJ+UUG+c8H2qrTatSQrueBXz7XvD34a5X5SwQkwIpZxJVa1+LbOxvf8hNX9jpt7coAWpZB55oq/stIbZYUpcFQE1mr8qZvy8yIUgyAOaC707XUXbSW7jJOIJyKhqmmuKQVokpOQKCusrkWbrTbiSQOo6VPxDe/iXE+T/TEZqANnqbza0thfwnsaftml3j3mJKggfKgtTcm0aWjeCr0qeiaf57LtwVbXDJHeqM740duBahClSsjrmsIleotOT5azPBE5oH2NW1BoQ42e0xxXbi4ub1B5BIoK5myuGrguKwavdI1i5tndwUqAO3Sgs//AFqlt0yndEzIma3/APD7U/8AFNIdd27drpH6CrNS4+Q39p5t4s2y5BORMUxp1i68sJkhR7nNRTep+HS0wXHXYV2mhaJbamEOeSNqON/egr3vxFnqO+5JBnJNXd+jTdUbQ+HAHkgSO9BWOMst3CRuECk9WshcvpUlfw+lAi5aIYcaKVSQcnGPv+1fUmUfjPDbCEmdsHGYNALxptPg5LSzCkDEmvm2n2w3KX0HrQXNsG1LQ4B8SSPnV9eXwd0wWyRKzwKByx0k2mhvu3KQlKkyJrDeH/Lc8QkT8BXQfTX9DsXn21JA2xmc1VeI/DtidymiD6UGTubBdlcCAQAODVzYtKurRQQNyxzQQs2XsgtylPJ7U5a6Jbag8Nl0rf27elQai20VvTmAfMC1ROap7vUm0XnlwJB+IGqO36rW4Qy/aOErSfiSP1rSWurlzSkstAlYTHFIha61JT1gLfyyoiZ9Kx+qOHcW04j5UUki23/Dyo8Rmtx4D019hfnvNhKUjk+1JqVba3dl5tYYcnaIx0rB3b7jinAgFxQndPSlIrtOvAm/KHNqQD1NfStDYtrq1AQ4ASJgUhR7jRfLtHPJclcEjcJmvlOpP3dprDiHU/CSetWzhK5bOJS8HMJk4HEGtO1fly0CQvIwYNZVXak1vQFpgEdulV5UojaowQOZoG9JsPxCxAkhXatLcWTthbb1LCQQMzj2HrVFTpSHbp5SnDKe1a5tdultDFtlQHxH96RGI8VvJf1nyUqCwk5AqzvGbG1tmklLe88zyDRVQ/cWrkobZSFDrHPyqWhf4e47/mEATiBQLeLWGLMy1weIpXR9NZet1uKd5TOaCt/ws3F2tFundzxX1L+FtubbQnkH/wDvNWalx21/h1pNutSg/cqKu66Zt/A2ksP+cF3BV6r/ANqvlOpP+CtMf/6jj5//AN0wx4U01hlLSPNAT/5808nS+peCNI1FMPB6e4Xn9qUZ/hxorSSkLuCOxV/tTydFc/h9oi29u14H/u3ZpVX8MtIP/wDIucf+Qp5OhH+FmjFYWbm5MdCoVotN8O2On2ot2t6kj/uNPJ17VPDtjqVqq3dCwk9jxVA1/C/Rm5h+4g9JFPJ0xbfw60a3iFvH/wD1T7Pg/SWlpWEOFQ/8sU8nTuq6Pb6nYGzdKkIIiUYNZmy/hdpFpcB9FzcFQMjilh1q2dNtmWQ0lJKQIEmuOaVZOJKTbpz1HP1q8idVWpeDNN1BUrU4n2M1zSPBWm6WpRQ484FdFmp5Xp9Hh7T0JWkNmHOZNJ2ng7TbS485pToMzBNPJ069odq8sKUtziInmq5fgrTVuqcK3ZV0nFPJ0aw8H6VZNrQlK17+So5pu00GxtAfLSvPc8U8nQ0eHbJNyp6V5/pBxSt/4N0y8cKyp1ueiSKeTr1l4N0y1Vul1yONyqvEMttteUhO1ERAqycS0l/gdnCwfMVv5lVL2fhfTLVS1BtSyvnccfSp5Xquuf4e6Q/dm4DjzZJmEqq+0zS7fTmghkEwIlRk0kOm1Dckg8GqC/8ABmm31yX3VOgnoDirZ1JST38O9MdP/wAh9IHABFGb8Cae2naLh+PcVPK9TPgqxKdpuH47SK8nwRpqUlPmOwe5FPJ01pnhex09RUlS1mZgmBTOqaNb6iyG1qW2B/2mnDoNl4cs7O2UyhSyFdTTVhpdvYtKQ1uO4ZKjV4dUKvANirU1X6rt4uKMxApq98H2t2oKXdPJgcCKnk6Ex4F01p0uFxxRIionwFpm/eHXBmelPJ17WfAljqiEpVcuN7RE7QaBbfw7sbdrYm8eOOdop5OmtL8EWOnKUpD7iyozkCrjSNMa0q2Uw0tSgpZWSe5pJwtf/9k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" name="Picture 4" descr="http://www.ekaterinburg-eparhia.ru/upload/picture/73028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873500" y="641431"/>
            <a:ext cx="5270500" cy="3860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0814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s://upload.wikimedia.org/wikipedia/commons/thumb/c/c7/Election_of_Michael_I_of_Russia_09.jpg/800px-Election_of_Michael_I_of_Russia_09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-1"/>
            <a:ext cx="9144000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" y="3722492"/>
            <a:ext cx="4588042" cy="1009846"/>
          </a:xfrm>
          <a:prstGeom prst="rect">
            <a:avLst/>
          </a:prstGeom>
          <a:solidFill>
            <a:srgbClr val="C6164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</a:rPr>
              <a:t>Земский собор 1613 года сыграл важную роль </a:t>
            </a:r>
          </a:p>
          <a:p>
            <a:r>
              <a:rPr lang="ru-RU" sz="1400" dirty="0">
                <a:solidFill>
                  <a:schemeClr val="bg1"/>
                </a:solidFill>
              </a:rPr>
              <a:t>в укреплении российской государственности </a:t>
            </a:r>
          </a:p>
          <a:p>
            <a:r>
              <a:rPr lang="ru-RU" sz="1400" dirty="0">
                <a:solidFill>
                  <a:schemeClr val="bg1"/>
                </a:solidFill>
              </a:rPr>
              <a:t>после сложного для России Смутного времени. </a:t>
            </a:r>
          </a:p>
        </p:txBody>
      </p:sp>
      <p:sp>
        <p:nvSpPr>
          <p:cNvPr id="7" name="Овал 6"/>
          <p:cNvSpPr/>
          <p:nvPr/>
        </p:nvSpPr>
        <p:spPr>
          <a:xfrm>
            <a:off x="6985225" y="411163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ru-RU" sz="1200" dirty="0">
              <a:solidFill>
                <a:schemeClr val="tx1"/>
              </a:solidFill>
              <a:ea typeface="Theano Didot" panose="02060603060706020203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985225" y="895664"/>
            <a:ext cx="180616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/>
              <a:t>Пир в Грановитой палате по случаю венчания на царство Михаила Фёдоровича</a:t>
            </a:r>
          </a:p>
        </p:txBody>
      </p:sp>
    </p:spTree>
    <p:extLst>
      <p:ext uri="{BB962C8B-B14F-4D97-AF65-F5344CB8AC3E}">
        <p14:creationId xmlns:p14="http://schemas.microsoft.com/office/powerpoint/2010/main" val="3660922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58775" y="427374"/>
            <a:ext cx="590550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800" dirty="0">
                <a:solidFill>
                  <a:srgbClr val="FFDC5A"/>
                </a:solidFill>
                <a:latin typeface="+mj-lt"/>
                <a:ea typeface="Theano Didot" panose="02060603060706020203" pitchFamily="18" charset="0"/>
              </a:rPr>
              <a:t>Окончание Смутного времени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09792" y="1135698"/>
            <a:ext cx="5005138" cy="830997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83"/>
            <a:r>
              <a:rPr lang="ru-RU" sz="1800" dirty="0">
                <a:solidFill>
                  <a:schemeClr val="bg1"/>
                </a:solidFill>
                <a:latin typeface="+mj-lt"/>
              </a:rPr>
              <a:t>Правящей верхушке общества </a:t>
            </a:r>
          </a:p>
          <a:p>
            <a:pPr defTabSz="685783"/>
            <a:r>
              <a:rPr lang="ru-RU" sz="1800" dirty="0">
                <a:solidFill>
                  <a:schemeClr val="bg1"/>
                </a:solidFill>
                <a:latin typeface="+mj-lt"/>
              </a:rPr>
              <a:t>не удалось вывести страну из Смуты. Бояре и дворяне только усугубили её. </a:t>
            </a:r>
          </a:p>
        </p:txBody>
      </p:sp>
      <p:sp>
        <p:nvSpPr>
          <p:cNvPr id="13" name="Овал 12"/>
          <p:cNvSpPr/>
          <p:nvPr/>
        </p:nvSpPr>
        <p:spPr>
          <a:xfrm>
            <a:off x="369792" y="1281197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83"/>
            <a:r>
              <a:rPr lang="ru-RU" sz="1800" dirty="0">
                <a:solidFill>
                  <a:schemeClr val="tx1"/>
                </a:solidFill>
                <a:latin typeface="+mj-lt"/>
              </a:rPr>
              <a:t>1</a:t>
            </a:r>
          </a:p>
        </p:txBody>
      </p:sp>
      <p:sp>
        <p:nvSpPr>
          <p:cNvPr id="14" name="Овал 13"/>
          <p:cNvSpPr/>
          <p:nvPr/>
        </p:nvSpPr>
        <p:spPr>
          <a:xfrm>
            <a:off x="367569" y="2671771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83"/>
            <a:r>
              <a:rPr lang="ru-RU" sz="1800" dirty="0">
                <a:solidFill>
                  <a:schemeClr val="tx1"/>
                </a:solidFill>
                <a:latin typeface="+mj-lt"/>
              </a:rPr>
              <a:t>2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81711" y="2526272"/>
            <a:ext cx="5005138" cy="830997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83"/>
            <a:r>
              <a:rPr lang="ru-RU" sz="1800" dirty="0">
                <a:solidFill>
                  <a:schemeClr val="bg1"/>
                </a:solidFill>
                <a:latin typeface="+mj-lt"/>
              </a:rPr>
              <a:t>Москву и Россию от интервентов удалось освободить народному ополчению.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09792" y="3928663"/>
            <a:ext cx="5005138" cy="830997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83"/>
            <a:r>
              <a:rPr lang="ru-RU" sz="1800" dirty="0">
                <a:solidFill>
                  <a:schemeClr val="bg1"/>
                </a:solidFill>
                <a:latin typeface="+mj-lt"/>
              </a:rPr>
              <a:t>С помощью простых людей были созданы условия для восстановления центральной власти. </a:t>
            </a:r>
          </a:p>
        </p:txBody>
      </p:sp>
      <p:sp>
        <p:nvSpPr>
          <p:cNvPr id="11" name="Овал 10"/>
          <p:cNvSpPr/>
          <p:nvPr/>
        </p:nvSpPr>
        <p:spPr>
          <a:xfrm>
            <a:off x="369792" y="4074162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83"/>
            <a:r>
              <a:rPr lang="ru-RU" sz="1800" dirty="0">
                <a:solidFill>
                  <a:schemeClr val="tx1"/>
                </a:solidFill>
                <a:latin typeface="+mj-lt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4050245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4" grpId="0" animBg="1"/>
      <p:bldP spid="17" grpId="0"/>
      <p:bldP spid="9" grpId="0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9143999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11" name="Овал 10"/>
          <p:cNvSpPr/>
          <p:nvPr/>
        </p:nvSpPr>
        <p:spPr>
          <a:xfrm>
            <a:off x="6985225" y="387961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200" dirty="0">
                <a:solidFill>
                  <a:schemeClr val="tx1"/>
                </a:solidFill>
                <a:ea typeface="Theano Didot" panose="02060603060706020203" pitchFamily="18" charset="0"/>
              </a:rPr>
              <a:t>А. Волков.</a:t>
            </a:r>
          </a:p>
          <a:p>
            <a:pPr algn="ctr"/>
            <a:r>
              <a:rPr lang="ru-RU" sz="1200" dirty="0">
                <a:solidFill>
                  <a:schemeClr val="tx1"/>
                </a:solidFill>
                <a:ea typeface="Theano Didot" panose="02060603060706020203" pitchFamily="18" charset="0"/>
              </a:rPr>
              <a:t>Смерть Ивана Сусанина. </a:t>
            </a:r>
          </a:p>
          <a:p>
            <a:pPr algn="ctr"/>
            <a:r>
              <a:rPr lang="ru-RU" sz="1200" dirty="0">
                <a:solidFill>
                  <a:schemeClr val="tx1"/>
                </a:solidFill>
                <a:ea typeface="Theano Didot" panose="02060603060706020203" pitchFamily="18" charset="0"/>
              </a:rPr>
              <a:t>1855 </a:t>
            </a:r>
          </a:p>
        </p:txBody>
      </p:sp>
    </p:spTree>
    <p:extLst>
      <p:ext uri="{BB962C8B-B14F-4D97-AF65-F5344CB8AC3E}">
        <p14:creationId xmlns:p14="http://schemas.microsoft.com/office/powerpoint/2010/main" val="4127121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l="272" t="8426" r="1773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11" name="Овал 10"/>
          <p:cNvSpPr/>
          <p:nvPr/>
        </p:nvSpPr>
        <p:spPr>
          <a:xfrm>
            <a:off x="6985225" y="389057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200" dirty="0">
                <a:solidFill>
                  <a:schemeClr val="tx1"/>
                </a:solidFill>
                <a:ea typeface="Theano Didot" panose="02060603060706020203" pitchFamily="18" charset="0"/>
              </a:rPr>
              <a:t>Царские палаты Михаила Романова </a:t>
            </a:r>
          </a:p>
          <a:p>
            <a:pPr algn="ctr"/>
            <a:r>
              <a:rPr lang="ru-RU" sz="1200" dirty="0">
                <a:solidFill>
                  <a:schemeClr val="tx1"/>
                </a:solidFill>
                <a:ea typeface="Theano Didot" panose="02060603060706020203" pitchFamily="18" charset="0"/>
              </a:rPr>
              <a:t>в Ипатьевском монастыре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" y="3747544"/>
            <a:ext cx="3093928" cy="1009846"/>
          </a:xfrm>
          <a:prstGeom prst="rect">
            <a:avLst/>
          </a:prstGeom>
          <a:solidFill>
            <a:srgbClr val="C6164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</a:rPr>
              <a:t>Михаил Фёдорович и инокиня Марфа смогли укрыться </a:t>
            </a:r>
          </a:p>
          <a:p>
            <a:r>
              <a:rPr lang="ru-RU" sz="1400" dirty="0">
                <a:solidFill>
                  <a:schemeClr val="bg1"/>
                </a:solidFill>
              </a:rPr>
              <a:t>в Ипатьевском монастыре.</a:t>
            </a:r>
          </a:p>
        </p:txBody>
      </p:sp>
    </p:spTree>
    <p:extLst>
      <p:ext uri="{BB962C8B-B14F-4D97-AF65-F5344CB8AC3E}">
        <p14:creationId xmlns:p14="http://schemas.microsoft.com/office/powerpoint/2010/main" val="3227547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BJ">
      <a:majorFont>
        <a:latin typeface="Merriweather"/>
        <a:ea typeface=""/>
        <a:cs typeface=""/>
      </a:majorFont>
      <a:minorFont>
        <a:latin typeface="Roboto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1448</Words>
  <Application>Microsoft Office PowerPoint</Application>
  <PresentationFormat>Экран (16:9)</PresentationFormat>
  <Paragraphs>433</Paragraphs>
  <Slides>73</Slides>
  <Notes>73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73</vt:i4>
      </vt:variant>
    </vt:vector>
  </HeadingPairs>
  <TitlesOfParts>
    <vt:vector size="78" baseType="lpstr">
      <vt:lpstr>Arial</vt:lpstr>
      <vt:lpstr>Merriweather</vt:lpstr>
      <vt:lpstr>Calibri</vt:lpstr>
      <vt:lpstr>Roboto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2018-04-02T11:33:50Z</dcterms:created>
  <dcterms:modified xsi:type="dcterms:W3CDTF">2019-01-11T10:21:50Z</dcterms:modified>
</cp:coreProperties>
</file>