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53"/>
  </p:notesMasterIdLst>
  <p:sldIdLst>
    <p:sldId id="399" r:id="rId2"/>
    <p:sldId id="700" r:id="rId3"/>
    <p:sldId id="645" r:id="rId4"/>
    <p:sldId id="701" r:id="rId5"/>
    <p:sldId id="702" r:id="rId6"/>
    <p:sldId id="458" r:id="rId7"/>
    <p:sldId id="703" r:id="rId8"/>
    <p:sldId id="704" r:id="rId9"/>
    <p:sldId id="747" r:id="rId10"/>
    <p:sldId id="706" r:id="rId11"/>
    <p:sldId id="707" r:id="rId12"/>
    <p:sldId id="708" r:id="rId13"/>
    <p:sldId id="709" r:id="rId14"/>
    <p:sldId id="710" r:id="rId15"/>
    <p:sldId id="711" r:id="rId16"/>
    <p:sldId id="748" r:id="rId17"/>
    <p:sldId id="749" r:id="rId18"/>
    <p:sldId id="648" r:id="rId19"/>
    <p:sldId id="754" r:id="rId20"/>
    <p:sldId id="715" r:id="rId21"/>
    <p:sldId id="744" r:id="rId22"/>
    <p:sldId id="745" r:id="rId23"/>
    <p:sldId id="718" r:id="rId24"/>
    <p:sldId id="717" r:id="rId25"/>
    <p:sldId id="719" r:id="rId26"/>
    <p:sldId id="720" r:id="rId27"/>
    <p:sldId id="721" r:id="rId28"/>
    <p:sldId id="722" r:id="rId29"/>
    <p:sldId id="723" r:id="rId30"/>
    <p:sldId id="750" r:id="rId31"/>
    <p:sldId id="751" r:id="rId32"/>
    <p:sldId id="752" r:id="rId33"/>
    <p:sldId id="757" r:id="rId34"/>
    <p:sldId id="725" r:id="rId35"/>
    <p:sldId id="727" r:id="rId36"/>
    <p:sldId id="728" r:id="rId37"/>
    <p:sldId id="759" r:id="rId38"/>
    <p:sldId id="758" r:id="rId39"/>
    <p:sldId id="731" r:id="rId40"/>
    <p:sldId id="732" r:id="rId41"/>
    <p:sldId id="755" r:id="rId42"/>
    <p:sldId id="760" r:id="rId43"/>
    <p:sldId id="735" r:id="rId44"/>
    <p:sldId id="736" r:id="rId45"/>
    <p:sldId id="761" r:id="rId46"/>
    <p:sldId id="738" r:id="rId47"/>
    <p:sldId id="756" r:id="rId48"/>
    <p:sldId id="739" r:id="rId49"/>
    <p:sldId id="742" r:id="rId50"/>
    <p:sldId id="740" r:id="rId51"/>
    <p:sldId id="753" r:id="rId52"/>
  </p:sldIdLst>
  <p:sldSz cx="9144000" cy="5143500" type="screen16x9"/>
  <p:notesSz cx="6858000" cy="9144000"/>
  <p:embeddedFontLst>
    <p:embeddedFont>
      <p:font typeface="Theano Didot" panose="020B060402020202020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Merriweather" panose="00000500000000000000" pitchFamily="2" charset="-52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719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4C70"/>
    <a:srgbClr val="E098A8"/>
    <a:srgbClr val="C61648"/>
    <a:srgbClr val="F2EFE6"/>
    <a:srgbClr val="FF6600"/>
    <a:srgbClr val="E53523"/>
    <a:srgbClr val="FFDC5A"/>
    <a:srgbClr val="003BB2"/>
    <a:srgbClr val="DD4935"/>
    <a:srgbClr val="4E3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689" autoAdjust="0"/>
  </p:normalViewPr>
  <p:slideViewPr>
    <p:cSldViewPr snapToGrid="0" showGuides="1">
      <p:cViewPr>
        <p:scale>
          <a:sx n="48" d="100"/>
          <a:sy n="48" d="100"/>
        </p:scale>
        <p:origin x="2112" y="1020"/>
      </p:cViewPr>
      <p:guideLst>
        <p:guide orient="horz" pos="214"/>
        <p:guide pos="5534"/>
        <p:guide orient="horz" pos="2981"/>
        <p:guide pos="2971"/>
        <p:guide pos="2789"/>
        <p:guide pos="226"/>
        <p:guide pos="1837"/>
        <p:guide pos="2064"/>
        <p:guide pos="3719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24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8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05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35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23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65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2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2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1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96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88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657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81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4890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44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93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50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6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97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7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94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29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0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79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613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82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7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318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15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7169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18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74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1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323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804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61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1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658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310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52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313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115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391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582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70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8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7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7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8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diletant.media/upload/resize_cache_imm/iblock/c7f/960x788_Quality99_c7f139336acc4a39c1f4a45b06f84e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6"/>
          <a:stretch/>
        </p:blipFill>
        <p:spPr bwMode="auto">
          <a:xfrm>
            <a:off x="3606013" y="0"/>
            <a:ext cx="55379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7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1786920"/>
            <a:ext cx="3933825" cy="156966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Смута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Российском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государстве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arm8.staticflickr.com/7725/16853665339_ff9ba0105e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2868" r="1055" b="12191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15966" y="1694587"/>
            <a:ext cx="3112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Толпа поверила самозванцу.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Под </a:t>
            </a:r>
            <a:r>
              <a:rPr lang="ru-RU" sz="1800" dirty="0">
                <a:solidFill>
                  <a:prstClr val="white"/>
                </a:solidFill>
              </a:rPr>
              <a:t>ликующие крики Лжедмитрий был провозглашён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русским </a:t>
            </a:r>
            <a:r>
              <a:rPr lang="ru-RU" sz="1800" dirty="0">
                <a:solidFill>
                  <a:prstClr val="white"/>
                </a:solidFill>
              </a:rPr>
              <a:t>царём.</a:t>
            </a:r>
          </a:p>
        </p:txBody>
      </p:sp>
    </p:spTree>
    <p:extLst>
      <p:ext uri="{BB962C8B-B14F-4D97-AF65-F5344CB8AC3E}">
        <p14:creationId xmlns:p14="http://schemas.microsoft.com/office/powerpoint/2010/main" val="21928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6" y="3886796"/>
            <a:ext cx="31183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Возвращение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из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ссылки бояр, пострадавших при Годунове.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2084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971050" y="32084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1050" y="3886796"/>
            <a:ext cx="275794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Назначение Филарета Романова ростовским митрополитом.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2119749"/>
            <a:ext cx="53308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Меры Лжедмитрия </a:t>
            </a:r>
            <a:r>
              <a:rPr lang="en-US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</a:t>
            </a:r>
          </a:p>
        </p:txBody>
      </p:sp>
      <p:pic>
        <p:nvPicPr>
          <p:cNvPr id="2050" name="Picture 2" descr="Картинки по запросу Лжедмитрий I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3477" r="7270" b="20732"/>
          <a:stretch/>
        </p:blipFill>
        <p:spPr bwMode="auto">
          <a:xfrm>
            <a:off x="6373457" y="1127670"/>
            <a:ext cx="2139156" cy="270888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Уступки Лжедмитрия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народу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0" y="1720605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Отмена различного рода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казней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52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0" y="2752216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борьбы с поборами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взяточничеством.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69453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Личный приём посетителей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жалобами и прошениями.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8" name="Picture 4" descr="Schiller-Galerie komplett Bild 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712" r="2928" b="23953"/>
          <a:stretch/>
        </p:blipFill>
        <p:spPr bwMode="auto">
          <a:xfrm>
            <a:off x="6185622" y="1133342"/>
            <a:ext cx="2515851" cy="344348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1827"/>
            <a:ext cx="3118351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После призвания на царство </a:t>
            </a:r>
            <a:r>
              <a:rPr lang="ru-RU" sz="1400" dirty="0">
                <a:solidFill>
                  <a:prstClr val="white"/>
                </a:solidFill>
              </a:rPr>
              <a:t>Лжедмитрий больше не вспоминал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про </a:t>
            </a:r>
            <a:r>
              <a:rPr lang="ru-RU" sz="1400" dirty="0">
                <a:solidFill>
                  <a:prstClr val="white"/>
                </a:solidFill>
              </a:rPr>
              <a:t>своё главное обещание </a:t>
            </a:r>
            <a:r>
              <a:rPr lang="ru-RU" sz="1400" dirty="0" smtClean="0">
                <a:solidFill>
                  <a:prstClr val="white"/>
                </a:solidFill>
              </a:rPr>
              <a:t>–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дать </a:t>
            </a:r>
            <a:r>
              <a:rPr lang="ru-RU" sz="1400" dirty="0">
                <a:solidFill>
                  <a:prstClr val="white"/>
                </a:solidFill>
              </a:rPr>
              <a:t>полную свободу </a:t>
            </a:r>
            <a:r>
              <a:rPr lang="ru-RU" sz="1400" dirty="0" smtClean="0">
                <a:solidFill>
                  <a:prstClr val="white"/>
                </a:solidFill>
              </a:rPr>
              <a:t>крестьянам.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7" name="Picture 2" descr="Картинки по запросу Кто был первый Лжедмитрий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0"/>
          <a:stretch/>
        </p:blipFill>
        <p:spPr bwMode="auto">
          <a:xfrm>
            <a:off x="3847937" y="712191"/>
            <a:ext cx="5296063" cy="37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5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недовольства москвичей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Лжедмитрием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782390"/>
            <a:ext cx="48030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Царь носил польское платье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(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одежду).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893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8138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0" y="2806814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Правитель ходил по городу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без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свиты.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8382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820627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молился перед обедом, а после него не мыл руки и не спал.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Thesaurus Picturarum Aquarell nach einem von dem Gesandten mitgebrachten Bildnis 1604 Bd5 Bd2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9991" r="5622" b="3994"/>
          <a:stretch/>
        </p:blipFill>
        <p:spPr bwMode="auto">
          <a:xfrm>
            <a:off x="5998102" y="1215333"/>
            <a:ext cx="2640011" cy="344888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6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bruchenie mnishe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12769" r="11291" b="25249"/>
          <a:stretch/>
        </p:blipFill>
        <p:spPr bwMode="auto">
          <a:xfrm>
            <a:off x="-23446" y="-84992"/>
            <a:ext cx="9167446" cy="52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4242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Обручение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Марины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Мнишек и Лжедмитрия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40860"/>
            <a:ext cx="480059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</a:t>
            </a:r>
            <a:r>
              <a:rPr lang="ru-RU" sz="1400" dirty="0" smtClean="0">
                <a:solidFill>
                  <a:schemeClr val="bg1"/>
                </a:solidFill>
              </a:rPr>
              <a:t>озмутительным событием для </a:t>
            </a:r>
            <a:r>
              <a:rPr lang="ru-RU" sz="1400" dirty="0">
                <a:solidFill>
                  <a:schemeClr val="bg1"/>
                </a:solidFill>
              </a:rPr>
              <a:t>москвичей стала свадьба Лжедмитрия с </a:t>
            </a:r>
            <a:r>
              <a:rPr lang="ru-RU" sz="1400" dirty="0" smtClean="0">
                <a:solidFill>
                  <a:schemeClr val="bg1"/>
                </a:solidFill>
              </a:rPr>
              <a:t>Мариной </a:t>
            </a:r>
            <a:r>
              <a:rPr lang="ru-RU" sz="1400" dirty="0">
                <a:solidFill>
                  <a:schemeClr val="bg1"/>
                </a:solidFill>
              </a:rPr>
              <a:t>Мнишек. </a:t>
            </a:r>
          </a:p>
        </p:txBody>
      </p:sp>
    </p:spTree>
    <p:extLst>
      <p:ext uri="{BB962C8B-B14F-4D97-AF65-F5344CB8AC3E}">
        <p14:creationId xmlns:p14="http://schemas.microsoft.com/office/powerpoint/2010/main" val="18243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6" y="3886796"/>
            <a:ext cx="311835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Торжество проходило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нарушениями православных обычаев.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2084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971050" y="32084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1050" y="3886796"/>
            <a:ext cx="275794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На свадьбу съехалось около двух тысяч поляков.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2119749"/>
            <a:ext cx="53308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Свадьба Лжедмитрия </a:t>
            </a:r>
            <a:r>
              <a:rPr lang="en-US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I</a:t>
            </a:r>
          </a:p>
        </p:txBody>
      </p:sp>
      <p:pic>
        <p:nvPicPr>
          <p:cNvPr id="4102" name="Picture 6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2848" r="5352" b="12485"/>
          <a:stretch/>
        </p:blipFill>
        <p:spPr bwMode="auto">
          <a:xfrm>
            <a:off x="6545099" y="1246342"/>
            <a:ext cx="2076450" cy="250212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недовольства поляками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782390"/>
            <a:ext cx="48030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Входили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церковь, не снимая головных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уборов.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78938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8138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0" y="2806814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Громко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смеялись и разговаривали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храмах.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8776" y="38382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820627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Избивали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грабили жителей Москвы.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53" y="926632"/>
            <a:ext cx="1644975" cy="37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2503355" y="386413"/>
            <a:ext cx="413735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Лжедмитрий и бояре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284551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6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Обещание царя править совместно с Боярской думой</a:t>
            </a:r>
          </a:p>
        </p:txBody>
      </p:sp>
      <p:cxnSp>
        <p:nvCxnSpPr>
          <p:cNvPr id="39" name="Соединительная линия уступом 38"/>
          <p:cNvCxnSpPr>
            <a:stCxn id="18" idx="1"/>
            <a:endCxn id="16" idx="1"/>
          </p:cNvCxnSpPr>
          <p:nvPr/>
        </p:nvCxnSpPr>
        <p:spPr>
          <a:xfrm rot="10800000" flipV="1">
            <a:off x="1329915" y="2790515"/>
            <a:ext cx="3585" cy="1244068"/>
          </a:xfrm>
          <a:prstGeom prst="bentConnector3">
            <a:avLst>
              <a:gd name="adj1" fmla="val 647656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</p:cNvCxnSpPr>
          <p:nvPr/>
        </p:nvCxnSpPr>
        <p:spPr>
          <a:xfrm>
            <a:off x="7858974" y="2790515"/>
            <a:ext cx="1" cy="124406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 flipH="1">
            <a:off x="7858974" y="1618801"/>
            <a:ext cx="1" cy="1171714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329915" y="1618801"/>
            <a:ext cx="3584" cy="1171714"/>
          </a:xfrm>
          <a:prstGeom prst="bentConnector3">
            <a:avLst>
              <a:gd name="adj1" fmla="val -637834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9914" y="3693921"/>
            <a:ext cx="652906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Составление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заговора против царя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3499" y="2451551"/>
            <a:ext cx="6525475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Отстранение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бояр от управления страной</a:t>
            </a:r>
          </a:p>
        </p:txBody>
      </p:sp>
    </p:spTree>
    <p:extLst>
      <p:ext uri="{BB962C8B-B14F-4D97-AF65-F5344CB8AC3E}">
        <p14:creationId xmlns:p14="http://schemas.microsoft.com/office/powerpoint/2010/main" val="2713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736344"/>
            <a:ext cx="2759845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Бояре воспользовались негодованием москвичей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организовали восстание.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Разработчиком </a:t>
            </a:r>
            <a:r>
              <a:rPr lang="ru-RU" sz="1400" dirty="0">
                <a:solidFill>
                  <a:prstClr val="white"/>
                </a:solidFill>
              </a:rPr>
              <a:t>его плана выступил Василий Шуйский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2082" r="13234" b="8111"/>
          <a:stretch/>
        </p:blipFill>
        <p:spPr bwMode="auto">
          <a:xfrm>
            <a:off x="3847889" y="712190"/>
            <a:ext cx="5296111" cy="37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43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8/86/Last_minutes_of_False_Dmit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7" b="3008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29750"/>
            <a:ext cx="485097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За период Смутного времени в России появилось как минимум 16 самозваных царей и царевичей. </a:t>
            </a:r>
          </a:p>
        </p:txBody>
      </p:sp>
      <p:sp>
        <p:nvSpPr>
          <p:cNvPr id="5" name="Овал 4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К. </a:t>
            </a:r>
            <a:r>
              <a:rPr lang="ru-RU" sz="11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Вениг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Последние </a:t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минуты 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жизни Лжедмитрия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I. 1879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5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1/18/Saint_Dmitriy_icon_02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8998" r="39033" b="12435"/>
          <a:stretch/>
        </p:blipFill>
        <p:spPr bwMode="auto">
          <a:xfrm>
            <a:off x="1" y="-17585"/>
            <a:ext cx="9144000" cy="51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6842" y="1833086"/>
            <a:ext cx="26503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 smtClean="0">
                <a:solidFill>
                  <a:prstClr val="white"/>
                </a:solidFill>
              </a:rPr>
              <a:t>Князьям </a:t>
            </a:r>
            <a:r>
              <a:rPr lang="ru-RU" sz="1800" dirty="0">
                <a:solidFill>
                  <a:prstClr val="white"/>
                </a:solidFill>
              </a:rPr>
              <a:t>Шуйским были хорошо известны причины гибели настоящего царевича Дмитрия.</a:t>
            </a:r>
          </a:p>
        </p:txBody>
      </p:sp>
    </p:spTree>
    <p:extLst>
      <p:ext uri="{BB962C8B-B14F-4D97-AF65-F5344CB8AC3E}">
        <p14:creationId xmlns:p14="http://schemas.microsoft.com/office/powerpoint/2010/main" val="21825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glich - Murder of Tsarevich Dmit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2492"/>
            <a:ext cx="398540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Василий Шуйский </a:t>
            </a:r>
            <a:r>
              <a:rPr lang="ru-RU" sz="1400" dirty="0" smtClean="0">
                <a:solidFill>
                  <a:schemeClr val="bg1"/>
                </a:solidFill>
              </a:rPr>
              <a:t>расследовал </a:t>
            </a:r>
            <a:r>
              <a:rPr lang="ru-RU" sz="1400" dirty="0">
                <a:solidFill>
                  <a:schemeClr val="bg1"/>
                </a:solidFill>
              </a:rPr>
              <a:t>причины смерти царевича Дмитрий.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Гибель царевича Дмитрия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9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4696" y="1884969"/>
            <a:ext cx="20746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Позиция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Василия 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Шуйского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Период </a:t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правления </a:t>
            </a:r>
            <a:r>
              <a:rPr lang="ru-RU" sz="1400" dirty="0">
                <a:solidFill>
                  <a:srgbClr val="C61648"/>
                </a:solidFill>
              </a:rPr>
              <a:t>Годуновых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в России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Заявление Шуйского,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что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Дмитрий «сам ножом покололся»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Начало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Смуты</a:t>
            </a:r>
            <a:r>
              <a:rPr lang="ru-RU" sz="1400" dirty="0">
                <a:solidFill>
                  <a:srgbClr val="C61648"/>
                </a:solidFill>
              </a:rPr>
              <a:t>, </a:t>
            </a:r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появление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самозванца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Признание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Шуйским 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Лжедмитрии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истинного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царевича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38146" y="2723665"/>
            <a:ext cx="123569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15862" y="2946798"/>
            <a:ext cx="1660738" cy="123569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1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2/2e/Konstantin_Makovsky%2C_The_Murder_of_False_Dmitry_-_detail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0" r="925" b="2277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22492"/>
            <a:ext cx="431482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ночь на 17 мая 1606 года жители Москвы и бояре-заговорщики ворвались в Кремль.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К. Маковский.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Убийство 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Лжедмитрия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1906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a/a8/%D0%A1%D0%B5%D1%80%D0%B3%D0%B5%D0%B9_%D0%9A%D0%B8%D1%80%D0%B8%D0%BB%D0%BB%D0%BE%D0%B2_%D0%A1%D0%BC%D1%83%D1%82%D0%BD%D0%BE%D0%B5_%D0%B2%D1%80%D0%B5%D0%BC%D1%8F_%D0%9B%D0%B6%D0%B5%D0%B4%D0%BC%D0%B8%D1%82%D1%80%D0%B8%D0%B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3632" r="634" b="16281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4242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Кириллов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Смутное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время.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Лжедмитрий.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02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r="13824" b="34048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53597" y="1694587"/>
            <a:ext cx="2650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Пеплом Лжедмитрия зарядили пушку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и выстрелили</a:t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в сторону </a:t>
            </a:r>
            <a:r>
              <a:rPr lang="ru-RU" sz="1800" dirty="0">
                <a:solidFill>
                  <a:prstClr val="white"/>
                </a:solidFill>
              </a:rPr>
              <a:t>Польши – туда, откуда явился самозванец. </a:t>
            </a:r>
          </a:p>
        </p:txBody>
      </p:sp>
    </p:spTree>
    <p:extLst>
      <p:ext uri="{BB962C8B-B14F-4D97-AF65-F5344CB8AC3E}">
        <p14:creationId xmlns:p14="http://schemas.microsoft.com/office/powerpoint/2010/main" val="11323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7502"/>
            <a:ext cx="323866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1606 году на спешно собранном Земском соборе царём был избран Василий Иванович Шуйский.</a:t>
            </a:r>
          </a:p>
        </p:txBody>
      </p:sp>
      <p:pic>
        <p:nvPicPr>
          <p:cNvPr id="8" name="Picture 2" descr="Vasiliy Shuyskiy by anonymous (18th c., GIM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068" b="39904"/>
          <a:stretch/>
        </p:blipFill>
        <p:spPr bwMode="auto">
          <a:xfrm>
            <a:off x="3847936" y="727541"/>
            <a:ext cx="5296064" cy="36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0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Обещания Василия Шуйского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487115"/>
            <a:ext cx="48030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допускать безграничного самовластия.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941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693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800884"/>
            <a:ext cx="46098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слушать ложных доносов.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8382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9" y="3820627"/>
            <a:ext cx="4646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отнимать имущество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наслед-ников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родни осуждённых.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42" name="Picture 2" descr="Basil I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11636" r="11486" b="8364"/>
          <a:stretch/>
        </p:blipFill>
        <p:spPr bwMode="auto">
          <a:xfrm>
            <a:off x="6237797" y="1375360"/>
            <a:ext cx="2262551" cy="32382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Патриарх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Московский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Гермоген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https://upload.wikimedia.org/wikipedia/commons/9/92/Patriarch_Germogen_%28lubok%2C_19_c.%2C_GIM%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6836" r="8174" b="12957"/>
          <a:stretch/>
        </p:blipFill>
        <p:spPr bwMode="auto">
          <a:xfrm>
            <a:off x="2355309" y="0"/>
            <a:ext cx="439941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0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0/0d/%D0%A1%D0%B2%D0%B8%D0%B4%D0%B0%D0%BD%D0%B8%D0%B5_%D0%A1%D0%BA%D0%BE%D0%BF%D0%B8%D0%BD%D0%B0-%D0%A8%D1%83%D0%B9%D1%81%D0%BA%D0%BE%D0%B3%D0%BE_%D0%B2_%D0%92%D0%B0%D1%81%D0%B8%D0%BB%D0%B8%D0%B5%D0%BC_%D0%A8%D1%83%D0%B9%D1%81%D0%BA%D0%B8%D0%B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8" r="3804" b="10511"/>
          <a:stretch/>
        </p:blipFill>
        <p:spPr bwMode="auto">
          <a:xfrm flipH="1">
            <a:off x="-9525" y="0"/>
            <a:ext cx="91535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6842" y="1833086"/>
            <a:ext cx="26503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Большая часть дворян была недовольна «боярским» царём.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Не </a:t>
            </a:r>
            <a:r>
              <a:rPr lang="ru-RU" sz="1800" dirty="0">
                <a:solidFill>
                  <a:prstClr val="white"/>
                </a:solidFill>
              </a:rPr>
              <a:t>было согласия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среди самих бояр</a:t>
            </a:r>
            <a:r>
              <a:rPr lang="ru-RU" sz="1800" dirty="0" smtClean="0">
                <a:solidFill>
                  <a:prstClr val="white"/>
                </a:solidFill>
              </a:rPr>
              <a:t>.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8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topwar.ru/uploads/posts/2013-03/1364615022_6ivan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" t="13113" r="2726" b="10159"/>
          <a:stretch/>
        </p:blipFill>
        <p:spPr bwMode="auto">
          <a:xfrm>
            <a:off x="-40791" y="-37065"/>
            <a:ext cx="9184791" cy="518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Смутное время.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1886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3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69144" y="995346"/>
            <a:ext cx="53707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Правление Василия Шуйского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Смерть Лжедмитрия I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1606 году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Распространение слухов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том, что в Кремле был убит кто-то другой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Резкое ухудшение положения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Шуйского 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2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4142" y="114135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Простые люди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429" y="402880"/>
            <a:ext cx="8386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Противники Василия Шуйского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23139" y="3428835"/>
            <a:ext cx="2746084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Придавали </a:t>
            </a:r>
            <a:r>
              <a:rPr lang="ru-RU" sz="1200" dirty="0" smtClean="0">
                <a:solidFill>
                  <a:prstClr val="black"/>
                </a:solidFill>
              </a:rPr>
              <a:t>борьбе </a:t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с Василием Шуйским </a:t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законный </a:t>
            </a:r>
            <a:r>
              <a:rPr lang="ru-RU" sz="1200" dirty="0">
                <a:solidFill>
                  <a:prstClr val="black"/>
                </a:solidFill>
              </a:rPr>
              <a:t>вид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69223" y="1146709"/>
            <a:ext cx="0" cy="3627613"/>
          </a:xfrm>
          <a:prstGeom prst="line">
            <a:avLst/>
          </a:prstGeom>
          <a:ln>
            <a:solidFill>
              <a:srgbClr val="003BB2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823138" y="1856889"/>
            <a:ext cx="275815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Использовали имя Дмитрия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в </a:t>
            </a:r>
            <a:r>
              <a:rPr lang="ru-RU" sz="1200" dirty="0">
                <a:solidFill>
                  <a:prstClr val="black"/>
                </a:solidFill>
              </a:rPr>
              <a:t>своей борьбе за </a:t>
            </a:r>
            <a:r>
              <a:rPr lang="ru-RU" sz="1200" dirty="0" smtClean="0">
                <a:solidFill>
                  <a:prstClr val="black"/>
                </a:solidFill>
              </a:rPr>
              <a:t>власть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81294" y="1856889"/>
            <a:ext cx="2915187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Искренне верили в очередное спасение царевича Дмитрия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569223" y="3428835"/>
            <a:ext cx="2939176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Симпатизировали Лжедмитрию I (юго-запад и юг страны, где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не </a:t>
            </a:r>
            <a:r>
              <a:rPr lang="ru-RU" sz="1200" dirty="0">
                <a:solidFill>
                  <a:prstClr val="black"/>
                </a:solidFill>
              </a:rPr>
              <a:t>прекращались </a:t>
            </a:r>
            <a:r>
              <a:rPr lang="ru-RU" sz="1200" dirty="0" smtClean="0">
                <a:solidFill>
                  <a:prstClr val="black"/>
                </a:solidFill>
              </a:rPr>
              <a:t>волнения</a:t>
            </a:r>
            <a:r>
              <a:rPr lang="ru-RU" sz="12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0529" y="115570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Политические</a:t>
            </a:r>
          </a:p>
        </p:txBody>
      </p:sp>
    </p:spTree>
    <p:extLst>
      <p:ext uri="{BB962C8B-B14F-4D97-AF65-F5344CB8AC3E}">
        <p14:creationId xmlns:p14="http://schemas.microsoft.com/office/powerpoint/2010/main" val="7404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29" grpId="0" animBg="1"/>
      <p:bldP spid="30" grpId="0" animBg="1"/>
      <p:bldP spid="31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Рябовол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Болотников.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1987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https://filed6-16.my.mail.ru/pic?url=https%3A%2F%2Fsalik.biz%2Fupload%2F000%2Fu1%2F9b%2F8c%2Fadc1c6e6.jpg&amp;mw=&amp;mh=&amp;sig=536e6d9f7b1329d83b7eba0e4898ab0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3514"/>
          <a:stretch/>
        </p:blipFill>
        <p:spPr bwMode="auto">
          <a:xfrm>
            <a:off x="2404792" y="-1"/>
            <a:ext cx="433441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e/e5/Boevye_kholopi_1556_Gerbersteyn.jpg/1920px-Boevye_kholopi_1556_Gerberstey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9634" r="15925" b="3348"/>
          <a:stretch/>
        </p:blipFill>
        <p:spPr bwMode="auto">
          <a:xfrm>
            <a:off x="-19051" y="-1"/>
            <a:ext cx="914898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Конные боевые холопы</a:t>
            </a:r>
          </a:p>
        </p:txBody>
      </p:sp>
    </p:spTree>
    <p:extLst>
      <p:ext uri="{BB962C8B-B14F-4D97-AF65-F5344CB8AC3E}">
        <p14:creationId xmlns:p14="http://schemas.microsoft.com/office/powerpoint/2010/main" val="11393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7027" r="3749" b="14161"/>
          <a:stretch/>
        </p:blipFill>
        <p:spPr bwMode="auto">
          <a:xfrm>
            <a:off x="-56271" y="-14067"/>
            <a:ext cx="9200271" cy="52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397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Рабы на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турецкой галере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07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117" y="1884969"/>
            <a:ext cx="26997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Возвышение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Ивана 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Болотникова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Бегство Болотникова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из </a:t>
            </a:r>
            <a:r>
              <a:rPr lang="ru-RU" sz="1400" dirty="0">
                <a:solidFill>
                  <a:srgbClr val="C61648"/>
                </a:solidFill>
              </a:rPr>
              <a:t>турецкого плена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возвращение в Россию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Встреча в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Болотниковым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Речи Посполитой сподвижника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Лжедмитрия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Назначение Болотникова «царём» воеводой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«царском» войске»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Начало похода Болотникова на Москву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из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Путивля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38146" y="2723665"/>
            <a:ext cx="123569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15862" y="2946798"/>
            <a:ext cx="1660738" cy="123569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7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-Qj6JLegnANA/UGHdJ9lvSEI/AAAAAAAAO-U/Wm3UcdczdO4/s1600/Gavriil+Gorelov+-+Bolotnikov%27s+Revo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4" r="15350" b="3612"/>
          <a:stretch/>
        </p:blipFill>
        <p:spPr bwMode="auto">
          <a:xfrm>
            <a:off x="-209863" y="-28135"/>
            <a:ext cx="9339795" cy="519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729767"/>
            <a:ext cx="406717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Осенью 1606 года </a:t>
            </a:r>
            <a:r>
              <a:rPr lang="ru-RU" sz="1400" dirty="0" smtClean="0">
                <a:solidFill>
                  <a:prstClr val="white"/>
                </a:solidFill>
              </a:rPr>
              <a:t>восставшие подошли 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к Москве</a:t>
            </a:r>
            <a:r>
              <a:rPr lang="ru-RU" sz="1400" dirty="0">
                <a:solidFill>
                  <a:prstClr val="white"/>
                </a:solidFill>
              </a:rPr>
              <a:t>. Свой лагерь они расположили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селе Коломенском.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Г. Горелов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. Восстание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Болотникова. </a:t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1944 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632957"/>
            <a:ext cx="3089819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</a:t>
            </a:r>
            <a:r>
              <a:rPr lang="ru-RU" sz="1400" dirty="0" err="1">
                <a:solidFill>
                  <a:prstClr val="white"/>
                </a:solidFill>
              </a:rPr>
              <a:t>Болотникову</a:t>
            </a:r>
            <a:r>
              <a:rPr lang="ru-RU" sz="1400" dirty="0">
                <a:solidFill>
                  <a:prstClr val="white"/>
                </a:solidFill>
              </a:rPr>
              <a:t> начали </a:t>
            </a:r>
            <a:r>
              <a:rPr lang="ru-RU" sz="1400" dirty="0" smtClean="0">
                <a:solidFill>
                  <a:prstClr val="white"/>
                </a:solidFill>
              </a:rPr>
              <a:t>прибывать </a:t>
            </a:r>
            <a:r>
              <a:rPr lang="ru-RU" sz="1400" dirty="0">
                <a:solidFill>
                  <a:prstClr val="white"/>
                </a:solidFill>
              </a:rPr>
              <a:t>люди, недовольные Шуйским. </a:t>
            </a: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Среди них были представители всех слоёв российского общества того времени, в том числе и дворяне. </a:t>
            </a:r>
          </a:p>
        </p:txBody>
      </p:sp>
      <p:pic>
        <p:nvPicPr>
          <p:cNvPr id="18434" name="Picture 2" descr="Картинки по запросу Восстание Болотников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2" r="3655"/>
          <a:stretch/>
        </p:blipFill>
        <p:spPr bwMode="auto">
          <a:xfrm>
            <a:off x="3847889" y="691116"/>
            <a:ext cx="5310179" cy="374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ryskkonst.files.wordpress.com/2016/02/narodnoj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104" r="20675" b="764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46842" y="1694587"/>
            <a:ext cx="2650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Среди воевод Болотникова оказался князь </a:t>
            </a:r>
            <a:r>
              <a:rPr lang="ru-RU" sz="1800" dirty="0" err="1">
                <a:solidFill>
                  <a:prstClr val="white"/>
                </a:solidFill>
              </a:rPr>
              <a:t>Телятевский</a:t>
            </a:r>
            <a:r>
              <a:rPr lang="ru-RU" sz="1800" dirty="0">
                <a:solidFill>
                  <a:prstClr val="white"/>
                </a:solidFill>
              </a:rPr>
              <a:t> –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его </a:t>
            </a:r>
            <a:r>
              <a:rPr lang="ru-RU" sz="1800" dirty="0">
                <a:solidFill>
                  <a:prstClr val="white"/>
                </a:solidFill>
              </a:rPr>
              <a:t>бывший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хозяин</a:t>
            </a:r>
            <a:r>
              <a:rPr lang="ru-RU" sz="18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00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268241" y="386413"/>
            <a:ext cx="66075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Выступление Ивана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Болотникова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9915" y="1284551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6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Пятинедельная осада Москвы восставшими</a:t>
            </a:r>
          </a:p>
        </p:txBody>
      </p:sp>
      <p:cxnSp>
        <p:nvCxnSpPr>
          <p:cNvPr id="39" name="Соединительная линия уступом 38"/>
          <p:cNvCxnSpPr>
            <a:stCxn id="18" idx="1"/>
            <a:endCxn id="16" idx="1"/>
          </p:cNvCxnSpPr>
          <p:nvPr/>
        </p:nvCxnSpPr>
        <p:spPr>
          <a:xfrm rot="10800000" flipV="1">
            <a:off x="1329915" y="2790515"/>
            <a:ext cx="3585" cy="1244068"/>
          </a:xfrm>
          <a:prstGeom prst="bentConnector3">
            <a:avLst>
              <a:gd name="adj1" fmla="val 647656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</p:cNvCxnSpPr>
          <p:nvPr/>
        </p:nvCxnSpPr>
        <p:spPr>
          <a:xfrm>
            <a:off x="7858974" y="2790515"/>
            <a:ext cx="1" cy="124406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 flipH="1">
            <a:off x="7858974" y="1618801"/>
            <a:ext cx="1" cy="1171714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329915" y="1618801"/>
            <a:ext cx="3584" cy="1171714"/>
          </a:xfrm>
          <a:prstGeom prst="bentConnector3">
            <a:avLst>
              <a:gd name="adj1" fmla="val -637834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9914" y="3693921"/>
            <a:ext cx="652906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Переход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части дворянских отрядов на сторону царя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499" y="2451551"/>
            <a:ext cx="6525475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Постоянные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неудачи при штурме города</a:t>
            </a:r>
          </a:p>
        </p:txBody>
      </p:sp>
    </p:spTree>
    <p:extLst>
      <p:ext uri="{BB962C8B-B14F-4D97-AF65-F5344CB8AC3E}">
        <p14:creationId xmlns:p14="http://schemas.microsoft.com/office/powerpoint/2010/main" val="8075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3441" y="1269933"/>
            <a:ext cx="5728639" cy="2315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2200" dirty="0">
                <a:solidFill>
                  <a:srgbClr val="FFDC5A"/>
                </a:solidFill>
                <a:latin typeface="Merriweather"/>
              </a:rPr>
              <a:t>«Как же у тех окаянных </a:t>
            </a: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злодеев </a:t>
            </a:r>
            <a:r>
              <a:rPr lang="ru-RU" sz="2200" dirty="0">
                <a:solidFill>
                  <a:srgbClr val="FFDC5A"/>
                </a:solidFill>
                <a:latin typeface="Merriweather"/>
              </a:rPr>
              <a:t>язык говорит </a:t>
            </a: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такое: неведомо </a:t>
            </a:r>
            <a:br>
              <a:rPr lang="ru-RU" sz="22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откуда </a:t>
            </a:r>
            <a:r>
              <a:rPr lang="ru-RU" sz="2200" dirty="0">
                <a:solidFill>
                  <a:srgbClr val="FFDC5A"/>
                </a:solidFill>
                <a:latin typeface="Merriweather"/>
              </a:rPr>
              <a:t>взялся, </a:t>
            </a: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а называется</a:t>
            </a:r>
          </a:p>
          <a:p>
            <a:pPr defTabSz="685783">
              <a:lnSpc>
                <a:spcPct val="114000"/>
              </a:lnSpc>
            </a:pP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таким </a:t>
            </a:r>
            <a:r>
              <a:rPr lang="ru-RU" sz="2200" dirty="0">
                <a:solidFill>
                  <a:srgbClr val="FFDC5A"/>
                </a:solidFill>
                <a:latin typeface="Merriweather"/>
              </a:rPr>
              <a:t>праведным именем — </a:t>
            </a: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2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иной </a:t>
            </a:r>
            <a:r>
              <a:rPr lang="ru-RU" sz="2200" dirty="0">
                <a:solidFill>
                  <a:srgbClr val="FFDC5A"/>
                </a:solidFill>
                <a:latin typeface="Merriweather"/>
              </a:rPr>
              <a:t>боярский человек, </a:t>
            </a: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2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200" dirty="0" smtClean="0">
                <a:solidFill>
                  <a:srgbClr val="FFDC5A"/>
                </a:solidFill>
                <a:latin typeface="Merriweather"/>
              </a:rPr>
              <a:t>а </a:t>
            </a:r>
            <a:r>
              <a:rPr lang="ru-RU" sz="2200" dirty="0">
                <a:solidFill>
                  <a:srgbClr val="FFDC5A"/>
                </a:solidFill>
                <a:latin typeface="Merriweather"/>
              </a:rPr>
              <a:t>иной — мужик пашенной…»</a:t>
            </a: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0" y="1317401"/>
            <a:ext cx="1816841" cy="18168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узел 2"/>
          <p:cNvSpPr/>
          <p:nvPr/>
        </p:nvSpPr>
        <p:spPr>
          <a:xfrm>
            <a:off x="738300" y="1317400"/>
            <a:ext cx="1806839" cy="1816841"/>
          </a:xfrm>
          <a:prstGeom prst="flowChartConnector">
            <a:avLst/>
          </a:prstGeom>
          <a:solidFill>
            <a:srgbClr val="F2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91" y="1590680"/>
            <a:ext cx="1584655" cy="12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убийство лжедмитр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27" r="695" b="5699"/>
          <a:stretch/>
        </p:blipFill>
        <p:spPr bwMode="auto">
          <a:xfrm>
            <a:off x="-2" y="-19051"/>
            <a:ext cx="9144001" cy="516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38144"/>
            <a:ext cx="47164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Москвичи не </a:t>
            </a:r>
            <a:r>
              <a:rPr lang="ru-RU" sz="1400" dirty="0" smtClean="0">
                <a:solidFill>
                  <a:prstClr val="white"/>
                </a:solidFill>
              </a:rPr>
              <a:t>верили </a:t>
            </a:r>
            <a:r>
              <a:rPr lang="ru-RU" sz="1400" dirty="0">
                <a:solidFill>
                  <a:prstClr val="white"/>
                </a:solidFill>
              </a:rPr>
              <a:t>в утверждения сторонников Болотникова </a:t>
            </a:r>
            <a:r>
              <a:rPr lang="ru-RU" sz="1400" dirty="0" smtClean="0">
                <a:solidFill>
                  <a:prstClr val="white"/>
                </a:solidFill>
              </a:rPr>
              <a:t>о «спасении </a:t>
            </a:r>
            <a:r>
              <a:rPr lang="ru-RU" sz="1400" dirty="0">
                <a:solidFill>
                  <a:prstClr val="white"/>
                </a:solidFill>
              </a:rPr>
              <a:t>Дмитрия».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Убийство Лжедмитрия</a:t>
            </a:r>
          </a:p>
        </p:txBody>
      </p:sp>
    </p:spTree>
    <p:extLst>
      <p:ext uri="{BB962C8B-B14F-4D97-AF65-F5344CB8AC3E}">
        <p14:creationId xmlns:p14="http://schemas.microsoft.com/office/powerpoint/2010/main" val="100361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854838"/>
            <a:ext cx="3089819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smtClean="0">
                <a:solidFill>
                  <a:prstClr val="white"/>
                </a:solidFill>
              </a:rPr>
              <a:t>битве </a:t>
            </a:r>
            <a:r>
              <a:rPr lang="ru-RU" sz="1400" dirty="0">
                <a:solidFill>
                  <a:prstClr val="white"/>
                </a:solidFill>
              </a:rPr>
              <a:t>у Коломенского </a:t>
            </a:r>
            <a:r>
              <a:rPr lang="ru-RU" sz="1400" dirty="0" smtClean="0">
                <a:solidFill>
                  <a:prstClr val="white"/>
                </a:solidFill>
              </a:rPr>
              <a:t>1606 </a:t>
            </a:r>
            <a:r>
              <a:rPr lang="ru-RU" sz="1400" dirty="0">
                <a:solidFill>
                  <a:prstClr val="white"/>
                </a:solidFill>
              </a:rPr>
              <a:t>года войска Болотникова были разбиты.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Их </a:t>
            </a:r>
            <a:r>
              <a:rPr lang="ru-RU" sz="1400" dirty="0">
                <a:solidFill>
                  <a:prstClr val="white"/>
                </a:solidFill>
              </a:rPr>
              <a:t>остатки отошли в Калугу и Тулу.</a:t>
            </a:r>
          </a:p>
        </p:txBody>
      </p:sp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r="6534"/>
          <a:stretch/>
        </p:blipFill>
        <p:spPr bwMode="auto">
          <a:xfrm>
            <a:off x="3847889" y="712190"/>
            <a:ext cx="5296111" cy="372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2418" y="1090596"/>
            <a:ext cx="63699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Осада Калуги 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1606–1607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годов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Восстановление городских укреплений </a:t>
            </a:r>
            <a:r>
              <a:rPr lang="ru-RU" sz="1403" dirty="0" err="1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Болотниковым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Неудача отрядов воевод Шуйского при осаде Калуги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Серьёзное поражение воевод Шуйского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611" r="3255" b="33518"/>
          <a:stretch/>
        </p:blipFill>
        <p:spPr bwMode="auto">
          <a:xfrm>
            <a:off x="-1" y="-1"/>
            <a:ext cx="916305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58775" y="3397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Воевода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М. В. Скопин-Шуйский во главе войска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427957"/>
            <a:ext cx="6525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Уступки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Шуйского дворянству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48" y="1348615"/>
            <a:ext cx="48030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Разорившимся дворянам и их семьям правительство стало ежедневно выдавать «кормовые» деньги.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941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693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7" y="2662385"/>
            <a:ext cx="50067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 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марте 1607 года был увеличен срок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возвращения беглых крестьян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15 лет.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83823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8" y="3692738"/>
            <a:ext cx="480300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Царь занял 18 тысяч рублей в Троице-Сергиевом монастыре, чтобы выплатить жалованье ратным людям.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47"/>
          <a:stretch/>
        </p:blipFill>
        <p:spPr>
          <a:xfrm>
            <a:off x="7128669" y="1348615"/>
            <a:ext cx="1536861" cy="15747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1"/>
          <a:stretch/>
        </p:blipFill>
        <p:spPr>
          <a:xfrm>
            <a:off x="7124326" y="3050887"/>
            <a:ext cx="1363339" cy="15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623798"/>
            <a:ext cx="2682137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мае 1607 года </a:t>
            </a:r>
            <a:r>
              <a:rPr lang="ru-RU" sz="1400" dirty="0" smtClean="0">
                <a:solidFill>
                  <a:prstClr val="white"/>
                </a:solidFill>
              </a:rPr>
              <a:t>в битве под Каширой войско Ивана Болотникова </a:t>
            </a:r>
            <a:r>
              <a:rPr lang="ru-RU" sz="1400" dirty="0">
                <a:solidFill>
                  <a:prstClr val="white"/>
                </a:solidFill>
              </a:rPr>
              <a:t>было разбито.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 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остатки укрылись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за </a:t>
            </a:r>
            <a:r>
              <a:rPr lang="ru-RU" sz="1400" dirty="0">
                <a:solidFill>
                  <a:prstClr val="white"/>
                </a:solidFill>
              </a:rPr>
              <a:t>стенами Тулы. </a:t>
            </a: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646" r="15397" b="2058"/>
          <a:stretch/>
        </p:blipFill>
        <p:spPr bwMode="auto">
          <a:xfrm>
            <a:off x="3842134" y="696336"/>
            <a:ext cx="5301866" cy="372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9762" y="2095835"/>
            <a:ext cx="136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Осада 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Тулы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Понимание Шуйским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того</a:t>
            </a:r>
            <a:r>
              <a:rPr lang="ru-RU" sz="1400" dirty="0">
                <a:solidFill>
                  <a:srgbClr val="C61648"/>
                </a:solidFill>
              </a:rPr>
              <a:t>, что Тулу не взять силой оружия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Приказ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царя соорудить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плотину на реке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Упе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Затопление части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города и </a:t>
            </a:r>
            <a:r>
              <a:rPr lang="ru-RU" sz="1400" dirty="0">
                <a:solidFill>
                  <a:srgbClr val="C61648"/>
                </a:solidFill>
              </a:rPr>
              <a:t>начало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голода </a:t>
            </a:r>
            <a:r>
              <a:rPr lang="ru-RU" sz="1400" dirty="0">
                <a:solidFill>
                  <a:srgbClr val="C61648"/>
                </a:solidFill>
              </a:rPr>
              <a:t>в Туле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Сдача Болотникова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плен 10 октября 1607 года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5930424" y="2615943"/>
            <a:ext cx="1451134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15862" y="2731354"/>
            <a:ext cx="1660738" cy="145113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68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xn--h1aagokeh.xn--p1ai/wp-content/uploads/2015/10/Y1111-1024x6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t="8430" r="7125" b="14840"/>
          <a:stretch/>
        </p:blipFill>
        <p:spPr bwMode="auto">
          <a:xfrm>
            <a:off x="0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Иван Болотников перед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царём 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Василием Шуйским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1607 году</a:t>
            </a:r>
          </a:p>
        </p:txBody>
      </p:sp>
    </p:spTree>
    <p:extLst>
      <p:ext uri="{BB962C8B-B14F-4D97-AF65-F5344CB8AC3E}">
        <p14:creationId xmlns:p14="http://schemas.microsoft.com/office/powerpoint/2010/main" val="23023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949860"/>
            <a:ext cx="255746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Болотникова сослали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монастырь.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271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006600" y="3271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9574" y="3949860"/>
            <a:ext cx="30878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«Царевича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Петра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»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повесили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6" y="1836333"/>
            <a:ext cx="53308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Расправа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Шуйского </a:t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восставшими </a:t>
            </a:r>
          </a:p>
        </p:txBody>
      </p:sp>
      <p:sp>
        <p:nvSpPr>
          <p:cNvPr id="9" name="Овал 8"/>
          <p:cNvSpPr/>
          <p:nvPr/>
        </p:nvSpPr>
        <p:spPr>
          <a:xfrm>
            <a:off x="5654424" y="32715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4424" y="3949860"/>
            <a:ext cx="251158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Большинство повстанцев отпустили.</a:t>
            </a:r>
          </a:p>
        </p:txBody>
      </p:sp>
      <p:pic>
        <p:nvPicPr>
          <p:cNvPr id="14338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6" r="5500" b="-149"/>
          <a:stretch/>
        </p:blipFill>
        <p:spPr bwMode="auto">
          <a:xfrm>
            <a:off x="6803270" y="1017933"/>
            <a:ext cx="1731883" cy="260610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9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Царь Василий Шуйский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" name="Picture 2" descr="https://upload.wikimedia.org/wikipedia/commons/9/98/Vasily_shuysk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7070" r="5372" b="8898"/>
          <a:stretch/>
        </p:blipFill>
        <p:spPr bwMode="auto">
          <a:xfrm>
            <a:off x="2433717" y="-14068"/>
            <a:ext cx="4228014" cy="517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96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5/58/Pseudo-Dimitrij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r="7661" b="11213"/>
          <a:stretch/>
        </p:blipFill>
        <p:spPr bwMode="auto">
          <a:xfrm>
            <a:off x="4560486" y="0"/>
            <a:ext cx="46052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1092" r="7793" b="9477"/>
          <a:stretch/>
        </p:blipFill>
        <p:spPr>
          <a:xfrm>
            <a:off x="0" y="0"/>
            <a:ext cx="4560485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p12.nevsepic.com.ua/1-1/1357935329-1073720-www.nevsepic.com.u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3633" r="2251" b="3429"/>
          <a:stretch/>
        </p:blipFill>
        <p:spPr bwMode="auto">
          <a:xfrm>
            <a:off x="-42203" y="-14069"/>
            <a:ext cx="9186203" cy="51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42422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П. Рыженко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Смутное время. 2003</a:t>
            </a:r>
          </a:p>
        </p:txBody>
      </p:sp>
    </p:spTree>
    <p:extLst>
      <p:ext uri="{BB962C8B-B14F-4D97-AF65-F5344CB8AC3E}">
        <p14:creationId xmlns:p14="http://schemas.microsoft.com/office/powerpoint/2010/main" val="20856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7374"/>
            <a:ext cx="65379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Смута в Российском государстве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396030"/>
            <a:ext cx="517980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роблемы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внутри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государства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привели </a:t>
            </a:r>
            <a:br>
              <a:rPr lang="ru-RU" sz="1800" dirty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русский престол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Лжедмитрия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I.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404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3198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277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12893"/>
            <a:ext cx="5719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Стремление бояр к власти и личной выгоде стало причиной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избрания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царём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Шуйского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06703"/>
            <a:ext cx="5719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Восстание Ивана Болотникова стало ответом на кризис в стране.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41856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4178601"/>
            <a:ext cx="649499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Шуйском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 России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фактически </a:t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началась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гражданская война.</a:t>
            </a:r>
          </a:p>
        </p:txBody>
      </p:sp>
    </p:spTree>
    <p:extLst>
      <p:ext uri="{BB962C8B-B14F-4D97-AF65-F5344CB8AC3E}">
        <p14:creationId xmlns:p14="http://schemas.microsoft.com/office/powerpoint/2010/main" val="21692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16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0" y="1681162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Царствование Лжедмитрия 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I.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4817" y="15897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4817" y="28774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4817" y="40628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817" y="3008992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Царь Василий Шуйский.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0" y="4217963"/>
            <a:ext cx="51002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Выступление Ивана Болотникова.</a:t>
            </a:r>
          </a:p>
        </p:txBody>
      </p:sp>
    </p:spTree>
    <p:extLst>
      <p:ext uri="{BB962C8B-B14F-4D97-AF65-F5344CB8AC3E}">
        <p14:creationId xmlns:p14="http://schemas.microsoft.com/office/powerpoint/2010/main" val="19056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" t="13366" r="1142" b="3933"/>
          <a:stretch/>
        </p:blipFill>
        <p:spPr>
          <a:xfrm>
            <a:off x="-46495" y="0"/>
            <a:ext cx="919049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К.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Лебедев</a:t>
            </a: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. Вступление войск Лжедмитрия I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Москву.</a:t>
            </a:r>
            <a:b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Конец </a:t>
            </a:r>
            <a:r>
              <a:rPr lang="en-US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XIX </a:t>
            </a:r>
            <a:r>
              <a:rPr lang="ru-RU" sz="11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0245" y="1884969"/>
            <a:ext cx="29835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Признание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Лжедмитрия I</a:t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Москве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Желание москвичей убедиться в том, что перед ними истинный Дмитрий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Требование встречи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Марии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Нагой с «чудом спасшимся» царевичем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Наличие выдающихся актёрских способностей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у </a:t>
            </a:r>
            <a:r>
              <a:rPr lang="ru-RU" sz="1400" dirty="0">
                <a:solidFill>
                  <a:srgbClr val="C61648"/>
                </a:solidFill>
              </a:rPr>
              <a:t>Лжедмитрия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4537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Умелый розыгрыш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сцены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встречи матери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сына перед толпой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38146" y="2723665"/>
            <a:ext cx="123569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15862" y="2946798"/>
            <a:ext cx="1660738" cy="123569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Мария Фёдоровна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Нагая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052" name="Picture 4" descr="https://static.biblioclub.ru/art_portal/pictures/437/437216/rjna085_catp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11964" b="13060"/>
          <a:stretch/>
        </p:blipFill>
        <p:spPr bwMode="auto">
          <a:xfrm>
            <a:off x="2406889" y="0"/>
            <a:ext cx="435355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47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7319</TotalTime>
  <Words>740</Words>
  <Application>Microsoft Office PowerPoint</Application>
  <PresentationFormat>Экран (16:9)</PresentationFormat>
  <Paragraphs>225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Theano Didot</vt:lpstr>
      <vt:lpstr>Arial</vt:lpstr>
      <vt:lpstr>Calibri</vt:lpstr>
      <vt:lpstr>Merriweather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413</cp:revision>
  <dcterms:created xsi:type="dcterms:W3CDTF">2015-12-14T06:35:07Z</dcterms:created>
  <dcterms:modified xsi:type="dcterms:W3CDTF">2018-04-02T11:50:46Z</dcterms:modified>
</cp:coreProperties>
</file>