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8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1" r:id="rId9"/>
    <p:sldId id="333" r:id="rId10"/>
    <p:sldId id="332" r:id="rId11"/>
    <p:sldId id="334" r:id="rId12"/>
    <p:sldId id="335" r:id="rId13"/>
    <p:sldId id="337" r:id="rId14"/>
    <p:sldId id="336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</p:sldIdLst>
  <p:sldSz cx="9144000" cy="5143500" type="screen16x9"/>
  <p:notesSz cx="6858000" cy="9144000"/>
  <p:embeddedFontLst>
    <p:embeddedFont>
      <p:font typeface="Theano Didot" panose="020B0604020202020204" charset="0"/>
      <p:regular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  <p:embeddedFont>
      <p:font typeface="Merriweather" panose="00000500000000000000" pitchFamily="2" charset="-52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62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39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67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5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02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53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75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77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17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7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6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07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98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0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99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76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50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4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03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25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1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7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15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77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5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57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8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04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72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39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42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5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209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675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371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42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63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597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61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9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38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8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38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8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1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8" y="395494"/>
            <a:ext cx="6765810" cy="43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4" y="376238"/>
            <a:ext cx="4192443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Значение Петровских преобразований в истории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5374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7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4450"/>
            <a:ext cx="3763926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представлении Петра I государство было воплощением общего блага.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Общество Пётр видел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как </a:t>
            </a:r>
            <a:r>
              <a:rPr lang="ru-RU" sz="1400" dirty="0">
                <a:solidFill>
                  <a:prstClr val="black"/>
                </a:solidFill>
              </a:rPr>
              <a:t>огромный и сложный механизм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Все должны находиться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 своих местах и чётко выполнять обязанности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Подобное устройство Пётр I называл «регулярным государством»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Россия при Петре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16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313712"/>
            <a:ext cx="282643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стремился создать законодательную систему, регламентирующую общественную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частную жизнь. </a:t>
            </a:r>
          </a:p>
        </p:txBody>
      </p:sp>
    </p:spTree>
    <p:extLst>
      <p:ext uri="{BB962C8B-B14F-4D97-AF65-F5344CB8AC3E}">
        <p14:creationId xmlns:p14="http://schemas.microsoft.com/office/powerpoint/2010/main" val="29999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74783"/>
            <a:ext cx="4033837" cy="1282837"/>
            <a:chOff x="358776" y="2027948"/>
            <a:chExt cx="4033837" cy="128283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027948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Россия при Петре </a:t>
              </a:r>
              <a:r>
                <a:rPr lang="en-US" sz="2800" dirty="0" smtClean="0">
                  <a:solidFill>
                    <a:srgbClr val="FFDC5A"/>
                  </a:solidFill>
                  <a:latin typeface="Merriweather"/>
                </a:rPr>
                <a:t>I</a:t>
              </a:r>
              <a:endParaRPr lang="ru-RU" sz="2800" dirty="0" smtClean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14184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системе, выстроенной </a:t>
              </a:r>
              <a:r>
                <a:rPr lang="ru-RU" sz="1400" dirty="0" smtClean="0">
                  <a:solidFill>
                    <a:prstClr val="white"/>
                  </a:solidFill>
                </a:rPr>
                <a:t>Петром </a:t>
              </a:r>
              <a:r>
                <a:rPr lang="en-US" sz="1400" dirty="0" smtClean="0">
                  <a:solidFill>
                    <a:prstClr val="white"/>
                  </a:solidFill>
                </a:rPr>
                <a:t>I</a:t>
              </a:r>
              <a:r>
                <a:rPr lang="ru-RU" sz="1400" dirty="0" smtClean="0">
                  <a:solidFill>
                    <a:prstClr val="white"/>
                  </a:solidFill>
                </a:rPr>
                <a:t>, </a:t>
              </a: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человек </a:t>
              </a:r>
              <a:r>
                <a:rPr lang="ru-RU" sz="1400" dirty="0">
                  <a:solidFill>
                    <a:prstClr val="white"/>
                  </a:solidFill>
                </a:rPr>
                <a:t>воспринимался как составная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часть </a:t>
              </a:r>
              <a:r>
                <a:rPr lang="ru-RU" sz="1400" dirty="0">
                  <a:solidFill>
                    <a:prstClr val="white"/>
                  </a:solidFill>
                </a:rPr>
                <a:t>государства. </a:t>
              </a:r>
            </a:p>
          </p:txBody>
        </p:sp>
      </p:grpSp>
      <p:pic>
        <p:nvPicPr>
          <p:cNvPr id="4098" name="Picture 2" descr="ÐÐ°ÑÑÐ¸Ð½ÐºÐ¸ Ð¿Ð¾ Ð·Ð°Ð¿ÑÐ¾ÑÑ Ð¾Ð±ÑÐµÑÑÐ²Ð¾ Ð¿ÐµÑÑ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0223" y="842341"/>
            <a:ext cx="4433778" cy="35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6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Прогулка Петра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производства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206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7178" y="2220929"/>
            <a:ext cx="2234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Российские мануфактуры могли обеспечить оружием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 </a:t>
            </a:r>
            <a:r>
              <a:rPr lang="ru-RU" sz="1400" dirty="0">
                <a:solidFill>
                  <a:srgbClr val="003BB2"/>
                </a:solidFill>
              </a:rPr>
              <a:t>экипировкой армию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 </a:t>
            </a:r>
            <a:r>
              <a:rPr lang="ru-RU" sz="1400" dirty="0">
                <a:solidFill>
                  <a:srgbClr val="003BB2"/>
                </a:solidFill>
              </a:rPr>
              <a:t>флот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706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3005" y="1980102"/>
            <a:ext cx="326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Возникли </a:t>
            </a:r>
            <a:r>
              <a:rPr lang="ru-RU" sz="1400" dirty="0">
                <a:solidFill>
                  <a:srgbClr val="404040"/>
                </a:solidFill>
              </a:rPr>
              <a:t>новые </a:t>
            </a:r>
            <a:r>
              <a:rPr lang="ru-RU" sz="1400" dirty="0" smtClean="0">
                <a:solidFill>
                  <a:srgbClr val="404040"/>
                </a:solidFill>
              </a:rPr>
              <a:t>отрасли производства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706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95" y="3108690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Появилась собственная военная промышленность</a:t>
            </a:r>
          </a:p>
        </p:txBody>
      </p:sp>
      <p:cxnSp>
        <p:nvCxnSpPr>
          <p:cNvPr id="23" name="Скругленная соединительная линия 22"/>
          <p:cNvCxnSpPr>
            <a:stCxn id="12" idx="1"/>
            <a:endCxn id="14" idx="3"/>
          </p:cNvCxnSpPr>
          <p:nvPr/>
        </p:nvCxnSpPr>
        <p:spPr>
          <a:xfrm rot="10800000">
            <a:off x="4614326" y="2241713"/>
            <a:ext cx="771880" cy="5586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endCxn id="20" idx="3"/>
          </p:cNvCxnSpPr>
          <p:nvPr/>
        </p:nvCxnSpPr>
        <p:spPr>
          <a:xfrm rot="10800000" flipV="1">
            <a:off x="4614327" y="2800350"/>
            <a:ext cx="747983" cy="5699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1167"/>
            <a:ext cx="4540102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получения выхода к Балтийскому морю Россия стала более активно участвовать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мировых рыночных отношениях.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85408" y="131728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Государство сосредотачивало в своих руках всю торговлю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и </a:t>
            </a:r>
            <a:r>
              <a:rPr lang="ru-RU" sz="1400" dirty="0">
                <a:solidFill>
                  <a:srgbClr val="003BB2"/>
                </a:solidFill>
              </a:rPr>
              <a:t>предпринимательство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2211" y="131728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Для открытия предприятия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необходимо было обратиться в Берг- или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Мануфактур-коллегию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2211" y="2890582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Они </a:t>
            </a:r>
            <a:r>
              <a:rPr lang="ru-RU" sz="1400" dirty="0" smtClean="0">
                <a:solidFill>
                  <a:srgbClr val="003BB2"/>
                </a:solidFill>
              </a:rPr>
              <a:t>распределяли </a:t>
            </a:r>
            <a:r>
              <a:rPr lang="ru-RU" sz="1400" dirty="0">
                <a:solidFill>
                  <a:srgbClr val="003BB2"/>
                </a:solidFill>
              </a:rPr>
              <a:t>заказы, контролировали </a:t>
            </a:r>
            <a:r>
              <a:rPr lang="ru-RU" sz="1400" dirty="0" smtClean="0">
                <a:solidFill>
                  <a:srgbClr val="003BB2"/>
                </a:solidFill>
              </a:rPr>
              <a:t>качество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и количество продукции, выдавали ссуды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5882" y="299830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Большинство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предприятий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работало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государство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519106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86322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72566" y="33676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производства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220446"/>
            <a:ext cx="2234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В 1721 году владельцам заводов было разрешено покупать целые деревни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с </a:t>
            </a:r>
            <a:r>
              <a:rPr lang="ru-RU" sz="1400" dirty="0">
                <a:solidFill>
                  <a:srgbClr val="003BB2"/>
                </a:solidFill>
              </a:rPr>
              <a:t>крестьянами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7618" y="1893646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Предприятие </a:t>
            </a:r>
            <a:r>
              <a:rPr lang="ru-RU" sz="1400" dirty="0">
                <a:solidFill>
                  <a:srgbClr val="404040"/>
                </a:solidFill>
              </a:rPr>
              <a:t>превращалось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своеобразную «крепостную мануфактуру»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2895003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Рабочие </a:t>
            </a:r>
            <a:r>
              <a:rPr lang="ru-RU" sz="1400" dirty="0">
                <a:solidFill>
                  <a:srgbClr val="404040"/>
                </a:solidFill>
              </a:rPr>
              <a:t>оказывались в полной зависимости от владельца завода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Развитие производства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16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-10633"/>
            <a:ext cx="9144000" cy="51567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842243"/>
            <a:ext cx="2826436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Петре 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была создана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профессиональная регулярная армия. </a:t>
            </a:r>
          </a:p>
        </p:txBody>
      </p:sp>
    </p:spTree>
    <p:extLst>
      <p:ext uri="{BB962C8B-B14F-4D97-AF65-F5344CB8AC3E}">
        <p14:creationId xmlns:p14="http://schemas.microsoft.com/office/powerpoint/2010/main" val="2236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830085"/>
            <a:ext cx="2826436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уделял большое внимание строевой подготовке солдат. </a:t>
            </a:r>
          </a:p>
        </p:txBody>
      </p:sp>
    </p:spTree>
    <p:extLst>
      <p:ext uri="{BB962C8B-B14F-4D97-AF65-F5344CB8AC3E}">
        <p14:creationId xmlns:p14="http://schemas.microsoft.com/office/powerpoint/2010/main" val="14278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Устройство армии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206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8241" y="2323804"/>
            <a:ext cx="2234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Подобное устройство армии сохранялось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России до реформ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1860–1870-х годов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706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3005" y="1872380"/>
            <a:ext cx="3265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Пётр I ввёл рекрутские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наборы </a:t>
            </a:r>
            <a:r>
              <a:rPr lang="ru-RU" sz="1400" dirty="0">
                <a:solidFill>
                  <a:srgbClr val="404040"/>
                </a:solidFill>
              </a:rPr>
              <a:t>крестьян и горожан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пожизненную службу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706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95" y="3108690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Дворяне </a:t>
            </a:r>
            <a:r>
              <a:rPr lang="ru-RU" sz="1400" dirty="0">
                <a:solidFill>
                  <a:srgbClr val="404040"/>
                </a:solidFill>
              </a:rPr>
              <a:t>могли служить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протяжении всей жизни</a:t>
            </a:r>
          </a:p>
        </p:txBody>
      </p:sp>
      <p:cxnSp>
        <p:nvCxnSpPr>
          <p:cNvPr id="23" name="Скругленная соединительная линия 22"/>
          <p:cNvCxnSpPr>
            <a:stCxn id="12" idx="1"/>
            <a:endCxn id="14" idx="3"/>
          </p:cNvCxnSpPr>
          <p:nvPr/>
        </p:nvCxnSpPr>
        <p:spPr>
          <a:xfrm rot="10800000">
            <a:off x="4614326" y="2241713"/>
            <a:ext cx="771880" cy="5586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endCxn id="20" idx="3"/>
          </p:cNvCxnSpPr>
          <p:nvPr/>
        </p:nvCxnSpPr>
        <p:spPr>
          <a:xfrm rot="10800000" flipV="1">
            <a:off x="4614327" y="2800350"/>
            <a:ext cx="747983" cy="5699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2038581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Табель о рангах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624817"/>
            <a:ext cx="40338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Давала </a:t>
            </a:r>
            <a:r>
              <a:rPr lang="ru-RU" sz="1400" dirty="0">
                <a:solidFill>
                  <a:prstClr val="white"/>
                </a:solidFill>
              </a:rPr>
              <a:t>возможность продвинуться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службе выходцам из разных сословий. </a:t>
            </a:r>
          </a:p>
        </p:txBody>
      </p:sp>
      <p:pic>
        <p:nvPicPr>
          <p:cNvPr id="5122" name="Picture 2" descr="ÐÐ°ÑÑÐ¸Ð½ÐºÐ¸ Ð¿Ð¾ Ð·Ð°Ð¿ÑÐ¾ÑÑ ÑÐ°Ð±ÐµÐ»Ñ Ð¾ ÑÐ°Ð½Ð³Ð°Ñ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23" y="842341"/>
            <a:ext cx="4454965" cy="35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4442"/>
            <a:ext cx="3902149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Созданные Петром I Сенат и </a:t>
            </a:r>
            <a:r>
              <a:rPr lang="ru-RU" sz="1400" dirty="0" smtClean="0">
                <a:solidFill>
                  <a:prstClr val="white"/>
                </a:solidFill>
              </a:rPr>
              <a:t>коллегии </a:t>
            </a:r>
            <a:r>
              <a:rPr lang="ru-RU" sz="1400" dirty="0">
                <a:solidFill>
                  <a:prstClr val="white"/>
                </a:solidFill>
              </a:rPr>
              <a:t>работали успешно.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538740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сфере управления были недоработки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8910" y="1996239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 удалось отделить суд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от </a:t>
            </a:r>
            <a:r>
              <a:rPr lang="ru-RU" sz="1400" dirty="0">
                <a:solidFill>
                  <a:srgbClr val="404040"/>
                </a:solidFill>
              </a:rPr>
              <a:t>администрации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8910" y="3002725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</a:t>
            </a:r>
            <a:r>
              <a:rPr lang="ru-RU" sz="1400" dirty="0" smtClean="0">
                <a:solidFill>
                  <a:srgbClr val="404040"/>
                </a:solidFill>
              </a:rPr>
              <a:t>е </a:t>
            </a:r>
            <a:r>
              <a:rPr lang="ru-RU" sz="1400" dirty="0">
                <a:solidFill>
                  <a:srgbClr val="404040"/>
                </a:solidFill>
              </a:rPr>
              <a:t>хватало квалифицированных кадров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Система управления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153732"/>
            <a:ext cx="282643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Некоторые идеи Петра I так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 получили практического применения из-за существования иерархии в среде чиновников. </a:t>
            </a:r>
          </a:p>
        </p:txBody>
      </p:sp>
    </p:spTree>
    <p:extLst>
      <p:ext uri="{BB962C8B-B14F-4D97-AF65-F5344CB8AC3E}">
        <p14:creationId xmlns:p14="http://schemas.microsoft.com/office/powerpoint/2010/main" val="30122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53064"/>
            <a:ext cx="3902149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Армейский </a:t>
            </a:r>
            <a:r>
              <a:rPr lang="ru-RU" sz="1400" dirty="0">
                <a:solidFill>
                  <a:prstClr val="white"/>
                </a:solidFill>
              </a:rPr>
              <a:t>полковник не мог открыто возразить руководителю Военной коллегии, хоть и имел на это право.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Часто нарушался порядок рассмотрения дел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разных инстанциях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Из личной канцелярии царя выходили письменные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устные распоряжения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Распоряжения приводились </a:t>
            </a:r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ru-RU" sz="1400" dirty="0" smtClean="0">
                <a:solidFill>
                  <a:prstClr val="black"/>
                </a:solidFill>
              </a:rPr>
              <a:t>действие </a:t>
            </a:r>
            <a:r>
              <a:rPr lang="ru-RU" sz="1400" dirty="0">
                <a:solidFill>
                  <a:prstClr val="black"/>
                </a:solidFill>
              </a:rPr>
              <a:t>в обход </a:t>
            </a:r>
            <a:r>
              <a:rPr lang="ru-RU" sz="1400" dirty="0" smtClean="0">
                <a:solidFill>
                  <a:prstClr val="black"/>
                </a:solidFill>
              </a:rPr>
              <a:t>Сената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коллегий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Система управления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3817"/>
            <a:ext cx="3274828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Пётр I занимался обучением придворных хорошим манерам.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82079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Посетителей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Кунсткамеры угощали чаем и сладостями.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Бесплатно раздавались учебники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книги, которые не удалось продать.</a:t>
            </a:r>
          </a:p>
        </p:txBody>
      </p:sp>
      <p:pic>
        <p:nvPicPr>
          <p:cNvPr id="7170" name="Picture 2" descr="ÐÐ°ÑÑÐ¸Ð½ÐºÐ¸ Ð¿Ð¾ Ð·Ð°Ð¿ÑÐ¾ÑÑ ÑÐ¸Ð½Ð¾Ð²Ð½Ð¸ÐºÐ¸ Ð¿ÑÐ¸ Ð¿ÐµÑÑ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6" y="883444"/>
            <a:ext cx="2919826" cy="34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1673105"/>
            <a:ext cx="2826436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Слишком большим стал разрыв между верхними слоями общества и простым народом. </a:t>
            </a:r>
          </a:p>
        </p:txBody>
      </p:sp>
    </p:spTree>
    <p:extLst>
      <p:ext uri="{BB962C8B-B14F-4D97-AF65-F5344CB8AC3E}">
        <p14:creationId xmlns:p14="http://schemas.microsoft.com/office/powerpoint/2010/main" val="38134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53517"/>
            <a:ext cx="4033837" cy="1282837"/>
            <a:chOff x="358776" y="2027948"/>
            <a:chExt cx="4033837" cy="128283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027948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Строевая подготовка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14184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Чтобы научить </a:t>
              </a:r>
              <a:r>
                <a:rPr lang="ru-RU" sz="1400" dirty="0" smtClean="0">
                  <a:solidFill>
                    <a:prstClr val="white"/>
                  </a:solidFill>
                </a:rPr>
                <a:t>солдат </a:t>
              </a:r>
              <a:r>
                <a:rPr lang="ru-RU" sz="1400" dirty="0">
                  <a:solidFill>
                    <a:prstClr val="white"/>
                  </a:solidFill>
                </a:rPr>
                <a:t>отличать право и лево, царь приказал примотать им на левую ногу сено, а на </a:t>
              </a:r>
              <a:r>
                <a:rPr lang="ru-RU" sz="1400" dirty="0" smtClean="0">
                  <a:solidFill>
                    <a:prstClr val="white"/>
                  </a:solidFill>
                </a:rPr>
                <a:t>правую – солому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474" y="842341"/>
            <a:ext cx="4426528" cy="350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при Петре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390703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Печатным книгам не удалось вытеснить рукописные.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07733"/>
            <a:ext cx="44560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Сохранялась традиция русской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иконописи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88420"/>
            <a:ext cx="4232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произошло принципиальных изменений в жизни крестьян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горожан.</a:t>
            </a:r>
          </a:p>
        </p:txBody>
      </p:sp>
      <p:pic>
        <p:nvPicPr>
          <p:cNvPr id="19" name="Picture 2" descr="Картинки по запросу петр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03" y="1626780"/>
            <a:ext cx="3763097" cy="3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Во время Северной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войны Пётр </a:t>
            </a:r>
            <a:r>
              <a:rPr lang="ru-RU" sz="1400" dirty="0">
                <a:solidFill>
                  <a:prstClr val="black"/>
                </a:solidFill>
              </a:rPr>
              <a:t>I провёл реорганизацию дипломатической службы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Российские представительства появились в Турции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государствах Западной Европы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Дипломаты собирали информацию о внутренней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внешней политике стран, отстаивали престиж России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Внешняя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85407" y="142500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1708 году в Лондоне арестовали российского посла Андрея Матвеева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2211" y="1532726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Это вызвало возмущение русского правительства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2211" y="2890582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Английский парламент принял закон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о </a:t>
            </a:r>
            <a:r>
              <a:rPr lang="ru-RU" sz="1400" dirty="0">
                <a:solidFill>
                  <a:srgbClr val="003BB2"/>
                </a:solidFill>
              </a:rPr>
              <a:t>неприкосновенности иностранных дипломатов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5882" y="2998303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1710 году посол Англии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Уитворт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принёс Петру I официальные извинения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519106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86322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72566" y="33676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Внешняя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Штурм крепости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Нотебург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1846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5465"/>
            <a:ext cx="2805545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Победа в Северной войне укрепила международный авторитет России.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Гангутское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сражение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50627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начале Северной войны Пётр I просил Англию о посредничестве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переговорах со Швецией.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Позже он уже сам выступал посредником между воюющими европейскими государствами.</a:t>
            </a:r>
          </a:p>
        </p:txBody>
      </p:sp>
      <p:pic>
        <p:nvPicPr>
          <p:cNvPr id="1026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4" y="893618"/>
            <a:ext cx="2919828" cy="340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 flipV="1">
            <a:off x="0" y="1"/>
            <a:ext cx="9155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20709"/>
            <a:ext cx="3106881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1717 году был заключён союз с Францией и Пруссией.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arlotte Christine Sophia of Brunswick-WolfenbÃ¼tt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1" cy="51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https://upload.wikimedia.org/wikipedia/commons/a/ae/Czarevich_Alexei_by_Bernhard_Christoph_Francke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4572001" cy="52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3672000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Царевич Алексей и принцесса Шарлотта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6/66/Carl_Frederick_of_Sweden_c_1722_by_David_von_Kraff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2783" y="1"/>
            <a:ext cx="45512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Ð½Ð½Ð° ÐÐµÑÑÐ¾Ð²Ð½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96" y="0"/>
            <a:ext cx="4608678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672000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Анна Петровна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Карл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Фридрих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Гольштейн-Готторпский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Растущее могущество России вызвало недовольство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европейских </a:t>
            </a:r>
            <a:r>
              <a:rPr lang="ru-RU" sz="1400" dirty="0">
                <a:solidFill>
                  <a:prstClr val="black"/>
                </a:solidFill>
              </a:rPr>
              <a:t>стран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1719 году Англия добилась международной изоляции России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Дания </a:t>
            </a:r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Пруссия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отказались </a:t>
            </a:r>
            <a:r>
              <a:rPr lang="ru-RU" sz="1400" dirty="0">
                <a:solidFill>
                  <a:prstClr val="black"/>
                </a:solidFill>
              </a:rPr>
              <a:t>от </a:t>
            </a:r>
            <a:r>
              <a:rPr lang="ru-RU" sz="1400" dirty="0" smtClean="0">
                <a:solidFill>
                  <a:prstClr val="black"/>
                </a:solidFill>
              </a:rPr>
              <a:t>союза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Россией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Внешняя политика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5000" r="-11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42431"/>
            <a:ext cx="3955312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Во </a:t>
            </a:r>
            <a:r>
              <a:rPr lang="ru-RU" sz="1400" dirty="0">
                <a:solidFill>
                  <a:prstClr val="white"/>
                </a:solidFill>
              </a:rPr>
              <a:t>многих европейских государствах понятия «правый» и «левый» различали только образованные люди.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Ф. Перро.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Сражение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Гренгаме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1841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65844"/>
            <a:ext cx="4033837" cy="1282837"/>
            <a:chOff x="358776" y="2038581"/>
            <a:chExt cx="4033837" cy="128283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038581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Внешняя политика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24817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конце своего правления Пётр I добился стратегического союза с Францией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и </a:t>
              </a:r>
              <a:r>
                <a:rPr lang="ru-RU" sz="1400" dirty="0">
                  <a:solidFill>
                    <a:prstClr val="white"/>
                  </a:solidFill>
                </a:rPr>
                <a:t>империей Габсбургов. </a:t>
              </a:r>
            </a:p>
          </p:txBody>
        </p:sp>
      </p:grpSp>
      <p:pic>
        <p:nvPicPr>
          <p:cNvPr id="4098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0623" y="841664"/>
            <a:ext cx="4453378" cy="34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2179334"/>
            <a:ext cx="28264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1722 году начался Персидский поход. </a:t>
            </a:r>
          </a:p>
        </p:txBody>
      </p:sp>
    </p:spTree>
    <p:extLst>
      <p:ext uri="{BB962C8B-B14F-4D97-AF65-F5344CB8AC3E}">
        <p14:creationId xmlns:p14="http://schemas.microsoft.com/office/powerpoint/2010/main" val="42400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544" y="2179334"/>
            <a:ext cx="28264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1722 году начался Персидский поход. </a:t>
            </a:r>
          </a:p>
        </p:txBody>
      </p:sp>
      <p:sp>
        <p:nvSpPr>
          <p:cNvPr id="7" name="Овал 6"/>
          <p:cNvSpPr/>
          <p:nvPr/>
        </p:nvSpPr>
        <p:spPr>
          <a:xfrm>
            <a:off x="6874872" y="2770597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939979" y="1973353"/>
            <a:ext cx="1437294" cy="598053"/>
          </a:xfrm>
          <a:prstGeom prst="wedgeRectCallout">
            <a:avLst>
              <a:gd name="adj1" fmla="val -47567"/>
              <a:gd name="adj2" fmla="val 912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Дербент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027272" y="2922997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567792" y="3185562"/>
            <a:ext cx="1437294" cy="598053"/>
          </a:xfrm>
          <a:prstGeom prst="wedgeRectCallout">
            <a:avLst>
              <a:gd name="adj1" fmla="val 55814"/>
              <a:gd name="adj2" fmla="val -8419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Баку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Е. Лансере.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Флот Петра Великого.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1909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5223"/>
            <a:ext cx="3377045" cy="1225290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Новые территориальные приобретения были для Петра I шагом к установлению контроля над торговыми путями в Индию.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677749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Значение Петровских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преобразований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истории страны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827" y="1933647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Реформы Петра I и их последствия носят достаточно противоречивый характер.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0791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806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7" y="3296621"/>
            <a:ext cx="4453882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положено начало созданию российской промышленности,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то же время усилился крепостнический гнёт.</a:t>
            </a:r>
          </a:p>
        </p:txBody>
      </p:sp>
    </p:spTree>
    <p:extLst>
      <p:ext uri="{BB962C8B-B14F-4D97-AF65-F5344CB8AC3E}">
        <p14:creationId xmlns:p14="http://schemas.microsoft.com/office/powerpoint/2010/main" val="15754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677749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Значение Петровских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преобразований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истории страны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827" y="1933647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Изменилось административное устройство государства, Россия стала одной из ведущих мировых держав.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0791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5806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5" y="3580619"/>
            <a:ext cx="521241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Возникли социальные и экономические проблемы, требующие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37794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04123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Х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арактер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Петровских реформ.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932306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Успехи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неудачи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преобразований.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692585"/>
            <a:ext cx="4408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Превращение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в ведущую мировую державу.</a:t>
            </a:r>
          </a:p>
        </p:txBody>
      </p:sp>
    </p:spTree>
    <p:extLst>
      <p:ext uri="{BB962C8B-B14F-4D97-AF65-F5344CB8AC3E}">
        <p14:creationId xmlns:p14="http://schemas.microsoft.com/office/powerpoint/2010/main" val="14864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Допетровские реформы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383704"/>
            <a:ext cx="37755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службу приезжали иностранные специалисты.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07733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полки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нового строя».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165419"/>
            <a:ext cx="4232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Создавались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мануфактуры.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549"/>
                    </a14:imgEffect>
                    <a14:imgEffect>
                      <a14:saturation sat="117000"/>
                    </a14:imgEffect>
                    <a14:imgEffect>
                      <a14:brightnessContrast bright="44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05"/>
          <a:stretch/>
        </p:blipFill>
        <p:spPr>
          <a:xfrm flipH="1">
            <a:off x="5342976" y="395077"/>
            <a:ext cx="3429000" cy="44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Отличались </a:t>
            </a:r>
            <a:r>
              <a:rPr lang="ru-RU" sz="1400" dirty="0">
                <a:solidFill>
                  <a:prstClr val="black"/>
                </a:solidFill>
              </a:rPr>
              <a:t>масштабом проведения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Затронули </a:t>
            </a:r>
            <a:r>
              <a:rPr lang="ru-RU" sz="1400" dirty="0">
                <a:solidFill>
                  <a:prstClr val="black"/>
                </a:solidFill>
              </a:rPr>
              <a:t>все сферы жизни общества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Изменился </a:t>
            </a:r>
            <a:r>
              <a:rPr lang="ru-RU" sz="1400" dirty="0">
                <a:solidFill>
                  <a:prstClr val="black"/>
                </a:solidFill>
              </a:rPr>
              <a:t>не только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образ </a:t>
            </a:r>
            <a:r>
              <a:rPr lang="ru-RU" sz="1400" dirty="0">
                <a:solidFill>
                  <a:prstClr val="black"/>
                </a:solidFill>
              </a:rPr>
              <a:t>жизни людей,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но </a:t>
            </a:r>
            <a:r>
              <a:rPr lang="ru-RU" sz="1400" dirty="0">
                <a:solidFill>
                  <a:prstClr val="black"/>
                </a:solidFill>
              </a:rPr>
              <a:t>и их мировосприятие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Реформы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при Петре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390703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Росло представление о силе человеческого разума и науки.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569233"/>
            <a:ext cx="445606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Петра I реформы основывались на рациональных началах, разумных нормах и правилах.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717867"/>
            <a:ext cx="423278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Модернизация проходила через активное государственное вмешательство в экономику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социальные отношения.</a:t>
            </a:r>
          </a:p>
        </p:txBody>
      </p:sp>
      <p:pic>
        <p:nvPicPr>
          <p:cNvPr id="19" name="Picture 2" descr="Картинки по запросу петр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03" y="1626780"/>
            <a:ext cx="3763097" cy="35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907</Words>
  <Application>Microsoft Office PowerPoint</Application>
  <PresentationFormat>Экран (16:9)</PresentationFormat>
  <Paragraphs>235</Paragraphs>
  <Slides>46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Theano Didot</vt:lpstr>
      <vt:lpstr>Roboto</vt:lpstr>
      <vt:lpstr>Arial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2018-07-11T07:20:32Z</dcterms:created>
  <dcterms:modified xsi:type="dcterms:W3CDTF">2018-07-11T07:20:44Z</dcterms:modified>
</cp:coreProperties>
</file>