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72"/>
  </p:notesMasterIdLst>
  <p:sldIdLst>
    <p:sldId id="267" r:id="rId2"/>
    <p:sldId id="448" r:id="rId3"/>
    <p:sldId id="525" r:id="rId4"/>
    <p:sldId id="529" r:id="rId5"/>
    <p:sldId id="527" r:id="rId6"/>
    <p:sldId id="528" r:id="rId7"/>
    <p:sldId id="604" r:id="rId8"/>
    <p:sldId id="530" r:id="rId9"/>
    <p:sldId id="531" r:id="rId10"/>
    <p:sldId id="532" r:id="rId11"/>
    <p:sldId id="535" r:id="rId12"/>
    <p:sldId id="534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4" r:id="rId21"/>
    <p:sldId id="546" r:id="rId22"/>
    <p:sldId id="552" r:id="rId23"/>
    <p:sldId id="554" r:id="rId24"/>
    <p:sldId id="547" r:id="rId25"/>
    <p:sldId id="548" r:id="rId26"/>
    <p:sldId id="549" r:id="rId27"/>
    <p:sldId id="550" r:id="rId28"/>
    <p:sldId id="555" r:id="rId29"/>
    <p:sldId id="526" r:id="rId30"/>
    <p:sldId id="556" r:id="rId31"/>
    <p:sldId id="557" r:id="rId32"/>
    <p:sldId id="558" r:id="rId33"/>
    <p:sldId id="559" r:id="rId34"/>
    <p:sldId id="560" r:id="rId35"/>
    <p:sldId id="561" r:id="rId36"/>
    <p:sldId id="562" r:id="rId37"/>
    <p:sldId id="563" r:id="rId38"/>
    <p:sldId id="564" r:id="rId39"/>
    <p:sldId id="565" r:id="rId40"/>
    <p:sldId id="566" r:id="rId41"/>
    <p:sldId id="567" r:id="rId42"/>
    <p:sldId id="568" r:id="rId43"/>
    <p:sldId id="569" r:id="rId44"/>
    <p:sldId id="570" r:id="rId45"/>
    <p:sldId id="572" r:id="rId46"/>
    <p:sldId id="573" r:id="rId47"/>
    <p:sldId id="574" r:id="rId48"/>
    <p:sldId id="575" r:id="rId49"/>
    <p:sldId id="576" r:id="rId50"/>
    <p:sldId id="590" r:id="rId51"/>
    <p:sldId id="591" r:id="rId52"/>
    <p:sldId id="579" r:id="rId53"/>
    <p:sldId id="580" r:id="rId54"/>
    <p:sldId id="592" r:id="rId55"/>
    <p:sldId id="593" r:id="rId56"/>
    <p:sldId id="582" r:id="rId57"/>
    <p:sldId id="594" r:id="rId58"/>
    <p:sldId id="595" r:id="rId59"/>
    <p:sldId id="596" r:id="rId60"/>
    <p:sldId id="598" r:id="rId61"/>
    <p:sldId id="584" r:id="rId62"/>
    <p:sldId id="603" r:id="rId63"/>
    <p:sldId id="607" r:id="rId64"/>
    <p:sldId id="606" r:id="rId65"/>
    <p:sldId id="587" r:id="rId66"/>
    <p:sldId id="588" r:id="rId67"/>
    <p:sldId id="589" r:id="rId68"/>
    <p:sldId id="600" r:id="rId69"/>
    <p:sldId id="601" r:id="rId70"/>
    <p:sldId id="599" r:id="rId71"/>
  </p:sldIdLst>
  <p:sldSz cx="9144000" cy="5143500" type="screen16x9"/>
  <p:notesSz cx="6858000" cy="9144000"/>
  <p:embeddedFontLst>
    <p:embeddedFont>
      <p:font typeface="Theano Didot" panose="020B0604020202020204" charset="0"/>
      <p:regular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  <p:embeddedFont>
      <p:font typeface="Merriweather" panose="00000500000000000000" pitchFamily="2" charset="-52"/>
      <p:regular r:id="rId78"/>
      <p:bold r:id="rId79"/>
      <p:italic r:id="rId80"/>
      <p:boldItalic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2"/>
    <a:srgbClr val="5F66AE"/>
    <a:srgbClr val="C61648"/>
    <a:srgbClr val="F0DF99"/>
    <a:srgbClr val="404040"/>
    <a:srgbClr val="9346A4"/>
    <a:srgbClr val="F0774C"/>
    <a:srgbClr val="33CC33"/>
    <a:srgbClr val="DD4935"/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255" autoAdjust="0"/>
  </p:normalViewPr>
  <p:slideViewPr>
    <p:cSldViewPr snapToGrid="0" showGuides="1">
      <p:cViewPr varScale="1">
        <p:scale>
          <a:sx n="106" d="100"/>
          <a:sy n="106" d="100"/>
        </p:scale>
        <p:origin x="492" y="96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9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6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70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52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28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6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06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4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178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5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21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62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39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87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1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28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5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5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5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161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4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6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70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16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4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82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2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31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41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9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55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50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9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08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91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51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59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02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507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57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61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422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56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013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7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397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31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471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8007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19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23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4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24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64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53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774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3098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812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58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017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88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985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3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696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38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6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gif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gif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pic.home.news.cn/xhForum/xhdisk003/M00/0A/79/wKhJCVJ5sVoEAAAAAAAAAAAAAAA8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0726" y="170915"/>
            <a:ext cx="4332718" cy="45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22736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Повседневная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жизнь и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быт</a:t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при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Петре I</a:t>
            </a: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v-gubernia.ru/images/12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Бенуа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Пётр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I на прогулке в Летнем саду. 1905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226"/>
            <a:ext cx="5326912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Летний сад стал центром политической и официальной жизни, придворных церемониалов и торжеств.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p.vk.me/c622830/v622830762/4257/q_Ll_hlnoh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Летний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сад (слева)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Марсово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поле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upload.wikimedia.org/wikipedia/commons/8/8d/Summer_Garden_%28Zubov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Зубов.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Летний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сад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Летний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дворец.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1716</a:t>
            </a:r>
          </a:p>
        </p:txBody>
      </p:sp>
    </p:spTree>
    <p:extLst>
      <p:ext uri="{BB962C8B-B14F-4D97-AF65-F5344CB8AC3E}">
        <p14:creationId xmlns:p14="http://schemas.microsoft.com/office/powerpoint/2010/main" val="31936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ÐÐ°ÑÐ¸Ð»Ð¸Ð¹ ÐÐ¸ÐºÐ¸ÑÐ¾Ð²Ð¸Ñ ÐÑÑÑÐ¼Ð¾Ð². ÐÐ°ÑÐµÑÐ° Ð½Ð° Ð­ÑÐ¼Ð¸ÑÐ°Ð¶Ð½Ð¾Ð¼ Ð¼Ð¾ÑÑ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905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Кучумов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Карета на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Эрмитажном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мосту.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1920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825" y="1657355"/>
            <a:ext cx="615422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Дворянский образ жизни.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825" y="15258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0825" y="27746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825" y="3894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825" y="2903536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Крестьяне и посадские люди.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825" y="3887453"/>
            <a:ext cx="466581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Нововведения в 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4114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xn--2-7sbasbsl1azs.xn--p1ai/wp-content/uploads/2017/01/sena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822" y="38478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Заседание Сената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Петре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Государственная служба при Петре I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6701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Дворянские дети призывались </a:t>
            </a:r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службу в возрасте 16–17 лет </a:t>
            </a:r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несли её пожизненно.</a:t>
            </a:r>
          </a:p>
        </p:txBody>
      </p:sp>
      <p:pic>
        <p:nvPicPr>
          <p:cNvPr id="9" name="Picture 2" descr="3 ÐÐ¼Ð¸ÑÑÐ¸Ð¸ ÐÐ°ÑÐ´Ð¾Ð²ÑÐºÐ¸Ð¸ ÐÐµÑÑ ÐÐµÑÐ²ÑÐ¸ Ð¸ Ð½Ð¾Ð²Ð¸Ð½ÐºÐ¸ 1907 Ð³. Ð¤Ð»Ð°Ð³Ð¸ Ð¿ÐµÑÑÑÑÐµ ÑÑÐ´Ð¾Ð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7274" y="1105891"/>
            <a:ext cx="4276726" cy="29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4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Служба молодых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1" y="3755582"/>
            <a:ext cx="27411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Рядовые в пехотных и драгунских полках.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1066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6307" y="31066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275" y="3755582"/>
            <a:ext cx="31747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Матросы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кораблях.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69" y="1005839"/>
            <a:ext cx="2550141" cy="357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jplus.ru/img4/t/e/ter_psich_ora1/P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151"/>
            <a:ext cx="9144000" cy="515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Переправа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русской армии через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Ворсклу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Нововведения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Петра I для дворян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60230"/>
            <a:ext cx="4779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Необходимость носить «немецкий» мундир.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682737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Усвоение приёмов «полкового строя» по новому уставу.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77248"/>
            <a:ext cx="6053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Занятие ротным и полковым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хозяйством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обучение солдат.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28" y="1046746"/>
            <a:ext cx="1953316" cy="38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tildacdn.com/tild3965-6130-4461-a165-653137393066/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5" y="0"/>
            <a:ext cx="91440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846230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1704 году Пётр I приказал разбить большой сад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Петербурге.</a:t>
            </a:r>
          </a:p>
        </p:txBody>
      </p:sp>
    </p:spTree>
    <p:extLst>
      <p:ext uri="{BB962C8B-B14F-4D97-AF65-F5344CB8AC3E}">
        <p14:creationId xmlns:p14="http://schemas.microsoft.com/office/powerpoint/2010/main" val="20204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Дворянское образование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284313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При Петре </a:t>
            </a:r>
            <a:r>
              <a:rPr lang="en-US" sz="1400" dirty="0" smtClean="0">
                <a:solidFill>
                  <a:prstClr val="white"/>
                </a:solidFill>
              </a:rPr>
              <a:t>I </a:t>
            </a:r>
            <a:r>
              <a:rPr lang="ru-RU" sz="1400" dirty="0">
                <a:solidFill>
                  <a:prstClr val="white"/>
                </a:solidFill>
              </a:rPr>
              <a:t>д</a:t>
            </a:r>
            <a:r>
              <a:rPr lang="ru-RU" sz="1400" dirty="0" smtClean="0">
                <a:solidFill>
                  <a:prstClr val="white"/>
                </a:solidFill>
              </a:rPr>
              <a:t>воряне </a:t>
            </a:r>
            <a:r>
              <a:rPr lang="ru-RU" sz="1400" dirty="0">
                <a:solidFill>
                  <a:prstClr val="white"/>
                </a:solidFill>
              </a:rPr>
              <a:t>должны были учиться сами и давать образование своим детям.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3343" r="3936" b="3835"/>
          <a:stretch/>
        </p:blipFill>
        <p:spPr bwMode="auto">
          <a:xfrm>
            <a:off x="4908886" y="1112597"/>
            <a:ext cx="4235114" cy="29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Проблемы дворянского образования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2262" y="1281402"/>
            <a:ext cx="59964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Не хватало профессиональных учителей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учебников.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8145" y="12881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6046" y="21634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6046" y="30315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262" y="2156256"/>
            <a:ext cx="59427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Не было разработано какой-либо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системы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преподавания.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1655" y="3050023"/>
            <a:ext cx="646079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Обучение сопровождалось постоянными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порками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4" name="Овал 23"/>
          <p:cNvSpPr/>
          <p:nvPr/>
        </p:nvSpPr>
        <p:spPr>
          <a:xfrm>
            <a:off x="366046" y="38996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046" y="3909234"/>
            <a:ext cx="56820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Обучение велось на непонятном юным дворянам научном языке.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18" y="1196977"/>
            <a:ext cx="1696848" cy="35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06208" y="1962352"/>
            <a:ext cx="4369483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классах Морской академии дежурили гвардейцы,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которые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били воспитанников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независимо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от их происхождения.</a:t>
            </a:r>
          </a:p>
        </p:txBody>
      </p:sp>
      <p:pic>
        <p:nvPicPr>
          <p:cNvPr id="9" name="Picture 4" descr="ÐÐ°ÑÑÐ¸Ð½ÐºÐ¸ Ð¿Ð¾ Ð·Ð°Ð¿ÑÐ¾ÑÑ Ð¿ÑÐµÐ¾Ð±ÑÐ°Ð¶ÐµÐ½ÑÐºÐ¸Ð¹ Ð¿Ð¾Ð»Ðº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4633"/>
            <a:ext cx="2931611" cy="33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дворянских недорослей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6380" y="2497674"/>
            <a:ext cx="3338948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Нерегулярная выдача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жалованья во время обучения</a:t>
            </a:r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3180" y="3309891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Необходимость терпеть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голод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693191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Необходимость терпеть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холод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35328" y="2132648"/>
            <a:ext cx="346486" cy="804483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35328" y="2937131"/>
            <a:ext cx="347852" cy="81221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5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Ð°ÑÑÐ¸Ð½ÐºÐ¸ Ð¿Ð¾ Ð·Ð°Ð¿ÑÐ¾ÑÑ Ð¿ÐµÑÑ 1 Ð² Ð¶Ð¸Ð²Ð¾Ð¿Ð¸Ñ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Ю.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Кушевский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Экзамен Петра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2005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3962226"/>
            <a:ext cx="392229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Юных дворян отправляли за границу для изучения математики и навигации.</a:t>
            </a:r>
          </a:p>
        </p:txBody>
      </p:sp>
    </p:spTree>
    <p:extLst>
      <p:ext uri="{BB962C8B-B14F-4D97-AF65-F5344CB8AC3E}">
        <p14:creationId xmlns:p14="http://schemas.microsoft.com/office/powerpoint/2010/main" val="25109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Дворянская служба при Петре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Болезнь </a:t>
            </a:r>
            <a:r>
              <a:rPr lang="ru-RU" sz="1400" dirty="0" smtClean="0"/>
              <a:t>дворянина </a:t>
            </a:r>
            <a:br>
              <a:rPr lang="ru-RU" sz="1400" dirty="0" smtClean="0"/>
            </a:br>
            <a:r>
              <a:rPr lang="ru-RU" sz="1400" dirty="0" smtClean="0"/>
              <a:t>или получение </a:t>
            </a:r>
            <a:br>
              <a:rPr lang="ru-RU" sz="1400" dirty="0" smtClean="0"/>
            </a:br>
            <a:r>
              <a:rPr lang="ru-RU" sz="1400" dirty="0" smtClean="0"/>
              <a:t>им </a:t>
            </a:r>
            <a:r>
              <a:rPr lang="ru-RU" sz="1400" dirty="0"/>
              <a:t>ранения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11104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Отправка дворянина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отставку с военной службы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Перевод дворянина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гражданскую службу (статскую)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413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дворян при Петре 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2671" y="2480074"/>
            <a:ext cx="2999582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Дворянина могли назначить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любую должность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Сборщиком подушной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подати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Воеводой в провинциальный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город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8253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Чиновником в новое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учреждение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722253" y="1515952"/>
            <a:ext cx="559561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722253" y="2917710"/>
            <a:ext cx="559561" cy="182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722253" y="2919531"/>
            <a:ext cx="55956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9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184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Регламентация дворянского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быта при Петре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657665"/>
            <a:ext cx="337287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Ношение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немецкого»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кафтана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бритьё бороды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35047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5047" y="3657665"/>
            <a:ext cx="219842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Посещение маскарадов, обучение манерам.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0809" y="3657665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Отмечание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новых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праздников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7" name="Овал 16"/>
          <p:cNvSpPr/>
          <p:nvPr/>
        </p:nvSpPr>
        <p:spPr>
          <a:xfrm>
            <a:off x="5500809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69" y="830924"/>
            <a:ext cx="1654369" cy="319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xn--1-itb3afj.xn--p1acf/wp-content/uploads/2017/10/khlebovskyi_petr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1152"/>
            <a:ext cx="9144001" cy="515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Хлебовский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Ассамблея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Петре I.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1858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62226"/>
            <a:ext cx="413886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Петровским указом были отрегулированы правила поведения на </a:t>
            </a:r>
            <a:r>
              <a:rPr lang="ru-RU" sz="1400" dirty="0" smtClean="0">
                <a:solidFill>
                  <a:schemeClr val="bg1"/>
                </a:solidFill>
              </a:rPr>
              <a:t>ассамблеях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ÑÑÑÑÐºÐ°Ñ Ð¶ÐµÐ½ÑÐºÐ°Ñ Ð¾Ð´ÐµÐ¶Ð´Ð° 18 Ð²ÐµÐ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42399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¿Ð»Ð°ÑÑÐµ Ð´Ð»Ñ Ð±Ð°Ð»Ð°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9099" y="0"/>
            <a:ext cx="49149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Строительство Летнего сада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6380" y="2360892"/>
            <a:ext cx="3338948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Знакомство </a:t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Петра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садово-парковым искусством Европы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Личное распоряжение царя доставкой растений в сад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Разметка Петром направлений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аллей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будущего сада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Вникание государя во все мелочи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время строительства 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35328" y="1515952"/>
            <a:ext cx="346486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>
            <a:off x="3935328" y="2919531"/>
            <a:ext cx="346486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35328" y="2919531"/>
            <a:ext cx="346486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5970" y="4271963"/>
            <a:ext cx="574570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Причёски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2" y="376238"/>
            <a:ext cx="3174762" cy="38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Новшества в светской жизни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60230"/>
            <a:ext cx="4779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программу ассамблей входили еда, напитки, танцы, игры и беседы.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682737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Светское общество начало играть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карты и шахматы.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122746"/>
            <a:ext cx="60537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Появилось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курение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табака.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44" y="877599"/>
            <a:ext cx="2163544" cy="39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Новшества в светской жизни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Влияние жительниц немецкой слободы и пленных шведских офицеров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Изучение российскими дворянами зарубежных танцев</a:t>
            </a: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в русском светском обществе полонеза, менуэта и гросфатера</a:t>
            </a: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96069" y="1505302"/>
            <a:ext cx="468964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Петре I произошли изменения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литературной жизни.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Церковные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книги сменились светскими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Появились как отечественные,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так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переводные книги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математике, механике, фортификации. </a:t>
            </a:r>
          </a:p>
        </p:txBody>
      </p:sp>
      <p:pic>
        <p:nvPicPr>
          <p:cNvPr id="7" name="Picture 2" descr="http://maxbooks.ru/images/ge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4633"/>
            <a:ext cx="2931611" cy="33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5553" y="4271963"/>
            <a:ext cx="6292894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«Юности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честное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зерцало»</a:t>
            </a:r>
            <a:endParaRPr lang="ru-RU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7" name="Picture 2" descr="ÐÐ°ÑÑÐ¸Ð½ÐºÐ¸ Ð¿Ð¾ Ð·Ð°Ð¿ÑÐ¾ÑÑ Ð®Ð½Ð¾ÑÑÐ¸ ÑÐµÑÑÐ½Ð¾Ðµ Ð·ÐµÑÑÐ°Ð»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605" y="402622"/>
            <a:ext cx="3156790" cy="38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Новшества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литературе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03363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Дворяне Петровской эпохи читали произведения Квинта </a:t>
            </a:r>
            <a:r>
              <a:rPr lang="ru-RU" sz="1400" dirty="0" err="1">
                <a:solidFill>
                  <a:prstClr val="white"/>
                </a:solidFill>
              </a:rPr>
              <a:t>Курция</a:t>
            </a:r>
            <a:r>
              <a:rPr lang="ru-RU" sz="1400" dirty="0">
                <a:solidFill>
                  <a:prstClr val="white"/>
                </a:solidFill>
              </a:rPr>
              <a:t>, Юлия Цезаря, Иосифа Флавия.</a:t>
            </a:r>
          </a:p>
        </p:txBody>
      </p:sp>
      <p:pic>
        <p:nvPicPr>
          <p:cNvPr id="8" name="Picture 2" descr="File:ÐÑÑÐ¾ÑÐ¸Ñ ÐÐ»ÐµÐºÑÐ°Ð½Ð´ÑÐ° ÐÐ°ÐºÐµÐ´Ð¾Ð½ÑÐºÐ¾Ð³Ð¾ (ÐÑÑÑÐ¸Ð¹ Ð ÑÑ).pd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5825" y="1127587"/>
            <a:ext cx="4448175" cy="28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Новшества в литературе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 Петре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6380" y="2497674"/>
            <a:ext cx="3338948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новых русских повестей о храбрых и галантных героях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83180" y="3309891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«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Александре, российском дворянине»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1814" y="1693191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Гистория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о российском матросе Василии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Кориотском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35328" y="2132648"/>
            <a:ext cx="346486" cy="804483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35328" y="2937131"/>
            <a:ext cx="347852" cy="81221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1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184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«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Гистории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»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657665"/>
            <a:ext cx="337287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Традиции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русской бытовой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повести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XVII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35047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5047" y="3657665"/>
            <a:ext cx="219842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Новгородские былины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«богатом госте».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0809" y="3657665"/>
            <a:ext cx="334072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Любовно-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авантюрный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европейский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роман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7" name="Овал 16"/>
          <p:cNvSpPr/>
          <p:nvPr/>
        </p:nvSpPr>
        <p:spPr>
          <a:xfrm>
            <a:off x="5500809" y="30087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8194" name="Picture 2" descr="https://upload.wikimedia.org/wikipedia/commons/f/fa/KoriotskiLubo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3337" y="1178510"/>
            <a:ext cx="1746914" cy="222868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96070" y="1505302"/>
            <a:ext cx="403136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При Петре I происходила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европеизация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общества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Э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процессы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затронули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только его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высшие слои.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657" r="36209"/>
          <a:stretch/>
        </p:blipFill>
        <p:spPr>
          <a:xfrm>
            <a:off x="358775" y="884633"/>
            <a:ext cx="2931611" cy="33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1.culture.ru/c/649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605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13714"/>
            <a:ext cx="255746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Европейский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образ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жизни был доступен только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тем дворянам, которые имели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менее 100 крепостных душ.</a:t>
            </a:r>
          </a:p>
        </p:txBody>
      </p:sp>
    </p:spTree>
    <p:extLst>
      <p:ext uri="{BB962C8B-B14F-4D97-AF65-F5344CB8AC3E}">
        <p14:creationId xmlns:p14="http://schemas.microsoft.com/office/powerpoint/2010/main" val="184001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1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3839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6080" y="960756"/>
            <a:ext cx="1478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План </a:t>
            </a:r>
            <a:endParaRPr lang="ru-RU" sz="1200" dirty="0" smtClean="0"/>
          </a:p>
          <a:p>
            <a:pPr algn="ctr"/>
            <a:r>
              <a:rPr lang="ru-RU" sz="1200" dirty="0" smtClean="0"/>
              <a:t>Санкт-Петербурга</a:t>
            </a:r>
            <a:endParaRPr lang="ru-RU" sz="1200" dirty="0"/>
          </a:p>
          <a:p>
            <a:pPr algn="ctr"/>
            <a:r>
              <a:rPr lang="ru-RU" sz="1200" dirty="0"/>
              <a:t>в 1705 году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5189356" y="2826346"/>
            <a:ext cx="688050" cy="298215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5"/>
          <p:cNvSpPr/>
          <p:nvPr/>
        </p:nvSpPr>
        <p:spPr>
          <a:xfrm>
            <a:off x="4048579" y="2287539"/>
            <a:ext cx="566524" cy="370201"/>
          </a:xfrm>
          <a:custGeom>
            <a:avLst/>
            <a:gdLst>
              <a:gd name="connsiteX0" fmla="*/ 471082 w 532771"/>
              <a:gd name="connsiteY0" fmla="*/ 0 h 357885"/>
              <a:gd name="connsiteX1" fmla="*/ 394112 w 532771"/>
              <a:gd name="connsiteY1" fmla="*/ 15393 h 357885"/>
              <a:gd name="connsiteX2" fmla="*/ 332536 w 532771"/>
              <a:gd name="connsiteY2" fmla="*/ 24630 h 357885"/>
              <a:gd name="connsiteX3" fmla="*/ 292512 w 532771"/>
              <a:gd name="connsiteY3" fmla="*/ 18472 h 357885"/>
              <a:gd name="connsiteX4" fmla="*/ 237094 w 532771"/>
              <a:gd name="connsiteY4" fmla="*/ 12315 h 357885"/>
              <a:gd name="connsiteX5" fmla="*/ 175518 w 532771"/>
              <a:gd name="connsiteY5" fmla="*/ 58497 h 357885"/>
              <a:gd name="connsiteX6" fmla="*/ 120100 w 532771"/>
              <a:gd name="connsiteY6" fmla="*/ 101600 h 357885"/>
              <a:gd name="connsiteX7" fmla="*/ 107785 w 532771"/>
              <a:gd name="connsiteY7" fmla="*/ 126230 h 357885"/>
              <a:gd name="connsiteX8" fmla="*/ 58524 w 532771"/>
              <a:gd name="connsiteY8" fmla="*/ 150860 h 357885"/>
              <a:gd name="connsiteX9" fmla="*/ 36972 w 532771"/>
              <a:gd name="connsiteY9" fmla="*/ 200121 h 357885"/>
              <a:gd name="connsiteX10" fmla="*/ 12342 w 532771"/>
              <a:gd name="connsiteY10" fmla="*/ 246303 h 357885"/>
              <a:gd name="connsiteX11" fmla="*/ 27 w 532771"/>
              <a:gd name="connsiteY11" fmla="*/ 298642 h 357885"/>
              <a:gd name="connsiteX12" fmla="*/ 15421 w 532771"/>
              <a:gd name="connsiteY12" fmla="*/ 341745 h 357885"/>
              <a:gd name="connsiteX13" fmla="*/ 86233 w 532771"/>
              <a:gd name="connsiteY13" fmla="*/ 354060 h 357885"/>
              <a:gd name="connsiteX14" fmla="*/ 169360 w 532771"/>
              <a:gd name="connsiteY14" fmla="*/ 357139 h 357885"/>
              <a:gd name="connsiteX15" fmla="*/ 252488 w 532771"/>
              <a:gd name="connsiteY15" fmla="*/ 341745 h 357885"/>
              <a:gd name="connsiteX16" fmla="*/ 314063 w 532771"/>
              <a:gd name="connsiteY16" fmla="*/ 332509 h 357885"/>
              <a:gd name="connsiteX17" fmla="*/ 378718 w 532771"/>
              <a:gd name="connsiteY17" fmla="*/ 261697 h 357885"/>
              <a:gd name="connsiteX18" fmla="*/ 446451 w 532771"/>
              <a:gd name="connsiteY18" fmla="*/ 203200 h 357885"/>
              <a:gd name="connsiteX19" fmla="*/ 508027 w 532771"/>
              <a:gd name="connsiteY19" fmla="*/ 181648 h 357885"/>
              <a:gd name="connsiteX20" fmla="*/ 529579 w 532771"/>
              <a:gd name="connsiteY20" fmla="*/ 92363 h 357885"/>
              <a:gd name="connsiteX21" fmla="*/ 532657 w 532771"/>
              <a:gd name="connsiteY21" fmla="*/ 27709 h 357885"/>
              <a:gd name="connsiteX22" fmla="*/ 532657 w 532771"/>
              <a:gd name="connsiteY22" fmla="*/ 27709 h 357885"/>
              <a:gd name="connsiteX0" fmla="*/ 471082 w 532999"/>
              <a:gd name="connsiteY0" fmla="*/ 0 h 357885"/>
              <a:gd name="connsiteX1" fmla="*/ 394112 w 532999"/>
              <a:gd name="connsiteY1" fmla="*/ 15393 h 357885"/>
              <a:gd name="connsiteX2" fmla="*/ 332536 w 532999"/>
              <a:gd name="connsiteY2" fmla="*/ 24630 h 357885"/>
              <a:gd name="connsiteX3" fmla="*/ 292512 w 532999"/>
              <a:gd name="connsiteY3" fmla="*/ 18472 h 357885"/>
              <a:gd name="connsiteX4" fmla="*/ 237094 w 532999"/>
              <a:gd name="connsiteY4" fmla="*/ 12315 h 357885"/>
              <a:gd name="connsiteX5" fmla="*/ 175518 w 532999"/>
              <a:gd name="connsiteY5" fmla="*/ 58497 h 357885"/>
              <a:gd name="connsiteX6" fmla="*/ 120100 w 532999"/>
              <a:gd name="connsiteY6" fmla="*/ 101600 h 357885"/>
              <a:gd name="connsiteX7" fmla="*/ 107785 w 532999"/>
              <a:gd name="connsiteY7" fmla="*/ 126230 h 357885"/>
              <a:gd name="connsiteX8" fmla="*/ 58524 w 532999"/>
              <a:gd name="connsiteY8" fmla="*/ 150860 h 357885"/>
              <a:gd name="connsiteX9" fmla="*/ 36972 w 532999"/>
              <a:gd name="connsiteY9" fmla="*/ 200121 h 357885"/>
              <a:gd name="connsiteX10" fmla="*/ 12342 w 532999"/>
              <a:gd name="connsiteY10" fmla="*/ 246303 h 357885"/>
              <a:gd name="connsiteX11" fmla="*/ 27 w 532999"/>
              <a:gd name="connsiteY11" fmla="*/ 298642 h 357885"/>
              <a:gd name="connsiteX12" fmla="*/ 15421 w 532999"/>
              <a:gd name="connsiteY12" fmla="*/ 341745 h 357885"/>
              <a:gd name="connsiteX13" fmla="*/ 86233 w 532999"/>
              <a:gd name="connsiteY13" fmla="*/ 354060 h 357885"/>
              <a:gd name="connsiteX14" fmla="*/ 169360 w 532999"/>
              <a:gd name="connsiteY14" fmla="*/ 357139 h 357885"/>
              <a:gd name="connsiteX15" fmla="*/ 252488 w 532999"/>
              <a:gd name="connsiteY15" fmla="*/ 341745 h 357885"/>
              <a:gd name="connsiteX16" fmla="*/ 314063 w 532999"/>
              <a:gd name="connsiteY16" fmla="*/ 332509 h 357885"/>
              <a:gd name="connsiteX17" fmla="*/ 378718 w 532999"/>
              <a:gd name="connsiteY17" fmla="*/ 261697 h 357885"/>
              <a:gd name="connsiteX18" fmla="*/ 446451 w 532999"/>
              <a:gd name="connsiteY18" fmla="*/ 203200 h 357885"/>
              <a:gd name="connsiteX19" fmla="*/ 508027 w 532999"/>
              <a:gd name="connsiteY19" fmla="*/ 181648 h 357885"/>
              <a:gd name="connsiteX20" fmla="*/ 529579 w 532999"/>
              <a:gd name="connsiteY20" fmla="*/ 92363 h 357885"/>
              <a:gd name="connsiteX21" fmla="*/ 532657 w 532999"/>
              <a:gd name="connsiteY21" fmla="*/ 27709 h 357885"/>
              <a:gd name="connsiteX22" fmla="*/ 526499 w 532999"/>
              <a:gd name="connsiteY22" fmla="*/ 33866 h 357885"/>
              <a:gd name="connsiteX0" fmla="*/ 471082 w 532999"/>
              <a:gd name="connsiteY0" fmla="*/ 0 h 357885"/>
              <a:gd name="connsiteX1" fmla="*/ 394112 w 532999"/>
              <a:gd name="connsiteY1" fmla="*/ 15393 h 357885"/>
              <a:gd name="connsiteX2" fmla="*/ 332536 w 532999"/>
              <a:gd name="connsiteY2" fmla="*/ 24630 h 357885"/>
              <a:gd name="connsiteX3" fmla="*/ 292512 w 532999"/>
              <a:gd name="connsiteY3" fmla="*/ 18472 h 357885"/>
              <a:gd name="connsiteX4" fmla="*/ 237094 w 532999"/>
              <a:gd name="connsiteY4" fmla="*/ 12315 h 357885"/>
              <a:gd name="connsiteX5" fmla="*/ 175518 w 532999"/>
              <a:gd name="connsiteY5" fmla="*/ 58497 h 357885"/>
              <a:gd name="connsiteX6" fmla="*/ 120100 w 532999"/>
              <a:gd name="connsiteY6" fmla="*/ 101600 h 357885"/>
              <a:gd name="connsiteX7" fmla="*/ 107785 w 532999"/>
              <a:gd name="connsiteY7" fmla="*/ 126230 h 357885"/>
              <a:gd name="connsiteX8" fmla="*/ 58524 w 532999"/>
              <a:gd name="connsiteY8" fmla="*/ 150860 h 357885"/>
              <a:gd name="connsiteX9" fmla="*/ 36972 w 532999"/>
              <a:gd name="connsiteY9" fmla="*/ 200121 h 357885"/>
              <a:gd name="connsiteX10" fmla="*/ 12342 w 532999"/>
              <a:gd name="connsiteY10" fmla="*/ 246303 h 357885"/>
              <a:gd name="connsiteX11" fmla="*/ 27 w 532999"/>
              <a:gd name="connsiteY11" fmla="*/ 298642 h 357885"/>
              <a:gd name="connsiteX12" fmla="*/ 15421 w 532999"/>
              <a:gd name="connsiteY12" fmla="*/ 341745 h 357885"/>
              <a:gd name="connsiteX13" fmla="*/ 86233 w 532999"/>
              <a:gd name="connsiteY13" fmla="*/ 354060 h 357885"/>
              <a:gd name="connsiteX14" fmla="*/ 169360 w 532999"/>
              <a:gd name="connsiteY14" fmla="*/ 357139 h 357885"/>
              <a:gd name="connsiteX15" fmla="*/ 252488 w 532999"/>
              <a:gd name="connsiteY15" fmla="*/ 341745 h 357885"/>
              <a:gd name="connsiteX16" fmla="*/ 314063 w 532999"/>
              <a:gd name="connsiteY16" fmla="*/ 332509 h 357885"/>
              <a:gd name="connsiteX17" fmla="*/ 378718 w 532999"/>
              <a:gd name="connsiteY17" fmla="*/ 261697 h 357885"/>
              <a:gd name="connsiteX18" fmla="*/ 446451 w 532999"/>
              <a:gd name="connsiteY18" fmla="*/ 203200 h 357885"/>
              <a:gd name="connsiteX19" fmla="*/ 508027 w 532999"/>
              <a:gd name="connsiteY19" fmla="*/ 181648 h 357885"/>
              <a:gd name="connsiteX20" fmla="*/ 529579 w 532999"/>
              <a:gd name="connsiteY20" fmla="*/ 92363 h 357885"/>
              <a:gd name="connsiteX21" fmla="*/ 532657 w 532999"/>
              <a:gd name="connsiteY21" fmla="*/ 27709 h 357885"/>
              <a:gd name="connsiteX22" fmla="*/ 526499 w 532999"/>
              <a:gd name="connsiteY22" fmla="*/ 33866 h 357885"/>
              <a:gd name="connsiteX23" fmla="*/ 523421 w 532999"/>
              <a:gd name="connsiteY23" fmla="*/ 30787 h 357885"/>
              <a:gd name="connsiteX0" fmla="*/ 471082 w 532999"/>
              <a:gd name="connsiteY0" fmla="*/ 6159 h 364044"/>
              <a:gd name="connsiteX1" fmla="*/ 394112 w 532999"/>
              <a:gd name="connsiteY1" fmla="*/ 21552 h 364044"/>
              <a:gd name="connsiteX2" fmla="*/ 332536 w 532999"/>
              <a:gd name="connsiteY2" fmla="*/ 30789 h 364044"/>
              <a:gd name="connsiteX3" fmla="*/ 292512 w 532999"/>
              <a:gd name="connsiteY3" fmla="*/ 24631 h 364044"/>
              <a:gd name="connsiteX4" fmla="*/ 237094 w 532999"/>
              <a:gd name="connsiteY4" fmla="*/ 18474 h 364044"/>
              <a:gd name="connsiteX5" fmla="*/ 175518 w 532999"/>
              <a:gd name="connsiteY5" fmla="*/ 64656 h 364044"/>
              <a:gd name="connsiteX6" fmla="*/ 120100 w 532999"/>
              <a:gd name="connsiteY6" fmla="*/ 107759 h 364044"/>
              <a:gd name="connsiteX7" fmla="*/ 107785 w 532999"/>
              <a:gd name="connsiteY7" fmla="*/ 132389 h 364044"/>
              <a:gd name="connsiteX8" fmla="*/ 58524 w 532999"/>
              <a:gd name="connsiteY8" fmla="*/ 157019 h 364044"/>
              <a:gd name="connsiteX9" fmla="*/ 36972 w 532999"/>
              <a:gd name="connsiteY9" fmla="*/ 206280 h 364044"/>
              <a:gd name="connsiteX10" fmla="*/ 12342 w 532999"/>
              <a:gd name="connsiteY10" fmla="*/ 252462 h 364044"/>
              <a:gd name="connsiteX11" fmla="*/ 27 w 532999"/>
              <a:gd name="connsiteY11" fmla="*/ 304801 h 364044"/>
              <a:gd name="connsiteX12" fmla="*/ 15421 w 532999"/>
              <a:gd name="connsiteY12" fmla="*/ 347904 h 364044"/>
              <a:gd name="connsiteX13" fmla="*/ 86233 w 532999"/>
              <a:gd name="connsiteY13" fmla="*/ 360219 h 364044"/>
              <a:gd name="connsiteX14" fmla="*/ 169360 w 532999"/>
              <a:gd name="connsiteY14" fmla="*/ 363298 h 364044"/>
              <a:gd name="connsiteX15" fmla="*/ 252488 w 532999"/>
              <a:gd name="connsiteY15" fmla="*/ 347904 h 364044"/>
              <a:gd name="connsiteX16" fmla="*/ 314063 w 532999"/>
              <a:gd name="connsiteY16" fmla="*/ 338668 h 364044"/>
              <a:gd name="connsiteX17" fmla="*/ 378718 w 532999"/>
              <a:gd name="connsiteY17" fmla="*/ 267856 h 364044"/>
              <a:gd name="connsiteX18" fmla="*/ 446451 w 532999"/>
              <a:gd name="connsiteY18" fmla="*/ 209359 h 364044"/>
              <a:gd name="connsiteX19" fmla="*/ 508027 w 532999"/>
              <a:gd name="connsiteY19" fmla="*/ 187807 h 364044"/>
              <a:gd name="connsiteX20" fmla="*/ 529579 w 532999"/>
              <a:gd name="connsiteY20" fmla="*/ 98522 h 364044"/>
              <a:gd name="connsiteX21" fmla="*/ 532657 w 532999"/>
              <a:gd name="connsiteY21" fmla="*/ 33868 h 364044"/>
              <a:gd name="connsiteX22" fmla="*/ 526499 w 532999"/>
              <a:gd name="connsiteY22" fmla="*/ 40025 h 364044"/>
              <a:gd name="connsiteX23" fmla="*/ 504948 w 532999"/>
              <a:gd name="connsiteY23" fmla="*/ 0 h 36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999" h="364044">
                <a:moveTo>
                  <a:pt x="471082" y="6159"/>
                </a:moveTo>
                <a:lnTo>
                  <a:pt x="394112" y="21552"/>
                </a:lnTo>
                <a:cubicBezTo>
                  <a:pt x="371021" y="25657"/>
                  <a:pt x="349469" y="30276"/>
                  <a:pt x="332536" y="30789"/>
                </a:cubicBezTo>
                <a:cubicBezTo>
                  <a:pt x="315603" y="31302"/>
                  <a:pt x="308419" y="26684"/>
                  <a:pt x="292512" y="24631"/>
                </a:cubicBezTo>
                <a:cubicBezTo>
                  <a:pt x="276605" y="22579"/>
                  <a:pt x="256593" y="11803"/>
                  <a:pt x="237094" y="18474"/>
                </a:cubicBezTo>
                <a:cubicBezTo>
                  <a:pt x="217595" y="25145"/>
                  <a:pt x="195017" y="49775"/>
                  <a:pt x="175518" y="64656"/>
                </a:cubicBezTo>
                <a:cubicBezTo>
                  <a:pt x="156019" y="79537"/>
                  <a:pt x="131389" y="96470"/>
                  <a:pt x="120100" y="107759"/>
                </a:cubicBezTo>
                <a:cubicBezTo>
                  <a:pt x="108811" y="119048"/>
                  <a:pt x="118048" y="124179"/>
                  <a:pt x="107785" y="132389"/>
                </a:cubicBezTo>
                <a:cubicBezTo>
                  <a:pt x="97522" y="140599"/>
                  <a:pt x="70326" y="144704"/>
                  <a:pt x="58524" y="157019"/>
                </a:cubicBezTo>
                <a:cubicBezTo>
                  <a:pt x="46722" y="169334"/>
                  <a:pt x="44669" y="190373"/>
                  <a:pt x="36972" y="206280"/>
                </a:cubicBezTo>
                <a:cubicBezTo>
                  <a:pt x="29275" y="222187"/>
                  <a:pt x="18499" y="236042"/>
                  <a:pt x="12342" y="252462"/>
                </a:cubicBezTo>
                <a:cubicBezTo>
                  <a:pt x="6185" y="268882"/>
                  <a:pt x="-486" y="288894"/>
                  <a:pt x="27" y="304801"/>
                </a:cubicBezTo>
                <a:cubicBezTo>
                  <a:pt x="540" y="320708"/>
                  <a:pt x="1054" y="338668"/>
                  <a:pt x="15421" y="347904"/>
                </a:cubicBezTo>
                <a:cubicBezTo>
                  <a:pt x="29788" y="357140"/>
                  <a:pt x="60577" y="357653"/>
                  <a:pt x="86233" y="360219"/>
                </a:cubicBezTo>
                <a:cubicBezTo>
                  <a:pt x="111889" y="362785"/>
                  <a:pt x="141651" y="365351"/>
                  <a:pt x="169360" y="363298"/>
                </a:cubicBezTo>
                <a:cubicBezTo>
                  <a:pt x="197069" y="361246"/>
                  <a:pt x="228371" y="352009"/>
                  <a:pt x="252488" y="347904"/>
                </a:cubicBezTo>
                <a:cubicBezTo>
                  <a:pt x="276605" y="343799"/>
                  <a:pt x="293025" y="352009"/>
                  <a:pt x="314063" y="338668"/>
                </a:cubicBezTo>
                <a:cubicBezTo>
                  <a:pt x="335101" y="325327"/>
                  <a:pt x="356653" y="289407"/>
                  <a:pt x="378718" y="267856"/>
                </a:cubicBezTo>
                <a:cubicBezTo>
                  <a:pt x="400783" y="246305"/>
                  <a:pt x="424900" y="222700"/>
                  <a:pt x="446451" y="209359"/>
                </a:cubicBezTo>
                <a:cubicBezTo>
                  <a:pt x="468002" y="196018"/>
                  <a:pt x="494172" y="206280"/>
                  <a:pt x="508027" y="187807"/>
                </a:cubicBezTo>
                <a:cubicBezTo>
                  <a:pt x="521882" y="169334"/>
                  <a:pt x="525474" y="124178"/>
                  <a:pt x="529579" y="98522"/>
                </a:cubicBezTo>
                <a:cubicBezTo>
                  <a:pt x="533684" y="72866"/>
                  <a:pt x="533170" y="43617"/>
                  <a:pt x="532657" y="33868"/>
                </a:cubicBezTo>
                <a:cubicBezTo>
                  <a:pt x="532144" y="24119"/>
                  <a:pt x="528552" y="37973"/>
                  <a:pt x="526499" y="40025"/>
                </a:cubicBezTo>
                <a:cubicBezTo>
                  <a:pt x="524960" y="40538"/>
                  <a:pt x="505589" y="641"/>
                  <a:pt x="504948" y="0"/>
                </a:cubicBezTo>
              </a:path>
            </a:pathLst>
          </a:custGeom>
          <a:noFill/>
          <a:ln w="28575">
            <a:solidFill>
              <a:srgbClr val="003BB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568777" y="2641600"/>
            <a:ext cx="567257" cy="482961"/>
          </a:xfrm>
          <a:custGeom>
            <a:avLst/>
            <a:gdLst>
              <a:gd name="connsiteX0" fmla="*/ 468120 w 565399"/>
              <a:gd name="connsiteY0" fmla="*/ 0 h 476803"/>
              <a:gd name="connsiteX1" fmla="*/ 397308 w 565399"/>
              <a:gd name="connsiteY1" fmla="*/ 33866 h 476803"/>
              <a:gd name="connsiteX2" fmla="*/ 351126 w 565399"/>
              <a:gd name="connsiteY2" fmla="*/ 76969 h 476803"/>
              <a:gd name="connsiteX3" fmla="*/ 295708 w 565399"/>
              <a:gd name="connsiteY3" fmla="*/ 98521 h 476803"/>
              <a:gd name="connsiteX4" fmla="*/ 221817 w 565399"/>
              <a:gd name="connsiteY4" fmla="*/ 141624 h 476803"/>
              <a:gd name="connsiteX5" fmla="*/ 154084 w 565399"/>
              <a:gd name="connsiteY5" fmla="*/ 181648 h 476803"/>
              <a:gd name="connsiteX6" fmla="*/ 86350 w 565399"/>
              <a:gd name="connsiteY6" fmla="*/ 230909 h 476803"/>
              <a:gd name="connsiteX7" fmla="*/ 144 w 565399"/>
              <a:gd name="connsiteY7" fmla="*/ 280169 h 476803"/>
              <a:gd name="connsiteX8" fmla="*/ 107902 w 565399"/>
              <a:gd name="connsiteY8" fmla="*/ 467975 h 476803"/>
              <a:gd name="connsiteX9" fmla="*/ 191029 w 565399"/>
              <a:gd name="connsiteY9" fmla="*/ 440266 h 476803"/>
              <a:gd name="connsiteX10" fmla="*/ 317259 w 565399"/>
              <a:gd name="connsiteY10" fmla="*/ 387927 h 476803"/>
              <a:gd name="connsiteX11" fmla="*/ 366520 w 565399"/>
              <a:gd name="connsiteY11" fmla="*/ 357139 h 476803"/>
              <a:gd name="connsiteX12" fmla="*/ 354205 w 565399"/>
              <a:gd name="connsiteY12" fmla="*/ 270933 h 476803"/>
              <a:gd name="connsiteX13" fmla="*/ 437332 w 565399"/>
              <a:gd name="connsiteY13" fmla="*/ 215515 h 476803"/>
              <a:gd name="connsiteX14" fmla="*/ 554326 w 565399"/>
              <a:gd name="connsiteY14" fmla="*/ 166254 h 476803"/>
              <a:gd name="connsiteX15" fmla="*/ 557405 w 565399"/>
              <a:gd name="connsiteY15" fmla="*/ 58497 h 476803"/>
              <a:gd name="connsiteX16" fmla="*/ 526617 w 565399"/>
              <a:gd name="connsiteY16" fmla="*/ 9236 h 476803"/>
              <a:gd name="connsiteX0" fmla="*/ 468120 w 567257"/>
              <a:gd name="connsiteY0" fmla="*/ 6158 h 482961"/>
              <a:gd name="connsiteX1" fmla="*/ 397308 w 567257"/>
              <a:gd name="connsiteY1" fmla="*/ 40024 h 482961"/>
              <a:gd name="connsiteX2" fmla="*/ 351126 w 567257"/>
              <a:gd name="connsiteY2" fmla="*/ 83127 h 482961"/>
              <a:gd name="connsiteX3" fmla="*/ 295708 w 567257"/>
              <a:gd name="connsiteY3" fmla="*/ 104679 h 482961"/>
              <a:gd name="connsiteX4" fmla="*/ 221817 w 567257"/>
              <a:gd name="connsiteY4" fmla="*/ 147782 h 482961"/>
              <a:gd name="connsiteX5" fmla="*/ 154084 w 567257"/>
              <a:gd name="connsiteY5" fmla="*/ 187806 h 482961"/>
              <a:gd name="connsiteX6" fmla="*/ 86350 w 567257"/>
              <a:gd name="connsiteY6" fmla="*/ 237067 h 482961"/>
              <a:gd name="connsiteX7" fmla="*/ 144 w 567257"/>
              <a:gd name="connsiteY7" fmla="*/ 286327 h 482961"/>
              <a:gd name="connsiteX8" fmla="*/ 107902 w 567257"/>
              <a:gd name="connsiteY8" fmla="*/ 474133 h 482961"/>
              <a:gd name="connsiteX9" fmla="*/ 191029 w 567257"/>
              <a:gd name="connsiteY9" fmla="*/ 446424 h 482961"/>
              <a:gd name="connsiteX10" fmla="*/ 317259 w 567257"/>
              <a:gd name="connsiteY10" fmla="*/ 394085 h 482961"/>
              <a:gd name="connsiteX11" fmla="*/ 366520 w 567257"/>
              <a:gd name="connsiteY11" fmla="*/ 363297 h 482961"/>
              <a:gd name="connsiteX12" fmla="*/ 354205 w 567257"/>
              <a:gd name="connsiteY12" fmla="*/ 277091 h 482961"/>
              <a:gd name="connsiteX13" fmla="*/ 437332 w 567257"/>
              <a:gd name="connsiteY13" fmla="*/ 221673 h 482961"/>
              <a:gd name="connsiteX14" fmla="*/ 554326 w 567257"/>
              <a:gd name="connsiteY14" fmla="*/ 172412 h 482961"/>
              <a:gd name="connsiteX15" fmla="*/ 557405 w 567257"/>
              <a:gd name="connsiteY15" fmla="*/ 64655 h 482961"/>
              <a:gd name="connsiteX16" fmla="*/ 492750 w 567257"/>
              <a:gd name="connsiteY16" fmla="*/ 0 h 48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7257" h="482961">
                <a:moveTo>
                  <a:pt x="468120" y="6158"/>
                </a:moveTo>
                <a:cubicBezTo>
                  <a:pt x="442463" y="16677"/>
                  <a:pt x="416807" y="27196"/>
                  <a:pt x="397308" y="40024"/>
                </a:cubicBezTo>
                <a:cubicBezTo>
                  <a:pt x="377809" y="52852"/>
                  <a:pt x="368059" y="72351"/>
                  <a:pt x="351126" y="83127"/>
                </a:cubicBezTo>
                <a:cubicBezTo>
                  <a:pt x="334193" y="93903"/>
                  <a:pt x="317260" y="93903"/>
                  <a:pt x="295708" y="104679"/>
                </a:cubicBezTo>
                <a:cubicBezTo>
                  <a:pt x="274156" y="115455"/>
                  <a:pt x="221817" y="147782"/>
                  <a:pt x="221817" y="147782"/>
                </a:cubicBezTo>
                <a:cubicBezTo>
                  <a:pt x="198213" y="161636"/>
                  <a:pt x="176662" y="172925"/>
                  <a:pt x="154084" y="187806"/>
                </a:cubicBezTo>
                <a:cubicBezTo>
                  <a:pt x="131506" y="202687"/>
                  <a:pt x="112007" y="220647"/>
                  <a:pt x="86350" y="237067"/>
                </a:cubicBezTo>
                <a:cubicBezTo>
                  <a:pt x="60693" y="253487"/>
                  <a:pt x="-3448" y="246816"/>
                  <a:pt x="144" y="286327"/>
                </a:cubicBezTo>
                <a:cubicBezTo>
                  <a:pt x="3736" y="325838"/>
                  <a:pt x="76088" y="447450"/>
                  <a:pt x="107902" y="474133"/>
                </a:cubicBezTo>
                <a:cubicBezTo>
                  <a:pt x="139716" y="500816"/>
                  <a:pt x="156136" y="459765"/>
                  <a:pt x="191029" y="446424"/>
                </a:cubicBezTo>
                <a:cubicBezTo>
                  <a:pt x="225922" y="433083"/>
                  <a:pt x="288010" y="407940"/>
                  <a:pt x="317259" y="394085"/>
                </a:cubicBezTo>
                <a:cubicBezTo>
                  <a:pt x="346507" y="380231"/>
                  <a:pt x="360362" y="382796"/>
                  <a:pt x="366520" y="363297"/>
                </a:cubicBezTo>
                <a:cubicBezTo>
                  <a:pt x="372678" y="343798"/>
                  <a:pt x="342403" y="300695"/>
                  <a:pt x="354205" y="277091"/>
                </a:cubicBezTo>
                <a:cubicBezTo>
                  <a:pt x="366007" y="253487"/>
                  <a:pt x="403979" y="239119"/>
                  <a:pt x="437332" y="221673"/>
                </a:cubicBezTo>
                <a:cubicBezTo>
                  <a:pt x="470685" y="204227"/>
                  <a:pt x="534314" y="198582"/>
                  <a:pt x="554326" y="172412"/>
                </a:cubicBezTo>
                <a:cubicBezTo>
                  <a:pt x="574338" y="146242"/>
                  <a:pt x="567668" y="93390"/>
                  <a:pt x="557405" y="64655"/>
                </a:cubicBezTo>
                <a:cubicBezTo>
                  <a:pt x="547142" y="35920"/>
                  <a:pt x="505835" y="11545"/>
                  <a:pt x="492750" y="0"/>
                </a:cubicBezTo>
              </a:path>
            </a:pathLst>
          </a:custGeom>
          <a:noFill/>
          <a:ln w="28575">
            <a:solidFill>
              <a:srgbClr val="003BB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399041" y="2101291"/>
            <a:ext cx="688050" cy="298215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34170" y="1505302"/>
            <a:ext cx="403136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Жизнь крестьян при Петре I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изменилась.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Они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зависели от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цикла земледельческих работ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2" name="Picture 6" descr="ÐÐ°ÑÑÐ¸Ð½ÐºÐ¸ Ð¿Ð¾ Ð·Ð°Ð¿ÑÐ¾ÑÑ ÐÑÐµÑÐºÐ¸ ÑÑÑÑÐºÐ¾Ð¹ ÐºÑÐ»ÑÑÑÑ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400" y="863367"/>
            <a:ext cx="31242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Маковский.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Сенокос.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1873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Попытки введения новшеств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4246" y="139171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Царский указ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убирать рожь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косами,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не серпами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09" y="139171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Желание получить десятикратную экономию труда при жатве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5407" y="294654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Зависимость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уборки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урожая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местных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условий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4246" y="294654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Применение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нововведения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не по всей </a:t>
            </a:r>
            <a:r>
              <a:rPr lang="ru-RU" sz="1400" dirty="0">
                <a:solidFill>
                  <a:srgbClr val="003BB2"/>
                </a:solidFill>
              </a:rPr>
              <a:t>России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37271" y="175196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37271" y="328549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54138" y="2411894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Попытки введения новшеств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2843139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При Петре I крестьянам было указано ткать широкие холсты.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Но их нельзя было изготовить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обычном ткацком станке.</a:t>
            </a:r>
          </a:p>
        </p:txBody>
      </p:sp>
      <p:pic>
        <p:nvPicPr>
          <p:cNvPr id="13314" name="Picture 2" descr="https://upload.wikimedia.org/wikipedia/commons/thumb/e/e6/Mu-gorki-stanok-4973.jpg/1024px-Mu-gorki-stanok-49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4820" y="1115637"/>
            <a:ext cx="4247147" cy="29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938582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деревенских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детей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1" y="4176692"/>
            <a:ext cx="29484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Мальчики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приучались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 работе в поле.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277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6307" y="35277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275" y="4176692"/>
            <a:ext cx="31747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Девочки приобщались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ведению хозяйства.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6" y="1084520"/>
            <a:ext cx="2182545" cy="39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09718" y="1657653"/>
            <a:ext cx="4324348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Крестьянская община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России называлась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«мир». 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её ведении находились все административные вопросы.</a:t>
            </a:r>
          </a:p>
        </p:txBody>
      </p:sp>
      <p:pic>
        <p:nvPicPr>
          <p:cNvPr id="12" name="Picture 8" descr="ÐÐ°ÑÑÐ¸Ð½ÐºÐ¸ Ð¿Ð¾ Ð·Ð°Ð¿ÑÐ¾ÑÑ ÑÐµÐ»ÑÑÐºÐ°Ñ Ð¾Ð±Ñ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875" y="863367"/>
            <a:ext cx="2927981" cy="34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Функции крестьянской общины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60230"/>
            <a:ext cx="4779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Занималась распределением повинностей.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Регулировала порядок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пользования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землёй.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122746"/>
            <a:ext cx="60537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Разбирала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споры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односельчан.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45" y="1144259"/>
            <a:ext cx="2038708" cy="36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Крестьянская община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85399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«миру» продолжала действовать круговая порука.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Крестьяне </a:t>
            </a:r>
            <a:r>
              <a:rPr lang="ru-RU" sz="1400" dirty="0" smtClean="0">
                <a:solidFill>
                  <a:prstClr val="white"/>
                </a:solidFill>
              </a:rPr>
              <a:t>сами преследовали </a:t>
            </a:r>
            <a:r>
              <a:rPr lang="ru-RU" sz="1400" dirty="0">
                <a:solidFill>
                  <a:prstClr val="white"/>
                </a:solidFill>
              </a:rPr>
              <a:t>тех,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кто </a:t>
            </a:r>
            <a:r>
              <a:rPr lang="ru-RU" sz="1400" dirty="0">
                <a:solidFill>
                  <a:prstClr val="white"/>
                </a:solidFill>
              </a:rPr>
              <a:t>уклонялся от общих дел.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3343" r="3936" b="3835"/>
          <a:stretch/>
        </p:blipFill>
        <p:spPr bwMode="auto">
          <a:xfrm>
            <a:off x="4896853" y="1112597"/>
            <a:ext cx="4235114" cy="29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&#10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4928" y="1124108"/>
            <a:ext cx="4247149" cy="29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21594" y="2114702"/>
            <a:ext cx="4324348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Самые важные дела в общине решались голосованием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сходе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глав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хозяйств. </a:t>
            </a:r>
          </a:p>
        </p:txBody>
      </p:sp>
      <p:pic>
        <p:nvPicPr>
          <p:cNvPr id="7" name="Picture 4" descr="ÐÐ°ÑÑÐ¸Ð½ÐºÐ¸ Ð¿Ð¾ Ð·Ð°Ð¿ÑÐ¾ÑÑ russian serfs of 18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4" y="852734"/>
            <a:ext cx="2960651" cy="34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7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крестьянского общества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2262" y="1281402"/>
            <a:ext cx="59964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Оставалось традиционным. Сын занимал место отца 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так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же воспитывал своих детей.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8145" y="12881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6046" y="21634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6046" y="30315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262" y="2156256"/>
            <a:ext cx="59427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Вся жизнь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проходила 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соответствии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обычаями.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1655" y="3050023"/>
            <a:ext cx="733668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Всё проходило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 виду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под контролем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односельчан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4" name="Овал 23"/>
          <p:cNvSpPr/>
          <p:nvPr/>
        </p:nvSpPr>
        <p:spPr>
          <a:xfrm>
            <a:off x="366046" y="38996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046" y="3909234"/>
            <a:ext cx="56820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Обязательным было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соблюдение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всех традиций и обрядов.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55" y="825964"/>
            <a:ext cx="2940826" cy="39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Архитекторы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Летнего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сада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24026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Иван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Матвеевич Угрюмов.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33872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8725" y="3946423"/>
            <a:ext cx="19532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Жан-Батист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Леблон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82295" y="3946423"/>
            <a:ext cx="271800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Михаил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Григорьевич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Земцов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481388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3074" name="Picture 2" descr="https://upload.wikimedia.org/wikipedia/commons/8/8d/Summer_Garden_%28Zubov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1114" y="949291"/>
            <a:ext cx="2382813" cy="28881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blistar.net/images/photos/3ca818624671b579a459ada39302a1d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Тех, кто нарушал принятые нормы поведения, осуждали и даже могли изгнать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из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общины.</a:t>
            </a:r>
          </a:p>
          <a:p>
            <a:pPr algn="ctr" defTabSz="685783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7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40644" y="2275002"/>
            <a:ext cx="4324348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На крестьян по многим аспектам были похожи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городские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жители. </a:t>
            </a:r>
          </a:p>
        </p:txBody>
      </p:sp>
      <p:pic>
        <p:nvPicPr>
          <p:cNvPr id="8" name="Picture 2" descr="ÐÐ°ÑÑÐ¸Ð½ÐºÐ¸ Ð¿Ð¾ Ð·Ð°Ð¿ÑÐ¾ÑÑ ÐºÑÐµÐ¿Ð¾ÑÑÑ Ð²Ð¾ÑÐ¾Ð½ÐµÐ¶ Ð² 16 Ð²ÐµÐº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8672"/>
            <a:ext cx="2952750" cy="346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быта горожан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60230"/>
            <a:ext cx="54638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Жизнь проходила в усадьбах – замкнутых мирках, окружённых забором.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682737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домашний скот (лошади, коровы, свиньи, птицы) и огороды.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984247"/>
            <a:ext cx="6053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тмечали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Рождество, Масленицу, Троицу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другие праздники.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8" y="1136670"/>
            <a:ext cx="2756921" cy="36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hronologia.org/raskol/im/r02-1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Обрезание кафтанов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Петре I</a:t>
            </a:r>
          </a:p>
        </p:txBody>
      </p:sp>
    </p:spTree>
    <p:extLst>
      <p:ext uri="{BB962C8B-B14F-4D97-AF65-F5344CB8AC3E}">
        <p14:creationId xmlns:p14="http://schemas.microsoft.com/office/powerpoint/2010/main" val="31086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Причины недовольства горожан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49864" y="2480074"/>
            <a:ext cx="2999582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Нарушение «старины»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православных традиций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93911" y="388365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Ассамблеи и участие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них женщин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3911" y="1076495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«Немецкое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платье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3911" y="2478253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Отмена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патриаршества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591174" y="1515953"/>
            <a:ext cx="758691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1"/>
            <a:endCxn id="19" idx="3"/>
          </p:cNvCxnSpPr>
          <p:nvPr/>
        </p:nvCxnSpPr>
        <p:spPr>
          <a:xfrm rot="10800000">
            <a:off x="4591174" y="2917711"/>
            <a:ext cx="758691" cy="182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3"/>
          </p:cNvCxnSpPr>
          <p:nvPr/>
        </p:nvCxnSpPr>
        <p:spPr>
          <a:xfrm rot="10800000" flipV="1">
            <a:off x="4591174" y="2919531"/>
            <a:ext cx="75869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1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Прощание рекрута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0332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Закладка крепости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Санкт-Петербурге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Петром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19243" y="2114702"/>
            <a:ext cx="4324348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Нововведения 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отразились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 повседневной жизни горожан и перевернули их сознание.</a:t>
            </a:r>
          </a:p>
        </p:txBody>
      </p:sp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52734"/>
            <a:ext cx="2960199" cy="35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3/37/Map_of_Saint-Petersburg_in_1720_%28Homann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Генеральный план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Санкт-Петербурга 1716–1717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40858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c/cd/Fontanka_g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5313" y="0"/>
            <a:ext cx="920931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Грот в Летнем саду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06208" y="1962352"/>
            <a:ext cx="438086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Озеленением Летнего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сада занимались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мастера садово-паркового искусства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Ян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Розен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Илья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Сурмин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pic>
        <p:nvPicPr>
          <p:cNvPr id="7" name="Picture 2" descr="ÐÐ°ÑÑÐ¸Ð½ÐºÐ¸ Ð¿Ð¾ Ð·Ð°Ð¿ÑÐ¾ÑÑ Ð»ÐµÑÐ½Ð¸Ð¹ ÑÐ°Ð´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464" y="885825"/>
            <a:ext cx="2940712" cy="33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4" y="1526670"/>
            <a:ext cx="438037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Новшества в жизни общества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85399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Возможность встретить в Летнем саду самого императора ошеломляла человека, воспитанного в соответствии со старинными традициями.</a:t>
            </a:r>
          </a:p>
        </p:txBody>
      </p:sp>
      <p:pic>
        <p:nvPicPr>
          <p:cNvPr id="13" name="Picture 2" descr="In the Summer garden by Benoi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5286" y="1099308"/>
            <a:ext cx="4248714" cy="29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09718" y="1970303"/>
            <a:ext cx="4324348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Новые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привычки и мода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нетрадиционную одежду постепенно входили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повседневную жизнь. </a:t>
            </a:r>
          </a:p>
        </p:txBody>
      </p:sp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3" y="852734"/>
            <a:ext cx="2960651" cy="34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48127"/>
            <a:ext cx="9144001" cy="519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757417"/>
            <a:ext cx="2651762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Дворяне и богатые горожане начали носить европейский костюм.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25" y="132973"/>
            <a:ext cx="364063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52"/>
          <p:cNvSpPr txBox="1"/>
          <p:nvPr/>
        </p:nvSpPr>
        <p:spPr>
          <a:xfrm>
            <a:off x="5709740" y="3154706"/>
            <a:ext cx="1021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Короткиештаны</a:t>
            </a:r>
          </a:p>
        </p:txBody>
      </p:sp>
      <p:cxnSp>
        <p:nvCxnSpPr>
          <p:cNvPr id="26" name="Прямая со стрелкой 25"/>
          <p:cNvCxnSpPr>
            <a:stCxn id="25" idx="1"/>
          </p:cNvCxnSpPr>
          <p:nvPr/>
        </p:nvCxnSpPr>
        <p:spPr>
          <a:xfrm flipH="1">
            <a:off x="4751388" y="3416316"/>
            <a:ext cx="958352" cy="161274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52"/>
          <p:cNvSpPr txBox="1"/>
          <p:nvPr/>
        </p:nvSpPr>
        <p:spPr>
          <a:xfrm>
            <a:off x="2350212" y="2361427"/>
            <a:ext cx="904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Камзол</a:t>
            </a:r>
          </a:p>
        </p:txBody>
      </p:sp>
      <p:cxnSp>
        <p:nvCxnSpPr>
          <p:cNvPr id="43" name="Прямая со стрелкой 42"/>
          <p:cNvCxnSpPr>
            <a:stCxn id="42" idx="3"/>
          </p:cNvCxnSpPr>
          <p:nvPr/>
        </p:nvCxnSpPr>
        <p:spPr>
          <a:xfrm flipV="1">
            <a:off x="3254632" y="2452643"/>
            <a:ext cx="1334460" cy="6267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52"/>
          <p:cNvSpPr txBox="1"/>
          <p:nvPr/>
        </p:nvSpPr>
        <p:spPr>
          <a:xfrm>
            <a:off x="5438351" y="644698"/>
            <a:ext cx="131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 smtClean="0"/>
              <a:t>Кафтан</a:t>
            </a:r>
          </a:p>
          <a:p>
            <a:pPr algn="ctr" defTabSz="685783"/>
            <a:r>
              <a:rPr lang="ru-RU" sz="1400" dirty="0" smtClean="0"/>
              <a:t>с </a:t>
            </a:r>
            <a:r>
              <a:rPr lang="ru-RU" sz="1400" dirty="0"/>
              <a:t>галстуком </a:t>
            </a:r>
          </a:p>
        </p:txBody>
      </p:sp>
      <p:cxnSp>
        <p:nvCxnSpPr>
          <p:cNvPr id="45" name="Прямая со стрелкой 44"/>
          <p:cNvCxnSpPr>
            <a:stCxn id="44" idx="1"/>
          </p:cNvCxnSpPr>
          <p:nvPr/>
        </p:nvCxnSpPr>
        <p:spPr>
          <a:xfrm flipH="1">
            <a:off x="4677197" y="906308"/>
            <a:ext cx="761154" cy="27808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2"/>
          <p:cNvSpPr txBox="1"/>
          <p:nvPr/>
        </p:nvSpPr>
        <p:spPr>
          <a:xfrm>
            <a:off x="2465388" y="4257858"/>
            <a:ext cx="104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Башмаки </a:t>
            </a:r>
          </a:p>
        </p:txBody>
      </p:sp>
      <p:cxnSp>
        <p:nvCxnSpPr>
          <p:cNvPr id="47" name="Прямая со стрелкой 46"/>
          <p:cNvCxnSpPr>
            <a:stCxn id="46" idx="3"/>
          </p:cNvCxnSpPr>
          <p:nvPr/>
        </p:nvCxnSpPr>
        <p:spPr>
          <a:xfrm>
            <a:off x="3505543" y="4411747"/>
            <a:ext cx="613680" cy="328591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2"/>
          <p:cNvSpPr txBox="1"/>
          <p:nvPr/>
        </p:nvSpPr>
        <p:spPr>
          <a:xfrm>
            <a:off x="2373948" y="1186308"/>
            <a:ext cx="73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Парик</a:t>
            </a:r>
          </a:p>
        </p:txBody>
      </p:sp>
      <p:cxnSp>
        <p:nvCxnSpPr>
          <p:cNvPr id="49" name="Прямая со стрелкой 48"/>
          <p:cNvCxnSpPr>
            <a:stCxn id="48" idx="3"/>
          </p:cNvCxnSpPr>
          <p:nvPr/>
        </p:nvCxnSpPr>
        <p:spPr>
          <a:xfrm flipV="1">
            <a:off x="3106179" y="800100"/>
            <a:ext cx="1207744" cy="540097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52"/>
          <p:cNvSpPr txBox="1"/>
          <p:nvPr/>
        </p:nvSpPr>
        <p:spPr>
          <a:xfrm>
            <a:off x="2339658" y="387034"/>
            <a:ext cx="846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Шляпа</a:t>
            </a:r>
          </a:p>
        </p:txBody>
      </p:sp>
      <p:cxnSp>
        <p:nvCxnSpPr>
          <p:cNvPr id="51" name="Прямая со стрелкой 50"/>
          <p:cNvCxnSpPr>
            <a:stCxn id="50" idx="3"/>
          </p:cNvCxnSpPr>
          <p:nvPr/>
        </p:nvCxnSpPr>
        <p:spPr>
          <a:xfrm flipV="1">
            <a:off x="3185795" y="537210"/>
            <a:ext cx="933428" cy="371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44" idx="1"/>
          </p:cNvCxnSpPr>
          <p:nvPr/>
        </p:nvCxnSpPr>
        <p:spPr>
          <a:xfrm flipH="1">
            <a:off x="5118931" y="906308"/>
            <a:ext cx="319420" cy="84558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/>
      <p:bldP spid="44" grpId="0"/>
      <p:bldP spid="46" grpId="0"/>
      <p:bldP spid="48" grpId="0"/>
      <p:bldP spid="5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7163" y="-166609"/>
            <a:ext cx="3918197" cy="51274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5" name="TextBox 52"/>
          <p:cNvSpPr txBox="1"/>
          <p:nvPr/>
        </p:nvSpPr>
        <p:spPr>
          <a:xfrm>
            <a:off x="2541068" y="376238"/>
            <a:ext cx="713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Шарф</a:t>
            </a:r>
          </a:p>
        </p:txBody>
      </p:sp>
      <p:cxnSp>
        <p:nvCxnSpPr>
          <p:cNvPr id="17" name="Прямая со стрелкой 16"/>
          <p:cNvCxnSpPr>
            <a:stCxn id="15" idx="3"/>
          </p:cNvCxnSpPr>
          <p:nvPr/>
        </p:nvCxnSpPr>
        <p:spPr>
          <a:xfrm>
            <a:off x="3254578" y="530127"/>
            <a:ext cx="1138035" cy="77194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2"/>
          <p:cNvSpPr txBox="1"/>
          <p:nvPr/>
        </p:nvSpPr>
        <p:spPr>
          <a:xfrm>
            <a:off x="2541068" y="791423"/>
            <a:ext cx="603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Веер</a:t>
            </a:r>
          </a:p>
        </p:txBody>
      </p:sp>
      <p:cxnSp>
        <p:nvCxnSpPr>
          <p:cNvPr id="22" name="Прямая со стрелкой 21"/>
          <p:cNvCxnSpPr>
            <a:stCxn id="18" idx="3"/>
          </p:cNvCxnSpPr>
          <p:nvPr/>
        </p:nvCxnSpPr>
        <p:spPr>
          <a:xfrm>
            <a:off x="3145017" y="945312"/>
            <a:ext cx="513852" cy="356758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52"/>
          <p:cNvSpPr txBox="1"/>
          <p:nvPr/>
        </p:nvSpPr>
        <p:spPr>
          <a:xfrm>
            <a:off x="5769664" y="483646"/>
            <a:ext cx="1078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Кружево</a:t>
            </a: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>
          <a:xfrm flipH="1">
            <a:off x="4711725" y="637535"/>
            <a:ext cx="1057939" cy="153888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31" idx="3"/>
          </p:cNvCxnSpPr>
          <p:nvPr/>
        </p:nvCxnSpPr>
        <p:spPr>
          <a:xfrm>
            <a:off x="3494055" y="1877900"/>
            <a:ext cx="766528" cy="288997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2"/>
          <p:cNvSpPr txBox="1"/>
          <p:nvPr/>
        </p:nvSpPr>
        <p:spPr>
          <a:xfrm>
            <a:off x="5805547" y="1724011"/>
            <a:ext cx="1577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 smtClean="0"/>
              <a:t>Платье с юбкой</a:t>
            </a:r>
          </a:p>
          <a:p>
            <a:pPr algn="ctr" defTabSz="685783"/>
            <a:r>
              <a:rPr lang="ru-RU" sz="1400" dirty="0" smtClean="0"/>
              <a:t>на </a:t>
            </a:r>
            <a:r>
              <a:rPr lang="ru-RU" sz="1400" dirty="0"/>
              <a:t>каркасе</a:t>
            </a:r>
          </a:p>
        </p:txBody>
      </p:sp>
      <p:cxnSp>
        <p:nvCxnSpPr>
          <p:cNvPr id="30" name="Прямая со стрелкой 29"/>
          <p:cNvCxnSpPr>
            <a:stCxn id="29" idx="1"/>
          </p:cNvCxnSpPr>
          <p:nvPr/>
        </p:nvCxnSpPr>
        <p:spPr>
          <a:xfrm flipH="1">
            <a:off x="5372100" y="1985621"/>
            <a:ext cx="433447" cy="460936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52"/>
          <p:cNvSpPr txBox="1"/>
          <p:nvPr/>
        </p:nvSpPr>
        <p:spPr>
          <a:xfrm>
            <a:off x="2502236" y="1724011"/>
            <a:ext cx="99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/>
              <a:t>Перчатки </a:t>
            </a:r>
          </a:p>
        </p:txBody>
      </p:sp>
      <p:cxnSp>
        <p:nvCxnSpPr>
          <p:cNvPr id="62" name="Прямая со стрелкой 61"/>
          <p:cNvCxnSpPr>
            <a:stCxn id="31" idx="3"/>
          </p:cNvCxnSpPr>
          <p:nvPr/>
        </p:nvCxnSpPr>
        <p:spPr>
          <a:xfrm flipV="1">
            <a:off x="3494055" y="1717255"/>
            <a:ext cx="508723" cy="160645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3" idx="1"/>
          </p:cNvCxnSpPr>
          <p:nvPr/>
        </p:nvCxnSpPr>
        <p:spPr>
          <a:xfrm flipH="1">
            <a:off x="4778072" y="637535"/>
            <a:ext cx="991592" cy="604411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2"/>
          <p:cNvSpPr txBox="1"/>
          <p:nvPr/>
        </p:nvSpPr>
        <p:spPr>
          <a:xfrm>
            <a:off x="5769665" y="1160142"/>
            <a:ext cx="952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ru-RU" sz="1400" dirty="0" smtClean="0"/>
              <a:t>Корсет</a:t>
            </a:r>
            <a:endParaRPr lang="ru-RU" sz="1400" dirty="0"/>
          </a:p>
        </p:txBody>
      </p:sp>
      <p:cxnSp>
        <p:nvCxnSpPr>
          <p:cNvPr id="20" name="Прямая со стрелкой 19"/>
          <p:cNvCxnSpPr>
            <a:stCxn id="19" idx="1"/>
          </p:cNvCxnSpPr>
          <p:nvPr/>
        </p:nvCxnSpPr>
        <p:spPr>
          <a:xfrm flipH="1">
            <a:off x="4436225" y="1314031"/>
            <a:ext cx="1333440" cy="563869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3" grpId="0"/>
      <p:bldP spid="29" grpId="0"/>
      <p:bldP spid="31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599025"/>
            <a:ext cx="2890215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Фижма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6" y="2521569"/>
            <a:ext cx="4033838" cy="1263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каркас из ивовых или стальных прутьев, или из пластин китового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уса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для придания пышности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женской юбке.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4" descr="http://imagesait.ru/photos/aHR0cDovL3VwbG9hZC53aWtpbWVkaWEub3JnL3dpa2lwZWRpYS9jb21tb25zL2UvZTQvQ3Jpbm9saW5lX2VyYTMuZ2lm/fizhma-yub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b="7211"/>
          <a:stretch/>
        </p:blipFill>
        <p:spPr bwMode="auto">
          <a:xfrm flipH="1">
            <a:off x="5838824" y="1155874"/>
            <a:ext cx="3305176" cy="2831751"/>
          </a:xfrm>
          <a:prstGeom prst="homePlate">
            <a:avLst>
              <a:gd name="adj" fmla="val 257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Убранство домов дворян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богатых горожан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710448"/>
            <a:ext cx="5463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Заграничные зеркала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гравюры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789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74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887457"/>
            <a:ext cx="55831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Новая мебель (кровати, столики, табуреты, кресла, шкафы-кабинеты для бумаг).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1959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188967"/>
            <a:ext cx="6053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Серебряная, оловянная и стеклянная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посуда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94" y="1220770"/>
            <a:ext cx="2950601" cy="295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.pinimg.com/originals/7e/4f/b3/7e4fb38cb2aac6def973d443b25a61f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Петровская ассамблея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5970" y="4271963"/>
            <a:ext cx="574570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«</a:t>
            </a:r>
            <a:r>
              <a:rPr lang="ru-RU" sz="2800" dirty="0" err="1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Вѣдомости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» от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1711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года</a:t>
            </a:r>
          </a:p>
        </p:txBody>
      </p:sp>
      <p:pic>
        <p:nvPicPr>
          <p:cNvPr id="10" name="Picture 2" descr="https://histrf.ru/uploads/media/default/0001/53/fb62dc9d1a754d04570fb5d4d14bcea5979c4e4a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9483" y="402622"/>
            <a:ext cx="3170912" cy="38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upload.wikimedia.org/wikipedia/commons/b/b9/Vista_and_perspective_of_the_Palace_of_Ribeira_in_Lisbon_in_the_18th_centu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42415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Лиссабон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eaty of Nystad in Summer gard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Баратта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Мир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Победа. 1722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5318764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Повседневная жизнь и быт</a:t>
            </a:r>
            <a:b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при Петре 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5" y="1481579"/>
            <a:ext cx="632493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еформы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способствовали разрушению традиционных устоев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российского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общества, но только 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высших его кругах.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6270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29032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4178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045" y="2876331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России начал формироваться светский образ жизни и светская культура.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5" y="4171243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Крестьяне и посадские люди продолжали жить по своему обычному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укладу.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63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4/44/%D0%9B%D0%B5%D1%82%D0%BD%D0%B8%D0%B9_%D1%81%D0%B0%D0%B4._%D0%9D%D0%B5%D0%BC%D0%B5%D0%B7%D0%B8%D0%B4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Тарсия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Немезида.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1716 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ilminrussia.ru/images/rofc/spb/summer_garden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659962"/>
            <a:ext cx="2557462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Убранство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Летнего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сада дополняли многочисленные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фонтаны.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3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936</Words>
  <Application>Microsoft Office PowerPoint</Application>
  <PresentationFormat>Экран (16:9)</PresentationFormat>
  <Paragraphs>297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6" baseType="lpstr">
      <vt:lpstr>Theano Didot</vt:lpstr>
      <vt:lpstr>Roboto</vt:lpstr>
      <vt:lpstr>Merriweather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2018-07-11T07:20:02Z</dcterms:created>
  <dcterms:modified xsi:type="dcterms:W3CDTF">2018-07-11T07:20:21Z</dcterms:modified>
</cp:coreProperties>
</file>