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0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8" r:id="rId16"/>
    <p:sldId id="337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5" r:id="rId33"/>
    <p:sldId id="354" r:id="rId34"/>
    <p:sldId id="356" r:id="rId35"/>
    <p:sldId id="357" r:id="rId36"/>
    <p:sldId id="360" r:id="rId37"/>
    <p:sldId id="359" r:id="rId38"/>
    <p:sldId id="358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Theano Didot" panose="020B0604020202020204" charset="0"/>
      <p:regular r:id="rId55"/>
    </p:embeddedFont>
    <p:embeddedFont>
      <p:font typeface="Merriweather" panose="00000500000000000000" pitchFamily="2" charset="-52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3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7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21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34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95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2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06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8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92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0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4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7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50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21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95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00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2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3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35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1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7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97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71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90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44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67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11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02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91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4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44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881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0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15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871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141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96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7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473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1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21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50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58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4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14" y="458673"/>
            <a:ext cx="4667812" cy="4206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Церковная реформа. Положение традиционных конфессий</a:t>
            </a:r>
          </a:p>
        </p:txBody>
      </p:sp>
    </p:spTree>
    <p:extLst>
      <p:ext uri="{BB962C8B-B14F-4D97-AF65-F5344CB8AC3E}">
        <p14:creationId xmlns:p14="http://schemas.microsoft.com/office/powerpoint/2010/main" val="18825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522570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мнению Петра I все подданные должны были трудиться на благо России.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Дворяне – служили, горожане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– платили налоги, духовенство – воспитывало паству.</a:t>
            </a:r>
          </a:p>
        </p:txBody>
      </p:sp>
      <p:pic>
        <p:nvPicPr>
          <p:cNvPr id="4098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8" y="883443"/>
            <a:ext cx="2911696" cy="33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31018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Церковь не могла существовать отдельно от государства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5406" y="2012771"/>
            <a:ext cx="3070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Пётр </a:t>
            </a:r>
            <a:r>
              <a:rPr lang="en-US" sz="1400" dirty="0" smtClean="0">
                <a:solidFill>
                  <a:srgbClr val="404040"/>
                </a:solidFill>
              </a:rPr>
              <a:t>I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представлял священников и епископов чиновниками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50438" y="2893666"/>
            <a:ext cx="3361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Монахов царь считал </a:t>
            </a:r>
            <a:r>
              <a:rPr lang="ru-RU" sz="1400" dirty="0">
                <a:solidFill>
                  <a:srgbClr val="404040"/>
                </a:solidFill>
              </a:rPr>
              <a:t>бездельниками, которые уклонялись от служения государству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Пётр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 церковь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8595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Немец.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1910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36959"/>
            <a:ext cx="427066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Не нравилось Петру </a:t>
            </a:r>
            <a:r>
              <a:rPr lang="ru-RU" sz="1400" dirty="0" smtClean="0">
                <a:solidFill>
                  <a:prstClr val="white"/>
                </a:solidFill>
              </a:rPr>
              <a:t>I, </a:t>
            </a:r>
            <a:r>
              <a:rPr lang="ru-RU" sz="1400" dirty="0">
                <a:solidFill>
                  <a:prstClr val="white"/>
                </a:solidFill>
              </a:rPr>
              <a:t>что духовенство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не </a:t>
            </a:r>
            <a:r>
              <a:rPr lang="ru-RU" sz="1400" dirty="0">
                <a:solidFill>
                  <a:prstClr val="white"/>
                </a:solidFill>
              </a:rPr>
              <a:t>одобрило приезд в Россию иностранцев.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26858"/>
            <a:ext cx="264672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преобразования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царя,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мнению церковных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деятелей,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разрушали старый московский строй и обычаи. </a:t>
            </a:r>
          </a:p>
        </p:txBody>
      </p:sp>
    </p:spTree>
    <p:extLst>
      <p:ext uri="{BB962C8B-B14F-4D97-AF65-F5344CB8AC3E}">
        <p14:creationId xmlns:p14="http://schemas.microsoft.com/office/powerpoint/2010/main" val="2023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8595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Свято-Никольский монастырь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Омске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36959"/>
            <a:ext cx="3678382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1698 году Пётр I запретил строить в Сибири новые монастыри.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082558"/>
            <a:ext cx="4033837" cy="973354"/>
            <a:chOff x="358776" y="1577920"/>
            <a:chExt cx="4033837" cy="9733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Пётр </a:t>
              </a:r>
              <a:r>
                <a:rPr lang="en-US" sz="2800" dirty="0" smtClean="0">
                  <a:solidFill>
                    <a:srgbClr val="FFDC5A"/>
                  </a:solidFill>
                  <a:latin typeface="Merriweather"/>
                </a:rPr>
                <a:t>I </a:t>
              </a:r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и церковь 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91661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Возник конфликт между Петром I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и </a:t>
              </a:r>
              <a:r>
                <a:rPr lang="ru-RU" sz="1400" dirty="0">
                  <a:solidFill>
                    <a:prstClr val="white"/>
                  </a:solidFill>
                </a:rPr>
                <a:t>патриархом </a:t>
              </a:r>
              <a:r>
                <a:rPr lang="ru-RU" sz="1400" dirty="0" smtClean="0">
                  <a:solidFill>
                    <a:prstClr val="white"/>
                  </a:solidFill>
                </a:rPr>
                <a:t>Адрианом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602" y="842340"/>
            <a:ext cx="4419399" cy="34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31018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У молодого царя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 патриарха было много предметов спора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406" y="1905049"/>
            <a:ext cx="3070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Адриан </a:t>
            </a:r>
            <a:r>
              <a:rPr lang="ru-RU" sz="1400" dirty="0">
                <a:solidFill>
                  <a:srgbClr val="404040"/>
                </a:solidFill>
              </a:rPr>
              <a:t>отказался постричь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монахини супругу Петра </a:t>
            </a:r>
            <a:r>
              <a:rPr lang="ru-RU" sz="1400" dirty="0" smtClean="0">
                <a:solidFill>
                  <a:srgbClr val="404040"/>
                </a:solidFill>
              </a:rPr>
              <a:t>Евдокию Лопухину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0438" y="2893666"/>
            <a:ext cx="3361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Во </a:t>
            </a:r>
            <a:r>
              <a:rPr lang="ru-RU" sz="1400" dirty="0">
                <a:solidFill>
                  <a:srgbClr val="404040"/>
                </a:solidFill>
              </a:rPr>
              <a:t>время Стрелецкого бунта патриарх заступился за тех, кого приговорили к казни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Пётр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 патриарх Адриан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1700 году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Адриан </a:t>
            </a:r>
            <a:r>
              <a:rPr lang="ru-RU" sz="1400" dirty="0">
                <a:solidFill>
                  <a:prstClr val="black"/>
                </a:solidFill>
              </a:rPr>
              <a:t>умер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Пётр I запретил выбирать нового главу церкви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Учредили </a:t>
            </a:r>
            <a:r>
              <a:rPr lang="ru-RU" sz="1400" dirty="0">
                <a:solidFill>
                  <a:prstClr val="black"/>
                </a:solidFill>
              </a:rPr>
              <a:t>должность </a:t>
            </a:r>
            <a:r>
              <a:rPr lang="ru-RU" sz="1400" dirty="0" smtClean="0">
                <a:solidFill>
                  <a:prstClr val="black"/>
                </a:solidFill>
              </a:rPr>
              <a:t>Местоблюстителя </a:t>
            </a:r>
            <a:r>
              <a:rPr lang="ru-RU" sz="1400" dirty="0">
                <a:solidFill>
                  <a:prstClr val="black"/>
                </a:solidFill>
              </a:rPr>
              <a:t>патриаршего престола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Пётр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 церковь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8595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Стефан Яворский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Местоблюститель патриаршего престола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505972"/>
            <a:ext cx="38819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Занимался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только вопросами веры.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129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3577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485824"/>
            <a:ext cx="3881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Находился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власти государя.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66939" y="32026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7" y="40474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0456" y="3195608"/>
            <a:ext cx="4524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решении важных вопросов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обязан советоваться с епископами.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0456" y="4040426"/>
            <a:ext cx="4524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1718 года постоянно находился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Петербурге.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019" y="1042875"/>
            <a:ext cx="2584781" cy="34398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98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0" grpId="0" animBg="1"/>
      <p:bldP spid="15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4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2173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Храм Святых Апостолов Петра и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Павла в конце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4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980609"/>
            <a:ext cx="2646724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1701 году Пётр I восстановил Монастырский приказ,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контролем которого оказались монастырские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архиерейские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вотчины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80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916302"/>
            <a:ext cx="4033837" cy="1347430"/>
            <a:chOff x="358776" y="1577920"/>
            <a:chExt cx="4033837" cy="134743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Монастырские вотчины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573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Основная часть доходов с </a:t>
              </a:r>
              <a:r>
                <a:rPr lang="ru-RU" sz="1400" dirty="0" smtClean="0">
                  <a:solidFill>
                    <a:prstClr val="white"/>
                  </a:solidFill>
                </a:rPr>
                <a:t>вотчин </a:t>
              </a:r>
              <a:r>
                <a:rPr lang="ru-RU" sz="1400" dirty="0">
                  <a:solidFill>
                    <a:prstClr val="white"/>
                  </a:solidFill>
                </a:rPr>
                <a:t>направлялась на военные нужды. </a:t>
              </a:r>
            </a:p>
          </p:txBody>
        </p:sp>
      </p:grpSp>
      <p:pic>
        <p:nvPicPr>
          <p:cNvPr id="5122" name="Picture 2" descr="ÐÐ°ÑÑÐ¸Ð½ÐºÐ¸ Ð¿Ð¾ Ð·Ð°Ð¿ÑÐ¾ÑÑ Ð¿ÐµÑÑ 1 Ð°ÑÐ¼Ð¸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57" y="842339"/>
            <a:ext cx="4424443" cy="34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Церковная реформа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5980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Изменения в положении церкви и монастырей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6501" y="3006600"/>
            <a:ext cx="342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жительство в монастыри посылали бывших солдат и офицеров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2247" y="1134133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Церковь обязали содержать богадельни и школы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82246" y="2074374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Из монастырей </a:t>
            </a:r>
            <a:r>
              <a:rPr lang="ru-RU" sz="1400" dirty="0" smtClean="0">
                <a:solidFill>
                  <a:srgbClr val="404040"/>
                </a:solidFill>
              </a:rPr>
              <a:t>выселили всех </a:t>
            </a:r>
            <a:r>
              <a:rPr lang="ru-RU" sz="1400" dirty="0" err="1" smtClean="0">
                <a:solidFill>
                  <a:srgbClr val="404040"/>
                </a:solidFill>
              </a:rPr>
              <a:t>непостриженных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в монахи </a:t>
            </a:r>
            <a:r>
              <a:rPr lang="ru-RU" sz="1400" dirty="0" smtClean="0">
                <a:solidFill>
                  <a:srgbClr val="404040"/>
                </a:solidFill>
              </a:rPr>
              <a:t>людей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2246" y="3948972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Монастырский приказ назначал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обители настоятелей</a:t>
            </a:r>
          </a:p>
        </p:txBody>
      </p:sp>
    </p:spTree>
    <p:extLst>
      <p:ext uri="{BB962C8B-B14F-4D97-AF65-F5344CB8AC3E}">
        <p14:creationId xmlns:p14="http://schemas.microsoft.com/office/powerpoint/2010/main" val="4805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18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36959"/>
            <a:ext cx="4478482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Инокам запретили держать бумагу и чернила в кельях, чтобы они не могли что-либо писать.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32724" y="2252103"/>
            <a:ext cx="2271789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1794" y="3894045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1794" y="1086886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1794" y="2490464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5704513" y="1407162"/>
            <a:ext cx="437281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5704513" y="2810740"/>
            <a:ext cx="437281" cy="2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5704513" y="2810742"/>
            <a:ext cx="437281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Церковная реформа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110" y="2441405"/>
            <a:ext cx="2039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Начался </a:t>
            </a:r>
            <a:r>
              <a:rPr lang="ru-RU" sz="1400" dirty="0" smtClean="0">
                <a:solidFill>
                  <a:srgbClr val="003BB2"/>
                </a:solidFill>
              </a:rPr>
              <a:t>процесс огосударствления </a:t>
            </a:r>
            <a:r>
              <a:rPr lang="ru-RU" sz="1400" dirty="0">
                <a:solidFill>
                  <a:srgbClr val="003BB2"/>
                </a:solidFill>
              </a:rPr>
              <a:t>церкви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4754" y="1145547"/>
            <a:ext cx="205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Синод контролировал обер-прокурор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2010" y="2549131"/>
            <a:ext cx="212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Монастырский приказ ликвидировали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1316" y="3877838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5334" y="1091979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8709" y="1155938"/>
            <a:ext cx="2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 1721 году был издан «Духовный регламент»</a:t>
            </a:r>
          </a:p>
        </p:txBody>
      </p:sp>
      <p:cxnSp>
        <p:nvCxnSpPr>
          <p:cNvPr id="33" name="Скругленная соединительная линия 32"/>
          <p:cNvCxnSpPr/>
          <p:nvPr/>
        </p:nvCxnSpPr>
        <p:spPr>
          <a:xfrm flipH="1" flipV="1">
            <a:off x="2999785" y="1407157"/>
            <a:ext cx="437281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25"/>
          <p:cNvCxnSpPr>
            <a:stCxn id="37" idx="3"/>
            <a:endCxn id="29" idx="1"/>
          </p:cNvCxnSpPr>
          <p:nvPr/>
        </p:nvCxnSpPr>
        <p:spPr>
          <a:xfrm>
            <a:off x="2996065" y="2810738"/>
            <a:ext cx="436659" cy="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/>
          <p:nvPr/>
        </p:nvCxnSpPr>
        <p:spPr>
          <a:xfrm flipH="1">
            <a:off x="2997305" y="2810738"/>
            <a:ext cx="437281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1316" y="2490462"/>
            <a:ext cx="23247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8709" y="2549131"/>
            <a:ext cx="2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Патриаршество было </a:t>
            </a:r>
            <a:r>
              <a:rPr lang="ru-RU" sz="1400" dirty="0" smtClean="0">
                <a:solidFill>
                  <a:srgbClr val="404040"/>
                </a:solidFill>
              </a:rPr>
              <a:t>отменено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8709" y="3827105"/>
            <a:ext cx="2149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Церковные </a:t>
            </a:r>
            <a:r>
              <a:rPr lang="ru-RU" sz="1400" dirty="0">
                <a:solidFill>
                  <a:srgbClr val="404040"/>
                </a:solidFill>
              </a:rPr>
              <a:t>дела передали Святейшему </a:t>
            </a:r>
            <a:r>
              <a:rPr lang="ru-RU" sz="1400" dirty="0" smtClean="0">
                <a:solidFill>
                  <a:srgbClr val="404040"/>
                </a:solidFill>
              </a:rPr>
              <a:t>Синоду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42010" y="3844985"/>
            <a:ext cx="2124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Чиновники приказа перешли в особую контору Синода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8" grpId="0"/>
      <p:bldP spid="20" grpId="0"/>
      <p:bldP spid="23" grpId="0" animBg="1"/>
      <p:bldP spid="24" grpId="0" animBg="1"/>
      <p:bldP spid="27" grpId="0"/>
      <p:bldP spid="37" grpId="0" animBg="1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7"/>
            <a:ext cx="56783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Функции Святейшего Синода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026098"/>
            <a:ext cx="46807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Контроль за порядком богослужений и изданием церковных книг.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0260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18235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1959394"/>
            <a:ext cx="40732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с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ересями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расколом.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26257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2625791"/>
            <a:ext cx="323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Контроль деятельности церковных школ.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6939" y="3427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66939" y="42301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455" y="3427995"/>
            <a:ext cx="48366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Осуществление суда над духовенством и мирянами.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5" y="4361699"/>
            <a:ext cx="48366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Надзор за иностранными религиями.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2863" y="825964"/>
            <a:ext cx="1954378" cy="40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20" grpId="0" animBg="1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78575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Синод занимался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избранием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архиереев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Это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происходило исключительно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контролем императора.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58" y="883444"/>
            <a:ext cx="2919824" cy="34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499982"/>
            <a:ext cx="264672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Члены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Синода,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и государственные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служащие,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приносили присягу и получали жалованье. </a:t>
            </a:r>
          </a:p>
        </p:txBody>
      </p:sp>
    </p:spTree>
    <p:extLst>
      <p:ext uri="{BB962C8B-B14F-4D97-AF65-F5344CB8AC3E}">
        <p14:creationId xmlns:p14="http://schemas.microsoft.com/office/powerpoint/2010/main" val="27383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537366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Обязанности священников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6963" y="2120492"/>
            <a:ext cx="2966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Вели </a:t>
            </a:r>
            <a:r>
              <a:rPr lang="ru-RU" sz="1400" dirty="0">
                <a:solidFill>
                  <a:srgbClr val="404040"/>
                </a:solidFill>
              </a:rPr>
              <a:t>метрические книги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2725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Должны </a:t>
            </a:r>
            <a:r>
              <a:rPr lang="ru-RU" sz="1400" dirty="0">
                <a:solidFill>
                  <a:srgbClr val="404040"/>
                </a:solidFill>
              </a:rPr>
              <a:t>были сообщать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 </a:t>
            </a:r>
            <a:r>
              <a:rPr lang="ru-RU" sz="1400" dirty="0">
                <a:solidFill>
                  <a:srgbClr val="404040"/>
                </a:solidFill>
              </a:rPr>
              <a:t>появлении беглых в </a:t>
            </a:r>
            <a:r>
              <a:rPr lang="ru-RU" sz="1400" dirty="0" smtClean="0">
                <a:solidFill>
                  <a:srgbClr val="404040"/>
                </a:solidFill>
              </a:rPr>
              <a:t>приходах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Церковная реформа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8750"/>
            <a:ext cx="4197927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1722 году вышли указы Сената и Синода, которые обязывали прихожан посещать церковь и исповедоваться.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ÐÐ¾ÑÑÐ¾Ð²Ð°Ñ Ð¾ÑÐºÑÑÑÐºÐ° Ð½Ð°ÑÐ°Ð»Ð° XX Ð²Ðµ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5720" y="502940"/>
            <a:ext cx="2732560" cy="32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93718" y="3866255"/>
            <a:ext cx="5555742" cy="1225290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Храм Святых Апостолов Петра и Павла</a:t>
            </a:r>
          </a:p>
        </p:txBody>
      </p:sp>
    </p:spTree>
    <p:extLst>
      <p:ext uri="{BB962C8B-B14F-4D97-AF65-F5344CB8AC3E}">
        <p14:creationId xmlns:p14="http://schemas.microsoft.com/office/powerpoint/2010/main" val="28833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Автором </a:t>
            </a:r>
            <a:r>
              <a:rPr lang="ru-RU" sz="1400" dirty="0" smtClean="0">
                <a:solidFill>
                  <a:prstClr val="black"/>
                </a:solidFill>
              </a:rPr>
              <a:t>«Духовного регламента» </a:t>
            </a:r>
            <a:r>
              <a:rPr lang="ru-RU" sz="1400" dirty="0">
                <a:solidFill>
                  <a:prstClr val="black"/>
                </a:solidFill>
              </a:rPr>
              <a:t>был </a:t>
            </a:r>
            <a:r>
              <a:rPr lang="ru-RU" sz="1400" dirty="0" smtClean="0">
                <a:solidFill>
                  <a:prstClr val="black"/>
                </a:solidFill>
              </a:rPr>
              <a:t>Феофан Прокопович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Прокопович в своих проповедях говорил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 </a:t>
            </a:r>
            <a:r>
              <a:rPr lang="ru-RU" sz="1400" dirty="0">
                <a:solidFill>
                  <a:prstClr val="black"/>
                </a:solidFill>
              </a:rPr>
              <a:t>верховенстве светской власти над церковной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Прокопович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поддерживал </a:t>
            </a:r>
            <a:r>
              <a:rPr lang="ru-RU" sz="1400" dirty="0">
                <a:solidFill>
                  <a:prstClr val="black"/>
                </a:solidFill>
              </a:rPr>
              <a:t>идею Петра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 </a:t>
            </a:r>
            <a:r>
              <a:rPr lang="ru-RU" sz="1400" dirty="0">
                <a:solidFill>
                  <a:prstClr val="black"/>
                </a:solidFill>
              </a:rPr>
              <a:t>необходимости служения всех подданных государству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Феофан Прокопович 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8750"/>
            <a:ext cx="3553691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1720 году по инициативе Прокоповича открыли типографию в Александро-Невском монастыре.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98595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Александро-Невский монастырь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7338" y="1526193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Александро-Невском монастыре было напечатано «Первое учение отрокам» – букварь и поучение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детей.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нему 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учили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школах детей.</a:t>
            </a:r>
          </a:p>
        </p:txBody>
      </p:sp>
      <p:pic>
        <p:nvPicPr>
          <p:cNvPr id="7170" name="Picture 2" descr="ÐÐ°ÑÑÐ¸Ð½ÐºÐ¸ Ð¿Ð¾ Ð·Ð°Ð¿ÑÐ¾ÑÑ Ð¿ÐµÑÐ²Ð¾Ðµ ÑÑÐµÐ½Ð¸Ðµ Ð¾ÑÑÐ¾ÐºÐ°Ð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58756" y="883443"/>
            <a:ext cx="2919826" cy="34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937084"/>
            <a:ext cx="4033837" cy="1368212"/>
            <a:chOff x="358776" y="1577920"/>
            <a:chExt cx="4033837" cy="13682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Феофан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Прокопович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6519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1721 году </a:t>
              </a:r>
              <a:r>
                <a:rPr lang="ru-RU" sz="1400" dirty="0" smtClean="0">
                  <a:solidFill>
                    <a:prstClr val="white"/>
                  </a:solidFill>
                </a:rPr>
                <a:t>Прокоп</a:t>
              </a:r>
              <a:r>
                <a:rPr lang="ru-RU" sz="1400" dirty="0">
                  <a:solidFill>
                    <a:prstClr val="white"/>
                  </a:solidFill>
                </a:rPr>
                <a:t>о</a:t>
              </a:r>
              <a:r>
                <a:rPr lang="ru-RU" sz="1400" dirty="0" smtClean="0">
                  <a:solidFill>
                    <a:prstClr val="white"/>
                  </a:solidFill>
                </a:rPr>
                <a:t>вич </a:t>
              </a:r>
              <a:r>
                <a:rPr lang="ru-RU" sz="1400" dirty="0">
                  <a:solidFill>
                    <a:prstClr val="white"/>
                  </a:solidFill>
                </a:rPr>
                <a:t>учредил школу </a:t>
              </a:r>
              <a:endParaRPr lang="en-US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при </a:t>
              </a:r>
              <a:r>
                <a:rPr lang="ru-RU" sz="1400" dirty="0">
                  <a:solidFill>
                    <a:prstClr val="white"/>
                  </a:solidFill>
                </a:rPr>
                <a:t>Александро-Невском монастыре. </a:t>
              </a:r>
            </a:p>
          </p:txBody>
        </p:sp>
      </p:grpSp>
      <p:pic>
        <p:nvPicPr>
          <p:cNvPr id="6146" name="Picture 2" descr="Ð¤ÐµÐ¾ÑÐ°Ð½ ÐÑÐ¾ÐºÐ¾Ð¿Ð¾Ð²Ð¸Ñ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558" y="842339"/>
            <a:ext cx="4424444" cy="34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7350"/>
            <a:ext cx="347056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Феофан Прокопович </a:t>
            </a:r>
            <a:r>
              <a:rPr lang="ru-RU" sz="1400" dirty="0">
                <a:solidFill>
                  <a:prstClr val="white"/>
                </a:solidFill>
              </a:rPr>
              <a:t>выступал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за </a:t>
            </a:r>
            <a:r>
              <a:rPr lang="ru-RU" sz="1400" dirty="0">
                <a:solidFill>
                  <a:prstClr val="white"/>
                </a:solidFill>
              </a:rPr>
              <a:t>развитие науки и просвещения.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Старообрядчество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52203"/>
            <a:ext cx="37755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войны со Швецией Пётр I проявлял терпимость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старообрядцам.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569233"/>
            <a:ext cx="41804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>
                <a:solidFill>
                  <a:prstClr val="white"/>
                </a:solidFill>
                <a:latin typeface="Merriweather"/>
              </a:rPr>
              <a:t>Пётр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отменил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«Двенадцать статей», принятых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царевне Софье.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86263"/>
            <a:ext cx="4232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«Двенадцати статьях» определялись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меры наказания для старообрядцев.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3" y="1626780"/>
            <a:ext cx="3763097" cy="3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22684" y="3251152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6382" y="3351089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Жили на Дону, Кубани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 err="1" smtClean="0">
                <a:solidFill>
                  <a:prstClr val="black"/>
                </a:solidFill>
              </a:rPr>
              <a:t>Черниговщине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8823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926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Беспоповцы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Старообрядчество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3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94965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err="1" smtClean="0">
                <a:solidFill>
                  <a:srgbClr val="003BB2"/>
                </a:solidFill>
              </a:rPr>
              <a:t>Поповцы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60599" y="2095350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Признавали </a:t>
            </a:r>
            <a:r>
              <a:rPr lang="ru-RU" sz="1200" dirty="0">
                <a:solidFill>
                  <a:prstClr val="black"/>
                </a:solidFill>
              </a:rPr>
              <a:t>необходимость духовенства, церковной иерархии и таинств</a:t>
            </a:r>
          </a:p>
        </p:txBody>
      </p:sp>
    </p:spTree>
    <p:extLst>
      <p:ext uri="{BB962C8B-B14F-4D97-AF65-F5344CB8AC3E}">
        <p14:creationId xmlns:p14="http://schemas.microsoft.com/office/powerpoint/2010/main" val="33075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/>
      <p:bldP spid="21" grpId="0" animBg="1"/>
      <p:bldP spid="9" grpId="0"/>
      <p:bldP spid="29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103340"/>
            <a:ext cx="4033837" cy="942181"/>
            <a:chOff x="358776" y="1577920"/>
            <a:chExt cx="4033837" cy="94218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Поповцы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0488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Принимали </a:t>
              </a:r>
              <a:r>
                <a:rPr lang="ru-RU" sz="1400" dirty="0">
                  <a:solidFill>
                    <a:prstClr val="white"/>
                  </a:solidFill>
                </a:rPr>
                <a:t>священников, уходивших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из </a:t>
              </a:r>
              <a:r>
                <a:rPr lang="ru-RU" sz="1400" dirty="0">
                  <a:solidFill>
                    <a:prstClr val="white"/>
                  </a:solidFill>
                </a:rPr>
                <a:t>Русской православной церкви. </a:t>
              </a:r>
            </a:p>
          </p:txBody>
        </p:sp>
      </p:grpSp>
      <p:pic>
        <p:nvPicPr>
          <p:cNvPr id="8194" name="Picture 2" descr="ÐÐ°ÑÑÐ¸Ð½ÐºÐ¸ Ð¿Ð¾ Ð·Ð°Ð¿ÑÐ¾ÑÑ ÑÑÐ°ÑÐ¾Ð²ÐµÑÑ Ð¿Ð¾Ð¿Ð¾Ð²Ñ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6691" y="842339"/>
            <a:ext cx="4447309" cy="34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22684" y="3251152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6863" y="3251152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6382" y="3351089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Жили на Дону, Кубани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 err="1" smtClean="0">
                <a:solidFill>
                  <a:prstClr val="black"/>
                </a:solidFill>
              </a:rPr>
              <a:t>Черниговщине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9668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8823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926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Беспоповцы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Старообрядчество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3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71701" y="3351088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Жили на побережье </a:t>
            </a:r>
            <a:r>
              <a:rPr lang="ru-RU" sz="1200" dirty="0">
                <a:solidFill>
                  <a:prstClr val="black"/>
                </a:solidFill>
              </a:rPr>
              <a:t>Белого моря и </a:t>
            </a:r>
            <a:r>
              <a:rPr lang="ru-RU" sz="1200" dirty="0" smtClean="0">
                <a:solidFill>
                  <a:prstClr val="black"/>
                </a:solidFill>
              </a:rPr>
              <a:t>в Карелии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30829" y="2015746"/>
            <a:ext cx="25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Отрицали </a:t>
            </a:r>
            <a:r>
              <a:rPr lang="ru-RU" sz="1200" dirty="0">
                <a:solidFill>
                  <a:prstClr val="black"/>
                </a:solidFill>
              </a:rPr>
              <a:t>необходимость церковной иерархии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>
                <a:solidFill>
                  <a:prstClr val="black"/>
                </a:solidFill>
              </a:rPr>
              <a:t>некоторых таинств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4965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err="1" smtClean="0">
                <a:solidFill>
                  <a:srgbClr val="003BB2"/>
                </a:solidFill>
              </a:rPr>
              <a:t>Поповцы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60599" y="2095350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Признавали </a:t>
            </a:r>
            <a:r>
              <a:rPr lang="ru-RU" sz="1200" dirty="0">
                <a:solidFill>
                  <a:prstClr val="black"/>
                </a:solidFill>
              </a:rPr>
              <a:t>необходимость духовенства, церковной иерархии и таинств</a:t>
            </a:r>
          </a:p>
        </p:txBody>
      </p:sp>
    </p:spTree>
    <p:extLst>
      <p:ext uri="{BB962C8B-B14F-4D97-AF65-F5344CB8AC3E}">
        <p14:creationId xmlns:p14="http://schemas.microsoft.com/office/powerpoint/2010/main" val="28410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38" grpId="0"/>
      <p:bldP spid="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7338" y="1526193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1705 году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Выголексинскую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общину беспоповцев приписали к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Олонецким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металлургическим заводам.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 были предоставлены самоуправление и право заниматься торговлей и промыслом.</a:t>
            </a:r>
          </a:p>
        </p:txBody>
      </p:sp>
      <p:pic>
        <p:nvPicPr>
          <p:cNvPr id="9218" name="Picture 2" descr="ÐÐ°ÑÑÐ¸Ð½ÐºÐ¸ Ð¿Ð¾ Ð·Ð°Ð¿ÑÐ¾ÑÑ Ð²ÑÐ³Ð¾Ð»ÐµÐºÑÐ¸Ð½ÑÐºÐ°Ñ Ð¾Ð±Ñ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3"/>
            <a:ext cx="2919829" cy="34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1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3000" r="-2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2173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Фридрих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Берхгольц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Старообрядчество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83704"/>
            <a:ext cx="37755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Всех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старообрядцев обложили двойным налогом.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0734"/>
            <a:ext cx="4180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Старообрядцы должны были носить особую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одежду.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86263"/>
            <a:ext cx="4232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«Духовный регламент» запрещал старообрядцам занимать выборные должности.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42" name="Picture 2" descr="ÐÐ°ÑÑÐ¸Ð½ÐºÐ¸ Ð¿Ð¾ Ð·Ð°Ð¿ÑÐ¾ÑÑ Ð²ÑÐ³Ð¾Ð»ÐµÐºÑÐ¸Ð½ÑÐºÐ°Ñ Ð¾Ð±Ñ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4418" y="967627"/>
            <a:ext cx="2892056" cy="34662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8299" y="120956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Наиболее активным борцом с расколом был нижегородский архиепископ </a:t>
            </a:r>
            <a:r>
              <a:rPr lang="ru-RU" sz="1400" dirty="0" smtClean="0">
                <a:solidFill>
                  <a:srgbClr val="003BB2"/>
                </a:solidFill>
              </a:rPr>
              <a:t>Питирим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Питирим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устраивал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диспуты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 староверами, разоблачал священников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За </a:t>
            </a:r>
            <a:r>
              <a:rPr lang="ru-RU" sz="1400" dirty="0">
                <a:solidFill>
                  <a:srgbClr val="003BB2"/>
                </a:solidFill>
              </a:rPr>
              <a:t>несколько лет </a:t>
            </a:r>
            <a:r>
              <a:rPr lang="ru-RU" sz="1400" dirty="0" smtClean="0">
                <a:solidFill>
                  <a:srgbClr val="003BB2"/>
                </a:solidFill>
              </a:rPr>
              <a:t>Питирим </a:t>
            </a:r>
            <a:r>
              <a:rPr lang="ru-RU" sz="1400" dirty="0">
                <a:solidFill>
                  <a:srgbClr val="003BB2"/>
                </a:solidFill>
              </a:rPr>
              <a:t>обратил в официальную веру около </a:t>
            </a:r>
            <a:r>
              <a:rPr lang="ru-RU" sz="1400" dirty="0" smtClean="0">
                <a:solidFill>
                  <a:srgbClr val="003BB2"/>
                </a:solidFill>
              </a:rPr>
              <a:t>27 тысяч </a:t>
            </a:r>
            <a:r>
              <a:rPr lang="ru-RU" sz="1400" dirty="0">
                <a:solidFill>
                  <a:srgbClr val="003BB2"/>
                </a:solidFill>
              </a:rPr>
              <a:t>старообрядцев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54698" y="2761488"/>
            <a:ext cx="2703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Большинство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из обращённых придерживались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раскольнических идей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4" y="276148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Если это не удавалось,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они укрывались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лесах, уходили в Сибирь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Польшу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94061" y="276438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Староверы </a:t>
            </a:r>
            <a:r>
              <a:rPr lang="ru-RU" sz="1400" dirty="0">
                <a:solidFill>
                  <a:srgbClr val="003BB2"/>
                </a:solidFill>
              </a:rPr>
              <a:t>платили священникам, чтобы их записали как обычных православных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3156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Борьба со старообрядцами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¿ÐµÑÑ 1 Ð¸ Ð¼ÐµÐ½ÑÑÐ¸ÐºÐ¾Ð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48125"/>
            <a:ext cx="9144000" cy="51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474" y="1313713"/>
            <a:ext cx="273457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в 1702 году подписал манифест, который разрешал иностранцам, приезжавшим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Россию, сохранять свою веру. </a:t>
            </a:r>
          </a:p>
        </p:txBody>
      </p:sp>
    </p:spTree>
    <p:extLst>
      <p:ext uri="{BB962C8B-B14F-4D97-AF65-F5344CB8AC3E}">
        <p14:creationId xmlns:p14="http://schemas.microsoft.com/office/powerpoint/2010/main" val="26716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7338" y="1664420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1706 году в Москве появился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первый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католический храм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апостолов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Петра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Павла.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1710 году костёл появился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Петербурге.</a:t>
            </a:r>
          </a:p>
        </p:txBody>
      </p:sp>
      <p:pic>
        <p:nvPicPr>
          <p:cNvPr id="12290" name="Picture 2" descr="ÐÐ°ÑÑÐ¸Ð½ÐºÐ¸ Ð¿Ð¾ Ð·Ð°Ð¿ÑÐ¾ÑÑ ÑÑÐ°Ð¼ ÑÐ²ÑÑÑÑ Ð°Ð¿Ð¾ÑÑÐ¾Ð»Ð¾Ð² Ð¿ÐµÑÑÐ° Ð¸ Ð¿Ð°Ð²Ð»Ð° (Ð¼Ð¾ÑÐºÐ²Ð°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507" y="883442"/>
            <a:ext cx="2917075" cy="34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1721 году </a:t>
            </a:r>
            <a:r>
              <a:rPr lang="ru-RU" sz="1400" dirty="0" smtClean="0">
                <a:solidFill>
                  <a:prstClr val="black"/>
                </a:solidFill>
              </a:rPr>
              <a:t>Синодом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были </a:t>
            </a:r>
            <a:r>
              <a:rPr lang="ru-RU" sz="1400" dirty="0">
                <a:solidFill>
                  <a:prstClr val="black"/>
                </a:solidFill>
              </a:rPr>
              <a:t>разрешены браки между православными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иноверцами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Иностранцы </a:t>
            </a:r>
            <a:r>
              <a:rPr lang="ru-RU" sz="1400" dirty="0">
                <a:solidFill>
                  <a:prstClr val="black"/>
                </a:solidFill>
              </a:rPr>
              <a:t>обязывались не переводить жён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свою веру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Детей, родившихся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таком браке, крестили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по </a:t>
            </a:r>
            <a:r>
              <a:rPr lang="ru-RU" sz="1400" dirty="0">
                <a:solidFill>
                  <a:prstClr val="black"/>
                </a:solidFill>
              </a:rPr>
              <a:t>православному обряду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Иноверцы в России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474" y="1313713"/>
            <a:ext cx="273457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1715 году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Пётр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 запретил помещикам-мусульманам владеть православными крестьянами. </a:t>
            </a:r>
          </a:p>
        </p:txBody>
      </p:sp>
    </p:spTree>
    <p:extLst>
      <p:ext uri="{BB962C8B-B14F-4D97-AF65-F5344CB8AC3E}">
        <p14:creationId xmlns:p14="http://schemas.microsoft.com/office/powerpoint/2010/main" val="2317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t="-31000" r="-2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4699"/>
            <a:ext cx="4412511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присоединения Прибалтики Пётр I дал гарантию жителям </a:t>
            </a:r>
            <a:r>
              <a:rPr lang="ru-RU" sz="1400" dirty="0" err="1" smtClean="0">
                <a:solidFill>
                  <a:prstClr val="white"/>
                </a:solidFill>
              </a:rPr>
              <a:t>Эстляндии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Лифляндии </a:t>
            </a:r>
            <a:r>
              <a:rPr lang="ru-RU" sz="1400" dirty="0">
                <a:solidFill>
                  <a:prstClr val="white"/>
                </a:solidFill>
              </a:rPr>
              <a:t>сохранить </a:t>
            </a:r>
            <a:r>
              <a:rPr lang="ru-RU" sz="1400" dirty="0" smtClean="0">
                <a:solidFill>
                  <a:prstClr val="white"/>
                </a:solidFill>
              </a:rPr>
              <a:t>лютеранство </a:t>
            </a:r>
            <a:r>
              <a:rPr lang="ru-RU" sz="1400" dirty="0">
                <a:solidFill>
                  <a:prstClr val="white"/>
                </a:solidFill>
              </a:rPr>
              <a:t>на этих землях.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745556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Церковная реформа.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традиционных конфессий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207214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стремился поставить церковь на службу государству.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079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806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371211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упразднено патриаршество.</a:t>
            </a:r>
          </a:p>
        </p:txBody>
      </p:sp>
    </p:spTree>
    <p:extLst>
      <p:ext uri="{BB962C8B-B14F-4D97-AF65-F5344CB8AC3E}">
        <p14:creationId xmlns:p14="http://schemas.microsoft.com/office/powerpoint/2010/main" val="26238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745556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Церковная реформа.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традиционных конфессий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207214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Петре I усилился контроль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староверами.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079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5806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827" y="3296621"/>
            <a:ext cx="5014508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Модернизация страны и расширение её территории способствовали более терпимому отношению к другим религиям.</a:t>
            </a:r>
          </a:p>
        </p:txBody>
      </p:sp>
    </p:spTree>
    <p:extLst>
      <p:ext uri="{BB962C8B-B14F-4D97-AF65-F5344CB8AC3E}">
        <p14:creationId xmlns:p14="http://schemas.microsoft.com/office/powerpoint/2010/main" val="33698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544" y="967464"/>
            <a:ext cx="2826436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Прихожанами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храме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Святых Апостолов Петра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Павла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были французы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которым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нравилось богослужение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немецком языках. </a:t>
            </a:r>
          </a:p>
        </p:txBody>
      </p:sp>
    </p:spTree>
    <p:extLst>
      <p:ext uri="{BB962C8B-B14F-4D97-AF65-F5344CB8AC3E}">
        <p14:creationId xmlns:p14="http://schemas.microsoft.com/office/powerpoint/2010/main" val="1870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5765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французы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добились строительства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храма Святого Людовика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Французского.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Находился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храм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Белого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города.</a:t>
            </a:r>
          </a:p>
        </p:txBody>
      </p:sp>
      <p:pic>
        <p:nvPicPr>
          <p:cNvPr id="3074" name="Picture 2" descr="https://upload.wikimedia.org/wikipedia/commons/thumb/b/bb/San_Louis.jpg/800px-San_Lou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8" y="883442"/>
            <a:ext cx="2911696" cy="3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2173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Храм Святого Людовика Французского.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Современный вид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118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Отношение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Петра I к церкви.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432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7033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Упразднение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патриаршества.</a:t>
            </a:r>
          </a:p>
        </p:txBody>
      </p:sp>
      <p:sp>
        <p:nvSpPr>
          <p:cNvPr id="9" name="Овал 8"/>
          <p:cNvSpPr/>
          <p:nvPr/>
        </p:nvSpPr>
        <p:spPr>
          <a:xfrm>
            <a:off x="358775" y="2635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29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99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277171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Деятельность Феофана Прокоповича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356440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Старообрядцы.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775" y="436144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Конфессии в России.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695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5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141"/>
            <a:ext cx="4000500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К </a:t>
            </a:r>
            <a:r>
              <a:rPr lang="ru-RU" sz="1400" dirty="0">
                <a:solidFill>
                  <a:prstClr val="white"/>
                </a:solidFill>
              </a:rPr>
              <a:t>церкви </a:t>
            </a:r>
            <a:r>
              <a:rPr lang="ru-RU" sz="1400" dirty="0" smtClean="0">
                <a:solidFill>
                  <a:prstClr val="white"/>
                </a:solidFill>
              </a:rPr>
              <a:t>Пётр </a:t>
            </a:r>
            <a:r>
              <a:rPr lang="ru-RU" sz="1400" dirty="0">
                <a:solidFill>
                  <a:prstClr val="white"/>
                </a:solidFill>
              </a:rPr>
              <a:t>I </a:t>
            </a:r>
            <a:r>
              <a:rPr lang="ru-RU" sz="1400" dirty="0" smtClean="0">
                <a:solidFill>
                  <a:prstClr val="white"/>
                </a:solidFill>
              </a:rPr>
              <a:t>подходил </a:t>
            </a:r>
            <a:r>
              <a:rPr lang="ru-RU" sz="1400" dirty="0">
                <a:solidFill>
                  <a:prstClr val="white"/>
                </a:solidFill>
              </a:rPr>
              <a:t>рационально, рассматривая «общую пользу», которую она приносит государству.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1068</Words>
  <Application>Microsoft Office PowerPoint</Application>
  <PresentationFormat>Экран (16:9)</PresentationFormat>
  <Paragraphs>271</Paragraphs>
  <Slides>48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Roboto</vt:lpstr>
      <vt:lpstr>Arial</vt:lpstr>
      <vt:lpstr>Theano Didot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2018-07-11T07:18:41Z</dcterms:created>
  <dcterms:modified xsi:type="dcterms:W3CDTF">2018-07-11T07:18:54Z</dcterms:modified>
</cp:coreProperties>
</file>