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>
  <p:sldMasterIdLst>
    <p:sldMasterId id="2147483660" r:id="rId1"/>
  </p:sldMasterIdLst>
  <p:notesMasterIdLst>
    <p:notesMasterId r:id="rId67"/>
  </p:notesMasterIdLst>
  <p:sldIdLst>
    <p:sldId id="267" r:id="rId2"/>
    <p:sldId id="311" r:id="rId3"/>
    <p:sldId id="370" r:id="rId4"/>
    <p:sldId id="371" r:id="rId5"/>
    <p:sldId id="307" r:id="rId6"/>
    <p:sldId id="448" r:id="rId7"/>
    <p:sldId id="381" r:id="rId8"/>
    <p:sldId id="383" r:id="rId9"/>
    <p:sldId id="375" r:id="rId10"/>
    <p:sldId id="384" r:id="rId11"/>
    <p:sldId id="388" r:id="rId12"/>
    <p:sldId id="382" r:id="rId13"/>
    <p:sldId id="263" r:id="rId14"/>
    <p:sldId id="305" r:id="rId15"/>
    <p:sldId id="389" r:id="rId16"/>
    <p:sldId id="310" r:id="rId17"/>
    <p:sldId id="391" r:id="rId18"/>
    <p:sldId id="392" r:id="rId19"/>
    <p:sldId id="394" r:id="rId20"/>
    <p:sldId id="395" r:id="rId21"/>
    <p:sldId id="449" r:id="rId22"/>
    <p:sldId id="400" r:id="rId23"/>
    <p:sldId id="401" r:id="rId24"/>
    <p:sldId id="402" r:id="rId25"/>
    <p:sldId id="405" r:id="rId26"/>
    <p:sldId id="403" r:id="rId27"/>
    <p:sldId id="404" r:id="rId28"/>
    <p:sldId id="406" r:id="rId29"/>
    <p:sldId id="408" r:id="rId30"/>
    <p:sldId id="407" r:id="rId31"/>
    <p:sldId id="409" r:id="rId32"/>
    <p:sldId id="411" r:id="rId33"/>
    <p:sldId id="410" r:id="rId34"/>
    <p:sldId id="412" r:id="rId35"/>
    <p:sldId id="413" r:id="rId36"/>
    <p:sldId id="414" r:id="rId37"/>
    <p:sldId id="450" r:id="rId38"/>
    <p:sldId id="416" r:id="rId39"/>
    <p:sldId id="418" r:id="rId40"/>
    <p:sldId id="374" r:id="rId41"/>
    <p:sldId id="419" r:id="rId42"/>
    <p:sldId id="420" r:id="rId43"/>
    <p:sldId id="421" r:id="rId44"/>
    <p:sldId id="422" r:id="rId45"/>
    <p:sldId id="423" r:id="rId46"/>
    <p:sldId id="447" r:id="rId47"/>
    <p:sldId id="424" r:id="rId48"/>
    <p:sldId id="425" r:id="rId49"/>
    <p:sldId id="380" r:id="rId50"/>
    <p:sldId id="426" r:id="rId51"/>
    <p:sldId id="427" r:id="rId52"/>
    <p:sldId id="428" r:id="rId53"/>
    <p:sldId id="429" r:id="rId54"/>
    <p:sldId id="431" r:id="rId55"/>
    <p:sldId id="432" r:id="rId56"/>
    <p:sldId id="433" r:id="rId57"/>
    <p:sldId id="434" r:id="rId58"/>
    <p:sldId id="435" r:id="rId59"/>
    <p:sldId id="436" r:id="rId60"/>
    <p:sldId id="441" r:id="rId61"/>
    <p:sldId id="443" r:id="rId62"/>
    <p:sldId id="445" r:id="rId63"/>
    <p:sldId id="446" r:id="rId64"/>
    <p:sldId id="368" r:id="rId65"/>
    <p:sldId id="369" r:id="rId66"/>
  </p:sldIdLst>
  <p:sldSz cx="9144000" cy="5143500" type="screen16x9"/>
  <p:notesSz cx="6858000" cy="9144000"/>
  <p:embeddedFontLst>
    <p:embeddedFont>
      <p:font typeface="Merriweather" panose="00000500000000000000" pitchFamily="2" charset="-52"/>
      <p:regular r:id="rId68"/>
      <p:bold r:id="rId69"/>
      <p:italic r:id="rId70"/>
      <p:boldItalic r:id="rId71"/>
    </p:embeddedFont>
    <p:embeddedFont>
      <p:font typeface="Roboto" panose="02000000000000000000" pitchFamily="2" charset="0"/>
      <p:regular r:id="rId72"/>
      <p:bold r:id="rId73"/>
      <p:italic r:id="rId74"/>
      <p:boldItalic r:id="rId75"/>
    </p:embeddedFont>
    <p:embeddedFont>
      <p:font typeface="Theano Didot" panose="020B0604020202020204" charset="0"/>
      <p:regular r:id="rId76"/>
    </p:embeddedFont>
    <p:embeddedFont>
      <p:font typeface="Calibri" panose="020F0502020204030204" pitchFamily="34" charset="0"/>
      <p:regular r:id="rId77"/>
      <p:bold r:id="rId78"/>
      <p:italic r:id="rId79"/>
      <p:boldItalic r:id="rId80"/>
    </p:embeddedFont>
  </p:embeddedFontLst>
  <p:defaultTextStyle>
    <a:defPPr>
      <a:defRPr lang="ru-RU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7" userDrawn="1">
          <p15:clr>
            <a:srgbClr val="A4A3A4"/>
          </p15:clr>
        </p15:guide>
        <p15:guide id="2" pos="5534" userDrawn="1">
          <p15:clr>
            <a:srgbClr val="A4A3A4"/>
          </p15:clr>
        </p15:guide>
        <p15:guide id="3" orient="horz" pos="3003" userDrawn="1">
          <p15:clr>
            <a:srgbClr val="A4A3A4"/>
          </p15:clr>
        </p15:guide>
        <p15:guide id="4" pos="2993" userDrawn="1">
          <p15:clr>
            <a:srgbClr val="A4A3A4"/>
          </p15:clr>
        </p15:guide>
        <p15:guide id="5" pos="2767" userDrawn="1">
          <p15:clr>
            <a:srgbClr val="A4A3A4"/>
          </p15:clr>
        </p15:guide>
        <p15:guide id="6" pos="226" userDrawn="1">
          <p15:clr>
            <a:srgbClr val="A4A3A4"/>
          </p15:clr>
        </p15:guide>
        <p15:guide id="7" pos="1837" userDrawn="1">
          <p15:clr>
            <a:srgbClr val="A4A3A4"/>
          </p15:clr>
        </p15:guide>
        <p15:guide id="8" pos="2086" userDrawn="1">
          <p15:clr>
            <a:srgbClr val="A4A3A4"/>
          </p15:clr>
        </p15:guide>
        <p15:guide id="9" pos="3674" userDrawn="1">
          <p15:clr>
            <a:srgbClr val="A4A3A4"/>
          </p15:clr>
        </p15:guide>
        <p15:guide id="10" pos="392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BB2"/>
    <a:srgbClr val="404040"/>
    <a:srgbClr val="9346A4"/>
    <a:srgbClr val="F0774C"/>
    <a:srgbClr val="33CC33"/>
    <a:srgbClr val="DD4935"/>
    <a:srgbClr val="CA0000"/>
    <a:srgbClr val="413434"/>
    <a:srgbClr val="C61648"/>
    <a:srgbClr val="4E361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256" autoAdjust="0"/>
    <p:restoredTop sz="93904" autoAdjust="0"/>
  </p:normalViewPr>
  <p:slideViewPr>
    <p:cSldViewPr snapToGrid="0" showGuides="1">
      <p:cViewPr>
        <p:scale>
          <a:sx n="50" d="100"/>
          <a:sy n="50" d="100"/>
        </p:scale>
        <p:origin x="2340" y="1176"/>
      </p:cViewPr>
      <p:guideLst>
        <p:guide orient="horz" pos="237"/>
        <p:guide pos="5534"/>
        <p:guide orient="horz" pos="3003"/>
        <p:guide pos="2993"/>
        <p:guide pos="2767"/>
        <p:guide pos="226"/>
        <p:guide pos="1837"/>
        <p:guide pos="2086"/>
        <p:guide pos="3674"/>
        <p:guide pos="392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font" Target="fonts/font1.fntdata"/><Relationship Id="rId84" Type="http://schemas.openxmlformats.org/officeDocument/2006/relationships/tableStyles" Target="tableStyle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font" Target="fonts/font7.fntdata"/><Relationship Id="rId79" Type="http://schemas.openxmlformats.org/officeDocument/2006/relationships/font" Target="fonts/font12.fntdata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font" Target="fonts/font2.fntdata"/><Relationship Id="rId77" Type="http://schemas.openxmlformats.org/officeDocument/2006/relationships/font" Target="fonts/font10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font" Target="fonts/font5.fntdata"/><Relationship Id="rId80" Type="http://schemas.openxmlformats.org/officeDocument/2006/relationships/font" Target="fonts/font13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font" Target="fonts/font3.fntdata"/><Relationship Id="rId75" Type="http://schemas.openxmlformats.org/officeDocument/2006/relationships/font" Target="fonts/font8.fntdata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font" Target="fonts/font6.fntdata"/><Relationship Id="rId78" Type="http://schemas.openxmlformats.org/officeDocument/2006/relationships/font" Target="fonts/font11.fntdata"/><Relationship Id="rId8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font" Target="fonts/font9.fntdata"/><Relationship Id="rId7" Type="http://schemas.openxmlformats.org/officeDocument/2006/relationships/slide" Target="slides/slide6.xml"/><Relationship Id="rId71" Type="http://schemas.openxmlformats.org/officeDocument/2006/relationships/font" Target="fonts/font4.fntdata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5BEF2C-B300-46D5-8036-A5B0A33E22D9}" type="datetimeFigureOut">
              <a:rPr lang="ru-RU" smtClean="0"/>
              <a:t>29.06.2018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1E0E06-5A83-4907-924B-CCA8D8A712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47024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23915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7517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41873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785466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802234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464198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618823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373902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905150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420005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21428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192540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459834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832232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168954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431184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516314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588992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20685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405162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490693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94631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26141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499521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621589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300109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210397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47764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795201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91931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779198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38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44678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35583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517017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527922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41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889700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42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021804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484469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82699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568098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1368722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5755514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48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2387974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92442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4525485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4961634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51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7436136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52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8937598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6297883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0525092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3035643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5320591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57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2728479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6147542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85248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2653298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234575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6526412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5014516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45208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64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5378368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65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12310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17952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66205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19590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29.06.2018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55029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29.06.2018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02501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29.06.2018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81506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29.06.2018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4214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29.06.2018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97682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29.06.2018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02266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29.06.2018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66231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29.06.2018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07752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29.06.2018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46785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29.06.2018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64800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29.06.2018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75419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83A9A6-A7C6-4281-A39F-5DC6615D86C6}" type="datetimeFigureOut">
              <a:rPr lang="ru-RU" smtClean="0"/>
              <a:t>29.06.2018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0838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jpeg"/><Relationship Id="rId5" Type="http://schemas.openxmlformats.org/officeDocument/2006/relationships/image" Target="../media/image10.jpe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jpeg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jpeg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png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jpeg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jpeg"/><Relationship Id="rId4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jpeg"/><Relationship Id="rId4" Type="http://schemas.openxmlformats.org/officeDocument/2006/relationships/image" Target="../media/image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jpeg"/><Relationship Id="rId5" Type="http://schemas.openxmlformats.org/officeDocument/2006/relationships/image" Target="../media/image28.jpe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jpeg"/><Relationship Id="rId4" Type="http://schemas.openxmlformats.org/officeDocument/2006/relationships/image" Target="../media/image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.jpeg"/><Relationship Id="rId4" Type="http://schemas.openxmlformats.org/officeDocument/2006/relationships/image" Target="../media/image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0.png"/><Relationship Id="rId4" Type="http://schemas.openxmlformats.org/officeDocument/2006/relationships/image" Target="../media/image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1.png"/><Relationship Id="rId4" Type="http://schemas.openxmlformats.org/officeDocument/2006/relationships/image" Target="../media/image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4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jpeg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4.jpeg"/><Relationship Id="rId4" Type="http://schemas.openxmlformats.org/officeDocument/2006/relationships/image" Target="../media/image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5.png"/><Relationship Id="rId4" Type="http://schemas.openxmlformats.org/officeDocument/2006/relationships/image" Target="../media/image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47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8.jpeg"/><Relationship Id="rId4" Type="http://schemas.openxmlformats.org/officeDocument/2006/relationships/image" Target="../media/image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9.png"/><Relationship Id="rId4" Type="http://schemas.openxmlformats.org/officeDocument/2006/relationships/image" Target="../media/image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0.jpeg"/><Relationship Id="rId4" Type="http://schemas.openxmlformats.org/officeDocument/2006/relationships/image" Target="../media/image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1.png"/><Relationship Id="rId4" Type="http://schemas.openxmlformats.org/officeDocument/2006/relationships/image" Target="../media/image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jpeg"/><Relationship Id="rId4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4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57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9.jpeg"/><Relationship Id="rId4" Type="http://schemas.openxmlformats.org/officeDocument/2006/relationships/image" Target="../media/image4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0.jpeg"/><Relationship Id="rId4" Type="http://schemas.openxmlformats.org/officeDocument/2006/relationships/image" Target="../media/image4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1.jpeg"/><Relationship Id="rId4" Type="http://schemas.openxmlformats.org/officeDocument/2006/relationships/image" Target="../media/image4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3.png"/><Relationship Id="rId4" Type="http://schemas.openxmlformats.org/officeDocument/2006/relationships/image" Target="../media/image4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164683" y="404821"/>
            <a:ext cx="5543482" cy="4295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8775" y="376238"/>
            <a:ext cx="4033838" cy="209288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3400" dirty="0">
                <a:solidFill>
                  <a:schemeClr val="bg1"/>
                </a:solidFill>
                <a:latin typeface="+mj-lt"/>
                <a:ea typeface="Theano Didot" panose="02060603060706020203" pitchFamily="18" charset="0"/>
              </a:rPr>
              <a:t>Российское общество </a:t>
            </a:r>
            <a:r>
              <a:rPr lang="ru-RU" sz="3400" dirty="0" smtClean="0">
                <a:solidFill>
                  <a:schemeClr val="bg1"/>
                </a:solidFill>
                <a:latin typeface="+mj-lt"/>
                <a:ea typeface="Theano Didot" panose="02060603060706020203" pitchFamily="18" charset="0"/>
              </a:rPr>
              <a:t/>
            </a:r>
            <a:br>
              <a:rPr lang="ru-RU" sz="3400" dirty="0" smtClean="0">
                <a:solidFill>
                  <a:schemeClr val="bg1"/>
                </a:solidFill>
                <a:latin typeface="+mj-lt"/>
                <a:ea typeface="Theano Didot" panose="02060603060706020203" pitchFamily="18" charset="0"/>
              </a:rPr>
            </a:br>
            <a:r>
              <a:rPr lang="ru-RU" sz="3400" dirty="0" smtClean="0">
                <a:solidFill>
                  <a:schemeClr val="bg1"/>
                </a:solidFill>
                <a:latin typeface="+mj-lt"/>
                <a:ea typeface="Theano Didot" panose="02060603060706020203" pitchFamily="18" charset="0"/>
              </a:rPr>
              <a:t>в </a:t>
            </a:r>
            <a:r>
              <a:rPr lang="ru-RU" sz="3400" dirty="0">
                <a:solidFill>
                  <a:schemeClr val="bg1"/>
                </a:solidFill>
                <a:latin typeface="+mj-lt"/>
                <a:ea typeface="Theano Didot" panose="02060603060706020203" pitchFamily="18" charset="0"/>
              </a:rPr>
              <a:t>Петровскую эпоху</a:t>
            </a:r>
          </a:p>
        </p:txBody>
      </p:sp>
    </p:spTree>
    <p:extLst>
      <p:ext uri="{BB962C8B-B14F-4D97-AF65-F5344CB8AC3E}">
        <p14:creationId xmlns:p14="http://schemas.microsoft.com/office/powerpoint/2010/main" val="735717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9144000" cy="51435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63030" y="1709976"/>
            <a:ext cx="7375524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2800" dirty="0" smtClean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Налог на цвет глаз</a:t>
            </a:r>
            <a:endParaRPr lang="ru-RU" sz="2800" dirty="0">
              <a:solidFill>
                <a:srgbClr val="FFDC5A"/>
              </a:solidFill>
              <a:latin typeface="Merriweather"/>
              <a:ea typeface="Theano Didot" panose="02060603060706020203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63030" y="3946423"/>
            <a:ext cx="3340721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Чёрные глаза </a:t>
            </a: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–</a:t>
            </a:r>
            <a:br>
              <a:rPr lang="ru-RU" sz="1800" dirty="0" smtClean="0">
                <a:solidFill>
                  <a:prstClr val="white"/>
                </a:solidFill>
                <a:latin typeface="Merriweather"/>
              </a:rPr>
            </a:b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2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алтына. </a:t>
            </a:r>
          </a:p>
        </p:txBody>
      </p:sp>
      <p:sp>
        <p:nvSpPr>
          <p:cNvPr id="12" name="Овал 11"/>
          <p:cNvSpPr/>
          <p:nvPr/>
        </p:nvSpPr>
        <p:spPr>
          <a:xfrm>
            <a:off x="369285" y="3297483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3" name="Овал 12"/>
          <p:cNvSpPr/>
          <p:nvPr/>
        </p:nvSpPr>
        <p:spPr>
          <a:xfrm>
            <a:off x="2576513" y="3297483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577481" y="3946423"/>
            <a:ext cx="191832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Серые глаза </a:t>
            </a: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–</a:t>
            </a:r>
            <a:br>
              <a:rPr lang="ru-RU" sz="1800" dirty="0" smtClean="0">
                <a:solidFill>
                  <a:prstClr val="white"/>
                </a:solidFill>
                <a:latin typeface="Merriweather"/>
              </a:rPr>
            </a:b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7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алтын.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644855" y="3946423"/>
            <a:ext cx="3340721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Зелёные глаза </a:t>
            </a: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–</a:t>
            </a:r>
            <a:br>
              <a:rPr lang="ru-RU" sz="1800" dirty="0" smtClean="0">
                <a:solidFill>
                  <a:prstClr val="white"/>
                </a:solidFill>
                <a:latin typeface="Merriweather"/>
              </a:rPr>
            </a:b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10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алтын.</a:t>
            </a:r>
          </a:p>
        </p:txBody>
      </p:sp>
      <p:sp>
        <p:nvSpPr>
          <p:cNvPr id="17" name="Овал 16"/>
          <p:cNvSpPr/>
          <p:nvPr/>
        </p:nvSpPr>
        <p:spPr>
          <a:xfrm>
            <a:off x="4644855" y="3297483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3</a:t>
            </a:r>
          </a:p>
        </p:txBody>
      </p:sp>
      <p:sp>
        <p:nvSpPr>
          <p:cNvPr id="18" name="Овал 17"/>
          <p:cNvSpPr/>
          <p:nvPr/>
        </p:nvSpPr>
        <p:spPr>
          <a:xfrm>
            <a:off x="6858338" y="3297483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4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859306" y="3946423"/>
            <a:ext cx="2068794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Голубые глаза </a:t>
            </a: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– 13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алтын.</a:t>
            </a: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1632" y="863970"/>
            <a:ext cx="3566468" cy="2122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377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  <p:bldP spid="15" grpId="0"/>
      <p:bldP spid="17" grpId="0" animBg="1"/>
      <p:bldP spid="18" grpId="0" animBg="1"/>
      <p:bldP spid="1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1033142" y="386416"/>
            <a:ext cx="7114575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32"/>
            <a:r>
              <a:rPr lang="ru-RU" sz="2800" dirty="0">
                <a:solidFill>
                  <a:srgbClr val="003BB2"/>
                </a:solidFill>
                <a:latin typeface="Merriweather"/>
                <a:ea typeface="Theano Didot" panose="02060603060706020203" pitchFamily="18" charset="0"/>
              </a:rPr>
              <a:t>Цены в России при Петре I</a:t>
            </a:r>
          </a:p>
        </p:txBody>
      </p:sp>
      <p:pic>
        <p:nvPicPr>
          <p:cNvPr id="30" name="Picture 2" descr="ÐÐ°ÑÑÐ¸Ð½ÐºÐ¸ Ð¿Ð¾ Ð·Ð°Ð¿ÑÐ¾ÑÑ Ðº ÐºÐ¾Ð¿ÐµÐµÐº Ð¿ÐµÑÑÐ° 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7025" y="1809633"/>
            <a:ext cx="1425136" cy="1425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1453" y="2729878"/>
            <a:ext cx="638030" cy="618035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8948" y="2733729"/>
            <a:ext cx="707929" cy="677224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5466" y="2430100"/>
            <a:ext cx="980853" cy="980853"/>
          </a:xfrm>
          <a:prstGeom prst="rect">
            <a:avLst/>
          </a:prstGeom>
        </p:spPr>
      </p:pic>
      <p:pic>
        <p:nvPicPr>
          <p:cNvPr id="37" name="Picture 2" descr="ÐÐ°ÑÑÐ¸Ð½ÐºÐ¸ Ð¿Ð¾ Ð·Ð°Ð¿ÑÐ¾ÑÑ Ðº ÐºÐ¾Ð¿ÐµÐµÐº Ð¿ÐµÑÑÐ° 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9497" y="1809633"/>
            <a:ext cx="1425136" cy="1425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7763" y="2670689"/>
            <a:ext cx="707929" cy="677224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6367" y="2373712"/>
            <a:ext cx="980853" cy="980853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2077" y="2367060"/>
            <a:ext cx="980853" cy="980853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3188" y="2730647"/>
            <a:ext cx="638030" cy="618035"/>
          </a:xfrm>
          <a:prstGeom prst="rect">
            <a:avLst/>
          </a:prstGeom>
        </p:spPr>
      </p:pic>
      <p:pic>
        <p:nvPicPr>
          <p:cNvPr id="44" name="Picture 2" descr="ÐÐ°ÑÑÐ¸Ð½ÐºÐ¸ Ð¿Ð¾ Ð·Ð°Ð¿ÑÐ¾ÑÑ Ðº ÐºÐ¾Ð¿ÐµÐµÐº Ð¿ÐµÑÑÐ° 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11" y="1878998"/>
            <a:ext cx="1425136" cy="1425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2" descr="ÐÐ°ÑÑÐ¸Ð½ÐºÐ¸ Ð¿Ð¾ Ð·Ð°Ð¿ÑÐ¾ÑÑ Ðº ÐºÐ¾Ð¿ÐµÐµÐº Ð¿ÐµÑÑÐ° 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050" y="1878998"/>
            <a:ext cx="1425136" cy="1425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Рисунок 4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67" y="2725716"/>
            <a:ext cx="638030" cy="618035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229" y="2720397"/>
            <a:ext cx="638030" cy="618035"/>
          </a:xfrm>
          <a:prstGeom prst="rect">
            <a:avLst/>
          </a:prstGeom>
        </p:spPr>
      </p:pic>
      <p:sp>
        <p:nvSpPr>
          <p:cNvPr id="50" name="TextBox 49"/>
          <p:cNvSpPr txBox="1"/>
          <p:nvPr/>
        </p:nvSpPr>
        <p:spPr>
          <a:xfrm>
            <a:off x="1501595" y="1137231"/>
            <a:ext cx="254562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66"/>
            <a:r>
              <a:rPr lang="ru-RU" sz="1400" b="1" dirty="0" smtClean="0">
                <a:solidFill>
                  <a:srgbClr val="003BB2"/>
                </a:solidFill>
              </a:rPr>
              <a:t>За овцу</a:t>
            </a:r>
            <a:endParaRPr lang="ru-RU" sz="1400" b="1" dirty="0">
              <a:solidFill>
                <a:srgbClr val="003BB2"/>
              </a:solidFill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5308914" y="1132141"/>
            <a:ext cx="254562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66"/>
            <a:r>
              <a:rPr lang="ru-RU" sz="1400" b="1" dirty="0" smtClean="0">
                <a:solidFill>
                  <a:srgbClr val="003BB2"/>
                </a:solidFill>
              </a:rPr>
              <a:t>За 64 кг муки</a:t>
            </a:r>
            <a:endParaRPr lang="ru-RU" sz="1400" b="1" dirty="0">
              <a:solidFill>
                <a:srgbClr val="003BB2"/>
              </a:solidFill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785880" y="4266132"/>
            <a:ext cx="10784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1400" dirty="0" smtClean="0"/>
              <a:t>5 копеек</a:t>
            </a:r>
            <a:endParaRPr lang="ru-RU" sz="1400" dirty="0"/>
          </a:p>
        </p:txBody>
      </p:sp>
      <p:cxnSp>
        <p:nvCxnSpPr>
          <p:cNvPr id="54" name="Прямая со стрелкой 53"/>
          <p:cNvCxnSpPr>
            <a:stCxn id="53" idx="0"/>
          </p:cNvCxnSpPr>
          <p:nvPr/>
        </p:nvCxnSpPr>
        <p:spPr>
          <a:xfrm flipV="1">
            <a:off x="1325128" y="3040913"/>
            <a:ext cx="524937" cy="1225219"/>
          </a:xfrm>
          <a:prstGeom prst="straightConnector1">
            <a:avLst/>
          </a:prstGeom>
          <a:ln w="31750" cap="rnd">
            <a:solidFill>
              <a:srgbClr val="003BB2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55"/>
          <p:cNvSpPr txBox="1"/>
          <p:nvPr/>
        </p:nvSpPr>
        <p:spPr>
          <a:xfrm>
            <a:off x="4723496" y="4400344"/>
            <a:ext cx="10784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1400" dirty="0" smtClean="0"/>
              <a:t>1 копейка</a:t>
            </a:r>
            <a:endParaRPr lang="ru-RU" sz="1400" dirty="0"/>
          </a:p>
        </p:txBody>
      </p:sp>
      <p:cxnSp>
        <p:nvCxnSpPr>
          <p:cNvPr id="57" name="Прямая со стрелкой 56"/>
          <p:cNvCxnSpPr>
            <a:stCxn id="56" idx="0"/>
          </p:cNvCxnSpPr>
          <p:nvPr/>
        </p:nvCxnSpPr>
        <p:spPr>
          <a:xfrm flipV="1">
            <a:off x="5262744" y="3230345"/>
            <a:ext cx="450885" cy="1169999"/>
          </a:xfrm>
          <a:prstGeom prst="straightConnector1">
            <a:avLst/>
          </a:prstGeom>
          <a:ln w="31750" cap="rnd">
            <a:solidFill>
              <a:srgbClr val="003BB2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Box 58"/>
          <p:cNvSpPr txBox="1"/>
          <p:nvPr/>
        </p:nvSpPr>
        <p:spPr>
          <a:xfrm>
            <a:off x="2630800" y="4292623"/>
            <a:ext cx="11846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1400" dirty="0" smtClean="0"/>
              <a:t>Алтын </a:t>
            </a:r>
            <a:br>
              <a:rPr lang="ru-RU" sz="1400" dirty="0" smtClean="0"/>
            </a:br>
            <a:r>
              <a:rPr lang="ru-RU" sz="1400" dirty="0" smtClean="0"/>
              <a:t>(3 копейки)</a:t>
            </a:r>
            <a:endParaRPr lang="ru-RU" sz="1400" dirty="0"/>
          </a:p>
        </p:txBody>
      </p:sp>
      <p:cxnSp>
        <p:nvCxnSpPr>
          <p:cNvPr id="60" name="Прямая со стрелкой 59"/>
          <p:cNvCxnSpPr>
            <a:stCxn id="59" idx="0"/>
          </p:cNvCxnSpPr>
          <p:nvPr/>
        </p:nvCxnSpPr>
        <p:spPr>
          <a:xfrm flipV="1">
            <a:off x="3223133" y="3230345"/>
            <a:ext cx="232674" cy="1062278"/>
          </a:xfrm>
          <a:prstGeom prst="straightConnector1">
            <a:avLst/>
          </a:prstGeom>
          <a:ln w="31750" cap="rnd">
            <a:solidFill>
              <a:srgbClr val="003BB2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TextBox 76"/>
          <p:cNvSpPr txBox="1"/>
          <p:nvPr/>
        </p:nvSpPr>
        <p:spPr>
          <a:xfrm>
            <a:off x="7521752" y="4007441"/>
            <a:ext cx="11846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1400" dirty="0" smtClean="0"/>
              <a:t>Гривенник</a:t>
            </a:r>
            <a:br>
              <a:rPr lang="ru-RU" sz="1400" dirty="0" smtClean="0"/>
            </a:br>
            <a:r>
              <a:rPr lang="ru-RU" sz="1400" dirty="0" smtClean="0"/>
              <a:t>(10 копеек)</a:t>
            </a:r>
            <a:endParaRPr lang="ru-RU" sz="1400" dirty="0"/>
          </a:p>
        </p:txBody>
      </p:sp>
      <p:cxnSp>
        <p:nvCxnSpPr>
          <p:cNvPr id="78" name="Прямая со стрелкой 77"/>
          <p:cNvCxnSpPr>
            <a:stCxn id="77" idx="0"/>
          </p:cNvCxnSpPr>
          <p:nvPr/>
        </p:nvCxnSpPr>
        <p:spPr>
          <a:xfrm flipH="1" flipV="1">
            <a:off x="7813154" y="3131744"/>
            <a:ext cx="300931" cy="875697"/>
          </a:xfrm>
          <a:prstGeom prst="straightConnector1">
            <a:avLst/>
          </a:prstGeom>
          <a:ln w="31750" cap="rnd">
            <a:solidFill>
              <a:srgbClr val="003BB2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Прямоугольник 81"/>
          <p:cNvSpPr/>
          <p:nvPr/>
        </p:nvSpPr>
        <p:spPr>
          <a:xfrm>
            <a:off x="2595028" y="2425003"/>
            <a:ext cx="44595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766"/>
            <a:r>
              <a:rPr lang="ru-RU" sz="1200" b="1" dirty="0" smtClean="0">
                <a:solidFill>
                  <a:srgbClr val="003BB2"/>
                </a:solidFill>
              </a:rPr>
              <a:t>или</a:t>
            </a:r>
            <a:endParaRPr lang="ru-RU" sz="1200" b="1" dirty="0">
              <a:solidFill>
                <a:srgbClr val="003BB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7705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25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75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25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4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51" grpId="0"/>
      <p:bldP spid="53" grpId="0"/>
      <p:bldP spid="56" grpId="0"/>
      <p:bldP spid="59" grpId="0"/>
      <p:bldP spid="77" grpId="0"/>
      <p:bldP spid="8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915774" y="4271963"/>
            <a:ext cx="5345635" cy="794403"/>
          </a:xfrm>
          <a:prstGeom prst="rect">
            <a:avLst/>
          </a:prstGeom>
          <a:noFill/>
        </p:spPr>
        <p:txBody>
          <a:bodyPr wrap="square" lIns="360000" tIns="180000" rIns="180000" bIns="180000" rtlCol="0">
            <a:spAutoFit/>
          </a:bodyPr>
          <a:lstStyle/>
          <a:p>
            <a:pPr algn="ctr"/>
            <a:r>
              <a:rPr lang="be-BY" sz="2800" dirty="0">
                <a:solidFill>
                  <a:schemeClr val="bg1"/>
                </a:solidFill>
                <a:latin typeface="+mj-lt"/>
                <a:ea typeface="Theano Didot" panose="02060603060706020203" pitchFamily="18" charset="0"/>
              </a:rPr>
              <a:t>1 рубль 1720 года</a:t>
            </a:r>
          </a:p>
        </p:txBody>
      </p:sp>
      <p:pic>
        <p:nvPicPr>
          <p:cNvPr id="10" name="Picture 4" descr="ÐÐ°ÑÑÐ¸Ð½ÐºÐ¸ Ð¿Ð¾ Ð·Ð°Ð¿ÑÐ¾ÑÑ Ð±Ð¾ÑÐ¾Ð´Ð¾Ð²Ð¾Ð¹ Ð·Ð½Ð°Ðº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982787" y="368490"/>
            <a:ext cx="3211608" cy="3903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ÐÐ°ÑÑÐ¸Ð½ÐºÐ¸ Ð¿Ð¾ Ð·Ð°Ð¿ÑÐ¾ÑÑ ÑÑÐ±Ð»Ñ Ð¿ÐµÑÑÐ° 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392" y="368490"/>
            <a:ext cx="8064397" cy="3895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4417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58775" y="690740"/>
            <a:ext cx="3375924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ru-RU" sz="2800" dirty="0">
                <a:solidFill>
                  <a:srgbClr val="FFDC5A"/>
                </a:solidFill>
                <a:latin typeface="+mj-lt"/>
                <a:ea typeface="Theano Didot" panose="02060603060706020203" pitchFamily="18" charset="0"/>
              </a:rPr>
              <a:t>Вопросы занятия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06046" y="1716337"/>
            <a:ext cx="4933700" cy="276999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83"/>
            <a:r>
              <a:rPr lang="ru-RU" sz="1800" dirty="0">
                <a:solidFill>
                  <a:schemeClr val="bg1"/>
                </a:solidFill>
                <a:latin typeface="+mj-lt"/>
              </a:rPr>
              <a:t>Дворянское сословие.</a:t>
            </a:r>
          </a:p>
        </p:txBody>
      </p:sp>
      <p:sp>
        <p:nvSpPr>
          <p:cNvPr id="13" name="Овал 12"/>
          <p:cNvSpPr/>
          <p:nvPr/>
        </p:nvSpPr>
        <p:spPr>
          <a:xfrm>
            <a:off x="368145" y="1583419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83"/>
            <a:r>
              <a:rPr lang="ru-RU" sz="1800" dirty="0">
                <a:solidFill>
                  <a:schemeClr val="tx1"/>
                </a:solidFill>
                <a:latin typeface="+mj-lt"/>
              </a:rPr>
              <a:t>1</a:t>
            </a:r>
          </a:p>
        </p:txBody>
      </p:sp>
      <p:sp>
        <p:nvSpPr>
          <p:cNvPr id="14" name="Овал 13"/>
          <p:cNvSpPr/>
          <p:nvPr/>
        </p:nvSpPr>
        <p:spPr>
          <a:xfrm>
            <a:off x="358775" y="2745439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83"/>
            <a:r>
              <a:rPr lang="ru-RU" sz="1800" dirty="0">
                <a:solidFill>
                  <a:schemeClr val="tx1"/>
                </a:solidFill>
                <a:latin typeface="+mj-lt"/>
              </a:rPr>
              <a:t>2</a:t>
            </a:r>
          </a:p>
        </p:txBody>
      </p:sp>
      <p:sp>
        <p:nvSpPr>
          <p:cNvPr id="15" name="Овал 14"/>
          <p:cNvSpPr/>
          <p:nvPr/>
        </p:nvSpPr>
        <p:spPr>
          <a:xfrm>
            <a:off x="366046" y="3909610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83"/>
            <a:r>
              <a:rPr lang="ru-RU" sz="1800" dirty="0">
                <a:solidFill>
                  <a:schemeClr val="tx1"/>
                </a:solidFill>
                <a:latin typeface="+mj-lt"/>
              </a:rPr>
              <a:t>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06046" y="2874515"/>
            <a:ext cx="4933700" cy="276999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83"/>
            <a:r>
              <a:rPr lang="ru-RU" sz="1800" dirty="0">
                <a:solidFill>
                  <a:schemeClr val="bg1"/>
                </a:solidFill>
                <a:latin typeface="+mj-lt"/>
              </a:rPr>
              <a:t>Городская жизнь.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98775" y="4032693"/>
            <a:ext cx="4002156" cy="276999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83"/>
            <a:r>
              <a:rPr lang="ru-RU" sz="1800" dirty="0">
                <a:solidFill>
                  <a:schemeClr val="bg1"/>
                </a:solidFill>
                <a:latin typeface="+mj-lt"/>
              </a:rPr>
              <a:t>Положение крестьян.</a:t>
            </a:r>
          </a:p>
        </p:txBody>
      </p:sp>
    </p:spTree>
    <p:extLst>
      <p:ext uri="{BB962C8B-B14F-4D97-AF65-F5344CB8AC3E}">
        <p14:creationId xmlns:p14="http://schemas.microsoft.com/office/powerpoint/2010/main" val="2798291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4" grpId="0" animBg="1"/>
      <p:bldP spid="15" grpId="0" animBg="1"/>
      <p:bldP spid="17" grpId="0"/>
      <p:bldP spid="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xn--1-itb3afj.xn--p1acf/wp-content/uploads/2017/10/khlebovskyi_petr_i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-2" y="0"/>
            <a:ext cx="9143999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3311525" cy="5143500"/>
          </a:xfrm>
          <a:prstGeom prst="rect">
            <a:avLst/>
          </a:prstGeom>
          <a:solidFill>
            <a:srgbClr val="003BB2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77031" y="1499982"/>
            <a:ext cx="2557462" cy="2143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83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+mj-lt"/>
              </a:rPr>
              <a:t>В начале </a:t>
            </a:r>
            <a:r>
              <a:rPr lang="en-US" sz="1800" dirty="0" smtClean="0">
                <a:solidFill>
                  <a:prstClr val="white"/>
                </a:solidFill>
                <a:latin typeface="+mj-lt"/>
              </a:rPr>
              <a:t>XVIII</a:t>
            </a:r>
            <a:r>
              <a:rPr lang="ru-RU" sz="1800" dirty="0" smtClean="0">
                <a:solidFill>
                  <a:prstClr val="white"/>
                </a:solidFill>
                <a:latin typeface="+mj-lt"/>
              </a:rPr>
              <a:t> </a:t>
            </a:r>
            <a:r>
              <a:rPr lang="ru-RU" sz="1800" dirty="0">
                <a:solidFill>
                  <a:prstClr val="white"/>
                </a:solidFill>
                <a:latin typeface="+mj-lt"/>
              </a:rPr>
              <a:t>века российское дворянство насчитывало около 70 тысяч человек.</a:t>
            </a:r>
          </a:p>
        </p:txBody>
      </p:sp>
    </p:spTree>
    <p:extLst>
      <p:ext uri="{BB962C8B-B14F-4D97-AF65-F5344CB8AC3E}">
        <p14:creationId xmlns:p14="http://schemas.microsoft.com/office/powerpoint/2010/main" val="365698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Прямоугольник 29"/>
          <p:cNvSpPr/>
          <p:nvPr/>
        </p:nvSpPr>
        <p:spPr>
          <a:xfrm>
            <a:off x="4581603" y="2813021"/>
            <a:ext cx="2718832" cy="659944"/>
          </a:xfrm>
          <a:prstGeom prst="rect">
            <a:avLst/>
          </a:prstGeom>
          <a:solidFill>
            <a:srgbClr val="4E361E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66"/>
            <a:endParaRPr lang="ru-RU" sz="1013" dirty="0">
              <a:solidFill>
                <a:prstClr val="white"/>
              </a:solidFill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1642277" y="2814728"/>
            <a:ext cx="2939325" cy="661545"/>
          </a:xfrm>
          <a:prstGeom prst="rect">
            <a:avLst/>
          </a:prstGeom>
          <a:solidFill>
            <a:srgbClr val="4E361E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66"/>
            <a:endParaRPr lang="ru-RU" sz="1013" dirty="0">
              <a:solidFill>
                <a:prstClr val="white"/>
              </a:solidFill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4581604" y="3643075"/>
            <a:ext cx="2734455" cy="669469"/>
          </a:xfrm>
          <a:prstGeom prst="rect">
            <a:avLst/>
          </a:prstGeom>
          <a:solidFill>
            <a:srgbClr val="4E361E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66"/>
            <a:endParaRPr lang="ru-RU" sz="1013">
              <a:solidFill>
                <a:prstClr val="white"/>
              </a:solidFill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4566324" y="2007727"/>
            <a:ext cx="2760844" cy="662462"/>
          </a:xfrm>
          <a:prstGeom prst="rect">
            <a:avLst/>
          </a:prstGeom>
          <a:solidFill>
            <a:srgbClr val="4E361E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66"/>
            <a:endParaRPr lang="ru-RU" sz="1013" dirty="0">
              <a:solidFill>
                <a:prstClr val="white"/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1645081" y="3643075"/>
            <a:ext cx="2928883" cy="664355"/>
          </a:xfrm>
          <a:prstGeom prst="rect">
            <a:avLst/>
          </a:prstGeom>
          <a:solidFill>
            <a:srgbClr val="4E361E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66"/>
            <a:endParaRPr lang="ru-RU" sz="1013">
              <a:solidFill>
                <a:prstClr val="white"/>
              </a:solidFill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1645082" y="2007727"/>
            <a:ext cx="2918440" cy="662462"/>
          </a:xfrm>
          <a:prstGeom prst="rect">
            <a:avLst/>
          </a:prstGeom>
          <a:solidFill>
            <a:srgbClr val="4E361E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66"/>
            <a:endParaRPr lang="ru-RU" sz="1013" dirty="0">
              <a:solidFill>
                <a:prstClr val="white"/>
              </a:solidFill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671256" y="3664117"/>
            <a:ext cx="27436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200" dirty="0">
                <a:solidFill>
                  <a:prstClr val="black"/>
                </a:solidFill>
              </a:rPr>
              <a:t> 60 % дворян из этого числа владело </a:t>
            </a:r>
            <a:r>
              <a:rPr lang="ru-RU" sz="1200" dirty="0" smtClean="0">
                <a:solidFill>
                  <a:prstClr val="black"/>
                </a:solidFill>
              </a:rPr>
              <a:t>душами в количестве  </a:t>
            </a:r>
          </a:p>
          <a:p>
            <a:pPr algn="ctr" defTabSz="685766"/>
            <a:r>
              <a:rPr lang="ru-RU" sz="1200" dirty="0" smtClean="0">
                <a:solidFill>
                  <a:prstClr val="black"/>
                </a:solidFill>
              </a:rPr>
              <a:t>от 1 до 20</a:t>
            </a:r>
            <a:endParaRPr lang="ru-RU" sz="1200" dirty="0">
              <a:solidFill>
                <a:prstClr val="black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856340" y="1406760"/>
            <a:ext cx="2545625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66"/>
            <a:r>
              <a:rPr lang="ru-RU" sz="1400" b="1" dirty="0">
                <a:solidFill>
                  <a:srgbClr val="003BB2"/>
                </a:solidFill>
              </a:rPr>
              <a:t>Богатые </a:t>
            </a:r>
            <a:r>
              <a:rPr lang="ru-RU" sz="1400" b="1" dirty="0" smtClean="0">
                <a:solidFill>
                  <a:srgbClr val="003BB2"/>
                </a:solidFill>
              </a:rPr>
              <a:t/>
            </a:r>
            <a:br>
              <a:rPr lang="ru-RU" sz="1400" b="1" dirty="0" smtClean="0">
                <a:solidFill>
                  <a:srgbClr val="003BB2"/>
                </a:solidFill>
              </a:rPr>
            </a:br>
            <a:r>
              <a:rPr lang="ru-RU" sz="1400" b="1" dirty="0" smtClean="0">
                <a:solidFill>
                  <a:srgbClr val="003BB2"/>
                </a:solidFill>
              </a:rPr>
              <a:t>дворяне</a:t>
            </a:r>
            <a:endParaRPr lang="ru-RU" sz="1400" b="1" dirty="0">
              <a:solidFill>
                <a:srgbClr val="003BB2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770136" y="1417517"/>
            <a:ext cx="2545923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66"/>
            <a:r>
              <a:rPr lang="ru-RU" sz="1400" b="1" dirty="0">
                <a:solidFill>
                  <a:srgbClr val="003BB2"/>
                </a:solidFill>
              </a:rPr>
              <a:t>Бедные и средние </a:t>
            </a:r>
            <a:r>
              <a:rPr lang="ru-RU" sz="1400" b="1" dirty="0" smtClean="0">
                <a:solidFill>
                  <a:srgbClr val="003BB2"/>
                </a:solidFill>
              </a:rPr>
              <a:t/>
            </a:r>
            <a:br>
              <a:rPr lang="ru-RU" sz="1400" b="1" dirty="0" smtClean="0">
                <a:solidFill>
                  <a:srgbClr val="003BB2"/>
                </a:solidFill>
              </a:rPr>
            </a:br>
            <a:r>
              <a:rPr lang="ru-RU" sz="1400" b="1" dirty="0" smtClean="0">
                <a:solidFill>
                  <a:srgbClr val="003BB2"/>
                </a:solidFill>
              </a:rPr>
              <a:t>дворяне</a:t>
            </a:r>
            <a:endParaRPr lang="ru-RU" sz="1400" b="1" dirty="0">
              <a:solidFill>
                <a:srgbClr val="003BB2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51532" y="402881"/>
            <a:ext cx="8442931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66"/>
            <a:r>
              <a:rPr lang="ru-RU" sz="2800" dirty="0">
                <a:solidFill>
                  <a:srgbClr val="003BB2"/>
                </a:solidFill>
                <a:latin typeface="+mj-lt"/>
                <a:ea typeface="Theano Didot" panose="02060603060706020203" pitchFamily="18" charset="0"/>
              </a:rPr>
              <a:t>Российское дворянство в начале </a:t>
            </a:r>
            <a:r>
              <a:rPr lang="en-US" sz="2800" dirty="0" smtClean="0">
                <a:solidFill>
                  <a:srgbClr val="003BB2"/>
                </a:solidFill>
                <a:latin typeface="+mj-lt"/>
                <a:ea typeface="Theano Didot" panose="02060603060706020203" pitchFamily="18" charset="0"/>
              </a:rPr>
              <a:t>XVIII</a:t>
            </a:r>
            <a:r>
              <a:rPr lang="ru-RU" sz="2800" dirty="0" smtClean="0">
                <a:solidFill>
                  <a:srgbClr val="003BB2"/>
                </a:solidFill>
                <a:latin typeface="+mj-lt"/>
                <a:ea typeface="Theano Didot" panose="02060603060706020203" pitchFamily="18" charset="0"/>
              </a:rPr>
              <a:t> </a:t>
            </a:r>
            <a:r>
              <a:rPr lang="ru-RU" sz="2800" dirty="0">
                <a:solidFill>
                  <a:srgbClr val="003BB2"/>
                </a:solidFill>
                <a:latin typeface="+mj-lt"/>
                <a:ea typeface="Theano Didot" panose="02060603060706020203" pitchFamily="18" charset="0"/>
              </a:rPr>
              <a:t>века 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1809351" y="2904059"/>
            <a:ext cx="25343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200" dirty="0">
                <a:solidFill>
                  <a:prstClr val="black"/>
                </a:solidFill>
              </a:rPr>
              <a:t>Составляли 0,8 % от общего числа дворян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1729916" y="3744418"/>
            <a:ext cx="26932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200" dirty="0">
                <a:solidFill>
                  <a:prstClr val="black"/>
                </a:solidFill>
              </a:rPr>
              <a:t>Держали более тысячи крестьянских душ 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4778502" y="2136358"/>
            <a:ext cx="25146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200" dirty="0">
                <a:solidFill>
                  <a:prstClr val="black"/>
                </a:solidFill>
              </a:rPr>
              <a:t>Составляли </a:t>
            </a:r>
            <a:r>
              <a:rPr lang="ru-RU" sz="1200" dirty="0" smtClean="0">
                <a:solidFill>
                  <a:prstClr val="black"/>
                </a:solidFill>
              </a:rPr>
              <a:t>более 90 </a:t>
            </a:r>
            <a:r>
              <a:rPr lang="ru-RU" sz="1200" dirty="0">
                <a:solidFill>
                  <a:prstClr val="black"/>
                </a:solidFill>
              </a:rPr>
              <a:t>% </a:t>
            </a:r>
            <a:r>
              <a:rPr lang="ru-RU" sz="1200" dirty="0" smtClean="0">
                <a:solidFill>
                  <a:prstClr val="black"/>
                </a:solidFill>
              </a:rPr>
              <a:t/>
            </a:r>
            <a:br>
              <a:rPr lang="ru-RU" sz="1200" dirty="0" smtClean="0">
                <a:solidFill>
                  <a:prstClr val="black"/>
                </a:solidFill>
              </a:rPr>
            </a:br>
            <a:r>
              <a:rPr lang="ru-RU" sz="1200" dirty="0" smtClean="0">
                <a:solidFill>
                  <a:prstClr val="black"/>
                </a:solidFill>
              </a:rPr>
              <a:t>от </a:t>
            </a:r>
            <a:r>
              <a:rPr lang="ru-RU" sz="1200" dirty="0">
                <a:solidFill>
                  <a:prstClr val="black"/>
                </a:solidFill>
              </a:rPr>
              <a:t>общего числа дворян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4831917" y="3004173"/>
            <a:ext cx="24223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200" dirty="0">
                <a:solidFill>
                  <a:prstClr val="black"/>
                </a:solidFill>
              </a:rPr>
              <a:t>Имели не более 100 душ</a:t>
            </a:r>
          </a:p>
        </p:txBody>
      </p:sp>
      <p:cxnSp>
        <p:nvCxnSpPr>
          <p:cNvPr id="57" name="Прямая соединительная линия 56"/>
          <p:cNvCxnSpPr/>
          <p:nvPr/>
        </p:nvCxnSpPr>
        <p:spPr>
          <a:xfrm>
            <a:off x="4573964" y="1146710"/>
            <a:ext cx="0" cy="3627613"/>
          </a:xfrm>
          <a:prstGeom prst="line">
            <a:avLst/>
          </a:prstGeom>
          <a:ln>
            <a:solidFill>
              <a:srgbClr val="4E361E">
                <a:alpha val="25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/>
          <p:cNvSpPr txBox="1"/>
          <p:nvPr/>
        </p:nvSpPr>
        <p:spPr>
          <a:xfrm>
            <a:off x="1831586" y="2228692"/>
            <a:ext cx="25558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200" dirty="0">
                <a:solidFill>
                  <a:prstClr val="black"/>
                </a:solidFill>
              </a:rPr>
              <a:t>Насчитывалось 600 человек</a:t>
            </a:r>
          </a:p>
        </p:txBody>
      </p:sp>
    </p:spTree>
    <p:extLst>
      <p:ext uri="{BB962C8B-B14F-4D97-AF65-F5344CB8AC3E}">
        <p14:creationId xmlns:p14="http://schemas.microsoft.com/office/powerpoint/2010/main" val="3661789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28" grpId="0" animBg="1"/>
      <p:bldP spid="27" grpId="0" animBg="1"/>
      <p:bldP spid="26" grpId="0" animBg="1"/>
      <p:bldP spid="24" grpId="0" animBg="1"/>
      <p:bldP spid="22" grpId="0" animBg="1"/>
      <p:bldP spid="6" grpId="0"/>
      <p:bldP spid="9" grpId="0"/>
      <p:bldP spid="12" grpId="0"/>
      <p:bldP spid="38" grpId="0"/>
      <p:bldP spid="39" grpId="0"/>
      <p:bldP spid="43" grpId="0"/>
      <p:bldP spid="44" grpId="0"/>
      <p:bldP spid="5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667434" y="2122652"/>
            <a:ext cx="4870449" cy="8981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66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+mj-lt"/>
              </a:rPr>
              <a:t>Усадьбы мелкопоместных дворян практически не отличались от владений состоятельных крестьян.</a:t>
            </a:r>
          </a:p>
        </p:txBody>
      </p:sp>
      <p:pic>
        <p:nvPicPr>
          <p:cNvPr id="12" name="Picture 2" descr="https://upload.wikimedia.org/wikipedia/commons/0/04/Mereszowszczyzna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68301" y="894070"/>
            <a:ext cx="2908300" cy="3376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6846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58777" y="395077"/>
            <a:ext cx="7375524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Дворяне в эпоху Петра I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200457" y="1360230"/>
            <a:ext cx="4818998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Были прикреплены к отбыванию государственной </a:t>
            </a: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службы. </a:t>
            </a:r>
            <a:endParaRPr lang="ru-RU" sz="1800" dirty="0">
              <a:solidFill>
                <a:prstClr val="white"/>
              </a:solidFill>
              <a:latin typeface="Merriweather"/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367137" y="1374228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3" name="Овал 12"/>
          <p:cNvSpPr/>
          <p:nvPr/>
        </p:nvSpPr>
        <p:spPr>
          <a:xfrm>
            <a:off x="366939" y="2682737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200457" y="2682737"/>
            <a:ext cx="5524193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Несли военную службу </a:t>
            </a: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в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регулярных </a:t>
            </a: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/>
            </a:r>
            <a:br>
              <a:rPr lang="ru-RU" sz="1800" dirty="0" smtClean="0">
                <a:solidFill>
                  <a:prstClr val="white"/>
                </a:solidFill>
                <a:latin typeface="Merriweather"/>
              </a:rPr>
            </a:b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армии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и флоте.</a:t>
            </a:r>
          </a:p>
        </p:txBody>
      </p:sp>
      <p:sp>
        <p:nvSpPr>
          <p:cNvPr id="15" name="Овал 14"/>
          <p:cNvSpPr/>
          <p:nvPr/>
        </p:nvSpPr>
        <p:spPr>
          <a:xfrm>
            <a:off x="366939" y="3991246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200457" y="3977248"/>
            <a:ext cx="3550931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Несли гражданскую </a:t>
            </a: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службу в новых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учреждениях. 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3513" y="1090613"/>
            <a:ext cx="1613659" cy="3676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713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 animBg="1"/>
      <p:bldP spid="14" grpId="0"/>
      <p:bldP spid="15" grpId="0" animBg="1"/>
      <p:bldP spid="1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8775" y="376238"/>
            <a:ext cx="8426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2800" dirty="0">
                <a:solidFill>
                  <a:srgbClr val="003BB2"/>
                </a:solidFill>
                <a:latin typeface="Merriweather"/>
                <a:ea typeface="Theano Didot" panose="02060603060706020203" pitchFamily="18" charset="0"/>
              </a:rPr>
              <a:t>Дворяне в эпоху Петра I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20956" y="2743438"/>
            <a:ext cx="25384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1400" dirty="0" smtClean="0"/>
              <a:t>Прикрепление дворян </a:t>
            </a:r>
            <a:br>
              <a:rPr lang="ru-RU" sz="1400" dirty="0" smtClean="0"/>
            </a:br>
            <a:r>
              <a:rPr lang="ru-RU" sz="1400" dirty="0" smtClean="0"/>
              <a:t>к </a:t>
            </a:r>
            <a:r>
              <a:rPr lang="ru-RU" sz="1400" dirty="0"/>
              <a:t>отбыванию государственной службы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311104" y="2743438"/>
            <a:ext cx="25558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1400" dirty="0"/>
              <a:t>Требование наличия </a:t>
            </a:r>
            <a:r>
              <a:rPr lang="ru-RU" sz="1400" dirty="0" smtClean="0"/>
              <a:t>образования</a:t>
            </a:r>
          </a:p>
          <a:p>
            <a:pPr algn="ctr" defTabSz="685783"/>
            <a:r>
              <a:rPr lang="ru-RU" sz="1400" dirty="0" smtClean="0"/>
              <a:t>и специальных навыков </a:t>
            </a:r>
            <a:endParaRPr lang="ru-RU" sz="1400" dirty="0"/>
          </a:p>
        </p:txBody>
      </p:sp>
      <p:sp>
        <p:nvSpPr>
          <p:cNvPr id="27" name="TextBox 26"/>
          <p:cNvSpPr txBox="1"/>
          <p:nvPr/>
        </p:nvSpPr>
        <p:spPr>
          <a:xfrm>
            <a:off x="6184633" y="2743438"/>
            <a:ext cx="255746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1400" dirty="0"/>
              <a:t>Введение обязательной школьной подготовки </a:t>
            </a: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 smtClean="0"/>
              <a:t>к </a:t>
            </a:r>
            <a:r>
              <a:rPr lang="ru-RU" sz="1400" dirty="0"/>
              <a:t>службе для дворян</a:t>
            </a:r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2973388" y="2165892"/>
            <a:ext cx="241300" cy="0"/>
          </a:xfrm>
          <a:prstGeom prst="straightConnector1">
            <a:avLst/>
          </a:prstGeom>
          <a:ln w="31750" cap="rnd">
            <a:solidFill>
              <a:srgbClr val="003BB2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5832475" y="2150559"/>
            <a:ext cx="241300" cy="0"/>
          </a:xfrm>
          <a:prstGeom prst="straightConnector1">
            <a:avLst/>
          </a:prstGeom>
          <a:ln w="31750" cap="rnd">
            <a:solidFill>
              <a:srgbClr val="003BB2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Овал 17"/>
          <p:cNvSpPr/>
          <p:nvPr/>
        </p:nvSpPr>
        <p:spPr>
          <a:xfrm>
            <a:off x="1377032" y="1876842"/>
            <a:ext cx="540000" cy="540000"/>
          </a:xfrm>
          <a:prstGeom prst="ellipse">
            <a:avLst/>
          </a:prstGeom>
          <a:solidFill>
            <a:srgbClr val="003BB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schemeClr val="bg1"/>
                </a:solidFill>
                <a:latin typeface="Merriweather"/>
              </a:rPr>
              <a:t>1</a:t>
            </a:r>
          </a:p>
        </p:txBody>
      </p:sp>
      <p:sp>
        <p:nvSpPr>
          <p:cNvPr id="23" name="Овал 22"/>
          <p:cNvSpPr/>
          <p:nvPr/>
        </p:nvSpPr>
        <p:spPr>
          <a:xfrm>
            <a:off x="4301999" y="1876842"/>
            <a:ext cx="540000" cy="540000"/>
          </a:xfrm>
          <a:prstGeom prst="ellipse">
            <a:avLst/>
          </a:prstGeom>
          <a:solidFill>
            <a:srgbClr val="003BB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 smtClean="0">
                <a:solidFill>
                  <a:schemeClr val="bg1"/>
                </a:solidFill>
                <a:latin typeface="Merriweather"/>
              </a:rPr>
              <a:t>2</a:t>
            </a:r>
            <a:endParaRPr lang="ru-RU" sz="1800" dirty="0">
              <a:solidFill>
                <a:schemeClr val="bg1"/>
              </a:solidFill>
              <a:latin typeface="Merriweather"/>
            </a:endParaRPr>
          </a:p>
        </p:txBody>
      </p:sp>
      <p:sp>
        <p:nvSpPr>
          <p:cNvPr id="24" name="Овал 23"/>
          <p:cNvSpPr/>
          <p:nvPr/>
        </p:nvSpPr>
        <p:spPr>
          <a:xfrm>
            <a:off x="7236493" y="1876842"/>
            <a:ext cx="540000" cy="540000"/>
          </a:xfrm>
          <a:prstGeom prst="ellipse">
            <a:avLst/>
          </a:prstGeom>
          <a:solidFill>
            <a:srgbClr val="003BB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 smtClean="0">
                <a:solidFill>
                  <a:schemeClr val="bg1"/>
                </a:solidFill>
                <a:latin typeface="Merriweather"/>
              </a:rPr>
              <a:t>3</a:t>
            </a:r>
            <a:endParaRPr lang="ru-RU" sz="1800" dirty="0">
              <a:solidFill>
                <a:schemeClr val="bg1"/>
              </a:solidFill>
              <a:latin typeface="Merriweather"/>
            </a:endParaRPr>
          </a:p>
        </p:txBody>
      </p:sp>
    </p:spTree>
    <p:extLst>
      <p:ext uri="{BB962C8B-B14F-4D97-AF65-F5344CB8AC3E}">
        <p14:creationId xmlns:p14="http://schemas.microsoft.com/office/powerpoint/2010/main" val="3611197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18" grpId="0" animBg="1"/>
      <p:bldP spid="23" grpId="0" animBg="1"/>
      <p:bldP spid="2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"/>
            <a:ext cx="9144000" cy="5143499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3311525" cy="5143500"/>
          </a:xfrm>
          <a:prstGeom prst="rect">
            <a:avLst/>
          </a:prstGeom>
          <a:solidFill>
            <a:srgbClr val="003BB2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77031" y="1326858"/>
            <a:ext cx="2557462" cy="24897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83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+mj-lt"/>
              </a:rPr>
              <a:t>Безграмотным дворянским недорослям </a:t>
            </a:r>
            <a:r>
              <a:rPr lang="ru-RU" sz="1800" dirty="0" smtClean="0">
                <a:solidFill>
                  <a:prstClr val="white"/>
                </a:solidFill>
                <a:latin typeface="+mj-lt"/>
              </a:rPr>
              <a:t/>
            </a:r>
            <a:br>
              <a:rPr lang="ru-RU" sz="1800" dirty="0" smtClean="0">
                <a:solidFill>
                  <a:prstClr val="white"/>
                </a:solidFill>
                <a:latin typeface="+mj-lt"/>
              </a:rPr>
            </a:br>
            <a:r>
              <a:rPr lang="ru-RU" sz="1800" dirty="0" smtClean="0">
                <a:solidFill>
                  <a:prstClr val="white"/>
                </a:solidFill>
                <a:latin typeface="+mj-lt"/>
              </a:rPr>
              <a:t>не </a:t>
            </a:r>
            <a:r>
              <a:rPr lang="ru-RU" sz="1800" dirty="0">
                <a:solidFill>
                  <a:prstClr val="white"/>
                </a:solidFill>
                <a:latin typeface="+mj-lt"/>
              </a:rPr>
              <a:t>разрешалось жениться, покупать земли </a:t>
            </a:r>
            <a:r>
              <a:rPr lang="ru-RU" sz="1800" dirty="0" smtClean="0">
                <a:solidFill>
                  <a:prstClr val="white"/>
                </a:solidFill>
                <a:latin typeface="+mj-lt"/>
              </a:rPr>
              <a:t/>
            </a:r>
            <a:br>
              <a:rPr lang="ru-RU" sz="1800" dirty="0" smtClean="0">
                <a:solidFill>
                  <a:prstClr val="white"/>
                </a:solidFill>
                <a:latin typeface="+mj-lt"/>
              </a:rPr>
            </a:br>
            <a:r>
              <a:rPr lang="ru-RU" sz="1800" dirty="0" smtClean="0">
                <a:solidFill>
                  <a:prstClr val="white"/>
                </a:solidFill>
                <a:latin typeface="+mj-lt"/>
              </a:rPr>
              <a:t>и крестьян.</a:t>
            </a:r>
            <a:endParaRPr lang="ru-RU" sz="1800" dirty="0">
              <a:solidFill>
                <a:prstClr val="white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11334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upload.wikimedia.org/wikipedia/commons/3/39/Battle_of_Narva_170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6" name="Овал 5"/>
          <p:cNvSpPr/>
          <p:nvPr/>
        </p:nvSpPr>
        <p:spPr>
          <a:xfrm>
            <a:off x="358775" y="39055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>Битва </a:t>
            </a:r>
            <a:r>
              <a:rPr lang="ru-RU" sz="1200" dirty="0">
                <a:solidFill>
                  <a:schemeClr val="tx1"/>
                </a:solidFill>
                <a:ea typeface="Theano Didot" panose="02060603060706020203" pitchFamily="18" charset="0"/>
              </a:rPr>
              <a:t>при </a:t>
            </a:r>
            <a: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>Нарве 1700 года</a:t>
            </a:r>
            <a:endParaRPr lang="ru-RU" sz="1200" dirty="0">
              <a:solidFill>
                <a:schemeClr val="tx1"/>
              </a:solidFill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2293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2527" y="1179530"/>
            <a:ext cx="2323547" cy="3261571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58777" y="395077"/>
            <a:ext cx="7375524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Указ 1714 года о единонаследии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200457" y="1360230"/>
            <a:ext cx="560438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Упразднение различий между поместными и вотчинными владениями.</a:t>
            </a:r>
          </a:p>
        </p:txBody>
      </p:sp>
      <p:sp>
        <p:nvSpPr>
          <p:cNvPr id="12" name="Овал 11"/>
          <p:cNvSpPr/>
          <p:nvPr/>
        </p:nvSpPr>
        <p:spPr>
          <a:xfrm>
            <a:off x="367137" y="1374228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3" name="Овал 12"/>
          <p:cNvSpPr/>
          <p:nvPr/>
        </p:nvSpPr>
        <p:spPr>
          <a:xfrm>
            <a:off x="366939" y="2682737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200457" y="2682737"/>
            <a:ext cx="5524193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Вся земельная собственность дворян </a:t>
            </a: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/>
            </a:r>
            <a:br>
              <a:rPr lang="ru-RU" sz="1800" dirty="0" smtClean="0">
                <a:solidFill>
                  <a:prstClr val="white"/>
                </a:solidFill>
                <a:latin typeface="Merriweather"/>
              </a:rPr>
            </a:b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стала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наследственной.</a:t>
            </a:r>
          </a:p>
        </p:txBody>
      </p:sp>
      <p:sp>
        <p:nvSpPr>
          <p:cNvPr id="15" name="Овал 14"/>
          <p:cNvSpPr/>
          <p:nvPr/>
        </p:nvSpPr>
        <p:spPr>
          <a:xfrm>
            <a:off x="366939" y="3991246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200457" y="3977248"/>
            <a:ext cx="5423627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Дворян могли лишить имения за неявку на службу, иную провинность.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779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 animBg="1"/>
      <p:bldP spid="14" grpId="0"/>
      <p:bldP spid="15" grpId="0" animBg="1"/>
      <p:bldP spid="1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/>
        </p:nvSpPr>
        <p:spPr>
          <a:xfrm>
            <a:off x="2764990" y="3128287"/>
            <a:ext cx="244810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dirty="0">
                <a:solidFill>
                  <a:srgbClr val="404040"/>
                </a:solidFill>
              </a:rPr>
              <a:t>Обязанность </a:t>
            </a:r>
            <a:r>
              <a:rPr lang="ru-RU" sz="1400" dirty="0" smtClean="0">
                <a:solidFill>
                  <a:srgbClr val="404040"/>
                </a:solidFill>
              </a:rPr>
              <a:t>остальных</a:t>
            </a:r>
          </a:p>
          <a:p>
            <a:pPr algn="ctr"/>
            <a:r>
              <a:rPr lang="ru-RU" sz="1400" dirty="0" smtClean="0">
                <a:solidFill>
                  <a:srgbClr val="404040"/>
                </a:solidFill>
              </a:rPr>
              <a:t> </a:t>
            </a:r>
            <a:r>
              <a:rPr lang="ru-RU" sz="1400" dirty="0">
                <a:solidFill>
                  <a:srgbClr val="404040"/>
                </a:solidFill>
              </a:rPr>
              <a:t>сыновей </a:t>
            </a:r>
            <a:r>
              <a:rPr lang="ru-RU" sz="1400" dirty="0" smtClean="0">
                <a:solidFill>
                  <a:srgbClr val="404040"/>
                </a:solidFill>
              </a:rPr>
              <a:t>землевладельца</a:t>
            </a:r>
          </a:p>
          <a:p>
            <a:pPr algn="ctr"/>
            <a:r>
              <a:rPr lang="ru-RU" sz="1400" dirty="0" smtClean="0">
                <a:solidFill>
                  <a:srgbClr val="404040"/>
                </a:solidFill>
              </a:rPr>
              <a:t> </a:t>
            </a:r>
            <a:r>
              <a:rPr lang="ru-RU" sz="1400" dirty="0">
                <a:solidFill>
                  <a:srgbClr val="404040"/>
                </a:solidFill>
              </a:rPr>
              <a:t>нести службу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846448" y="3128287"/>
            <a:ext cx="2321457" cy="709866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32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811883" y="2253535"/>
            <a:ext cx="1760538" cy="1117277"/>
          </a:xfrm>
          <a:prstGeom prst="roundRect">
            <a:avLst/>
          </a:prstGeom>
          <a:noFill/>
          <a:ln w="15875">
            <a:solidFill>
              <a:srgbClr val="003BB2">
                <a:alpha val="75000"/>
              </a:srgbClr>
            </a:solidFill>
          </a:ln>
        </p:spPr>
        <p:txBody>
          <a:bodyPr wrap="square" tIns="180000" bIns="180000" rtlCol="0">
            <a:spAutoFit/>
          </a:bodyPr>
          <a:lstStyle/>
          <a:p>
            <a:pPr algn="ctr" defTabSz="685732"/>
            <a:r>
              <a:rPr lang="ru-RU" sz="1400" dirty="0">
                <a:solidFill>
                  <a:srgbClr val="003BB2"/>
                </a:solidFill>
                <a:ea typeface="Roboto" panose="02000000000000000000" pitchFamily="2" charset="0"/>
                <a:cs typeface="Roboto" panose="02000000000000000000" pitchFamily="2" charset="0"/>
              </a:rPr>
              <a:t>Принятие Указа о единонаследии в 1714 году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817972" y="1644791"/>
            <a:ext cx="2344387" cy="727926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32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10" name="Скругленная соединительная линия 9"/>
          <p:cNvCxnSpPr>
            <a:stCxn id="29" idx="3"/>
            <a:endCxn id="19" idx="1"/>
          </p:cNvCxnSpPr>
          <p:nvPr/>
        </p:nvCxnSpPr>
        <p:spPr>
          <a:xfrm>
            <a:off x="2572421" y="2812174"/>
            <a:ext cx="274027" cy="671046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Скругленная соединительная линия 25"/>
          <p:cNvCxnSpPr>
            <a:stCxn id="29" idx="3"/>
            <a:endCxn id="17" idx="1"/>
          </p:cNvCxnSpPr>
          <p:nvPr/>
        </p:nvCxnSpPr>
        <p:spPr>
          <a:xfrm flipV="1">
            <a:off x="2572421" y="2008754"/>
            <a:ext cx="245551" cy="803420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5544803" y="1639596"/>
            <a:ext cx="2344387" cy="738663"/>
          </a:xfrm>
          <a:prstGeom prst="roundRect">
            <a:avLst/>
          </a:prstGeom>
          <a:noFill/>
          <a:ln w="15875" cap="rnd">
            <a:solidFill>
              <a:srgbClr val="003BB2">
                <a:alpha val="75000"/>
              </a:srgbClr>
            </a:solidFill>
            <a:prstDash val="solid"/>
          </a:ln>
        </p:spPr>
        <p:txBody>
          <a:bodyPr wrap="square" tIns="180000" bIns="180000" rtlCol="0">
            <a:noAutofit/>
          </a:bodyPr>
          <a:lstStyle/>
          <a:p>
            <a:pPr algn="ctr" defTabSz="685732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544803" y="3128287"/>
            <a:ext cx="2344387" cy="709866"/>
          </a:xfrm>
          <a:prstGeom prst="roundRect">
            <a:avLst/>
          </a:prstGeom>
          <a:noFill/>
          <a:ln w="15875" cap="rnd">
            <a:solidFill>
              <a:srgbClr val="003BB2">
                <a:alpha val="75000"/>
              </a:srgbClr>
            </a:solidFill>
            <a:prstDash val="solid"/>
          </a:ln>
        </p:spPr>
        <p:txBody>
          <a:bodyPr wrap="square" tIns="180000" bIns="180000" rtlCol="0">
            <a:noAutofit/>
          </a:bodyPr>
          <a:lstStyle/>
          <a:p>
            <a:pPr algn="ctr" defTabSz="685732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33142" y="386416"/>
            <a:ext cx="7114575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32"/>
            <a:r>
              <a:rPr lang="ru-RU" sz="2800" dirty="0">
                <a:solidFill>
                  <a:srgbClr val="003BB2"/>
                </a:solidFill>
                <a:latin typeface="Merriweather"/>
                <a:ea typeface="Theano Didot" panose="02060603060706020203" pitchFamily="18" charset="0"/>
              </a:rPr>
              <a:t>Дворяне в эпоху Петра I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860297" y="1644791"/>
            <a:ext cx="230206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rgbClr val="404040"/>
                </a:solidFill>
              </a:rPr>
              <a:t>Право землевладельца </a:t>
            </a:r>
            <a:endParaRPr lang="ru-RU" sz="1400" dirty="0" smtClean="0">
              <a:solidFill>
                <a:srgbClr val="404040"/>
              </a:solidFill>
            </a:endParaRPr>
          </a:p>
          <a:p>
            <a:pPr algn="ctr"/>
            <a:r>
              <a:rPr lang="ru-RU" sz="1400" dirty="0" smtClean="0">
                <a:solidFill>
                  <a:srgbClr val="404040"/>
                </a:solidFill>
              </a:rPr>
              <a:t>завещать имение </a:t>
            </a:r>
            <a:r>
              <a:rPr lang="ru-RU" sz="1400" dirty="0">
                <a:solidFill>
                  <a:srgbClr val="404040"/>
                </a:solidFill>
              </a:rPr>
              <a:t>только </a:t>
            </a:r>
            <a:endParaRPr lang="ru-RU" sz="1400" dirty="0" smtClean="0">
              <a:solidFill>
                <a:srgbClr val="404040"/>
              </a:solidFill>
            </a:endParaRPr>
          </a:p>
          <a:p>
            <a:pPr algn="ctr"/>
            <a:r>
              <a:rPr lang="ru-RU" sz="1400" dirty="0" smtClean="0">
                <a:solidFill>
                  <a:srgbClr val="404040"/>
                </a:solidFill>
              </a:rPr>
              <a:t>одному </a:t>
            </a:r>
            <a:r>
              <a:rPr lang="ru-RU" sz="1400" dirty="0">
                <a:solidFill>
                  <a:srgbClr val="404040"/>
                </a:solidFill>
              </a:rPr>
              <a:t>из сыновей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679693" y="3109339"/>
            <a:ext cx="207460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003BB2"/>
                </a:solidFill>
              </a:rPr>
              <a:t>Возможность</a:t>
            </a:r>
          </a:p>
          <a:p>
            <a:pPr algn="ctr"/>
            <a:r>
              <a:rPr lang="ru-RU" sz="1400" dirty="0" smtClean="0">
                <a:solidFill>
                  <a:srgbClr val="003BB2"/>
                </a:solidFill>
              </a:rPr>
              <a:t>получения земельной</a:t>
            </a:r>
          </a:p>
          <a:p>
            <a:pPr algn="ctr"/>
            <a:r>
              <a:rPr lang="ru-RU" sz="1400" dirty="0" smtClean="0">
                <a:solidFill>
                  <a:srgbClr val="003BB2"/>
                </a:solidFill>
              </a:rPr>
              <a:t> </a:t>
            </a:r>
            <a:r>
              <a:rPr lang="ru-RU" sz="1400" dirty="0">
                <a:solidFill>
                  <a:srgbClr val="003BB2"/>
                </a:solidFill>
              </a:rPr>
              <a:t>собственности 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716561" y="1634053"/>
            <a:ext cx="200086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dirty="0">
                <a:solidFill>
                  <a:srgbClr val="003BB2"/>
                </a:solidFill>
              </a:rPr>
              <a:t>Возможность </a:t>
            </a:r>
            <a:endParaRPr lang="ru-RU" sz="1400" dirty="0" smtClean="0">
              <a:solidFill>
                <a:srgbClr val="003BB2"/>
              </a:solidFill>
            </a:endParaRPr>
          </a:p>
          <a:p>
            <a:pPr algn="ctr"/>
            <a:r>
              <a:rPr lang="ru-RU" sz="1400" dirty="0" smtClean="0">
                <a:solidFill>
                  <a:srgbClr val="003BB2"/>
                </a:solidFill>
              </a:rPr>
              <a:t>избежать дробления </a:t>
            </a:r>
          </a:p>
          <a:p>
            <a:pPr algn="ctr"/>
            <a:r>
              <a:rPr lang="ru-RU" sz="1400" dirty="0" smtClean="0">
                <a:solidFill>
                  <a:srgbClr val="003BB2"/>
                </a:solidFill>
              </a:rPr>
              <a:t>родовых </a:t>
            </a:r>
            <a:r>
              <a:rPr lang="ru-RU" sz="1400" dirty="0">
                <a:solidFill>
                  <a:srgbClr val="003BB2"/>
                </a:solidFill>
              </a:rPr>
              <a:t>владений</a:t>
            </a:r>
          </a:p>
        </p:txBody>
      </p:sp>
      <p:cxnSp>
        <p:nvCxnSpPr>
          <p:cNvPr id="30" name="Скругленная соединительная линия 11"/>
          <p:cNvCxnSpPr>
            <a:stCxn id="17" idx="3"/>
            <a:endCxn id="11" idx="1"/>
          </p:cNvCxnSpPr>
          <p:nvPr/>
        </p:nvCxnSpPr>
        <p:spPr>
          <a:xfrm>
            <a:off x="5162359" y="2008754"/>
            <a:ext cx="382444" cy="174"/>
          </a:xfrm>
          <a:prstGeom prst="straightConnector1">
            <a:avLst/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Скругленная соединительная линия 12"/>
          <p:cNvCxnSpPr>
            <a:stCxn id="19" idx="3"/>
            <a:endCxn id="12" idx="1"/>
          </p:cNvCxnSpPr>
          <p:nvPr/>
        </p:nvCxnSpPr>
        <p:spPr>
          <a:xfrm>
            <a:off x="5167905" y="3483220"/>
            <a:ext cx="376898" cy="0"/>
          </a:xfrm>
          <a:prstGeom prst="straightConnector1">
            <a:avLst/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33761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19" grpId="0" animBg="1"/>
      <p:bldP spid="29" grpId="0" animBg="1"/>
      <p:bldP spid="17" grpId="0" animBg="1"/>
      <p:bldP spid="11" grpId="0" animBg="1"/>
      <p:bldP spid="12" grpId="0" animBg="1"/>
      <p:bldP spid="4" grpId="0"/>
      <p:bldP spid="21" grpId="0"/>
      <p:bldP spid="2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835149" y="376238"/>
            <a:ext cx="6553939" cy="280692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83">
              <a:lnSpc>
                <a:spcPct val="114000"/>
              </a:lnSpc>
            </a:pPr>
            <a:r>
              <a:rPr lang="ru-RU" sz="2000" dirty="0" smtClean="0">
                <a:solidFill>
                  <a:schemeClr val="bg1"/>
                </a:solidFill>
                <a:latin typeface="+mj-lt"/>
              </a:rPr>
              <a:t>«Ежели </a:t>
            </a:r>
            <a:r>
              <a:rPr lang="ru-RU" sz="2000" dirty="0">
                <a:solidFill>
                  <a:schemeClr val="bg1"/>
                </a:solidFill>
                <a:latin typeface="+mj-lt"/>
              </a:rPr>
              <a:t>недвижимое [имущество] будет всегда одному сыну, а прочим только движимое, </a:t>
            </a:r>
            <a:endParaRPr lang="ru-RU" sz="2000" dirty="0" smtClean="0">
              <a:solidFill>
                <a:schemeClr val="bg1"/>
              </a:solidFill>
              <a:latin typeface="+mj-lt"/>
            </a:endParaRPr>
          </a:p>
          <a:p>
            <a:pPr defTabSz="685783">
              <a:lnSpc>
                <a:spcPct val="114000"/>
              </a:lnSpc>
            </a:pPr>
            <a:r>
              <a:rPr lang="ru-RU" sz="2000" dirty="0" smtClean="0">
                <a:solidFill>
                  <a:schemeClr val="bg1"/>
                </a:solidFill>
                <a:latin typeface="+mj-lt"/>
              </a:rPr>
              <a:t>то </a:t>
            </a:r>
            <a:r>
              <a:rPr lang="ru-RU" sz="2000" dirty="0">
                <a:solidFill>
                  <a:schemeClr val="bg1"/>
                </a:solidFill>
                <a:latin typeface="+mj-lt"/>
              </a:rPr>
              <a:t>государственные доходы будут справнее, ибо с большого всегда господин довольнее будет… </a:t>
            </a:r>
            <a:endParaRPr lang="ru-RU" sz="2000" dirty="0" smtClean="0">
              <a:solidFill>
                <a:schemeClr val="bg1"/>
              </a:solidFill>
              <a:latin typeface="+mj-lt"/>
            </a:endParaRPr>
          </a:p>
          <a:p>
            <a:pPr defTabSz="685783">
              <a:lnSpc>
                <a:spcPct val="114000"/>
              </a:lnSpc>
            </a:pPr>
            <a:r>
              <a:rPr lang="ru-RU" sz="2000" dirty="0" smtClean="0">
                <a:solidFill>
                  <a:schemeClr val="bg1"/>
                </a:solidFill>
                <a:latin typeface="+mj-lt"/>
              </a:rPr>
              <a:t>и </a:t>
            </a:r>
            <a:r>
              <a:rPr lang="ru-RU" sz="2000" dirty="0">
                <a:solidFill>
                  <a:schemeClr val="bg1"/>
                </a:solidFill>
                <a:latin typeface="+mj-lt"/>
              </a:rPr>
              <a:t>один дом будет, а не пять, и может лучше </a:t>
            </a:r>
            <a:r>
              <a:rPr lang="ru-RU" sz="2000" dirty="0" err="1">
                <a:solidFill>
                  <a:schemeClr val="bg1"/>
                </a:solidFill>
                <a:latin typeface="+mj-lt"/>
              </a:rPr>
              <a:t>льготить</a:t>
            </a:r>
            <a:r>
              <a:rPr lang="ru-RU" sz="2000" dirty="0">
                <a:solidFill>
                  <a:schemeClr val="bg1"/>
                </a:solidFill>
                <a:latin typeface="+mj-lt"/>
              </a:rPr>
              <a:t> подданных, </a:t>
            </a:r>
            <a:r>
              <a:rPr lang="ru-RU" sz="2000" dirty="0" smtClean="0">
                <a:solidFill>
                  <a:schemeClr val="bg1"/>
                </a:solidFill>
                <a:latin typeface="+mj-lt"/>
              </a:rPr>
              <a:t>а </a:t>
            </a:r>
            <a:r>
              <a:rPr lang="ru-RU" sz="2000" dirty="0">
                <a:solidFill>
                  <a:schemeClr val="bg1"/>
                </a:solidFill>
                <a:latin typeface="+mj-lt"/>
              </a:rPr>
              <a:t>не разорять их</a:t>
            </a:r>
            <a:r>
              <a:rPr lang="ru-RU" sz="2000" dirty="0" smtClean="0">
                <a:solidFill>
                  <a:schemeClr val="bg1"/>
                </a:solidFill>
                <a:latin typeface="+mj-lt"/>
              </a:rPr>
              <a:t>».</a:t>
            </a:r>
            <a:endParaRPr lang="ru-RU" sz="2000" dirty="0"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3" name="Группа 2"/>
          <p:cNvGrpSpPr/>
          <p:nvPr/>
        </p:nvGrpSpPr>
        <p:grpSpPr>
          <a:xfrm>
            <a:off x="1835150" y="3918391"/>
            <a:ext cx="3330800" cy="617743"/>
            <a:chOff x="358776" y="3438832"/>
            <a:chExt cx="3330800" cy="617743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358776" y="3438832"/>
              <a:ext cx="3330800" cy="319959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914354">
                <a:lnSpc>
                  <a:spcPct val="125000"/>
                </a:lnSpc>
              </a:pPr>
              <a:r>
                <a:rPr lang="ru-RU" sz="1800" dirty="0">
                  <a:solidFill>
                    <a:schemeClr val="bg1"/>
                  </a:solidFill>
                  <a:latin typeface="+mj-lt"/>
                </a:rPr>
                <a:t>Пётр </a:t>
              </a:r>
              <a:r>
                <a:rPr lang="en-US" sz="1800" dirty="0">
                  <a:solidFill>
                    <a:schemeClr val="bg1"/>
                  </a:solidFill>
                  <a:latin typeface="+mj-lt"/>
                </a:rPr>
                <a:t>I</a:t>
              </a:r>
              <a:endParaRPr lang="ru-RU" sz="1800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9" name="Прямоугольник 8"/>
            <p:cNvSpPr/>
            <p:nvPr/>
          </p:nvSpPr>
          <p:spPr>
            <a:xfrm>
              <a:off x="358776" y="3809713"/>
              <a:ext cx="2559047" cy="246862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914354">
                <a:lnSpc>
                  <a:spcPct val="125000"/>
                </a:lnSpc>
              </a:pPr>
              <a:r>
                <a:rPr lang="ru-RU" sz="1400" dirty="0" smtClean="0">
                  <a:solidFill>
                    <a:srgbClr val="FFDC5A"/>
                  </a:solidFill>
                </a:rPr>
                <a:t>1672–1725 </a:t>
              </a:r>
              <a:endParaRPr lang="ru-RU" sz="1400" dirty="0">
                <a:solidFill>
                  <a:srgbClr val="FFDC5A"/>
                </a:solidFill>
              </a:endParaRPr>
            </a:p>
          </p:txBody>
        </p:sp>
      </p:grpSp>
      <p:pic>
        <p:nvPicPr>
          <p:cNvPr id="10" name="Picture 2" descr="Peter der-Grosse 1838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8775" y="3687264"/>
            <a:ext cx="1080000" cy="1080000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713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9144000" cy="51435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63030" y="1709976"/>
            <a:ext cx="7375524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2800" dirty="0" smtClean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Указ </a:t>
            </a:r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о единонаследии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63030" y="3648707"/>
            <a:ext cx="3340721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Право дворян, которые находились на военной </a:t>
            </a: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службе,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покупать имения после 7 лет службы.</a:t>
            </a:r>
          </a:p>
        </p:txBody>
      </p:sp>
      <p:sp>
        <p:nvSpPr>
          <p:cNvPr id="12" name="Овал 11"/>
          <p:cNvSpPr/>
          <p:nvPr/>
        </p:nvSpPr>
        <p:spPr>
          <a:xfrm>
            <a:off x="369285" y="2999767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3" name="Овал 12"/>
          <p:cNvSpPr/>
          <p:nvPr/>
        </p:nvSpPr>
        <p:spPr>
          <a:xfrm>
            <a:off x="4043807" y="2999767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044775" y="3648707"/>
            <a:ext cx="3174734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Право дворян, </a:t>
            </a: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нёсших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гражданскую </a:t>
            </a: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службу,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покупать имения после 10 лет службы.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0766" y="672740"/>
            <a:ext cx="1675125" cy="3819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399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 animBg="1"/>
      <p:bldP spid="1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3615268" y="1657653"/>
            <a:ext cx="4710026" cy="182819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66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+mj-lt"/>
              </a:rPr>
              <a:t>Указ о единонаследии вызывал большое недовольство среди дворян. </a:t>
            </a:r>
            <a:endParaRPr lang="ru-RU" sz="1800" dirty="0" smtClean="0">
              <a:solidFill>
                <a:prstClr val="white"/>
              </a:solidFill>
              <a:latin typeface="+mj-lt"/>
            </a:endParaRPr>
          </a:p>
          <a:p>
            <a:pPr defTabSz="685766">
              <a:lnSpc>
                <a:spcPct val="110000"/>
              </a:lnSpc>
            </a:pPr>
            <a:endParaRPr lang="ru-RU" sz="1800" dirty="0" smtClean="0">
              <a:solidFill>
                <a:prstClr val="white"/>
              </a:solidFill>
              <a:latin typeface="+mj-lt"/>
            </a:endParaRPr>
          </a:p>
          <a:p>
            <a:pPr defTabSz="685766">
              <a:lnSpc>
                <a:spcPct val="110000"/>
              </a:lnSpc>
            </a:pPr>
            <a:endParaRPr lang="ru-RU" sz="1800" dirty="0">
              <a:solidFill>
                <a:prstClr val="white"/>
              </a:solidFill>
              <a:latin typeface="+mj-lt"/>
            </a:endParaRPr>
          </a:p>
          <a:p>
            <a:pPr defTabSz="685766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+mj-lt"/>
              </a:rPr>
              <a:t>Они любыми способами старались его обойти.</a:t>
            </a:r>
          </a:p>
        </p:txBody>
      </p:sp>
      <p:pic>
        <p:nvPicPr>
          <p:cNvPr id="8" name="Picture 2" descr="ÐÐ°ÑÑÐ¸Ð½ÐºÐ¸ Ð¿Ð¾ Ð·Ð°Ð¿ÑÐ¾ÑÑ Ð¾Ð´ÐµÐ¶Ð´Ð° Ð¿ÑÐ¸ Ð¿ÐµÑÑÐµ 1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8775" y="883443"/>
            <a:ext cx="2952750" cy="3376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9074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369410" y="1709976"/>
            <a:ext cx="3766656" cy="86177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66"/>
            <a:r>
              <a:rPr lang="ru-RU" sz="2800" dirty="0" smtClean="0">
                <a:solidFill>
                  <a:srgbClr val="FFDC5A"/>
                </a:solidFill>
                <a:latin typeface="Merriweather"/>
              </a:rPr>
              <a:t>Введение Табели </a:t>
            </a:r>
            <a:br>
              <a:rPr lang="ru-RU" sz="2800" dirty="0" smtClean="0">
                <a:solidFill>
                  <a:srgbClr val="FFDC5A"/>
                </a:solidFill>
                <a:latin typeface="Merriweather"/>
              </a:rPr>
            </a:br>
            <a:r>
              <a:rPr lang="ru-RU" sz="2800" dirty="0" smtClean="0">
                <a:solidFill>
                  <a:srgbClr val="FFDC5A"/>
                </a:solidFill>
                <a:latin typeface="Merriweather"/>
              </a:rPr>
              <a:t>о </a:t>
            </a:r>
            <a:r>
              <a:rPr lang="ru-RU" sz="2800" dirty="0">
                <a:solidFill>
                  <a:srgbClr val="FFDC5A"/>
                </a:solidFill>
                <a:latin typeface="Merriweather"/>
              </a:rPr>
              <a:t>рангах </a:t>
            </a:r>
          </a:p>
        </p:txBody>
      </p:sp>
      <p:pic>
        <p:nvPicPr>
          <p:cNvPr id="8" name="Picture 2" descr="https://upload.wikimedia.org/wikipedia/commons/2/2f/Tabel_o_rangah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392613" y="927258"/>
            <a:ext cx="4747721" cy="3288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358777" y="2901565"/>
            <a:ext cx="3478706" cy="69660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66">
              <a:lnSpc>
                <a:spcPct val="110000"/>
              </a:lnSpc>
            </a:pPr>
            <a:r>
              <a:rPr lang="ru-RU" sz="1400" dirty="0" smtClean="0">
                <a:solidFill>
                  <a:prstClr val="white"/>
                </a:solidFill>
              </a:rPr>
              <a:t>Выходцы </a:t>
            </a:r>
            <a:r>
              <a:rPr lang="ru-RU" sz="1400" dirty="0">
                <a:solidFill>
                  <a:prstClr val="white"/>
                </a:solidFill>
              </a:rPr>
              <a:t>из низших сословий получили возможность строить карьеру и могли дослужиться до высоких чинов.</a:t>
            </a:r>
          </a:p>
        </p:txBody>
      </p:sp>
    </p:spTree>
    <p:extLst>
      <p:ext uri="{BB962C8B-B14F-4D97-AF65-F5344CB8AC3E}">
        <p14:creationId xmlns:p14="http://schemas.microsoft.com/office/powerpoint/2010/main" val="296281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-1"/>
            <a:ext cx="3311525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img-fotki.yandex.ru/get/15503/97833783.f46/0_14e64c_8cf6a314_XXXL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086099" y="0"/>
            <a:ext cx="6057901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3311525" cy="5143500"/>
          </a:xfrm>
          <a:prstGeom prst="rect">
            <a:avLst/>
          </a:prstGeom>
          <a:solidFill>
            <a:srgbClr val="003BB2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77031" y="1499982"/>
            <a:ext cx="2557462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83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+mj-lt"/>
              </a:rPr>
              <a:t>25 % </a:t>
            </a:r>
            <a:r>
              <a:rPr lang="ru-RU" sz="1800" dirty="0" smtClean="0">
                <a:solidFill>
                  <a:prstClr val="white"/>
                </a:solidFill>
                <a:latin typeface="+mj-lt"/>
              </a:rPr>
              <a:t>офицерского состава</a:t>
            </a:r>
          </a:p>
          <a:p>
            <a:pPr algn="ctr" defTabSz="685783">
              <a:lnSpc>
                <a:spcPct val="125000"/>
              </a:lnSpc>
            </a:pPr>
            <a:r>
              <a:rPr lang="ru-RU" sz="1800" dirty="0" smtClean="0">
                <a:solidFill>
                  <a:prstClr val="white"/>
                </a:solidFill>
                <a:latin typeface="+mj-lt"/>
              </a:rPr>
              <a:t>в </a:t>
            </a:r>
            <a:r>
              <a:rPr lang="ru-RU" sz="1800" dirty="0">
                <a:solidFill>
                  <a:prstClr val="white"/>
                </a:solidFill>
                <a:latin typeface="+mj-lt"/>
              </a:rPr>
              <a:t>пехотных полках </a:t>
            </a:r>
            <a:r>
              <a:rPr lang="ru-RU" sz="1800" dirty="0" smtClean="0">
                <a:solidFill>
                  <a:prstClr val="white"/>
                </a:solidFill>
                <a:latin typeface="+mj-lt"/>
              </a:rPr>
              <a:t/>
            </a:r>
            <a:br>
              <a:rPr lang="ru-RU" sz="1800" dirty="0" smtClean="0">
                <a:solidFill>
                  <a:prstClr val="white"/>
                </a:solidFill>
                <a:latin typeface="+mj-lt"/>
              </a:rPr>
            </a:br>
            <a:r>
              <a:rPr lang="ru-RU" sz="1800" dirty="0" smtClean="0">
                <a:solidFill>
                  <a:prstClr val="white"/>
                </a:solidFill>
                <a:latin typeface="+mj-lt"/>
              </a:rPr>
              <a:t>в </a:t>
            </a:r>
            <a:r>
              <a:rPr lang="ru-RU" sz="1800" dirty="0">
                <a:solidFill>
                  <a:prstClr val="white"/>
                </a:solidFill>
                <a:latin typeface="+mj-lt"/>
              </a:rPr>
              <a:t>начале XVIII века вышли из простых </a:t>
            </a:r>
            <a:r>
              <a:rPr lang="ru-RU" sz="1800" dirty="0" smtClean="0">
                <a:solidFill>
                  <a:prstClr val="white"/>
                </a:solidFill>
                <a:latin typeface="+mj-lt"/>
              </a:rPr>
              <a:t>солдат. </a:t>
            </a:r>
            <a:endParaRPr lang="ru-RU" sz="1800" dirty="0">
              <a:solidFill>
                <a:prstClr val="white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39234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upload.wikimedia.org/wikipedia/commons/8/86/Borel_Portrait_Alexander_D_Menschikow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1" y="0"/>
            <a:ext cx="9144001" cy="5163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5" name="Овал 4"/>
          <p:cNvSpPr/>
          <p:nvPr/>
        </p:nvSpPr>
        <p:spPr>
          <a:xfrm>
            <a:off x="6991978" y="391223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>Ближайший </a:t>
            </a:r>
            <a:r>
              <a:rPr lang="ru-RU" sz="1200" dirty="0">
                <a:solidFill>
                  <a:schemeClr val="tx1"/>
                </a:solidFill>
                <a:ea typeface="Theano Didot" panose="02060603060706020203" pitchFamily="18" charset="0"/>
              </a:rPr>
              <a:t>сподвижник </a:t>
            </a:r>
            <a: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>Петра I </a:t>
            </a:r>
            <a:b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</a:br>
            <a: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>А. Д. Меншиков</a:t>
            </a:r>
            <a:endParaRPr lang="ru-RU" sz="1200" dirty="0">
              <a:solidFill>
                <a:schemeClr val="tx1"/>
              </a:solidFill>
              <a:ea typeface="Theano Didot" panose="02060603060706020203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3962226"/>
            <a:ext cx="4596063" cy="794403"/>
          </a:xfrm>
          <a:prstGeom prst="rect">
            <a:avLst/>
          </a:prstGeom>
          <a:solidFill>
            <a:srgbClr val="003BB2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</a:rPr>
              <a:t>Пётр </a:t>
            </a:r>
            <a:r>
              <a:rPr lang="en-US" sz="1400" dirty="0">
                <a:solidFill>
                  <a:schemeClr val="bg1"/>
                </a:solidFill>
              </a:rPr>
              <a:t>I</a:t>
            </a:r>
            <a:r>
              <a:rPr lang="ru-RU" sz="1400" dirty="0" smtClean="0">
                <a:solidFill>
                  <a:schemeClr val="bg1"/>
                </a:solidFill>
              </a:rPr>
              <a:t> </a:t>
            </a:r>
            <a:r>
              <a:rPr lang="ru-RU" sz="1400" dirty="0">
                <a:solidFill>
                  <a:schemeClr val="bg1"/>
                </a:solidFill>
              </a:rPr>
              <a:t>лично продвигал по службе талантливых государственных и военных деятелей. </a:t>
            </a:r>
            <a:endParaRPr lang="ru-RU" sz="14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2421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78196" y="4271963"/>
            <a:ext cx="7208874" cy="794403"/>
          </a:xfrm>
          <a:prstGeom prst="rect">
            <a:avLst/>
          </a:prstGeom>
          <a:noFill/>
        </p:spPr>
        <p:txBody>
          <a:bodyPr wrap="square" lIns="360000" tIns="180000" rIns="180000" bIns="180000" rtlCol="0">
            <a:spAutoFit/>
          </a:bodyPr>
          <a:lstStyle/>
          <a:p>
            <a:pPr algn="ctr"/>
            <a:r>
              <a:rPr lang="ru-RU" sz="2800" dirty="0">
                <a:solidFill>
                  <a:schemeClr val="bg1"/>
                </a:solidFill>
                <a:latin typeface="+mj-lt"/>
                <a:ea typeface="Theano Didot" panose="02060603060706020203" pitchFamily="18" charset="0"/>
              </a:rPr>
              <a:t>Орден </a:t>
            </a:r>
            <a:r>
              <a:rPr lang="ru-RU" sz="2800" dirty="0" smtClean="0">
                <a:solidFill>
                  <a:schemeClr val="bg1"/>
                </a:solidFill>
                <a:latin typeface="+mj-lt"/>
                <a:ea typeface="Theano Didot" panose="02060603060706020203" pitchFamily="18" charset="0"/>
              </a:rPr>
              <a:t>Андрея </a:t>
            </a:r>
            <a:r>
              <a:rPr lang="ru-RU" sz="2800" dirty="0">
                <a:solidFill>
                  <a:schemeClr val="bg1"/>
                </a:solidFill>
                <a:latin typeface="+mj-lt"/>
                <a:ea typeface="Theano Didot" panose="02060603060706020203" pitchFamily="18" charset="0"/>
              </a:rPr>
              <a:t>Первозванного</a:t>
            </a:r>
            <a:endParaRPr lang="be-BY" sz="2800" dirty="0">
              <a:solidFill>
                <a:schemeClr val="bg1"/>
              </a:solidFill>
              <a:latin typeface="+mj-lt"/>
              <a:ea typeface="Theano Didot" panose="02060603060706020203" pitchFamily="18" charset="0"/>
            </a:endParaRPr>
          </a:p>
        </p:txBody>
      </p:sp>
      <p:pic>
        <p:nvPicPr>
          <p:cNvPr id="12" name="Picture 2" descr="ÐÐ°ÑÑÐ¸Ð½ÐºÐ¸ Ð¿Ð¾ Ð·Ð°Ð¿ÑÐ¾ÑÑ Ð¾ÑÐ´ÐµÐ½ ÑÐ²ÑÑÐ¾Ð³Ð¾ Ð°Ð¿Ð¾ÑÑÐ¾Ð»Ð° Ð°Ð½Ð´ÑÐµÑ Ð¿ÐµÑÐ²Ð¾Ð·Ð²Ð°Ð½Ð½Ð¾Ð³Ð¾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4310" y="368489"/>
            <a:ext cx="3735380" cy="3903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9906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3564406" y="1360904"/>
            <a:ext cx="5326713" cy="242168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66">
              <a:lnSpc>
                <a:spcPct val="110000"/>
              </a:lnSpc>
            </a:pPr>
            <a:r>
              <a:rPr lang="ru-RU" sz="1800" dirty="0" smtClean="0">
                <a:solidFill>
                  <a:prstClr val="white"/>
                </a:solidFill>
                <a:latin typeface="+mj-lt"/>
              </a:rPr>
              <a:t>Благодаря </a:t>
            </a:r>
            <a:r>
              <a:rPr lang="ru-RU" sz="1800" dirty="0">
                <a:solidFill>
                  <a:prstClr val="white"/>
                </a:solidFill>
                <a:latin typeface="+mj-lt"/>
              </a:rPr>
              <a:t>нововведениям Петра </a:t>
            </a:r>
            <a:r>
              <a:rPr lang="en-US" sz="1800" dirty="0" smtClean="0">
                <a:solidFill>
                  <a:prstClr val="white"/>
                </a:solidFill>
                <a:latin typeface="+mj-lt"/>
              </a:rPr>
              <a:t>I </a:t>
            </a:r>
            <a:r>
              <a:rPr lang="ru-RU" sz="1800" dirty="0" smtClean="0">
                <a:solidFill>
                  <a:prstClr val="white"/>
                </a:solidFill>
                <a:latin typeface="+mj-lt"/>
              </a:rPr>
              <a:t>все </a:t>
            </a:r>
            <a:r>
              <a:rPr lang="ru-RU" sz="1800" dirty="0">
                <a:solidFill>
                  <a:prstClr val="white"/>
                </a:solidFill>
                <a:latin typeface="+mj-lt"/>
              </a:rPr>
              <a:t>«служилые люди» были объединены </a:t>
            </a:r>
            <a:r>
              <a:rPr lang="ru-RU" sz="1800" dirty="0" smtClean="0">
                <a:solidFill>
                  <a:prstClr val="white"/>
                </a:solidFill>
                <a:latin typeface="+mj-lt"/>
              </a:rPr>
              <a:t/>
            </a:r>
            <a:br>
              <a:rPr lang="ru-RU" sz="1800" dirty="0" smtClean="0">
                <a:solidFill>
                  <a:prstClr val="white"/>
                </a:solidFill>
                <a:latin typeface="+mj-lt"/>
              </a:rPr>
            </a:br>
            <a:r>
              <a:rPr lang="ru-RU" sz="1800" dirty="0" smtClean="0">
                <a:solidFill>
                  <a:prstClr val="white"/>
                </a:solidFill>
                <a:latin typeface="+mj-lt"/>
              </a:rPr>
              <a:t>в </a:t>
            </a:r>
            <a:r>
              <a:rPr lang="ru-RU" sz="1800" dirty="0">
                <a:solidFill>
                  <a:prstClr val="white"/>
                </a:solidFill>
                <a:latin typeface="+mj-lt"/>
              </a:rPr>
              <a:t>единое сословие – дворянство. </a:t>
            </a:r>
          </a:p>
          <a:p>
            <a:pPr defTabSz="685766">
              <a:lnSpc>
                <a:spcPct val="110000"/>
              </a:lnSpc>
            </a:pPr>
            <a:endParaRPr lang="ru-RU" sz="1800" dirty="0" smtClean="0">
              <a:solidFill>
                <a:prstClr val="white"/>
              </a:solidFill>
              <a:latin typeface="+mj-lt"/>
            </a:endParaRPr>
          </a:p>
          <a:p>
            <a:pPr defTabSz="685766">
              <a:lnSpc>
                <a:spcPct val="110000"/>
              </a:lnSpc>
            </a:pPr>
            <a:endParaRPr lang="ru-RU" sz="1800" dirty="0">
              <a:solidFill>
                <a:prstClr val="white"/>
              </a:solidFill>
              <a:latin typeface="+mj-lt"/>
            </a:endParaRPr>
          </a:p>
          <a:p>
            <a:pPr defTabSz="685766">
              <a:lnSpc>
                <a:spcPct val="110000"/>
              </a:lnSpc>
            </a:pPr>
            <a:endParaRPr lang="ru-RU" sz="1800" dirty="0">
              <a:solidFill>
                <a:prstClr val="white"/>
              </a:solidFill>
              <a:latin typeface="+mj-lt"/>
            </a:endParaRPr>
          </a:p>
          <a:p>
            <a:pPr defTabSz="685766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+mj-lt"/>
              </a:rPr>
              <a:t>Д</a:t>
            </a:r>
            <a:r>
              <a:rPr lang="ru-RU" sz="1800" dirty="0" smtClean="0">
                <a:solidFill>
                  <a:prstClr val="white"/>
                </a:solidFill>
                <a:latin typeface="+mj-lt"/>
              </a:rPr>
              <a:t>ворянство </a:t>
            </a:r>
            <a:r>
              <a:rPr lang="ru-RU" sz="1800" dirty="0">
                <a:solidFill>
                  <a:prstClr val="white"/>
                </a:solidFill>
                <a:latin typeface="+mj-lt"/>
              </a:rPr>
              <a:t>на польский манер </a:t>
            </a:r>
            <a:r>
              <a:rPr lang="ru-RU" sz="1800" dirty="0" smtClean="0">
                <a:solidFill>
                  <a:prstClr val="white"/>
                </a:solidFill>
                <a:latin typeface="+mj-lt"/>
              </a:rPr>
              <a:t/>
            </a:r>
            <a:br>
              <a:rPr lang="ru-RU" sz="1800" dirty="0" smtClean="0">
                <a:solidFill>
                  <a:prstClr val="white"/>
                </a:solidFill>
                <a:latin typeface="+mj-lt"/>
              </a:rPr>
            </a:br>
            <a:r>
              <a:rPr lang="ru-RU" sz="1800" dirty="0" smtClean="0">
                <a:solidFill>
                  <a:prstClr val="white"/>
                </a:solidFill>
                <a:latin typeface="+mj-lt"/>
              </a:rPr>
              <a:t>называли </a:t>
            </a:r>
            <a:r>
              <a:rPr lang="ru-RU" sz="1800" dirty="0">
                <a:solidFill>
                  <a:prstClr val="white"/>
                </a:solidFill>
                <a:latin typeface="+mj-lt"/>
              </a:rPr>
              <a:t>«</a:t>
            </a:r>
            <a:r>
              <a:rPr lang="ru-RU" sz="1800" dirty="0" smtClean="0">
                <a:solidFill>
                  <a:prstClr val="white"/>
                </a:solidFill>
                <a:latin typeface="+mj-lt"/>
              </a:rPr>
              <a:t>шляхетством». </a:t>
            </a:r>
            <a:endParaRPr lang="ru-RU" sz="1800" dirty="0">
              <a:solidFill>
                <a:prstClr val="white"/>
              </a:solidFill>
              <a:latin typeface="+mj-lt"/>
            </a:endParaRPr>
          </a:p>
        </p:txBody>
      </p:sp>
      <p:pic>
        <p:nvPicPr>
          <p:cNvPr id="8" name="Picture 2" descr="ÐÐ°ÑÑÐ¸Ð½ÐºÐ¸ Ð¿Ð¾ Ð·Ð°Ð¿ÑÐ¾ÑÑ Ð¾Ð´ÐµÐ¶Ð´Ð° Ð¿ÑÐ¸ Ð¿ÐµÑÑÐµ 1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8775" y="883443"/>
            <a:ext cx="2952750" cy="3376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ÐÐ°ÑÑÐ¸Ð½ÐºÐ¸ Ð¿Ð¾ Ð·Ð°Ð¿ÑÐ¾ÑÑ Ð»ÐµÑÐ½Ð¸Ð¹ ÑÐ°Ð´ Ð¿ÑÐ¸ Ð¿ÐµÑÑÐµ 1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8775" y="883443"/>
            <a:ext cx="2955852" cy="3377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206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Ð. Ð¡ÐµÑÐ¾Ð². ÐÑÑÑ I. 1907.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3311525" cy="5143500"/>
          </a:xfrm>
          <a:prstGeom prst="rect">
            <a:avLst/>
          </a:prstGeom>
          <a:solidFill>
            <a:srgbClr val="003BB2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77031" y="1326858"/>
            <a:ext cx="2557462" cy="24897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83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+mj-lt"/>
              </a:rPr>
              <a:t>Для создания новых источников государственного дохода </a:t>
            </a:r>
            <a:r>
              <a:rPr lang="ru-RU" sz="1800" dirty="0" smtClean="0">
                <a:solidFill>
                  <a:prstClr val="white"/>
                </a:solidFill>
                <a:latin typeface="+mj-lt"/>
              </a:rPr>
              <a:t>при Петре </a:t>
            </a:r>
            <a:r>
              <a:rPr lang="en-US" sz="1800" dirty="0" smtClean="0">
                <a:solidFill>
                  <a:prstClr val="white"/>
                </a:solidFill>
                <a:latin typeface="+mj-lt"/>
              </a:rPr>
              <a:t>I </a:t>
            </a:r>
            <a:r>
              <a:rPr lang="ru-RU" sz="1800" dirty="0" smtClean="0">
                <a:solidFill>
                  <a:prstClr val="white"/>
                </a:solidFill>
                <a:latin typeface="+mj-lt"/>
              </a:rPr>
              <a:t>была </a:t>
            </a:r>
            <a:r>
              <a:rPr lang="ru-RU" sz="1800" dirty="0">
                <a:solidFill>
                  <a:prstClr val="white"/>
                </a:solidFill>
                <a:latin typeface="+mj-lt"/>
              </a:rPr>
              <a:t>введена особая должность </a:t>
            </a:r>
            <a:r>
              <a:rPr lang="ru-RU" sz="1800" dirty="0" err="1">
                <a:solidFill>
                  <a:prstClr val="white"/>
                </a:solidFill>
                <a:latin typeface="+mj-lt"/>
              </a:rPr>
              <a:t>прибыльщика</a:t>
            </a:r>
            <a:r>
              <a:rPr lang="ru-RU" sz="1800" dirty="0" smtClean="0">
                <a:solidFill>
                  <a:prstClr val="white"/>
                </a:solidFill>
                <a:latin typeface="+mj-lt"/>
              </a:rPr>
              <a:t>.</a:t>
            </a:r>
            <a:endParaRPr lang="ru-RU" sz="1800" dirty="0">
              <a:solidFill>
                <a:prstClr val="white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044514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58775" y="386416"/>
            <a:ext cx="8426449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32"/>
            <a:r>
              <a:rPr lang="ru-RU" sz="2800" dirty="0">
                <a:solidFill>
                  <a:srgbClr val="003BB2"/>
                </a:solidFill>
                <a:latin typeface="Merriweather"/>
                <a:ea typeface="Theano Didot" panose="02060603060706020203" pitchFamily="18" charset="0"/>
              </a:rPr>
              <a:t>Положение старой знати при Петре I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354039" y="2360893"/>
            <a:ext cx="2558115" cy="1117277"/>
          </a:xfrm>
          <a:prstGeom prst="roundRect">
            <a:avLst/>
          </a:prstGeom>
          <a:noFill/>
          <a:ln w="15875">
            <a:solidFill>
              <a:srgbClr val="003BB2">
                <a:alpha val="75000"/>
              </a:srgbClr>
            </a:solidFill>
          </a:ln>
        </p:spPr>
        <p:txBody>
          <a:bodyPr wrap="square" tIns="180000" bIns="180000" rtlCol="0">
            <a:spAutoFit/>
          </a:bodyPr>
          <a:lstStyle/>
          <a:p>
            <a:pPr algn="ctr" defTabSz="685732"/>
            <a:r>
              <a:rPr lang="ru-RU" sz="1400" dirty="0" smtClean="0">
                <a:solidFill>
                  <a:srgbClr val="003BB2"/>
                </a:solidFill>
                <a:ea typeface="Roboto" panose="02000000000000000000" pitchFamily="2" charset="0"/>
                <a:cs typeface="Roboto" panose="02000000000000000000" pitchFamily="2" charset="0"/>
              </a:rPr>
              <a:t>Сохранение высокого статуса представителями </a:t>
            </a:r>
            <a:br>
              <a:rPr lang="ru-RU" sz="1400" dirty="0" smtClean="0">
                <a:solidFill>
                  <a:srgbClr val="003BB2"/>
                </a:solidFill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ru-RU" sz="1400" dirty="0" smtClean="0">
                <a:solidFill>
                  <a:srgbClr val="003BB2"/>
                </a:solidFill>
                <a:ea typeface="Roboto" panose="02000000000000000000" pitchFamily="2" charset="0"/>
                <a:cs typeface="Roboto" panose="02000000000000000000" pitchFamily="2" charset="0"/>
              </a:rPr>
              <a:t>старой </a:t>
            </a:r>
            <a:r>
              <a:rPr lang="ru-RU" sz="1400" dirty="0">
                <a:solidFill>
                  <a:srgbClr val="003BB2"/>
                </a:solidFill>
                <a:ea typeface="Roboto" panose="02000000000000000000" pitchFamily="2" charset="0"/>
                <a:cs typeface="Roboto" panose="02000000000000000000" pitchFamily="2" charset="0"/>
              </a:rPr>
              <a:t>знати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4281814" y="3883654"/>
            <a:ext cx="3497262" cy="878914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spAutoFit/>
          </a:bodyPr>
          <a:lstStyle/>
          <a:p>
            <a:pPr algn="ctr" defTabSz="685732"/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Закрытость правящей верхушки для выходцев из низших сословий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281814" y="1076495"/>
            <a:ext cx="3497262" cy="878914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spAutoFit/>
          </a:bodyPr>
          <a:lstStyle/>
          <a:p>
            <a:pPr algn="ctr" defTabSz="685732"/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Сохранение своих прежних </a:t>
            </a:r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/>
            </a:r>
            <a:b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земель</a:t>
            </a:r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281814" y="2480074"/>
            <a:ext cx="3497262" cy="878914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spAutoFit/>
          </a:bodyPr>
          <a:lstStyle/>
          <a:p>
            <a:pPr algn="ctr" defTabSz="685732"/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Высшие должности в армии </a:t>
            </a:r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/>
            </a:r>
            <a:b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и </a:t>
            </a:r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системе управления</a:t>
            </a:r>
          </a:p>
        </p:txBody>
      </p:sp>
      <p:cxnSp>
        <p:nvCxnSpPr>
          <p:cNvPr id="10" name="Скругленная соединительная линия 9"/>
          <p:cNvCxnSpPr>
            <a:stCxn id="29" idx="3"/>
            <a:endCxn id="17" idx="1"/>
          </p:cNvCxnSpPr>
          <p:nvPr/>
        </p:nvCxnSpPr>
        <p:spPr>
          <a:xfrm flipV="1">
            <a:off x="3912154" y="1515952"/>
            <a:ext cx="369660" cy="1403580"/>
          </a:xfrm>
          <a:prstGeom prst="curvedConnector3">
            <a:avLst/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Скругленная соединительная линия 25"/>
          <p:cNvCxnSpPr>
            <a:stCxn id="29" idx="3"/>
            <a:endCxn id="19" idx="1"/>
          </p:cNvCxnSpPr>
          <p:nvPr/>
        </p:nvCxnSpPr>
        <p:spPr>
          <a:xfrm flipV="1">
            <a:off x="3912154" y="2919531"/>
            <a:ext cx="369660" cy="1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Скругленная соединительная линия 31"/>
          <p:cNvCxnSpPr>
            <a:stCxn id="29" idx="3"/>
            <a:endCxn id="35" idx="1"/>
          </p:cNvCxnSpPr>
          <p:nvPr/>
        </p:nvCxnSpPr>
        <p:spPr>
          <a:xfrm>
            <a:off x="3912154" y="2919532"/>
            <a:ext cx="369660" cy="1403579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79189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5" grpId="0" animBg="1"/>
      <p:bldP spid="17" grpId="0" animBg="1"/>
      <p:bldP spid="19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-13446" y="0"/>
            <a:ext cx="3324972" cy="5143500"/>
          </a:xfrm>
          <a:prstGeom prst="rect">
            <a:avLst/>
          </a:prstGeom>
          <a:solidFill>
            <a:srgbClr val="003BB2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77031" y="1499982"/>
            <a:ext cx="2557462" cy="2143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83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+mj-lt"/>
              </a:rPr>
              <a:t>Городских жителей в России в начале XVIII века было около </a:t>
            </a:r>
            <a:r>
              <a:rPr lang="en-US" sz="1800" dirty="0" smtClean="0">
                <a:solidFill>
                  <a:prstClr val="white"/>
                </a:solidFill>
                <a:latin typeface="+mj-lt"/>
              </a:rPr>
              <a:t/>
            </a:r>
            <a:br>
              <a:rPr lang="en-US" sz="1800" dirty="0" smtClean="0">
                <a:solidFill>
                  <a:prstClr val="white"/>
                </a:solidFill>
                <a:latin typeface="+mj-lt"/>
              </a:rPr>
            </a:br>
            <a:r>
              <a:rPr lang="ru-RU" sz="1800" dirty="0" smtClean="0">
                <a:solidFill>
                  <a:prstClr val="white"/>
                </a:solidFill>
                <a:latin typeface="+mj-lt"/>
              </a:rPr>
              <a:t>600 </a:t>
            </a:r>
            <a:r>
              <a:rPr lang="ru-RU" sz="1800" dirty="0">
                <a:solidFill>
                  <a:prstClr val="white"/>
                </a:solidFill>
                <a:latin typeface="+mj-lt"/>
              </a:rPr>
              <a:t>тысяч человек (4 % населения). </a:t>
            </a:r>
          </a:p>
        </p:txBody>
      </p:sp>
    </p:spTree>
    <p:extLst>
      <p:ext uri="{BB962C8B-B14F-4D97-AF65-F5344CB8AC3E}">
        <p14:creationId xmlns:p14="http://schemas.microsoft.com/office/powerpoint/2010/main" val="4084737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358776" y="1570738"/>
            <a:ext cx="4033837" cy="86177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66"/>
            <a:r>
              <a:rPr lang="ru-RU" sz="2800" dirty="0" smtClean="0">
                <a:solidFill>
                  <a:srgbClr val="FFDC5A"/>
                </a:solidFill>
                <a:latin typeface="Merriweather"/>
              </a:rPr>
              <a:t>Российские города </a:t>
            </a:r>
            <a:br>
              <a:rPr lang="ru-RU" sz="2800" dirty="0" smtClean="0">
                <a:solidFill>
                  <a:srgbClr val="FFDC5A"/>
                </a:solidFill>
                <a:latin typeface="Merriweather"/>
              </a:rPr>
            </a:br>
            <a:r>
              <a:rPr lang="ru-RU" sz="2800" dirty="0" smtClean="0">
                <a:solidFill>
                  <a:srgbClr val="FFDC5A"/>
                </a:solidFill>
                <a:latin typeface="Merriweather"/>
              </a:rPr>
              <a:t>в начале </a:t>
            </a:r>
            <a:r>
              <a:rPr lang="en-US" sz="2800" dirty="0" smtClean="0">
                <a:solidFill>
                  <a:srgbClr val="FFDC5A"/>
                </a:solidFill>
                <a:latin typeface="Merriweather"/>
              </a:rPr>
              <a:t>XVIII </a:t>
            </a:r>
            <a:r>
              <a:rPr lang="ru-RU" sz="2800" dirty="0" smtClean="0">
                <a:solidFill>
                  <a:srgbClr val="FFDC5A"/>
                </a:solidFill>
                <a:latin typeface="Merriweather"/>
              </a:rPr>
              <a:t>века </a:t>
            </a:r>
            <a:endParaRPr lang="ru-RU" sz="2800" dirty="0">
              <a:solidFill>
                <a:srgbClr val="FFDC5A"/>
              </a:solidFill>
              <a:latin typeface="Merriweather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58776" y="2624810"/>
            <a:ext cx="4223857" cy="7109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66">
              <a:lnSpc>
                <a:spcPct val="110000"/>
              </a:lnSpc>
            </a:pPr>
            <a:r>
              <a:rPr lang="ru-RU" sz="1400" dirty="0">
                <a:solidFill>
                  <a:prstClr val="white"/>
                </a:solidFill>
              </a:rPr>
              <a:t>Представляли собой военно-административные центры, в которых размещались гарнизоны </a:t>
            </a:r>
            <a:r>
              <a:rPr lang="ru-RU" sz="1400" dirty="0" smtClean="0">
                <a:solidFill>
                  <a:prstClr val="white"/>
                </a:solidFill>
              </a:rPr>
              <a:t/>
            </a:r>
            <a:br>
              <a:rPr lang="ru-RU" sz="1400" dirty="0" smtClean="0">
                <a:solidFill>
                  <a:prstClr val="white"/>
                </a:solidFill>
              </a:rPr>
            </a:br>
            <a:r>
              <a:rPr lang="ru-RU" sz="1400" dirty="0" smtClean="0">
                <a:solidFill>
                  <a:prstClr val="white"/>
                </a:solidFill>
              </a:rPr>
              <a:t>и </a:t>
            </a:r>
            <a:r>
              <a:rPr lang="ru-RU" sz="1400" dirty="0">
                <a:solidFill>
                  <a:prstClr val="white"/>
                </a:solidFill>
              </a:rPr>
              <a:t>чиновники государственных учреждений.</a:t>
            </a:r>
          </a:p>
        </p:txBody>
      </p:sp>
      <p:pic>
        <p:nvPicPr>
          <p:cNvPr id="13" name="Picture 4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51388" y="842342"/>
            <a:ext cx="4392611" cy="3458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2045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ttps://www.booksite.ru/enciklopedia/towns/40.gif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7" t="9098" r="856" b="18954"/>
          <a:stretch/>
        </p:blipFill>
        <p:spPr bwMode="auto">
          <a:xfrm>
            <a:off x="0" y="1"/>
            <a:ext cx="9144002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6" name="Овал 5"/>
          <p:cNvSpPr/>
          <p:nvPr/>
        </p:nvSpPr>
        <p:spPr>
          <a:xfrm>
            <a:off x="358775" y="39055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>Москва в начале </a:t>
            </a:r>
            <a:r>
              <a:rPr lang="en-US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>XVIII </a:t>
            </a:r>
            <a: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>века</a:t>
            </a:r>
            <a:endParaRPr lang="ru-RU" sz="1200" dirty="0">
              <a:solidFill>
                <a:schemeClr val="tx1"/>
              </a:solidFill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9386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s://www.memotest.ru/ImageUpload/4e634059-839b-467f-a490-6c01446be845/73924_original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3311525" cy="5143500"/>
          </a:xfrm>
          <a:prstGeom prst="rect">
            <a:avLst/>
          </a:prstGeom>
          <a:solidFill>
            <a:srgbClr val="003BB2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98297" y="1846231"/>
            <a:ext cx="2557462" cy="14510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83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+mj-lt"/>
              </a:rPr>
              <a:t>В 1720 году </a:t>
            </a:r>
            <a:r>
              <a:rPr lang="ru-RU" sz="1800" dirty="0" smtClean="0">
                <a:solidFill>
                  <a:prstClr val="white"/>
                </a:solidFill>
                <a:latin typeface="+mj-lt"/>
              </a:rPr>
              <a:t/>
            </a:r>
            <a:br>
              <a:rPr lang="ru-RU" sz="1800" dirty="0" smtClean="0">
                <a:solidFill>
                  <a:prstClr val="white"/>
                </a:solidFill>
                <a:latin typeface="+mj-lt"/>
              </a:rPr>
            </a:br>
            <a:r>
              <a:rPr lang="ru-RU" sz="1800" dirty="0" smtClean="0">
                <a:solidFill>
                  <a:prstClr val="white"/>
                </a:solidFill>
                <a:latin typeface="+mj-lt"/>
              </a:rPr>
              <a:t>в </a:t>
            </a:r>
            <a:r>
              <a:rPr lang="ru-RU" sz="1800" dirty="0">
                <a:solidFill>
                  <a:prstClr val="white"/>
                </a:solidFill>
                <a:latin typeface="+mj-lt"/>
              </a:rPr>
              <a:t>Петербурге был основан Главный </a:t>
            </a:r>
            <a:r>
              <a:rPr lang="ru-RU" sz="1800" dirty="0" smtClean="0">
                <a:solidFill>
                  <a:prstClr val="white"/>
                </a:solidFill>
                <a:latin typeface="+mj-lt"/>
              </a:rPr>
              <a:t>магистрат.</a:t>
            </a:r>
            <a:endParaRPr lang="ru-RU" sz="1800" dirty="0">
              <a:solidFill>
                <a:prstClr val="white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911340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58775" y="1387107"/>
            <a:ext cx="3914533" cy="64633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defTabSz="685766"/>
            <a:r>
              <a:rPr lang="ru-RU" sz="4200" dirty="0">
                <a:solidFill>
                  <a:srgbClr val="FFDC5A"/>
                </a:solidFill>
                <a:latin typeface="+mj-lt"/>
              </a:rPr>
              <a:t>Магистрат —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58775" y="2250724"/>
            <a:ext cx="5416138" cy="15602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66">
              <a:lnSpc>
                <a:spcPct val="114000"/>
              </a:lnSpc>
            </a:pPr>
            <a:r>
              <a:rPr lang="ru-RU" sz="1800" dirty="0">
                <a:solidFill>
                  <a:schemeClr val="bg1"/>
                </a:solidFill>
                <a:latin typeface="+mj-lt"/>
              </a:rPr>
              <a:t>сословный орган городского управления </a:t>
            </a:r>
            <a:r>
              <a:rPr lang="ru-RU" sz="1800" dirty="0" smtClean="0">
                <a:solidFill>
                  <a:schemeClr val="bg1"/>
                </a:solidFill>
                <a:latin typeface="+mj-lt"/>
              </a:rPr>
              <a:t/>
            </a:r>
            <a:br>
              <a:rPr lang="ru-RU" sz="1800" dirty="0" smtClean="0">
                <a:solidFill>
                  <a:schemeClr val="bg1"/>
                </a:solidFill>
                <a:latin typeface="+mj-lt"/>
              </a:rPr>
            </a:br>
            <a:r>
              <a:rPr lang="ru-RU" sz="1800" dirty="0" smtClean="0">
                <a:solidFill>
                  <a:schemeClr val="bg1"/>
                </a:solidFill>
                <a:latin typeface="+mj-lt"/>
              </a:rPr>
              <a:t>в </a:t>
            </a:r>
            <a:r>
              <a:rPr lang="ru-RU" sz="1800" dirty="0">
                <a:solidFill>
                  <a:schemeClr val="bg1"/>
                </a:solidFill>
                <a:latin typeface="+mj-lt"/>
              </a:rPr>
              <a:t>России с 1720 по 1864 год. </a:t>
            </a:r>
            <a:endParaRPr lang="ru-RU" sz="1800" dirty="0" smtClean="0">
              <a:solidFill>
                <a:schemeClr val="bg1"/>
              </a:solidFill>
              <a:latin typeface="+mj-lt"/>
            </a:endParaRPr>
          </a:p>
          <a:p>
            <a:pPr defTabSz="685766">
              <a:lnSpc>
                <a:spcPct val="114000"/>
              </a:lnSpc>
            </a:pPr>
            <a:r>
              <a:rPr lang="ru-RU" sz="1800" dirty="0" smtClean="0">
                <a:solidFill>
                  <a:schemeClr val="bg1"/>
                </a:solidFill>
                <a:latin typeface="+mj-lt"/>
              </a:rPr>
              <a:t>Первоначально </a:t>
            </a:r>
            <a:r>
              <a:rPr lang="ru-RU" sz="1800" dirty="0">
                <a:solidFill>
                  <a:schemeClr val="bg1"/>
                </a:solidFill>
                <a:latin typeface="+mj-lt"/>
              </a:rPr>
              <a:t>имел административно-судебные, а с 1775 года – </a:t>
            </a:r>
            <a:r>
              <a:rPr lang="ru-RU" sz="1800" dirty="0" smtClean="0">
                <a:solidFill>
                  <a:schemeClr val="bg1"/>
                </a:solidFill>
                <a:latin typeface="+mj-lt"/>
              </a:rPr>
              <a:t/>
            </a:r>
            <a:br>
              <a:rPr lang="ru-RU" sz="1800" dirty="0" smtClean="0">
                <a:solidFill>
                  <a:schemeClr val="bg1"/>
                </a:solidFill>
                <a:latin typeface="+mj-lt"/>
              </a:rPr>
            </a:br>
            <a:r>
              <a:rPr lang="ru-RU" sz="1800" dirty="0" smtClean="0">
                <a:solidFill>
                  <a:schemeClr val="bg1"/>
                </a:solidFill>
                <a:latin typeface="+mj-lt"/>
              </a:rPr>
              <a:t>преимущественно </a:t>
            </a:r>
            <a:r>
              <a:rPr lang="ru-RU" sz="1800" dirty="0">
                <a:solidFill>
                  <a:schemeClr val="bg1"/>
                </a:solidFill>
                <a:latin typeface="+mj-lt"/>
              </a:rPr>
              <a:t>судебные функции.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pic>
        <p:nvPicPr>
          <p:cNvPr id="9" name="Picture 2" descr="ÐÐ°ÑÑÐ¸Ð½ÐºÐ¸ Ð¿Ð¾ Ð·Ð°Ð¿ÑÐ¾ÑÑ ÐÑÐ°Ð²Ð¸ÑÐµÐ»ÑÑÑÐ²ÑÑÑÐ¸Ð¹ ÑÐµÐ½Ð°Ñ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5854888" y="1177199"/>
            <a:ext cx="3289111" cy="2819399"/>
          </a:xfrm>
          <a:prstGeom prst="homePlate">
            <a:avLst>
              <a:gd name="adj" fmla="val 23376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3407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58777" y="395077"/>
            <a:ext cx="7375524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Городовые магистраты п</a:t>
            </a:r>
            <a:r>
              <a:rPr lang="ru-RU" sz="2800" dirty="0" smtClean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ри Петре </a:t>
            </a:r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I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200457" y="1502347"/>
            <a:ext cx="4818998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Заменили собой </a:t>
            </a: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земские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избы. </a:t>
            </a:r>
          </a:p>
        </p:txBody>
      </p:sp>
      <p:sp>
        <p:nvSpPr>
          <p:cNvPr id="12" name="Овал 11"/>
          <p:cNvSpPr/>
          <p:nvPr/>
        </p:nvSpPr>
        <p:spPr>
          <a:xfrm>
            <a:off x="367137" y="1374228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3" name="Овал 12"/>
          <p:cNvSpPr/>
          <p:nvPr/>
        </p:nvSpPr>
        <p:spPr>
          <a:xfrm>
            <a:off x="366939" y="2682737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200457" y="2682737"/>
            <a:ext cx="5524193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Состояли из выборных бургомистра </a:t>
            </a: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/>
            </a:r>
            <a:br>
              <a:rPr lang="ru-RU" sz="1800" dirty="0" smtClean="0">
                <a:solidFill>
                  <a:prstClr val="white"/>
                </a:solidFill>
                <a:latin typeface="Merriweather"/>
              </a:rPr>
            </a:b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и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советников-ратманов. </a:t>
            </a:r>
          </a:p>
        </p:txBody>
      </p:sp>
      <p:sp>
        <p:nvSpPr>
          <p:cNvPr id="15" name="Овал 14"/>
          <p:cNvSpPr/>
          <p:nvPr/>
        </p:nvSpPr>
        <p:spPr>
          <a:xfrm>
            <a:off x="366939" y="3991246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200457" y="3977248"/>
            <a:ext cx="4818998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Им подчинялось торгово-промышленное население городов.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2775" y="1538989"/>
            <a:ext cx="2315197" cy="2827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323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 animBg="1"/>
      <p:bldP spid="14" grpId="0"/>
      <p:bldP spid="15" grpId="0" animBg="1"/>
      <p:bldP spid="17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200457" y="1502347"/>
            <a:ext cx="4818998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Помощь воеводам в городах. </a:t>
            </a:r>
          </a:p>
        </p:txBody>
      </p:sp>
      <p:sp>
        <p:nvSpPr>
          <p:cNvPr id="12" name="Овал 11"/>
          <p:cNvSpPr/>
          <p:nvPr/>
        </p:nvSpPr>
        <p:spPr>
          <a:xfrm>
            <a:off x="367137" y="1374228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3" name="Овал 12"/>
          <p:cNvSpPr/>
          <p:nvPr/>
        </p:nvSpPr>
        <p:spPr>
          <a:xfrm>
            <a:off x="366939" y="2313612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200457" y="2433250"/>
            <a:ext cx="5524193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Обеспечение сбора налогов. </a:t>
            </a:r>
          </a:p>
        </p:txBody>
      </p:sp>
      <p:sp>
        <p:nvSpPr>
          <p:cNvPr id="15" name="Овал 14"/>
          <p:cNvSpPr/>
          <p:nvPr/>
        </p:nvSpPr>
        <p:spPr>
          <a:xfrm>
            <a:off x="366939" y="3280992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200457" y="3408998"/>
            <a:ext cx="4818998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Поставка рекрутов.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pic>
        <p:nvPicPr>
          <p:cNvPr id="18" name="Picture 2" descr="Petersburg coat of arms 1730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6990" y="1486991"/>
            <a:ext cx="1488117" cy="2023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Овал 18"/>
          <p:cNvSpPr/>
          <p:nvPr/>
        </p:nvSpPr>
        <p:spPr>
          <a:xfrm>
            <a:off x="366939" y="4227263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 smtClean="0">
                <a:solidFill>
                  <a:prstClr val="black"/>
                </a:solidFill>
                <a:latin typeface="Merriweather"/>
              </a:rPr>
              <a:t>4</a:t>
            </a:r>
            <a:endParaRPr lang="ru-RU" sz="1800" dirty="0">
              <a:solidFill>
                <a:prstClr val="black"/>
              </a:solidFill>
              <a:latin typeface="Merriweather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200457" y="4358763"/>
            <a:ext cx="4818998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Выполнение служб, повинностей.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58775" y="395262"/>
            <a:ext cx="7375524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Функции членов магистрата </a:t>
            </a:r>
          </a:p>
        </p:txBody>
      </p:sp>
    </p:spTree>
    <p:extLst>
      <p:ext uri="{BB962C8B-B14F-4D97-AF65-F5344CB8AC3E}">
        <p14:creationId xmlns:p14="http://schemas.microsoft.com/office/powerpoint/2010/main" val="1625035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 animBg="1"/>
      <p:bldP spid="14" grpId="0"/>
      <p:bldP spid="15" grpId="0" animBg="1"/>
      <p:bldP spid="17" grpId="0"/>
      <p:bldP spid="19" grpId="0" animBg="1"/>
      <p:bldP spid="20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://tunnel.ru/tmp/7Q5PMeVj8ZtLci9R6H3J/%C2%ABproezjie-gramotyi%C2%BB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-54864"/>
            <a:ext cx="9144000" cy="5198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5" name="Овал 4"/>
          <p:cNvSpPr/>
          <p:nvPr/>
        </p:nvSpPr>
        <p:spPr>
          <a:xfrm>
            <a:off x="6991978" y="391223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200" dirty="0">
                <a:solidFill>
                  <a:schemeClr val="tx1"/>
                </a:solidFill>
                <a:ea typeface="Theano Didot" panose="02060603060706020203" pitchFamily="18" charset="0"/>
              </a:rPr>
              <a:t>Подорожная грамота </a:t>
            </a:r>
            <a: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>плотников </a:t>
            </a:r>
            <a:r>
              <a:rPr lang="ru-RU" sz="1200" dirty="0">
                <a:solidFill>
                  <a:schemeClr val="tx1"/>
                </a:solidFill>
                <a:ea typeface="Theano Didot" panose="02060603060706020203" pitchFamily="18" charset="0"/>
              </a:rPr>
              <a:t>Кинешемского посада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0" y="3962226"/>
            <a:ext cx="3444949" cy="794403"/>
          </a:xfrm>
          <a:prstGeom prst="rect">
            <a:avLst/>
          </a:prstGeom>
          <a:solidFill>
            <a:srgbClr val="003BB2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</a:rPr>
              <a:t>Магистраты </a:t>
            </a:r>
            <a:r>
              <a:rPr lang="ru-RU" sz="1400" dirty="0" smtClean="0">
                <a:solidFill>
                  <a:schemeClr val="bg1"/>
                </a:solidFill>
              </a:rPr>
              <a:t>выдавали </a:t>
            </a:r>
            <a:r>
              <a:rPr lang="ru-RU" sz="1400" dirty="0">
                <a:solidFill>
                  <a:schemeClr val="bg1"/>
                </a:solidFill>
              </a:rPr>
              <a:t>паспорта, выявляли людей без документов. </a:t>
            </a:r>
            <a:endParaRPr lang="ru-RU" sz="14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5535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Picture 2" descr="https://upload.wikimedia.org/wikipedia/commons/thumb/4/42/Grigoriy_Adolsky_-_voevoda_Vlasov.jpg/1024px-Grigoriy_Adolsky_-_voevoda_Vlasov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4020" y="883443"/>
            <a:ext cx="2957505" cy="3377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3564406" y="1513254"/>
            <a:ext cx="5326713" cy="211699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66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+mj-lt"/>
              </a:rPr>
              <a:t>В ходе реформы города не получили настоящего самоуправления.</a:t>
            </a:r>
          </a:p>
          <a:p>
            <a:pPr defTabSz="685766">
              <a:lnSpc>
                <a:spcPct val="110000"/>
              </a:lnSpc>
            </a:pPr>
            <a:endParaRPr lang="ru-RU" sz="1800" dirty="0" smtClean="0">
              <a:solidFill>
                <a:prstClr val="white"/>
              </a:solidFill>
              <a:latin typeface="+mj-lt"/>
            </a:endParaRPr>
          </a:p>
          <a:p>
            <a:pPr defTabSz="685766">
              <a:lnSpc>
                <a:spcPct val="110000"/>
              </a:lnSpc>
            </a:pPr>
            <a:endParaRPr lang="ru-RU" sz="1800" dirty="0">
              <a:solidFill>
                <a:prstClr val="white"/>
              </a:solidFill>
              <a:latin typeface="+mj-lt"/>
            </a:endParaRPr>
          </a:p>
          <a:p>
            <a:pPr defTabSz="685766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+mj-lt"/>
              </a:rPr>
              <a:t>Горожане находились в подчинении </a:t>
            </a:r>
            <a:r>
              <a:rPr lang="ru-RU" sz="1800" dirty="0" smtClean="0">
                <a:solidFill>
                  <a:prstClr val="white"/>
                </a:solidFill>
                <a:latin typeface="+mj-lt"/>
              </a:rPr>
              <a:t/>
            </a:r>
            <a:br>
              <a:rPr lang="ru-RU" sz="1800" dirty="0" smtClean="0">
                <a:solidFill>
                  <a:prstClr val="white"/>
                </a:solidFill>
                <a:latin typeface="+mj-lt"/>
              </a:rPr>
            </a:br>
            <a:r>
              <a:rPr lang="ru-RU" sz="1800" dirty="0" smtClean="0">
                <a:solidFill>
                  <a:prstClr val="white"/>
                </a:solidFill>
                <a:latin typeface="+mj-lt"/>
              </a:rPr>
              <a:t>у </a:t>
            </a:r>
            <a:r>
              <a:rPr lang="ru-RU" sz="1800" dirty="0">
                <a:solidFill>
                  <a:prstClr val="white"/>
                </a:solidFill>
                <a:latin typeface="+mj-lt"/>
              </a:rPr>
              <a:t>провинциальных и городовых начальников-воевод. </a:t>
            </a:r>
          </a:p>
        </p:txBody>
      </p:sp>
    </p:spTree>
    <p:extLst>
      <p:ext uri="{BB962C8B-B14F-4D97-AF65-F5344CB8AC3E}">
        <p14:creationId xmlns:p14="http://schemas.microsoft.com/office/powerpoint/2010/main" val="1917402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58775" y="1723282"/>
            <a:ext cx="4679166" cy="64633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defTabSz="685766"/>
            <a:r>
              <a:rPr lang="ru-RU" sz="4200" dirty="0">
                <a:solidFill>
                  <a:srgbClr val="FFDC5A"/>
                </a:solidFill>
                <a:latin typeface="+mj-lt"/>
              </a:rPr>
              <a:t>Прибыльщик —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58775" y="2586899"/>
            <a:ext cx="5416138" cy="9473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66">
              <a:lnSpc>
                <a:spcPct val="114000"/>
              </a:lnSpc>
            </a:pPr>
            <a:r>
              <a:rPr lang="ru-RU" sz="1800" dirty="0">
                <a:solidFill>
                  <a:schemeClr val="bg1"/>
                </a:solidFill>
                <a:latin typeface="+mj-lt"/>
              </a:rPr>
              <a:t>государственный чиновник с 1704 года, </a:t>
            </a:r>
            <a:r>
              <a:rPr lang="ru-RU" sz="1800" dirty="0" smtClean="0">
                <a:solidFill>
                  <a:schemeClr val="bg1"/>
                </a:solidFill>
                <a:latin typeface="+mj-lt"/>
              </a:rPr>
              <a:t/>
            </a:r>
            <a:br>
              <a:rPr lang="ru-RU" sz="1800" dirty="0" smtClean="0">
                <a:solidFill>
                  <a:schemeClr val="bg1"/>
                </a:solidFill>
                <a:latin typeface="+mj-lt"/>
              </a:rPr>
            </a:br>
            <a:r>
              <a:rPr lang="ru-RU" sz="1800" dirty="0" smtClean="0">
                <a:solidFill>
                  <a:schemeClr val="bg1"/>
                </a:solidFill>
                <a:latin typeface="+mj-lt"/>
              </a:rPr>
              <a:t>в </a:t>
            </a:r>
            <a:r>
              <a:rPr lang="ru-RU" sz="1800" dirty="0">
                <a:solidFill>
                  <a:schemeClr val="bg1"/>
                </a:solidFill>
                <a:latin typeface="+mj-lt"/>
              </a:rPr>
              <a:t>задачу которого входило изыскание источника дохода для государства.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pic>
        <p:nvPicPr>
          <p:cNvPr id="9" name="Picture 4" descr="ÐÐ°ÑÑÐ¸Ð½ÐºÐ¸ Ð¿Ð¾ Ð·Ð°Ð¿ÑÐ¾ÑÑ Ð´Ð²Ð¾ÑÑÐ½Ð¸ ÑÐ¾ÑÑÐ¸Ñ Ð¿ÑÐ¸ Ð¿ÐµÑÑÐµ 1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5838824" y="1162051"/>
            <a:ext cx="3305174" cy="2834547"/>
          </a:xfrm>
          <a:prstGeom prst="homePlate">
            <a:avLst>
              <a:gd name="adj" fmla="val 26351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5902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358776" y="1364572"/>
            <a:ext cx="3575271" cy="162801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66"/>
            <a:r>
              <a:rPr lang="ru-RU" sz="2800" dirty="0">
                <a:solidFill>
                  <a:srgbClr val="FFDC5A"/>
                </a:solidFill>
                <a:latin typeface="Merriweather"/>
              </a:rPr>
              <a:t>«Регламент Главного магистрата</a:t>
            </a:r>
            <a:r>
              <a:rPr lang="ru-RU" sz="2800" dirty="0" smtClean="0">
                <a:solidFill>
                  <a:srgbClr val="FFDC5A"/>
                </a:solidFill>
                <a:latin typeface="Merriweather"/>
              </a:rPr>
              <a:t>»</a:t>
            </a:r>
            <a:endParaRPr lang="ru-RU" sz="2800" dirty="0">
              <a:solidFill>
                <a:srgbClr val="FFDC5A"/>
              </a:solidFill>
              <a:latin typeface="Merriweather"/>
            </a:endParaRPr>
          </a:p>
        </p:txBody>
      </p:sp>
      <p:pic>
        <p:nvPicPr>
          <p:cNvPr id="1026" name="Picture 2" descr="ÐÐ°ÑÑÐ¸Ð½ÐºÐ¸ Ð¿Ð¾ Ð·Ð°Ð¿ÑÐ¾ÑÑ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392613" y="1041032"/>
            <a:ext cx="4762955" cy="3061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358777" y="2870636"/>
            <a:ext cx="3575270" cy="94795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66">
              <a:lnSpc>
                <a:spcPct val="110000"/>
              </a:lnSpc>
            </a:pPr>
            <a:r>
              <a:rPr lang="ru-RU" sz="1400" dirty="0" smtClean="0">
                <a:solidFill>
                  <a:prstClr val="white"/>
                </a:solidFill>
              </a:rPr>
              <a:t>По «Регламенту» горожане делились</a:t>
            </a:r>
          </a:p>
          <a:p>
            <a:pPr defTabSz="685766">
              <a:lnSpc>
                <a:spcPct val="110000"/>
              </a:lnSpc>
            </a:pPr>
            <a:r>
              <a:rPr lang="ru-RU" sz="1400" dirty="0" smtClean="0">
                <a:solidFill>
                  <a:prstClr val="white"/>
                </a:solidFill>
              </a:rPr>
              <a:t>на </a:t>
            </a:r>
            <a:r>
              <a:rPr lang="ru-RU" sz="1400" dirty="0">
                <a:solidFill>
                  <a:prstClr val="white"/>
                </a:solidFill>
              </a:rPr>
              <a:t>«регулярных граждан», которые входили в гильдии и </a:t>
            </a:r>
            <a:r>
              <a:rPr lang="ru-RU" sz="1400" dirty="0" smtClean="0">
                <a:solidFill>
                  <a:prstClr val="white"/>
                </a:solidFill>
              </a:rPr>
              <a:t>цехи, </a:t>
            </a:r>
            <a:r>
              <a:rPr lang="ru-RU" sz="1400" dirty="0">
                <a:solidFill>
                  <a:prstClr val="white"/>
                </a:solidFill>
              </a:rPr>
              <a:t>и «подлых», которых нанимали на «чёрные работы». </a:t>
            </a:r>
          </a:p>
        </p:txBody>
      </p:sp>
    </p:spTree>
    <p:extLst>
      <p:ext uri="{BB962C8B-B14F-4D97-AF65-F5344CB8AC3E}">
        <p14:creationId xmlns:p14="http://schemas.microsoft.com/office/powerpoint/2010/main" val="1754757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58775" y="1661497"/>
            <a:ext cx="3297378" cy="64633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defTabSz="685766"/>
            <a:r>
              <a:rPr lang="ru-RU" sz="4200" dirty="0">
                <a:solidFill>
                  <a:srgbClr val="FFDC5A"/>
                </a:solidFill>
                <a:latin typeface="+mj-lt"/>
              </a:rPr>
              <a:t>Гильдии —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58775" y="2578279"/>
            <a:ext cx="4033838" cy="12631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66">
              <a:lnSpc>
                <a:spcPct val="114000"/>
              </a:lnSpc>
            </a:pPr>
            <a:r>
              <a:rPr lang="ru-RU" sz="1800" dirty="0">
                <a:solidFill>
                  <a:schemeClr val="bg1"/>
                </a:solidFill>
                <a:latin typeface="+mj-lt"/>
              </a:rPr>
              <a:t>купеческие, политические, религиозные объединения, защищавшие права своих членов. 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11" name="Пятиугольник 10"/>
          <p:cNvSpPr/>
          <p:nvPr/>
        </p:nvSpPr>
        <p:spPr>
          <a:xfrm flipH="1">
            <a:off x="5324632" y="1162051"/>
            <a:ext cx="3819368" cy="2819399"/>
          </a:xfrm>
          <a:prstGeom prst="homePlate">
            <a:avLst>
              <a:gd name="adj" fmla="val 27383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3977" y="1230290"/>
            <a:ext cx="2949512" cy="2670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707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Прямоугольник 29"/>
          <p:cNvSpPr/>
          <p:nvPr/>
        </p:nvSpPr>
        <p:spPr>
          <a:xfrm>
            <a:off x="4581603" y="3589226"/>
            <a:ext cx="2718832" cy="659944"/>
          </a:xfrm>
          <a:prstGeom prst="rect">
            <a:avLst/>
          </a:prstGeom>
          <a:solidFill>
            <a:srgbClr val="4E361E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66"/>
            <a:endParaRPr lang="ru-RU" sz="1013" dirty="0">
              <a:solidFill>
                <a:prstClr val="white"/>
              </a:solidFill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1642277" y="3590933"/>
            <a:ext cx="2939325" cy="661545"/>
          </a:xfrm>
          <a:prstGeom prst="rect">
            <a:avLst/>
          </a:prstGeom>
          <a:solidFill>
            <a:srgbClr val="4E361E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66"/>
            <a:endParaRPr lang="ru-RU" sz="1013" dirty="0">
              <a:solidFill>
                <a:prstClr val="white"/>
              </a:solidFill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4566324" y="2082154"/>
            <a:ext cx="2760844" cy="662462"/>
          </a:xfrm>
          <a:prstGeom prst="rect">
            <a:avLst/>
          </a:prstGeom>
          <a:solidFill>
            <a:srgbClr val="4E361E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66"/>
            <a:endParaRPr lang="ru-RU" sz="1013" dirty="0">
              <a:solidFill>
                <a:prstClr val="white"/>
              </a:solidFill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1645082" y="2082154"/>
            <a:ext cx="2918440" cy="662462"/>
          </a:xfrm>
          <a:prstGeom prst="rect">
            <a:avLst/>
          </a:prstGeom>
          <a:solidFill>
            <a:srgbClr val="4E361E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66"/>
            <a:endParaRPr lang="ru-RU" sz="1013" dirty="0">
              <a:solidFill>
                <a:prstClr val="white"/>
              </a:solidFill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856340" y="1406760"/>
            <a:ext cx="254562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66"/>
            <a:r>
              <a:rPr lang="ru-RU" sz="1400" b="1" dirty="0" smtClean="0">
                <a:solidFill>
                  <a:srgbClr val="003BB2"/>
                </a:solidFill>
              </a:rPr>
              <a:t>Первая гильдия</a:t>
            </a:r>
            <a:endParaRPr lang="ru-RU" sz="1400" b="1" dirty="0">
              <a:solidFill>
                <a:srgbClr val="003BB2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770136" y="1417517"/>
            <a:ext cx="2545923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66"/>
            <a:r>
              <a:rPr lang="ru-RU" sz="1400" b="1" dirty="0" smtClean="0">
                <a:solidFill>
                  <a:srgbClr val="003BB2"/>
                </a:solidFill>
              </a:rPr>
              <a:t>Вторая гильдия</a:t>
            </a:r>
            <a:endParaRPr lang="ru-RU" sz="1400" b="1" dirty="0">
              <a:solidFill>
                <a:srgbClr val="003BB2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51532" y="402881"/>
            <a:ext cx="8442931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66"/>
            <a:r>
              <a:rPr lang="ru-RU" sz="2800" dirty="0">
                <a:solidFill>
                  <a:srgbClr val="003BB2"/>
                </a:solidFill>
                <a:latin typeface="+mj-lt"/>
                <a:ea typeface="Theano Didot" panose="02060603060706020203" pitchFamily="18" charset="0"/>
              </a:rPr>
              <a:t>Гильдии по «Регламенту» 1721 года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1840934" y="3602839"/>
            <a:ext cx="25343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200" dirty="0">
                <a:solidFill>
                  <a:prstClr val="black"/>
                </a:solidFill>
              </a:rPr>
              <a:t>Доктора, аптекари, ремесленники-ювелиры, </a:t>
            </a:r>
            <a:r>
              <a:rPr lang="ru-RU" sz="1200" dirty="0" err="1">
                <a:solidFill>
                  <a:prstClr val="black"/>
                </a:solidFill>
              </a:rPr>
              <a:t>иконники</a:t>
            </a:r>
            <a:r>
              <a:rPr lang="ru-RU" sz="1200" dirty="0">
                <a:solidFill>
                  <a:prstClr val="black"/>
                </a:solidFill>
              </a:rPr>
              <a:t> и живописцы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4785757" y="2274885"/>
            <a:ext cx="25146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200" dirty="0">
                <a:solidFill>
                  <a:prstClr val="black"/>
                </a:solidFill>
              </a:rPr>
              <a:t>Мелкие торговцы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4831917" y="3602839"/>
            <a:ext cx="24223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200" dirty="0">
                <a:solidFill>
                  <a:prstClr val="black"/>
                </a:solidFill>
              </a:rPr>
              <a:t>Содержатели постоялых дворов и </a:t>
            </a:r>
            <a:r>
              <a:rPr lang="ru-RU" sz="1200" dirty="0" smtClean="0">
                <a:solidFill>
                  <a:prstClr val="black"/>
                </a:solidFill>
              </a:rPr>
              <a:t>мастера-ремесленники</a:t>
            </a:r>
            <a:endParaRPr lang="ru-RU" sz="1200" dirty="0">
              <a:solidFill>
                <a:prstClr val="black"/>
              </a:solidFill>
            </a:endParaRPr>
          </a:p>
        </p:txBody>
      </p:sp>
      <p:cxnSp>
        <p:nvCxnSpPr>
          <p:cNvPr id="57" name="Прямая соединительная линия 56"/>
          <p:cNvCxnSpPr/>
          <p:nvPr/>
        </p:nvCxnSpPr>
        <p:spPr>
          <a:xfrm>
            <a:off x="4573964" y="1146710"/>
            <a:ext cx="0" cy="3627613"/>
          </a:xfrm>
          <a:prstGeom prst="line">
            <a:avLst/>
          </a:prstGeom>
          <a:ln>
            <a:solidFill>
              <a:srgbClr val="4E361E">
                <a:alpha val="25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/>
          <p:cNvSpPr txBox="1"/>
          <p:nvPr/>
        </p:nvSpPr>
        <p:spPr>
          <a:xfrm>
            <a:off x="1831586" y="2303119"/>
            <a:ext cx="25558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200" dirty="0">
                <a:solidFill>
                  <a:prstClr val="black"/>
                </a:solidFill>
              </a:rPr>
              <a:t>Крупные </a:t>
            </a:r>
            <a:r>
              <a:rPr lang="ru-RU" sz="1200" dirty="0" smtClean="0">
                <a:solidFill>
                  <a:prstClr val="black"/>
                </a:solidFill>
              </a:rPr>
              <a:t>купцы</a:t>
            </a:r>
            <a:endParaRPr lang="ru-RU" sz="1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5440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28" grpId="0" animBg="1"/>
      <p:bldP spid="26" grpId="0" animBg="1"/>
      <p:bldP spid="22" grpId="0" animBg="1"/>
      <p:bldP spid="9" grpId="0"/>
      <p:bldP spid="12" grpId="0"/>
      <p:bldP spid="38" grpId="0"/>
      <p:bldP spid="43" grpId="0"/>
      <p:bldP spid="44" grpId="0"/>
      <p:bldP spid="58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ÐÐµÐ²ÑÐµÐ² Ð´ 001.jpe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1" y="-1"/>
            <a:ext cx="2671303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https://img-fotki.yandex.ru/get/225650/374871492.21f/0_2024c8_ed9102b7_ori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2671302" y="-1"/>
            <a:ext cx="6472698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3311525" cy="5143500"/>
          </a:xfrm>
          <a:prstGeom prst="rect">
            <a:avLst/>
          </a:prstGeom>
          <a:solidFill>
            <a:srgbClr val="003BB2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77031" y="1326858"/>
            <a:ext cx="2557462" cy="24897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83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+mj-lt"/>
              </a:rPr>
              <a:t>Запись в ту или иную гильдию производилась </a:t>
            </a:r>
            <a:r>
              <a:rPr lang="ru-RU" sz="1800" dirty="0" smtClean="0">
                <a:solidFill>
                  <a:prstClr val="white"/>
                </a:solidFill>
                <a:latin typeface="+mj-lt"/>
              </a:rPr>
              <a:t/>
            </a:r>
            <a:br>
              <a:rPr lang="ru-RU" sz="1800" dirty="0" smtClean="0">
                <a:solidFill>
                  <a:prstClr val="white"/>
                </a:solidFill>
                <a:latin typeface="+mj-lt"/>
              </a:rPr>
            </a:br>
            <a:r>
              <a:rPr lang="ru-RU" sz="1800" dirty="0" smtClean="0">
                <a:solidFill>
                  <a:prstClr val="white"/>
                </a:solidFill>
                <a:latin typeface="+mj-lt"/>
              </a:rPr>
              <a:t>в </a:t>
            </a:r>
            <a:r>
              <a:rPr lang="ru-RU" sz="1800" dirty="0">
                <a:solidFill>
                  <a:prstClr val="white"/>
                </a:solidFill>
                <a:latin typeface="+mj-lt"/>
              </a:rPr>
              <a:t>зависимости </a:t>
            </a:r>
            <a:r>
              <a:rPr lang="ru-RU" sz="1800" dirty="0" smtClean="0">
                <a:solidFill>
                  <a:prstClr val="white"/>
                </a:solidFill>
                <a:latin typeface="+mj-lt"/>
              </a:rPr>
              <a:t/>
            </a:r>
            <a:br>
              <a:rPr lang="ru-RU" sz="1800" dirty="0" smtClean="0">
                <a:solidFill>
                  <a:prstClr val="white"/>
                </a:solidFill>
                <a:latin typeface="+mj-lt"/>
              </a:rPr>
            </a:br>
            <a:r>
              <a:rPr lang="ru-RU" sz="1800" dirty="0" smtClean="0">
                <a:solidFill>
                  <a:prstClr val="white"/>
                </a:solidFill>
                <a:latin typeface="+mj-lt"/>
              </a:rPr>
              <a:t>от </a:t>
            </a:r>
            <a:r>
              <a:rPr lang="ru-RU" sz="1800" dirty="0">
                <a:solidFill>
                  <a:prstClr val="white"/>
                </a:solidFill>
                <a:latin typeface="+mj-lt"/>
              </a:rPr>
              <a:t>степени состоятельности горожанина.</a:t>
            </a:r>
          </a:p>
        </p:txBody>
      </p:sp>
    </p:spTree>
    <p:extLst>
      <p:ext uri="{BB962C8B-B14F-4D97-AF65-F5344CB8AC3E}">
        <p14:creationId xmlns:p14="http://schemas.microsoft.com/office/powerpoint/2010/main" val="2354641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3670300" y="2114701"/>
            <a:ext cx="4298043" cy="9140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66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+mj-lt"/>
              </a:rPr>
              <a:t>Цехи состояли из мастеров-ремесленников и работавших </a:t>
            </a:r>
            <a:r>
              <a:rPr lang="ru-RU" sz="1800" dirty="0" smtClean="0">
                <a:solidFill>
                  <a:prstClr val="white"/>
                </a:solidFill>
                <a:latin typeface="+mj-lt"/>
              </a:rPr>
              <a:t/>
            </a:r>
            <a:br>
              <a:rPr lang="ru-RU" sz="1800" dirty="0" smtClean="0">
                <a:solidFill>
                  <a:prstClr val="white"/>
                </a:solidFill>
                <a:latin typeface="+mj-lt"/>
              </a:rPr>
            </a:br>
            <a:r>
              <a:rPr lang="ru-RU" sz="1800" dirty="0" smtClean="0">
                <a:solidFill>
                  <a:prstClr val="white"/>
                </a:solidFill>
                <a:latin typeface="+mj-lt"/>
              </a:rPr>
              <a:t>у </a:t>
            </a:r>
            <a:r>
              <a:rPr lang="ru-RU" sz="1800" dirty="0">
                <a:solidFill>
                  <a:prstClr val="white"/>
                </a:solidFill>
                <a:latin typeface="+mj-lt"/>
              </a:rPr>
              <a:t>них подмастерьев и учеников. </a:t>
            </a:r>
          </a:p>
        </p:txBody>
      </p:sp>
      <p:pic>
        <p:nvPicPr>
          <p:cNvPr id="9" name="Picture 2" descr="ÐÐ°ÑÑÐ¸Ð½ÐºÐ¸ Ð¿Ð¾ Ð·Ð°Ð¿ÑÐ¾ÑÑ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8775" y="883443"/>
            <a:ext cx="2952750" cy="3376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2195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58777" y="395077"/>
            <a:ext cx="7375524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Характер цехов в России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200457" y="1360230"/>
            <a:ext cx="5188468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Не стали независимыми </a:t>
            </a: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корпорациями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как в Западной Европе.</a:t>
            </a:r>
          </a:p>
        </p:txBody>
      </p:sp>
      <p:sp>
        <p:nvSpPr>
          <p:cNvPr id="12" name="Овал 11"/>
          <p:cNvSpPr/>
          <p:nvPr/>
        </p:nvSpPr>
        <p:spPr>
          <a:xfrm>
            <a:off x="367137" y="1374228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3" name="Овал 12"/>
          <p:cNvSpPr/>
          <p:nvPr/>
        </p:nvSpPr>
        <p:spPr>
          <a:xfrm>
            <a:off x="366939" y="2682737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200457" y="2682737"/>
            <a:ext cx="5524193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Члены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цехов собирались на сходы </a:t>
            </a: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/>
            </a:r>
            <a:br>
              <a:rPr lang="ru-RU" sz="1800" dirty="0" smtClean="0">
                <a:solidFill>
                  <a:prstClr val="white"/>
                </a:solidFill>
                <a:latin typeface="Merriweather"/>
              </a:rPr>
            </a:b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и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выбирали старшин. </a:t>
            </a:r>
          </a:p>
        </p:txBody>
      </p:sp>
      <p:sp>
        <p:nvSpPr>
          <p:cNvPr id="15" name="Овал 14"/>
          <p:cNvSpPr/>
          <p:nvPr/>
        </p:nvSpPr>
        <p:spPr>
          <a:xfrm>
            <a:off x="366939" y="3991246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200457" y="3805119"/>
            <a:ext cx="4818998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Задачей цехов был сбор </a:t>
            </a: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налогов. </a:t>
            </a:r>
            <a:br>
              <a:rPr lang="ru-RU" sz="1800" dirty="0" smtClean="0">
                <a:solidFill>
                  <a:prstClr val="white"/>
                </a:solidFill>
                <a:latin typeface="Merriweather"/>
              </a:rPr>
            </a:b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Наиболее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состоятельные граждане платили за неимущих. 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4829" y="1070556"/>
            <a:ext cx="2924443" cy="3764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991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 animBg="1"/>
      <p:bldP spid="14" grpId="0"/>
      <p:bldP spid="15" grpId="0" animBg="1"/>
      <p:bldP spid="17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3670300" y="2267050"/>
            <a:ext cx="4688392" cy="6093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66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+mj-lt"/>
              </a:rPr>
              <a:t>При Петре I большинство населения России составляли крестьяне. </a:t>
            </a:r>
            <a:r>
              <a:rPr lang="ru-RU" sz="1800" dirty="0" smtClean="0">
                <a:solidFill>
                  <a:prstClr val="white"/>
                </a:solidFill>
                <a:latin typeface="+mj-lt"/>
              </a:rPr>
              <a:t> </a:t>
            </a:r>
            <a:endParaRPr lang="ru-RU" sz="1800" dirty="0">
              <a:solidFill>
                <a:prstClr val="white"/>
              </a:solidFill>
              <a:latin typeface="+mj-lt"/>
            </a:endParaRPr>
          </a:p>
        </p:txBody>
      </p:sp>
      <p:pic>
        <p:nvPicPr>
          <p:cNvPr id="7" name="Picture 2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8774" y="895062"/>
            <a:ext cx="3025872" cy="3364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2252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9144000" cy="51435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63030" y="1709976"/>
            <a:ext cx="7375524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Крестьяне в начале </a:t>
            </a:r>
            <a:r>
              <a:rPr lang="en-US" sz="2800" dirty="0" smtClean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XVIII </a:t>
            </a:r>
            <a:r>
              <a:rPr lang="ru-RU" sz="2800" dirty="0" smtClean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века</a:t>
            </a:r>
            <a:endParaRPr lang="ru-RU" sz="2800" dirty="0">
              <a:solidFill>
                <a:srgbClr val="FFDC5A"/>
              </a:solidFill>
              <a:latin typeface="Merriweather"/>
              <a:ea typeface="Theano Didot" panose="02060603060706020203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63030" y="3648707"/>
            <a:ext cx="3340721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Мало интересовались </a:t>
            </a: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государственной, культурной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жизнью. </a:t>
            </a:r>
          </a:p>
        </p:txBody>
      </p:sp>
      <p:sp>
        <p:nvSpPr>
          <p:cNvPr id="12" name="Овал 11"/>
          <p:cNvSpPr/>
          <p:nvPr/>
        </p:nvSpPr>
        <p:spPr>
          <a:xfrm>
            <a:off x="369285" y="2999767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3" name="Овал 12"/>
          <p:cNvSpPr/>
          <p:nvPr/>
        </p:nvSpPr>
        <p:spPr>
          <a:xfrm>
            <a:off x="3806307" y="2999767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807275" y="3648707"/>
            <a:ext cx="3322574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Полностью зависели</a:t>
            </a:r>
          </a:p>
          <a:p>
            <a:pPr defTabSz="685749"/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от цикла земледельческих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работ.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2521" y="386871"/>
            <a:ext cx="2082269" cy="3841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997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 animBg="1"/>
      <p:bldP spid="14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upload.wikimedia.org/wikipedia/commons/f/f0/ZauerveydNA_Petr1UsmirDA1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26893" y="-26894"/>
            <a:ext cx="9170894" cy="5170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6" name="Овал 5"/>
          <p:cNvSpPr/>
          <p:nvPr/>
        </p:nvSpPr>
        <p:spPr>
          <a:xfrm>
            <a:off x="358775" y="39055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200" dirty="0">
                <a:solidFill>
                  <a:schemeClr val="tx1"/>
                </a:solidFill>
                <a:ea typeface="Theano Didot" panose="02060603060706020203" pitchFamily="18" charset="0"/>
              </a:rPr>
              <a:t>Н. </a:t>
            </a:r>
            <a:r>
              <a:rPr lang="ru-RU" sz="1200" dirty="0" err="1">
                <a:solidFill>
                  <a:schemeClr val="tx1"/>
                </a:solidFill>
                <a:ea typeface="Theano Didot" panose="02060603060706020203" pitchFamily="18" charset="0"/>
              </a:rPr>
              <a:t>Зауервейд</a:t>
            </a:r>
            <a:r>
              <a:rPr lang="ru-RU" sz="1200" dirty="0">
                <a:solidFill>
                  <a:schemeClr val="tx1"/>
                </a:solidFill>
                <a:ea typeface="Theano Didot" panose="02060603060706020203" pitchFamily="18" charset="0"/>
              </a:rPr>
              <a:t>. </a:t>
            </a:r>
            <a: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>Пётр </a:t>
            </a:r>
            <a:r>
              <a:rPr lang="ru-RU" sz="1200" dirty="0">
                <a:solidFill>
                  <a:schemeClr val="tx1"/>
                </a:solidFill>
                <a:ea typeface="Theano Didot" panose="02060603060706020203" pitchFamily="18" charset="0"/>
              </a:rPr>
              <a:t>I усмиряет своих солдат после взятия </a:t>
            </a:r>
            <a: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>Нарвы. </a:t>
            </a:r>
            <a:b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</a:br>
            <a: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>1859</a:t>
            </a:r>
            <a:endParaRPr lang="ru-RU" sz="1200" dirty="0">
              <a:solidFill>
                <a:schemeClr val="tx1"/>
              </a:solidFill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9916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1033142" y="386416"/>
            <a:ext cx="7114575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32"/>
            <a:r>
              <a:rPr lang="ru-RU" sz="2800" dirty="0" smtClean="0">
                <a:solidFill>
                  <a:srgbClr val="003BB2"/>
                </a:solidFill>
                <a:latin typeface="Merriweather"/>
                <a:ea typeface="Theano Didot" panose="02060603060706020203" pitchFamily="18" charset="0"/>
              </a:rPr>
              <a:t>Крестьянские налоги в </a:t>
            </a:r>
            <a:r>
              <a:rPr lang="en-US" sz="2800" dirty="0" smtClean="0">
                <a:solidFill>
                  <a:srgbClr val="003BB2"/>
                </a:solidFill>
                <a:latin typeface="Merriweather"/>
                <a:ea typeface="Theano Didot" panose="02060603060706020203" pitchFamily="18" charset="0"/>
              </a:rPr>
              <a:t>XVIII </a:t>
            </a:r>
            <a:r>
              <a:rPr lang="ru-RU" sz="2800" dirty="0" smtClean="0">
                <a:solidFill>
                  <a:srgbClr val="003BB2"/>
                </a:solidFill>
                <a:latin typeface="Merriweather"/>
                <a:ea typeface="Theano Didot" panose="02060603060706020203" pitchFamily="18" charset="0"/>
              </a:rPr>
              <a:t>веке</a:t>
            </a:r>
            <a:endParaRPr lang="ru-RU" sz="2800" dirty="0">
              <a:solidFill>
                <a:srgbClr val="003BB2"/>
              </a:solidFill>
              <a:latin typeface="Merriweather"/>
              <a:ea typeface="Theano Didot" panose="02060603060706020203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341174" y="2367690"/>
            <a:ext cx="2558115" cy="878914"/>
          </a:xfrm>
          <a:prstGeom prst="roundRect">
            <a:avLst/>
          </a:prstGeom>
          <a:noFill/>
          <a:ln w="15875">
            <a:solidFill>
              <a:srgbClr val="003BB2">
                <a:alpha val="75000"/>
              </a:srgbClr>
            </a:solidFill>
          </a:ln>
        </p:spPr>
        <p:txBody>
          <a:bodyPr wrap="square" tIns="180000" bIns="180000" rtlCol="0">
            <a:spAutoFit/>
          </a:bodyPr>
          <a:lstStyle/>
          <a:p>
            <a:pPr algn="ctr" defTabSz="685732"/>
            <a:r>
              <a:rPr lang="ru-RU" sz="1400" dirty="0">
                <a:solidFill>
                  <a:srgbClr val="003BB2"/>
                </a:solidFill>
                <a:ea typeface="Roboto" panose="02000000000000000000" pitchFamily="2" charset="0"/>
                <a:cs typeface="Roboto" panose="02000000000000000000" pitchFamily="2" charset="0"/>
              </a:rPr>
              <a:t>Новые </a:t>
            </a:r>
            <a:r>
              <a:rPr lang="ru-RU" sz="1400" dirty="0" smtClean="0">
                <a:solidFill>
                  <a:srgbClr val="003BB2"/>
                </a:solidFill>
                <a:ea typeface="Roboto" panose="02000000000000000000" pitchFamily="2" charset="0"/>
                <a:cs typeface="Roboto" panose="02000000000000000000" pitchFamily="2" charset="0"/>
              </a:rPr>
              <a:t>прямые налоги, появившиеся при </a:t>
            </a:r>
            <a:r>
              <a:rPr lang="ru-RU" sz="1400" dirty="0">
                <a:solidFill>
                  <a:srgbClr val="003BB2"/>
                </a:solidFill>
                <a:ea typeface="Roboto" panose="02000000000000000000" pitchFamily="2" charset="0"/>
                <a:cs typeface="Roboto" panose="02000000000000000000" pitchFamily="2" charset="0"/>
              </a:rPr>
              <a:t>Петре </a:t>
            </a:r>
            <a:r>
              <a:rPr lang="en-US" sz="1400" dirty="0" smtClean="0">
                <a:solidFill>
                  <a:srgbClr val="003BB2"/>
                </a:solidFill>
                <a:ea typeface="Roboto" panose="02000000000000000000" pitchFamily="2" charset="0"/>
                <a:cs typeface="Roboto" panose="02000000000000000000" pitchFamily="2" charset="0"/>
              </a:rPr>
              <a:t>I</a:t>
            </a:r>
            <a:endParaRPr lang="ru-RU" sz="1400" dirty="0">
              <a:solidFill>
                <a:srgbClr val="003BB2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281814" y="3883654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spAutoFit/>
          </a:bodyPr>
          <a:lstStyle/>
          <a:p>
            <a:pPr algn="ctr" defTabSz="685732"/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На строительство </a:t>
            </a:r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Петербурга</a:t>
            </a:r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281814" y="1076495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spAutoFit/>
          </a:bodyPr>
          <a:lstStyle/>
          <a:p>
            <a:pPr algn="ctr" defTabSz="685732"/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Драгунские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281814" y="2012215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spAutoFit/>
          </a:bodyPr>
          <a:lstStyle/>
          <a:p>
            <a:pPr algn="ctr" defTabSz="685732"/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Корабельные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281814" y="2947935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spAutoFit/>
          </a:bodyPr>
          <a:lstStyle/>
          <a:p>
            <a:pPr algn="ctr" defTabSz="685732"/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Рекрутские</a:t>
            </a:r>
          </a:p>
        </p:txBody>
      </p:sp>
      <p:cxnSp>
        <p:nvCxnSpPr>
          <p:cNvPr id="10" name="Скругленная соединительная линия 9"/>
          <p:cNvCxnSpPr>
            <a:stCxn id="29" idx="3"/>
            <a:endCxn id="17" idx="1"/>
          </p:cNvCxnSpPr>
          <p:nvPr/>
        </p:nvCxnSpPr>
        <p:spPr>
          <a:xfrm flipV="1">
            <a:off x="3899289" y="1396771"/>
            <a:ext cx="382525" cy="1410376"/>
          </a:xfrm>
          <a:prstGeom prst="curvedConnector3">
            <a:avLst/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Скругленная соединительная линия 25"/>
          <p:cNvCxnSpPr>
            <a:stCxn id="29" idx="3"/>
            <a:endCxn id="19" idx="1"/>
          </p:cNvCxnSpPr>
          <p:nvPr/>
        </p:nvCxnSpPr>
        <p:spPr>
          <a:xfrm flipV="1">
            <a:off x="3899289" y="2332491"/>
            <a:ext cx="382525" cy="474656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Скругленная соединительная линия 30"/>
          <p:cNvCxnSpPr>
            <a:stCxn id="29" idx="3"/>
            <a:endCxn id="21" idx="1"/>
          </p:cNvCxnSpPr>
          <p:nvPr/>
        </p:nvCxnSpPr>
        <p:spPr>
          <a:xfrm>
            <a:off x="3899289" y="2807147"/>
            <a:ext cx="382525" cy="461064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Скругленная соединительная линия 31"/>
          <p:cNvCxnSpPr>
            <a:stCxn id="29" idx="3"/>
            <a:endCxn id="35" idx="1"/>
          </p:cNvCxnSpPr>
          <p:nvPr/>
        </p:nvCxnSpPr>
        <p:spPr>
          <a:xfrm>
            <a:off x="3899289" y="2807147"/>
            <a:ext cx="382525" cy="1396783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8266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5" grpId="0" animBg="1"/>
      <p:bldP spid="17" grpId="0" animBg="1"/>
      <p:bldP spid="19" grpId="0" animBg="1"/>
      <p:bldP spid="2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915774" y="4271963"/>
            <a:ext cx="5345635" cy="794403"/>
          </a:xfrm>
          <a:prstGeom prst="rect">
            <a:avLst/>
          </a:prstGeom>
          <a:noFill/>
        </p:spPr>
        <p:txBody>
          <a:bodyPr wrap="square" lIns="360000" tIns="180000" rIns="180000" bIns="180000" rtlCol="0">
            <a:spAutoFit/>
          </a:bodyPr>
          <a:lstStyle/>
          <a:p>
            <a:pPr algn="ctr"/>
            <a:r>
              <a:rPr lang="be-BY" sz="2800" dirty="0" smtClean="0">
                <a:solidFill>
                  <a:schemeClr val="bg1"/>
                </a:solidFill>
                <a:latin typeface="+mj-lt"/>
                <a:ea typeface="Theano Didot" panose="02060603060706020203" pitchFamily="18" charset="0"/>
              </a:rPr>
              <a:t>Бородовой </a:t>
            </a:r>
            <a:r>
              <a:rPr lang="be-BY" sz="2800" dirty="0">
                <a:solidFill>
                  <a:schemeClr val="bg1"/>
                </a:solidFill>
                <a:latin typeface="+mj-lt"/>
                <a:ea typeface="Theano Didot" panose="02060603060706020203" pitchFamily="18" charset="0"/>
              </a:rPr>
              <a:t>знак</a:t>
            </a:r>
          </a:p>
        </p:txBody>
      </p:sp>
      <p:pic>
        <p:nvPicPr>
          <p:cNvPr id="10" name="Picture 4" descr="ÐÐ°ÑÑÐ¸Ð½ÐºÐ¸ Ð¿Ð¾ Ð·Ð°Ð¿ÑÐ¾ÑÑ Ð±Ð¾ÑÐ¾Ð´Ð¾Ð²Ð¾Ð¹ Ð·Ð½Ð°Ðº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982787" y="368490"/>
            <a:ext cx="3211608" cy="3903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4981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58777" y="395077"/>
            <a:ext cx="7375524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Крестьянские налоги в XVIII веке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200457" y="1360230"/>
            <a:ext cx="5188468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В качестве косвенных налогов вводились разнообразные сборы.</a:t>
            </a:r>
          </a:p>
        </p:txBody>
      </p:sp>
      <p:sp>
        <p:nvSpPr>
          <p:cNvPr id="12" name="Овал 11"/>
          <p:cNvSpPr/>
          <p:nvPr/>
        </p:nvSpPr>
        <p:spPr>
          <a:xfrm>
            <a:off x="367137" y="1374228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3" name="Овал 12"/>
          <p:cNvSpPr/>
          <p:nvPr/>
        </p:nvSpPr>
        <p:spPr>
          <a:xfrm>
            <a:off x="366939" y="2682737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200457" y="2682737"/>
            <a:ext cx="5524193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С 1704 года налоги взимались с тех, у кого есть баня, пасека, мельница, борода.</a:t>
            </a:r>
          </a:p>
        </p:txBody>
      </p:sp>
      <p:sp>
        <p:nvSpPr>
          <p:cNvPr id="15" name="Овал 14"/>
          <p:cNvSpPr/>
          <p:nvPr/>
        </p:nvSpPr>
        <p:spPr>
          <a:xfrm>
            <a:off x="366939" y="3991246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200457" y="4005244"/>
            <a:ext cx="5307221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На крестьянские плечи ложились </a:t>
            </a: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государственные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работы.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44451" y="2563461"/>
            <a:ext cx="1952303" cy="2185781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67053" y="1118320"/>
            <a:ext cx="2125684" cy="2185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38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 animBg="1"/>
      <p:bldP spid="14" grpId="0"/>
      <p:bldP spid="15" grpId="0" animBg="1"/>
      <p:bldP spid="17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://artsurikov.ru/img/risunok/piter-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-26894"/>
            <a:ext cx="9144000" cy="5170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6" name="Овал 5"/>
          <p:cNvSpPr/>
          <p:nvPr/>
        </p:nvSpPr>
        <p:spPr>
          <a:xfrm>
            <a:off x="358775" y="39055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ru-RU" sz="1200" dirty="0">
              <a:solidFill>
                <a:schemeClr val="tx1"/>
              </a:solidFill>
              <a:ea typeface="Theano Didot" panose="02060603060706020203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20537" y="734222"/>
            <a:ext cx="227647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В. </a:t>
            </a:r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Суриков</a:t>
            </a:r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. </a:t>
            </a:r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/>
            </a:r>
            <a:b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</a:br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Пётр </a:t>
            </a:r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I перетаскивает </a:t>
            </a:r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/>
            </a:r>
            <a:b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</a:br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суда </a:t>
            </a:r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из Онежского </a:t>
            </a:r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/>
            </a:r>
            <a:b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</a:br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залива </a:t>
            </a:r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в Онежское </a:t>
            </a:r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/>
            </a:r>
            <a:b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</a:br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озеро</a:t>
            </a:r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. </a:t>
            </a:r>
          </a:p>
          <a:p>
            <a:pPr lvl="0" algn="ctr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1872</a:t>
            </a:r>
          </a:p>
        </p:txBody>
      </p:sp>
    </p:spTree>
    <p:extLst>
      <p:ext uri="{BB962C8B-B14F-4D97-AF65-F5344CB8AC3E}">
        <p14:creationId xmlns:p14="http://schemas.microsoft.com/office/powerpoint/2010/main" val="2272420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://sluzhba-byta.com/wp-content/uploads/2017/11/obshhestroitelnye_raboty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1" y="0"/>
            <a:ext cx="9144001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6" name="Овал 5"/>
          <p:cNvSpPr/>
          <p:nvPr/>
        </p:nvSpPr>
        <p:spPr>
          <a:xfrm>
            <a:off x="358775" y="39055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200" dirty="0">
                <a:solidFill>
                  <a:schemeClr val="tx1"/>
                </a:solidFill>
                <a:ea typeface="Theano Didot" panose="02060603060706020203" pitchFamily="18" charset="0"/>
              </a:rPr>
              <a:t>Г. </a:t>
            </a:r>
            <a:r>
              <a:rPr lang="ru-RU" sz="1200" dirty="0" err="1" smtClean="0">
                <a:solidFill>
                  <a:schemeClr val="tx1"/>
                </a:solidFill>
                <a:ea typeface="Theano Didot" panose="02060603060706020203" pitchFamily="18" charset="0"/>
              </a:rPr>
              <a:t>Песис</a:t>
            </a:r>
            <a:r>
              <a:rPr lang="ru-RU" sz="1200" dirty="0">
                <a:solidFill>
                  <a:schemeClr val="tx1"/>
                </a:solidFill>
                <a:ea typeface="Theano Didot" panose="02060603060706020203" pitchFamily="18" charset="0"/>
              </a:rPr>
              <a:t>. </a:t>
            </a:r>
          </a:p>
          <a:p>
            <a:pPr algn="ctr"/>
            <a: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>Пётр </a:t>
            </a:r>
            <a:r>
              <a:rPr lang="ru-RU" sz="1200" dirty="0">
                <a:solidFill>
                  <a:schemeClr val="tx1"/>
                </a:solidFill>
                <a:ea typeface="Theano Didot" panose="02060603060706020203" pitchFamily="18" charset="0"/>
              </a:rPr>
              <a:t>I </a:t>
            </a:r>
            <a: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/>
            </a:r>
            <a:b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</a:br>
            <a: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>на </a:t>
            </a:r>
            <a:r>
              <a:rPr lang="ru-RU" sz="1200" dirty="0">
                <a:solidFill>
                  <a:schemeClr val="tx1"/>
                </a:solidFill>
                <a:ea typeface="Theano Didot" panose="02060603060706020203" pitchFamily="18" charset="0"/>
              </a:rPr>
              <a:t>строительстве </a:t>
            </a:r>
            <a: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>Санкт-Петербурга.</a:t>
            </a:r>
            <a:b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</a:br>
            <a: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>1953</a:t>
            </a:r>
            <a:endParaRPr lang="ru-RU" sz="1200" dirty="0">
              <a:solidFill>
                <a:schemeClr val="tx1"/>
              </a:solidFill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2702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8775" y="376238"/>
            <a:ext cx="8426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2800" dirty="0">
                <a:solidFill>
                  <a:srgbClr val="003BB2"/>
                </a:solidFill>
                <a:latin typeface="Merriweather"/>
                <a:ea typeface="Theano Didot" panose="02060603060706020203" pitchFamily="18" charset="0"/>
              </a:rPr>
              <a:t>Крестьянские </a:t>
            </a:r>
            <a:r>
              <a:rPr lang="ru-RU" sz="2800" dirty="0" smtClean="0">
                <a:solidFill>
                  <a:srgbClr val="003BB2"/>
                </a:solidFill>
                <a:latin typeface="Merriweather"/>
                <a:ea typeface="Theano Didot" panose="02060603060706020203" pitchFamily="18" charset="0"/>
              </a:rPr>
              <a:t>повинности </a:t>
            </a:r>
            <a:r>
              <a:rPr lang="ru-RU" sz="2800" dirty="0">
                <a:solidFill>
                  <a:srgbClr val="003BB2"/>
                </a:solidFill>
                <a:latin typeface="Merriweather"/>
                <a:ea typeface="Theano Didot" panose="02060603060706020203" pitchFamily="18" charset="0"/>
              </a:rPr>
              <a:t>в XVIII веке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29196" y="2743438"/>
            <a:ext cx="25384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1400" dirty="0"/>
              <a:t>Отсутствие налогов </a:t>
            </a: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 smtClean="0"/>
              <a:t>для </a:t>
            </a:r>
            <a:r>
              <a:rPr lang="ru-RU" sz="1400" dirty="0"/>
              <a:t>государственных «приписных» крестьян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307422" y="2743438"/>
            <a:ext cx="25558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1400" dirty="0"/>
              <a:t>Замена налогов для «приписных» на работу </a:t>
            </a: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 smtClean="0"/>
              <a:t>на </a:t>
            </a:r>
            <a:r>
              <a:rPr lang="ru-RU" sz="1400" dirty="0"/>
              <a:t>казённых заводах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196941" y="2743438"/>
            <a:ext cx="255746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1400" dirty="0"/>
              <a:t>Обязанность «</a:t>
            </a:r>
            <a:r>
              <a:rPr lang="ru-RU" sz="1400" dirty="0" smtClean="0"/>
              <a:t>приписных» несколько </a:t>
            </a:r>
            <a:r>
              <a:rPr lang="ru-RU" sz="1400" dirty="0"/>
              <a:t>раз в год прибывать на заводы</a:t>
            </a:r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2973388" y="2165892"/>
            <a:ext cx="241300" cy="0"/>
          </a:xfrm>
          <a:prstGeom prst="straightConnector1">
            <a:avLst/>
          </a:prstGeom>
          <a:ln w="31750" cap="rnd">
            <a:solidFill>
              <a:srgbClr val="003BB2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5832475" y="2150559"/>
            <a:ext cx="241300" cy="0"/>
          </a:xfrm>
          <a:prstGeom prst="straightConnector1">
            <a:avLst/>
          </a:prstGeom>
          <a:ln w="31750" cap="rnd">
            <a:solidFill>
              <a:srgbClr val="003BB2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Овал 17"/>
          <p:cNvSpPr/>
          <p:nvPr/>
        </p:nvSpPr>
        <p:spPr>
          <a:xfrm>
            <a:off x="1377032" y="1876842"/>
            <a:ext cx="540000" cy="540000"/>
          </a:xfrm>
          <a:prstGeom prst="ellipse">
            <a:avLst/>
          </a:prstGeom>
          <a:solidFill>
            <a:srgbClr val="003BB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schemeClr val="bg1"/>
                </a:solidFill>
                <a:latin typeface="Merriweather"/>
              </a:rPr>
              <a:t>1</a:t>
            </a:r>
          </a:p>
        </p:txBody>
      </p:sp>
      <p:sp>
        <p:nvSpPr>
          <p:cNvPr id="23" name="Овал 22"/>
          <p:cNvSpPr/>
          <p:nvPr/>
        </p:nvSpPr>
        <p:spPr>
          <a:xfrm>
            <a:off x="4301999" y="1876842"/>
            <a:ext cx="540000" cy="540000"/>
          </a:xfrm>
          <a:prstGeom prst="ellipse">
            <a:avLst/>
          </a:prstGeom>
          <a:solidFill>
            <a:srgbClr val="003BB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 smtClean="0">
                <a:solidFill>
                  <a:schemeClr val="bg1"/>
                </a:solidFill>
                <a:latin typeface="Merriweather"/>
              </a:rPr>
              <a:t>2</a:t>
            </a:r>
            <a:endParaRPr lang="ru-RU" sz="1800" dirty="0">
              <a:solidFill>
                <a:schemeClr val="bg1"/>
              </a:solidFill>
              <a:latin typeface="Merriweather"/>
            </a:endParaRPr>
          </a:p>
        </p:txBody>
      </p:sp>
      <p:sp>
        <p:nvSpPr>
          <p:cNvPr id="24" name="Овал 23"/>
          <p:cNvSpPr/>
          <p:nvPr/>
        </p:nvSpPr>
        <p:spPr>
          <a:xfrm>
            <a:off x="7236493" y="1876842"/>
            <a:ext cx="540000" cy="540000"/>
          </a:xfrm>
          <a:prstGeom prst="ellipse">
            <a:avLst/>
          </a:prstGeom>
          <a:solidFill>
            <a:srgbClr val="003BB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 smtClean="0">
                <a:solidFill>
                  <a:schemeClr val="bg1"/>
                </a:solidFill>
                <a:latin typeface="Merriweather"/>
              </a:rPr>
              <a:t>3</a:t>
            </a:r>
            <a:endParaRPr lang="ru-RU" sz="1800" dirty="0">
              <a:solidFill>
                <a:schemeClr val="bg1"/>
              </a:solidFill>
              <a:latin typeface="Merriweather"/>
            </a:endParaRPr>
          </a:p>
        </p:txBody>
      </p:sp>
    </p:spTree>
    <p:extLst>
      <p:ext uri="{BB962C8B-B14F-4D97-AF65-F5344CB8AC3E}">
        <p14:creationId xmlns:p14="http://schemas.microsoft.com/office/powerpoint/2010/main" val="3174662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18" grpId="0" animBg="1"/>
      <p:bldP spid="23" grpId="0" animBg="1"/>
      <p:bldP spid="24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8194" name="Picture 2" descr="http://lemur59.ru/sites/default/files/images/%D0%B0%D1%80%D0%BC%D0%B8%D1%8F%20%D0%BF%D0%B5%D1%82%D1%80%D0%B0%20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273421" y="885441"/>
            <a:ext cx="4870579" cy="3372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358776" y="2839784"/>
            <a:ext cx="3714459" cy="7109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66">
              <a:lnSpc>
                <a:spcPct val="110000"/>
              </a:lnSpc>
            </a:pPr>
            <a:r>
              <a:rPr lang="ru-RU" sz="1400" dirty="0">
                <a:solidFill>
                  <a:prstClr val="white"/>
                </a:solidFill>
              </a:rPr>
              <a:t>Один, а иногда и два раза в год деревни должны были предоставить новобранцев на бессрочную солдатскую службу.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58775" y="1854255"/>
            <a:ext cx="3478706" cy="86177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66"/>
            <a:r>
              <a:rPr lang="ru-RU" sz="2800" dirty="0">
                <a:solidFill>
                  <a:srgbClr val="FFDC5A"/>
                </a:solidFill>
                <a:latin typeface="Merriweather"/>
              </a:rPr>
              <a:t>Рекрутская повинность</a:t>
            </a:r>
          </a:p>
        </p:txBody>
      </p:sp>
    </p:spTree>
    <p:extLst>
      <p:ext uri="{BB962C8B-B14F-4D97-AF65-F5344CB8AC3E}">
        <p14:creationId xmlns:p14="http://schemas.microsoft.com/office/powerpoint/2010/main" val="3006780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s://topwar.ru/uploads/posts/2015-12/1451319297_k-306-letiyu-pobedy-rossii-v-bitve-pod-poltavoy-vklad-petra-pervogo-i-getmana-mazepy-v-istoriyu-skvoz-prizmy-mneniy_571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" y="0"/>
            <a:ext cx="9144001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3311525" cy="5143500"/>
          </a:xfrm>
          <a:prstGeom prst="rect">
            <a:avLst/>
          </a:prstGeom>
          <a:solidFill>
            <a:srgbClr val="003BB2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77031" y="1673106"/>
            <a:ext cx="2557462" cy="17972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83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+mj-lt"/>
              </a:rPr>
              <a:t>При Петре I </a:t>
            </a:r>
            <a:r>
              <a:rPr lang="ru-RU" sz="1800" dirty="0" smtClean="0">
                <a:solidFill>
                  <a:prstClr val="white"/>
                </a:solidFill>
                <a:latin typeface="+mj-lt"/>
              </a:rPr>
              <a:t/>
            </a:r>
            <a:br>
              <a:rPr lang="ru-RU" sz="1800" dirty="0" smtClean="0">
                <a:solidFill>
                  <a:prstClr val="white"/>
                </a:solidFill>
                <a:latin typeface="+mj-lt"/>
              </a:rPr>
            </a:br>
            <a:r>
              <a:rPr lang="ru-RU" sz="1800" dirty="0" smtClean="0">
                <a:solidFill>
                  <a:prstClr val="white"/>
                </a:solidFill>
                <a:latin typeface="+mj-lt"/>
              </a:rPr>
              <a:t>в </a:t>
            </a:r>
            <a:r>
              <a:rPr lang="ru-RU" sz="1800" dirty="0">
                <a:solidFill>
                  <a:prstClr val="white"/>
                </a:solidFill>
                <a:latin typeface="+mj-lt"/>
              </a:rPr>
              <a:t>армию </a:t>
            </a:r>
            <a:r>
              <a:rPr lang="ru-RU" sz="1800" dirty="0" smtClean="0">
                <a:solidFill>
                  <a:prstClr val="white"/>
                </a:solidFill>
                <a:latin typeface="+mj-lt"/>
              </a:rPr>
              <a:t/>
            </a:r>
            <a:br>
              <a:rPr lang="ru-RU" sz="1800" dirty="0" smtClean="0">
                <a:solidFill>
                  <a:prstClr val="white"/>
                </a:solidFill>
                <a:latin typeface="+mj-lt"/>
              </a:rPr>
            </a:br>
            <a:r>
              <a:rPr lang="ru-RU" sz="1800" dirty="0" smtClean="0">
                <a:solidFill>
                  <a:prstClr val="white"/>
                </a:solidFill>
                <a:latin typeface="+mj-lt"/>
              </a:rPr>
              <a:t>было </a:t>
            </a:r>
            <a:r>
              <a:rPr lang="ru-RU" sz="1800" dirty="0">
                <a:solidFill>
                  <a:prstClr val="white"/>
                </a:solidFill>
                <a:latin typeface="+mj-lt"/>
              </a:rPr>
              <a:t>набрано </a:t>
            </a:r>
            <a:r>
              <a:rPr lang="ru-RU" sz="1800" dirty="0" smtClean="0">
                <a:solidFill>
                  <a:prstClr val="white"/>
                </a:solidFill>
                <a:latin typeface="+mj-lt"/>
              </a:rPr>
              <a:t/>
            </a:r>
            <a:br>
              <a:rPr lang="ru-RU" sz="1800" dirty="0" smtClean="0">
                <a:solidFill>
                  <a:prstClr val="white"/>
                </a:solidFill>
                <a:latin typeface="+mj-lt"/>
              </a:rPr>
            </a:br>
            <a:r>
              <a:rPr lang="ru-RU" sz="1800" dirty="0" smtClean="0">
                <a:solidFill>
                  <a:prstClr val="white"/>
                </a:solidFill>
                <a:latin typeface="+mj-lt"/>
              </a:rPr>
              <a:t>284 </a:t>
            </a:r>
            <a:r>
              <a:rPr lang="ru-RU" sz="1800" dirty="0">
                <a:solidFill>
                  <a:prstClr val="white"/>
                </a:solidFill>
                <a:latin typeface="+mj-lt"/>
              </a:rPr>
              <a:t>тысячи </a:t>
            </a:r>
            <a:r>
              <a:rPr lang="ru-RU" sz="1800" dirty="0" smtClean="0">
                <a:solidFill>
                  <a:prstClr val="white"/>
                </a:solidFill>
                <a:latin typeface="+mj-lt"/>
              </a:rPr>
              <a:t>рекрутов. </a:t>
            </a:r>
            <a:endParaRPr lang="ru-RU" sz="1800" dirty="0">
              <a:solidFill>
                <a:prstClr val="white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194944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3670300" y="2114701"/>
            <a:ext cx="4523674" cy="9140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66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+mj-lt"/>
              </a:rPr>
              <a:t>Многие </a:t>
            </a:r>
            <a:r>
              <a:rPr lang="ru-RU" sz="1800" dirty="0" smtClean="0">
                <a:solidFill>
                  <a:prstClr val="white"/>
                </a:solidFill>
                <a:latin typeface="+mj-lt"/>
              </a:rPr>
              <a:t>из рекрутов </a:t>
            </a:r>
            <a:r>
              <a:rPr lang="ru-RU" sz="1800" dirty="0">
                <a:solidFill>
                  <a:prstClr val="white"/>
                </a:solidFill>
                <a:latin typeface="+mj-lt"/>
              </a:rPr>
              <a:t>погибли, были ранены или бежали из армии </a:t>
            </a:r>
            <a:r>
              <a:rPr lang="ru-RU" sz="1800" dirty="0" smtClean="0">
                <a:solidFill>
                  <a:prstClr val="white"/>
                </a:solidFill>
                <a:latin typeface="+mj-lt"/>
              </a:rPr>
              <a:t/>
            </a:r>
            <a:br>
              <a:rPr lang="ru-RU" sz="1800" dirty="0" smtClean="0">
                <a:solidFill>
                  <a:prstClr val="white"/>
                </a:solidFill>
                <a:latin typeface="+mj-lt"/>
              </a:rPr>
            </a:br>
            <a:r>
              <a:rPr lang="ru-RU" sz="1800" dirty="0" smtClean="0">
                <a:solidFill>
                  <a:prstClr val="white"/>
                </a:solidFill>
                <a:latin typeface="+mj-lt"/>
              </a:rPr>
              <a:t>и </a:t>
            </a:r>
            <a:r>
              <a:rPr lang="ru-RU" sz="1800" dirty="0">
                <a:solidFill>
                  <a:prstClr val="white"/>
                </a:solidFill>
                <a:latin typeface="+mj-lt"/>
              </a:rPr>
              <a:t>стали бродягами и разбойниками. </a:t>
            </a:r>
          </a:p>
        </p:txBody>
      </p:sp>
      <p:pic>
        <p:nvPicPr>
          <p:cNvPr id="7" name="Picture 2" descr="ÐÐ°ÑÑÐ¸Ð½ÐºÐ¸ Ð¿Ð¾ Ð·Ð°Ð¿ÑÐ¾ÑÑ ÐÐµÑÑ 1 Ð¿ÐµÑÐµÐ²ÑÐ·ÑÐ²Ð°ÐµÑ ÑÐ°Ð½ÐµÐ½Ð¾Ð³Ð¾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309" y="883443"/>
            <a:ext cx="2958216" cy="3401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6204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78196" y="4271963"/>
            <a:ext cx="7208874" cy="794403"/>
          </a:xfrm>
          <a:prstGeom prst="rect">
            <a:avLst/>
          </a:prstGeom>
          <a:noFill/>
        </p:spPr>
        <p:txBody>
          <a:bodyPr wrap="square" lIns="360000" tIns="180000" rIns="180000" bIns="180000" rtlCol="0">
            <a:spAutoFit/>
          </a:bodyPr>
          <a:lstStyle/>
          <a:p>
            <a:pPr algn="ctr"/>
            <a:r>
              <a:rPr lang="ru-RU" sz="2800" dirty="0" smtClean="0">
                <a:solidFill>
                  <a:schemeClr val="bg1"/>
                </a:solidFill>
                <a:latin typeface="+mj-lt"/>
                <a:ea typeface="Theano Didot" panose="02060603060706020203" pitchFamily="18" charset="0"/>
              </a:rPr>
              <a:t>Солдаты </a:t>
            </a:r>
            <a:r>
              <a:rPr lang="ru-RU" sz="2800" dirty="0">
                <a:solidFill>
                  <a:schemeClr val="bg1"/>
                </a:solidFill>
                <a:latin typeface="+mj-lt"/>
                <a:ea typeface="Theano Didot" panose="02060603060706020203" pitchFamily="18" charset="0"/>
              </a:rPr>
              <a:t>на постое </a:t>
            </a:r>
            <a:endParaRPr lang="be-BY" sz="2800" dirty="0">
              <a:solidFill>
                <a:schemeClr val="bg1"/>
              </a:solidFill>
              <a:latin typeface="+mj-lt"/>
              <a:ea typeface="Theano Didot" panose="02060603060706020203" pitchFamily="18" charset="0"/>
            </a:endParaRPr>
          </a:p>
        </p:txBody>
      </p:sp>
      <p:pic>
        <p:nvPicPr>
          <p:cNvPr id="6" name="Picture 4" descr="ÐÐ°ÑÑÐ¸Ð½ÐºÐ¸ Ð¿Ð¾ Ð·Ð°Ð¿ÑÐ¾ÑÑ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916238" y="376237"/>
            <a:ext cx="3407268" cy="3907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3909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358777" y="1545333"/>
            <a:ext cx="3478706" cy="86177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66"/>
            <a:r>
              <a:rPr lang="ru-RU" sz="2800" dirty="0" smtClean="0">
                <a:solidFill>
                  <a:srgbClr val="FFDC5A"/>
                </a:solidFill>
                <a:latin typeface="Merriweather"/>
              </a:rPr>
              <a:t>Новые налоги </a:t>
            </a:r>
            <a:br>
              <a:rPr lang="ru-RU" sz="2800" dirty="0" smtClean="0">
                <a:solidFill>
                  <a:srgbClr val="FFDC5A"/>
                </a:solidFill>
                <a:latin typeface="Merriweather"/>
              </a:rPr>
            </a:br>
            <a:r>
              <a:rPr lang="ru-RU" sz="2800" dirty="0" smtClean="0">
                <a:solidFill>
                  <a:srgbClr val="FFDC5A"/>
                </a:solidFill>
                <a:latin typeface="Merriweather"/>
              </a:rPr>
              <a:t>при </a:t>
            </a:r>
            <a:r>
              <a:rPr lang="ru-RU" sz="2800" dirty="0">
                <a:solidFill>
                  <a:srgbClr val="FFDC5A"/>
                </a:solidFill>
                <a:latin typeface="Merriweather"/>
              </a:rPr>
              <a:t>Петре I</a:t>
            </a:r>
          </a:p>
        </p:txBody>
      </p:sp>
      <p:pic>
        <p:nvPicPr>
          <p:cNvPr id="9" name="Picture 2" descr="ÐÐ°ÑÑÐ¸Ð½ÐºÐ¸ Ð¿Ð¾ Ð·Ð°Ð¿ÑÐ¾ÑÑ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251366" y="758109"/>
            <a:ext cx="4892634" cy="3372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358776" y="2901565"/>
            <a:ext cx="3714459" cy="45961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66">
              <a:lnSpc>
                <a:spcPct val="110000"/>
              </a:lnSpc>
            </a:pPr>
            <a:r>
              <a:rPr lang="ru-RU" sz="1400" dirty="0">
                <a:solidFill>
                  <a:prstClr val="white"/>
                </a:solidFill>
              </a:rPr>
              <a:t>Работоспособное мужское население стало облагаться подушной податью.</a:t>
            </a:r>
          </a:p>
        </p:txBody>
      </p:sp>
    </p:spTree>
    <p:extLst>
      <p:ext uri="{BB962C8B-B14F-4D97-AF65-F5344CB8AC3E}">
        <p14:creationId xmlns:p14="http://schemas.microsoft.com/office/powerpoint/2010/main" val="2952649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8775" y="376238"/>
            <a:ext cx="8426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2800" dirty="0" smtClean="0">
                <a:solidFill>
                  <a:srgbClr val="003BB2"/>
                </a:solidFill>
                <a:latin typeface="Merriweather"/>
                <a:ea typeface="Theano Didot" panose="02060603060706020203" pitchFamily="18" charset="0"/>
              </a:rPr>
              <a:t>Положение крестьян в </a:t>
            </a:r>
            <a:r>
              <a:rPr lang="ru-RU" sz="2800" dirty="0">
                <a:solidFill>
                  <a:srgbClr val="003BB2"/>
                </a:solidFill>
                <a:latin typeface="Merriweather"/>
                <a:ea typeface="Theano Didot" panose="02060603060706020203" pitchFamily="18" charset="0"/>
              </a:rPr>
              <a:t>XVIII веке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29196" y="2743438"/>
            <a:ext cx="25384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1400" dirty="0"/>
              <a:t>Проведение </a:t>
            </a: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 smtClean="0"/>
              <a:t>первой </a:t>
            </a:r>
            <a:r>
              <a:rPr lang="ru-RU" sz="1400" dirty="0"/>
              <a:t>«ревизии» </a:t>
            </a: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 smtClean="0"/>
              <a:t>в </a:t>
            </a:r>
            <a:r>
              <a:rPr lang="ru-RU" sz="1400" dirty="0"/>
              <a:t>1718–1724 годах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307422" y="2743438"/>
            <a:ext cx="25558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1400" dirty="0"/>
              <a:t>Перепись всего </a:t>
            </a: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 smtClean="0"/>
              <a:t>податного </a:t>
            </a:r>
            <a:r>
              <a:rPr lang="ru-RU" sz="1400" dirty="0"/>
              <a:t>населения России 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186667" y="2743438"/>
            <a:ext cx="255746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1400" dirty="0"/>
              <a:t>Уравнение в правах владельческих крестьян </a:t>
            </a: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 smtClean="0"/>
              <a:t>и </a:t>
            </a:r>
            <a:r>
              <a:rPr lang="ru-RU" sz="1400" dirty="0"/>
              <a:t>холопов</a:t>
            </a:r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2973388" y="2165892"/>
            <a:ext cx="241300" cy="0"/>
          </a:xfrm>
          <a:prstGeom prst="straightConnector1">
            <a:avLst/>
          </a:prstGeom>
          <a:ln w="31750" cap="rnd">
            <a:solidFill>
              <a:srgbClr val="003BB2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5832475" y="2150559"/>
            <a:ext cx="241300" cy="0"/>
          </a:xfrm>
          <a:prstGeom prst="straightConnector1">
            <a:avLst/>
          </a:prstGeom>
          <a:ln w="31750" cap="rnd">
            <a:solidFill>
              <a:srgbClr val="003BB2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Овал 17"/>
          <p:cNvSpPr/>
          <p:nvPr/>
        </p:nvSpPr>
        <p:spPr>
          <a:xfrm>
            <a:off x="1377032" y="1876842"/>
            <a:ext cx="540000" cy="540000"/>
          </a:xfrm>
          <a:prstGeom prst="ellipse">
            <a:avLst/>
          </a:prstGeom>
          <a:solidFill>
            <a:srgbClr val="003BB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schemeClr val="bg1"/>
                </a:solidFill>
                <a:latin typeface="Merriweather"/>
              </a:rPr>
              <a:t>1</a:t>
            </a:r>
          </a:p>
        </p:txBody>
      </p:sp>
      <p:sp>
        <p:nvSpPr>
          <p:cNvPr id="23" name="Овал 22"/>
          <p:cNvSpPr/>
          <p:nvPr/>
        </p:nvSpPr>
        <p:spPr>
          <a:xfrm>
            <a:off x="4301999" y="1876842"/>
            <a:ext cx="540000" cy="540000"/>
          </a:xfrm>
          <a:prstGeom prst="ellipse">
            <a:avLst/>
          </a:prstGeom>
          <a:solidFill>
            <a:srgbClr val="003BB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 smtClean="0">
                <a:solidFill>
                  <a:schemeClr val="bg1"/>
                </a:solidFill>
                <a:latin typeface="Merriweather"/>
              </a:rPr>
              <a:t>2</a:t>
            </a:r>
            <a:endParaRPr lang="ru-RU" sz="1800" dirty="0">
              <a:solidFill>
                <a:schemeClr val="bg1"/>
              </a:solidFill>
              <a:latin typeface="Merriweather"/>
            </a:endParaRPr>
          </a:p>
        </p:txBody>
      </p:sp>
      <p:sp>
        <p:nvSpPr>
          <p:cNvPr id="24" name="Овал 23"/>
          <p:cNvSpPr/>
          <p:nvPr/>
        </p:nvSpPr>
        <p:spPr>
          <a:xfrm>
            <a:off x="7236493" y="1876842"/>
            <a:ext cx="540000" cy="540000"/>
          </a:xfrm>
          <a:prstGeom prst="ellipse">
            <a:avLst/>
          </a:prstGeom>
          <a:solidFill>
            <a:srgbClr val="003BB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 smtClean="0">
                <a:solidFill>
                  <a:schemeClr val="bg1"/>
                </a:solidFill>
                <a:latin typeface="Merriweather"/>
              </a:rPr>
              <a:t>3</a:t>
            </a:r>
            <a:endParaRPr lang="ru-RU" sz="1800" dirty="0">
              <a:solidFill>
                <a:schemeClr val="bg1"/>
              </a:solidFill>
              <a:latin typeface="Merriweather"/>
            </a:endParaRPr>
          </a:p>
        </p:txBody>
      </p:sp>
    </p:spTree>
    <p:extLst>
      <p:ext uri="{BB962C8B-B14F-4D97-AF65-F5344CB8AC3E}">
        <p14:creationId xmlns:p14="http://schemas.microsoft.com/office/powerpoint/2010/main" val="4248552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18" grpId="0" animBg="1"/>
      <p:bldP spid="23" grpId="0" animBg="1"/>
      <p:bldP spid="2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2021165" y="2181617"/>
            <a:ext cx="1760538" cy="1117277"/>
          </a:xfrm>
          <a:prstGeom prst="roundRect">
            <a:avLst/>
          </a:prstGeom>
          <a:noFill/>
          <a:ln w="15875">
            <a:solidFill>
              <a:srgbClr val="003BB2">
                <a:alpha val="75000"/>
              </a:srgbClr>
            </a:solidFill>
          </a:ln>
        </p:spPr>
        <p:txBody>
          <a:bodyPr wrap="square" tIns="180000" bIns="180000" rtlCol="0">
            <a:spAutoFit/>
          </a:bodyPr>
          <a:lstStyle/>
          <a:p>
            <a:pPr algn="ctr" defTabSz="685732"/>
            <a:r>
              <a:rPr lang="ru-RU" sz="1400" dirty="0">
                <a:solidFill>
                  <a:srgbClr val="003BB2"/>
                </a:solidFill>
                <a:ea typeface="Roboto" panose="02000000000000000000" pitchFamily="2" charset="0"/>
                <a:cs typeface="Roboto" panose="02000000000000000000" pitchFamily="2" charset="0"/>
              </a:rPr>
              <a:t>Стремление </a:t>
            </a:r>
            <a:r>
              <a:rPr lang="ru-RU" sz="1400" dirty="0" err="1">
                <a:solidFill>
                  <a:srgbClr val="003BB2"/>
                </a:solidFill>
                <a:ea typeface="Roboto" panose="02000000000000000000" pitchFamily="2" charset="0"/>
                <a:cs typeface="Roboto" panose="02000000000000000000" pitchFamily="2" charset="0"/>
              </a:rPr>
              <a:t>прибыльщиков</a:t>
            </a:r>
            <a:r>
              <a:rPr lang="ru-RU" sz="1400" dirty="0">
                <a:solidFill>
                  <a:srgbClr val="003BB2"/>
                </a:solidFill>
                <a:ea typeface="Roboto" panose="02000000000000000000" pitchFamily="2" charset="0"/>
                <a:cs typeface="Roboto" panose="02000000000000000000" pitchFamily="2" charset="0"/>
              </a:rPr>
              <a:t> пополнить казну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055731" y="3015199"/>
            <a:ext cx="2975317" cy="878914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spAutoFit/>
          </a:bodyPr>
          <a:lstStyle/>
          <a:p>
            <a:pPr algn="ctr" defTabSz="685732"/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Введение бесконечных </a:t>
            </a:r>
            <a:endParaRPr lang="ru-RU" sz="1400" dirty="0" smtClean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  <a:p>
            <a:pPr algn="ctr" defTabSz="685732"/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прямых </a:t>
            </a:r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налогов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055731" y="1586263"/>
            <a:ext cx="2981666" cy="878914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spAutoFit/>
          </a:bodyPr>
          <a:lstStyle/>
          <a:p>
            <a:pPr algn="ctr" defTabSz="685732"/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Введение бесконечных косвенных налогов</a:t>
            </a:r>
          </a:p>
        </p:txBody>
      </p:sp>
      <p:cxnSp>
        <p:nvCxnSpPr>
          <p:cNvPr id="10" name="Скругленная соединительная линия 9"/>
          <p:cNvCxnSpPr>
            <a:stCxn id="29" idx="3"/>
            <a:endCxn id="19" idx="1"/>
          </p:cNvCxnSpPr>
          <p:nvPr/>
        </p:nvCxnSpPr>
        <p:spPr>
          <a:xfrm flipV="1">
            <a:off x="3781703" y="2025720"/>
            <a:ext cx="274028" cy="714536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Скругленная соединительная линия 25"/>
          <p:cNvCxnSpPr>
            <a:stCxn id="29" idx="3"/>
            <a:endCxn id="17" idx="1"/>
          </p:cNvCxnSpPr>
          <p:nvPr/>
        </p:nvCxnSpPr>
        <p:spPr>
          <a:xfrm>
            <a:off x="3781703" y="2740256"/>
            <a:ext cx="274028" cy="714400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033142" y="386416"/>
            <a:ext cx="7114575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32"/>
            <a:r>
              <a:rPr lang="ru-RU" sz="2800" dirty="0" smtClean="0">
                <a:solidFill>
                  <a:srgbClr val="003BB2"/>
                </a:solidFill>
                <a:latin typeface="Merriweather"/>
                <a:ea typeface="Theano Didot" panose="02060603060706020203" pitchFamily="18" charset="0"/>
              </a:rPr>
              <a:t>Налоги </a:t>
            </a:r>
            <a:r>
              <a:rPr lang="ru-RU" sz="2800" dirty="0">
                <a:solidFill>
                  <a:srgbClr val="003BB2"/>
                </a:solidFill>
                <a:latin typeface="Merriweather"/>
                <a:ea typeface="Theano Didot" panose="02060603060706020203" pitchFamily="18" charset="0"/>
              </a:rPr>
              <a:t>в </a:t>
            </a:r>
            <a:r>
              <a:rPr lang="ru-RU" sz="2800" dirty="0" smtClean="0">
                <a:solidFill>
                  <a:srgbClr val="003BB2"/>
                </a:solidFill>
                <a:latin typeface="Merriweather"/>
                <a:ea typeface="Theano Didot" panose="02060603060706020203" pitchFamily="18" charset="0"/>
              </a:rPr>
              <a:t>России</a:t>
            </a:r>
            <a:r>
              <a:rPr lang="en-US" sz="2800" dirty="0" smtClean="0">
                <a:solidFill>
                  <a:srgbClr val="003BB2"/>
                </a:solidFill>
                <a:latin typeface="Merriweather"/>
                <a:ea typeface="Theano Didot" panose="02060603060706020203" pitchFamily="18" charset="0"/>
              </a:rPr>
              <a:t> </a:t>
            </a:r>
            <a:r>
              <a:rPr lang="ru-RU" sz="2800" dirty="0" smtClean="0">
                <a:solidFill>
                  <a:srgbClr val="003BB2"/>
                </a:solidFill>
                <a:latin typeface="Merriweather"/>
                <a:ea typeface="Theano Didot" panose="02060603060706020203" pitchFamily="18" charset="0"/>
              </a:rPr>
              <a:t>при Петре </a:t>
            </a:r>
            <a:r>
              <a:rPr lang="en-US" sz="2800" dirty="0" smtClean="0">
                <a:solidFill>
                  <a:srgbClr val="003BB2"/>
                </a:solidFill>
                <a:latin typeface="Merriweather"/>
                <a:ea typeface="Theano Didot" panose="02060603060706020203" pitchFamily="18" charset="0"/>
              </a:rPr>
              <a:t>I</a:t>
            </a:r>
            <a:endParaRPr lang="ru-RU" sz="2800" dirty="0">
              <a:solidFill>
                <a:srgbClr val="003BB2"/>
              </a:solidFill>
              <a:latin typeface="Merriweather"/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9169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17" grpId="0" animBg="1"/>
      <p:bldP spid="19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352019" y="4126712"/>
            <a:ext cx="8433206" cy="439457"/>
          </a:xfrm>
          <a:prstGeom prst="roundRect">
            <a:avLst/>
          </a:prstGeom>
          <a:noFill/>
          <a:ln w="15875">
            <a:solidFill>
              <a:srgbClr val="003BB2">
                <a:alpha val="75000"/>
              </a:srgbClr>
            </a:solidFill>
          </a:ln>
        </p:spPr>
        <p:txBody>
          <a:bodyPr wrap="square" lIns="54000" tIns="90000" rIns="79200" bIns="90000" rtlCol="0">
            <a:spAutoFit/>
          </a:bodyPr>
          <a:lstStyle/>
          <a:p>
            <a:pPr algn="ctr" defTabSz="685732"/>
            <a:r>
              <a:rPr lang="ru-RU" sz="1400" dirty="0">
                <a:solidFill>
                  <a:srgbClr val="003BB2"/>
                </a:solidFill>
                <a:ea typeface="Roboto" panose="02000000000000000000" pitchFamily="2" charset="0"/>
                <a:cs typeface="Roboto" panose="02000000000000000000" pitchFamily="2" charset="0"/>
              </a:rPr>
              <a:t>Усиление крепостного гнёта в России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87472" y="1173488"/>
            <a:ext cx="2481263" cy="1154546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lIns="54000" tIns="90000" rIns="54000" bIns="90000" rtlCol="0">
            <a:spAutoFit/>
          </a:bodyPr>
          <a:lstStyle/>
          <a:p>
            <a:pPr algn="ctr" defTabSz="685732"/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Имущество крепостных стало рассматриваться как собственность их владельца</a:t>
            </a:r>
          </a:p>
        </p:txBody>
      </p:sp>
      <p:cxnSp>
        <p:nvCxnSpPr>
          <p:cNvPr id="10" name="Скругленная соединительная линия 9"/>
          <p:cNvCxnSpPr>
            <a:stCxn id="29" idx="0"/>
            <a:endCxn id="31" idx="2"/>
          </p:cNvCxnSpPr>
          <p:nvPr/>
        </p:nvCxnSpPr>
        <p:spPr>
          <a:xfrm rot="5400000" flipH="1" flipV="1">
            <a:off x="5725428" y="2397288"/>
            <a:ext cx="572618" cy="2886231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Скругленная соединительная линия 25"/>
          <p:cNvCxnSpPr>
            <a:stCxn id="29" idx="0"/>
            <a:endCxn id="22" idx="2"/>
          </p:cNvCxnSpPr>
          <p:nvPr/>
        </p:nvCxnSpPr>
        <p:spPr>
          <a:xfrm rot="16200000" flipV="1">
            <a:off x="2812054" y="2370144"/>
            <a:ext cx="572618" cy="2940518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Скругленная соединительная линия 11"/>
          <p:cNvCxnSpPr>
            <a:stCxn id="25" idx="2"/>
            <a:endCxn id="29" idx="0"/>
          </p:cNvCxnSpPr>
          <p:nvPr/>
        </p:nvCxnSpPr>
        <p:spPr>
          <a:xfrm rot="16200000" flipH="1">
            <a:off x="4280034" y="3838123"/>
            <a:ext cx="577175" cy="2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Скругленная соединительная линия 12"/>
          <p:cNvCxnSpPr>
            <a:stCxn id="17" idx="2"/>
            <a:endCxn id="22" idx="0"/>
          </p:cNvCxnSpPr>
          <p:nvPr/>
        </p:nvCxnSpPr>
        <p:spPr>
          <a:xfrm>
            <a:off x="1628104" y="2328034"/>
            <a:ext cx="0" cy="309877"/>
          </a:xfrm>
          <a:prstGeom prst="straightConnector1">
            <a:avLst/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387473" y="2637911"/>
            <a:ext cx="2481262" cy="916183"/>
          </a:xfrm>
          <a:prstGeom prst="roundRect">
            <a:avLst/>
          </a:prstGeom>
          <a:noFill/>
          <a:ln w="15875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lIns="54000" tIns="90000" rIns="79200" bIns="90000" rtlCol="0">
            <a:spAutoFit/>
          </a:bodyPr>
          <a:lstStyle/>
          <a:p>
            <a:pPr algn="ctr" defTabSz="685732"/>
            <a:r>
              <a:rPr lang="ru-RU" sz="1400" dirty="0">
                <a:solidFill>
                  <a:srgbClr val="404040"/>
                </a:solidFill>
                <a:ea typeface="Roboto" panose="02000000000000000000" pitchFamily="2" charset="0"/>
                <a:cs typeface="Roboto" panose="02000000000000000000" pitchFamily="2" charset="0"/>
              </a:rPr>
              <a:t>Вероятность конфискации имущества за любую провинность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407069" y="1173488"/>
            <a:ext cx="2323102" cy="1154546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lIns="54000" tIns="90000" rIns="79200" bIns="90000" rtlCol="0">
            <a:spAutoFit/>
          </a:bodyPr>
          <a:lstStyle/>
          <a:p>
            <a:pPr algn="ctr" defTabSz="685732"/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Разрешение </a:t>
            </a:r>
            <a:r>
              <a:rPr lang="ru-RU" sz="1400" dirty="0" err="1" smtClean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недворянам</a:t>
            </a:r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 покупать </a:t>
            </a:r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деревни по указу </a:t>
            </a:r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/>
            </a:r>
            <a:b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1721 </a:t>
            </a:r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года</a:t>
            </a:r>
          </a:p>
        </p:txBody>
      </p:sp>
      <p:cxnSp>
        <p:nvCxnSpPr>
          <p:cNvPr id="24" name="Скругленная соединительная линия 23"/>
          <p:cNvCxnSpPr>
            <a:stCxn id="23" idx="2"/>
            <a:endCxn id="25" idx="0"/>
          </p:cNvCxnSpPr>
          <p:nvPr/>
        </p:nvCxnSpPr>
        <p:spPr>
          <a:xfrm>
            <a:off x="4568620" y="2328034"/>
            <a:ext cx="0" cy="305320"/>
          </a:xfrm>
          <a:prstGeom prst="straightConnector1">
            <a:avLst/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3407069" y="2633354"/>
            <a:ext cx="2323102" cy="916183"/>
          </a:xfrm>
          <a:prstGeom prst="roundRect">
            <a:avLst/>
          </a:prstGeom>
          <a:noFill/>
          <a:ln w="15875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lIns="54000" tIns="90000" rIns="79200" bIns="90000" rtlCol="0">
            <a:spAutoFit/>
          </a:bodyPr>
          <a:lstStyle/>
          <a:p>
            <a:pPr algn="ctr" defTabSz="685732"/>
            <a:r>
              <a:rPr lang="ru-RU" sz="1400" dirty="0">
                <a:solidFill>
                  <a:srgbClr val="404040"/>
                </a:solidFill>
                <a:ea typeface="Roboto" panose="02000000000000000000" pitchFamily="2" charset="0"/>
                <a:cs typeface="Roboto" panose="02000000000000000000" pitchFamily="2" charset="0"/>
              </a:rPr>
              <a:t>Появление </a:t>
            </a:r>
            <a:r>
              <a:rPr lang="ru-RU" sz="1400" dirty="0" smtClean="0">
                <a:solidFill>
                  <a:srgbClr val="404040"/>
                </a:solidFill>
                <a:ea typeface="Roboto" panose="02000000000000000000" pitchFamily="2" charset="0"/>
                <a:cs typeface="Roboto" panose="02000000000000000000" pitchFamily="2" charset="0"/>
              </a:rPr>
              <a:t>посессионных </a:t>
            </a:r>
            <a:br>
              <a:rPr lang="ru-RU" sz="1400" dirty="0" smtClean="0">
                <a:solidFill>
                  <a:srgbClr val="404040"/>
                </a:solidFill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ru-RU" sz="1400" dirty="0" smtClean="0">
                <a:solidFill>
                  <a:srgbClr val="404040"/>
                </a:solidFill>
                <a:ea typeface="Roboto" panose="02000000000000000000" pitchFamily="2" charset="0"/>
                <a:cs typeface="Roboto" panose="02000000000000000000" pitchFamily="2" charset="0"/>
              </a:rPr>
              <a:t>крестьян</a:t>
            </a:r>
            <a:endParaRPr lang="ru-RU" sz="1400" dirty="0">
              <a:solidFill>
                <a:srgbClr val="404040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214221" y="1178045"/>
            <a:ext cx="2481263" cy="1154546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lIns="54000" tIns="90000" rIns="79200" bIns="90000" rtlCol="0">
            <a:spAutoFit/>
          </a:bodyPr>
          <a:lstStyle/>
          <a:p>
            <a:pPr algn="ctr" defTabSz="685732"/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Введение </a:t>
            </a:r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/>
            </a:r>
            <a:b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паспортов </a:t>
            </a:r>
            <a:b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для </a:t>
            </a:r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крепостных </a:t>
            </a:r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/>
            </a:r>
            <a:b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в </a:t>
            </a:r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1724 году</a:t>
            </a:r>
          </a:p>
        </p:txBody>
      </p:sp>
      <p:cxnSp>
        <p:nvCxnSpPr>
          <p:cNvPr id="30" name="Скругленная соединительная линия 29"/>
          <p:cNvCxnSpPr>
            <a:stCxn id="27" idx="2"/>
            <a:endCxn id="31" idx="0"/>
          </p:cNvCxnSpPr>
          <p:nvPr/>
        </p:nvCxnSpPr>
        <p:spPr>
          <a:xfrm>
            <a:off x="7454853" y="2332591"/>
            <a:ext cx="0" cy="305320"/>
          </a:xfrm>
          <a:prstGeom prst="straightConnector1">
            <a:avLst/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6214222" y="2637911"/>
            <a:ext cx="2481262" cy="916183"/>
          </a:xfrm>
          <a:prstGeom prst="roundRect">
            <a:avLst/>
          </a:prstGeom>
          <a:noFill/>
          <a:ln w="15875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lIns="54000" tIns="90000" rIns="79200" bIns="90000" rtlCol="0">
            <a:spAutoFit/>
          </a:bodyPr>
          <a:lstStyle/>
          <a:p>
            <a:pPr algn="ctr" defTabSz="685732"/>
            <a:r>
              <a:rPr lang="ru-RU" sz="1400" dirty="0">
                <a:solidFill>
                  <a:srgbClr val="404040"/>
                </a:solidFill>
                <a:ea typeface="Roboto" panose="02000000000000000000" pitchFamily="2" charset="0"/>
                <a:cs typeface="Roboto" panose="02000000000000000000" pitchFamily="2" charset="0"/>
              </a:rPr>
              <a:t>Возможность уходить </a:t>
            </a:r>
            <a:r>
              <a:rPr lang="ru-RU" sz="1400" dirty="0" smtClean="0">
                <a:solidFill>
                  <a:srgbClr val="404040"/>
                </a:solidFill>
                <a:ea typeface="Roboto" panose="02000000000000000000" pitchFamily="2" charset="0"/>
                <a:cs typeface="Roboto" panose="02000000000000000000" pitchFamily="2" charset="0"/>
              </a:rPr>
              <a:t/>
            </a:r>
            <a:br>
              <a:rPr lang="ru-RU" sz="1400" dirty="0" smtClean="0">
                <a:solidFill>
                  <a:srgbClr val="404040"/>
                </a:solidFill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ru-RU" sz="1400" dirty="0" smtClean="0">
                <a:solidFill>
                  <a:srgbClr val="404040"/>
                </a:solidFill>
                <a:ea typeface="Roboto" panose="02000000000000000000" pitchFamily="2" charset="0"/>
                <a:cs typeface="Roboto" panose="02000000000000000000" pitchFamily="2" charset="0"/>
              </a:rPr>
              <a:t>на </a:t>
            </a:r>
            <a:r>
              <a:rPr lang="ru-RU" sz="1400" dirty="0">
                <a:solidFill>
                  <a:srgbClr val="404040"/>
                </a:solidFill>
                <a:ea typeface="Roboto" panose="02000000000000000000" pitchFamily="2" charset="0"/>
                <a:cs typeface="Roboto" panose="02000000000000000000" pitchFamily="2" charset="0"/>
              </a:rPr>
              <a:t>заработки только </a:t>
            </a:r>
            <a:r>
              <a:rPr lang="ru-RU" sz="1400" dirty="0" smtClean="0">
                <a:solidFill>
                  <a:srgbClr val="404040"/>
                </a:solidFill>
                <a:ea typeface="Roboto" panose="02000000000000000000" pitchFamily="2" charset="0"/>
                <a:cs typeface="Roboto" panose="02000000000000000000" pitchFamily="2" charset="0"/>
              </a:rPr>
              <a:t/>
            </a:r>
            <a:br>
              <a:rPr lang="ru-RU" sz="1400" dirty="0" smtClean="0">
                <a:solidFill>
                  <a:srgbClr val="404040"/>
                </a:solidFill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ru-RU" sz="1400" dirty="0" smtClean="0">
                <a:solidFill>
                  <a:srgbClr val="404040"/>
                </a:solidFill>
                <a:ea typeface="Roboto" panose="02000000000000000000" pitchFamily="2" charset="0"/>
                <a:cs typeface="Roboto" panose="02000000000000000000" pitchFamily="2" charset="0"/>
              </a:rPr>
              <a:t>с разрешения </a:t>
            </a:r>
            <a:r>
              <a:rPr lang="ru-RU" sz="1400" dirty="0">
                <a:solidFill>
                  <a:srgbClr val="404040"/>
                </a:solidFill>
                <a:ea typeface="Roboto" panose="02000000000000000000" pitchFamily="2" charset="0"/>
                <a:cs typeface="Roboto" panose="02000000000000000000" pitchFamily="2" charset="0"/>
              </a:rPr>
              <a:t>помещиков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58775" y="376238"/>
            <a:ext cx="8426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2800" dirty="0" smtClean="0">
                <a:solidFill>
                  <a:srgbClr val="003BB2"/>
                </a:solidFill>
                <a:latin typeface="Merriweather"/>
                <a:ea typeface="Theano Didot" panose="02060603060706020203" pitchFamily="18" charset="0"/>
              </a:rPr>
              <a:t>Положение крестьян в </a:t>
            </a:r>
            <a:r>
              <a:rPr lang="ru-RU" sz="2800" dirty="0">
                <a:solidFill>
                  <a:srgbClr val="003BB2"/>
                </a:solidFill>
                <a:latin typeface="Merriweather"/>
                <a:ea typeface="Theano Didot" panose="02060603060706020203" pitchFamily="18" charset="0"/>
              </a:rPr>
              <a:t>XVIII веке</a:t>
            </a:r>
          </a:p>
        </p:txBody>
      </p:sp>
    </p:spTree>
    <p:extLst>
      <p:ext uri="{BB962C8B-B14F-4D97-AF65-F5344CB8AC3E}">
        <p14:creationId xmlns:p14="http://schemas.microsoft.com/office/powerpoint/2010/main" val="3479729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17" grpId="0" animBg="1"/>
      <p:bldP spid="22" grpId="0" animBg="1"/>
      <p:bldP spid="23" grpId="0" animBg="1"/>
      <p:bldP spid="25" grpId="0" animBg="1"/>
      <p:bldP spid="27" grpId="0" animBg="1"/>
      <p:bldP spid="31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http://www.art-catalog.ru/data_picture_2016/picture/32/647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3311525" cy="5143500"/>
          </a:xfrm>
          <a:prstGeom prst="rect">
            <a:avLst/>
          </a:prstGeom>
          <a:solidFill>
            <a:srgbClr val="003BB2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77031" y="2019355"/>
            <a:ext cx="2557462" cy="11047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83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+mj-lt"/>
              </a:rPr>
              <a:t>В 1721 году Пётр I осудил продажу людей.</a:t>
            </a:r>
          </a:p>
        </p:txBody>
      </p:sp>
    </p:spTree>
    <p:extLst>
      <p:ext uri="{BB962C8B-B14F-4D97-AF65-F5344CB8AC3E}">
        <p14:creationId xmlns:p14="http://schemas.microsoft.com/office/powerpoint/2010/main" val="2471713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1033142" y="386416"/>
            <a:ext cx="7114575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32"/>
            <a:r>
              <a:rPr lang="ru-RU" sz="2800" dirty="0">
                <a:solidFill>
                  <a:srgbClr val="003BB2"/>
                </a:solidFill>
                <a:latin typeface="Merriweather"/>
                <a:ea typeface="Theano Didot" panose="02060603060706020203" pitchFamily="18" charset="0"/>
              </a:rPr>
              <a:t>Положение крестьян в XVIII веке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379149" y="2443890"/>
            <a:ext cx="2558115" cy="878914"/>
          </a:xfrm>
          <a:prstGeom prst="roundRect">
            <a:avLst/>
          </a:prstGeom>
          <a:noFill/>
          <a:ln w="15875">
            <a:solidFill>
              <a:srgbClr val="003BB2">
                <a:alpha val="75000"/>
              </a:srgbClr>
            </a:solidFill>
          </a:ln>
        </p:spPr>
        <p:txBody>
          <a:bodyPr wrap="square" tIns="180000" bIns="180000" rtlCol="0">
            <a:spAutoFit/>
          </a:bodyPr>
          <a:lstStyle/>
          <a:p>
            <a:pPr algn="ctr" defTabSz="685732"/>
            <a:r>
              <a:rPr lang="ru-RU" sz="1400" dirty="0">
                <a:solidFill>
                  <a:srgbClr val="003BB2"/>
                </a:solidFill>
                <a:ea typeface="Roboto" panose="02000000000000000000" pitchFamily="2" charset="0"/>
                <a:cs typeface="Roboto" panose="02000000000000000000" pitchFamily="2" charset="0"/>
              </a:rPr>
              <a:t>Обращение помещиков </a:t>
            </a:r>
            <a:r>
              <a:rPr lang="ru-RU" sz="1400" dirty="0" smtClean="0">
                <a:solidFill>
                  <a:srgbClr val="003BB2"/>
                </a:solidFill>
                <a:ea typeface="Roboto" panose="02000000000000000000" pitchFamily="2" charset="0"/>
                <a:cs typeface="Roboto" panose="02000000000000000000" pitchFamily="2" charset="0"/>
              </a:rPr>
              <a:t/>
            </a:r>
            <a:br>
              <a:rPr lang="ru-RU" sz="1400" dirty="0" smtClean="0">
                <a:solidFill>
                  <a:srgbClr val="003BB2"/>
                </a:solidFill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ru-RU" sz="1400" dirty="0" smtClean="0">
                <a:solidFill>
                  <a:srgbClr val="003BB2"/>
                </a:solidFill>
                <a:ea typeface="Roboto" panose="02000000000000000000" pitchFamily="2" charset="0"/>
                <a:cs typeface="Roboto" panose="02000000000000000000" pitchFamily="2" charset="0"/>
              </a:rPr>
              <a:t>с </a:t>
            </a:r>
            <a:r>
              <a:rPr lang="ru-RU" sz="1400" dirty="0">
                <a:solidFill>
                  <a:srgbClr val="003BB2"/>
                </a:solidFill>
                <a:ea typeface="Roboto" panose="02000000000000000000" pitchFamily="2" charset="0"/>
                <a:cs typeface="Roboto" panose="02000000000000000000" pitchFamily="2" charset="0"/>
              </a:rPr>
              <a:t>крепостными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3319789" y="3959854"/>
            <a:ext cx="2512686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spAutoFit/>
          </a:bodyPr>
          <a:lstStyle/>
          <a:p>
            <a:pPr algn="ctr" defTabSz="685732"/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Продажа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319789" y="1152695"/>
            <a:ext cx="2512686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spAutoFit/>
          </a:bodyPr>
          <a:lstStyle/>
          <a:p>
            <a:pPr algn="ctr" defTabSz="685732"/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Дарение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319789" y="2088415"/>
            <a:ext cx="2512686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spAutoFit/>
          </a:bodyPr>
          <a:lstStyle/>
          <a:p>
            <a:pPr algn="ctr" defTabSz="685732"/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Обмен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319789" y="3024135"/>
            <a:ext cx="2512686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spAutoFit/>
          </a:bodyPr>
          <a:lstStyle/>
          <a:p>
            <a:pPr algn="ctr" defTabSz="685732"/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Проигрыш</a:t>
            </a:r>
          </a:p>
        </p:txBody>
      </p:sp>
      <p:cxnSp>
        <p:nvCxnSpPr>
          <p:cNvPr id="10" name="Скругленная соединительная линия 9"/>
          <p:cNvCxnSpPr>
            <a:stCxn id="29" idx="3"/>
            <a:endCxn id="17" idx="1"/>
          </p:cNvCxnSpPr>
          <p:nvPr/>
        </p:nvCxnSpPr>
        <p:spPr>
          <a:xfrm flipV="1">
            <a:off x="2937264" y="1472971"/>
            <a:ext cx="382525" cy="1410376"/>
          </a:xfrm>
          <a:prstGeom prst="curvedConnector3">
            <a:avLst/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Скругленная соединительная линия 25"/>
          <p:cNvCxnSpPr>
            <a:stCxn id="29" idx="3"/>
            <a:endCxn id="19" idx="1"/>
          </p:cNvCxnSpPr>
          <p:nvPr/>
        </p:nvCxnSpPr>
        <p:spPr>
          <a:xfrm flipV="1">
            <a:off x="2937264" y="2408691"/>
            <a:ext cx="382525" cy="474656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Скругленная соединительная линия 30"/>
          <p:cNvCxnSpPr>
            <a:stCxn id="29" idx="3"/>
            <a:endCxn id="21" idx="1"/>
          </p:cNvCxnSpPr>
          <p:nvPr/>
        </p:nvCxnSpPr>
        <p:spPr>
          <a:xfrm>
            <a:off x="2937264" y="2883347"/>
            <a:ext cx="382525" cy="461064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Скругленная соединительная линия 31"/>
          <p:cNvCxnSpPr>
            <a:stCxn id="29" idx="3"/>
            <a:endCxn id="35" idx="1"/>
          </p:cNvCxnSpPr>
          <p:nvPr/>
        </p:nvCxnSpPr>
        <p:spPr>
          <a:xfrm>
            <a:off x="2937264" y="2883347"/>
            <a:ext cx="382525" cy="1396783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6227763" y="2465497"/>
            <a:ext cx="2558115" cy="878914"/>
          </a:xfrm>
          <a:prstGeom prst="roundRect">
            <a:avLst/>
          </a:prstGeom>
          <a:noFill/>
          <a:ln w="15875">
            <a:solidFill>
              <a:srgbClr val="003BB2">
                <a:alpha val="75000"/>
              </a:srgbClr>
            </a:solidFill>
          </a:ln>
        </p:spPr>
        <p:txBody>
          <a:bodyPr wrap="square" tIns="180000" bIns="180000" rtlCol="0">
            <a:spAutoFit/>
          </a:bodyPr>
          <a:lstStyle/>
          <a:p>
            <a:pPr algn="ctr" defTabSz="685732"/>
            <a:r>
              <a:rPr lang="ru-RU" sz="1400" dirty="0">
                <a:solidFill>
                  <a:srgbClr val="003BB2"/>
                </a:solidFill>
                <a:ea typeface="Roboto" panose="02000000000000000000" pitchFamily="2" charset="0"/>
                <a:cs typeface="Roboto" panose="02000000000000000000" pitchFamily="2" charset="0"/>
              </a:rPr>
              <a:t>Массовое бегство российских </a:t>
            </a:r>
            <a:r>
              <a:rPr lang="ru-RU" sz="1400" dirty="0" smtClean="0">
                <a:solidFill>
                  <a:srgbClr val="003BB2"/>
                </a:solidFill>
                <a:ea typeface="Roboto" panose="02000000000000000000" pitchFamily="2" charset="0"/>
                <a:cs typeface="Roboto" panose="02000000000000000000" pitchFamily="2" charset="0"/>
              </a:rPr>
              <a:t>крестьян</a:t>
            </a:r>
            <a:endParaRPr lang="ru-RU" sz="1400" dirty="0">
              <a:solidFill>
                <a:srgbClr val="003BB2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20" name="Скругленная соединительная линия 19"/>
          <p:cNvCxnSpPr>
            <a:stCxn id="18" idx="1"/>
            <a:endCxn id="17" idx="3"/>
          </p:cNvCxnSpPr>
          <p:nvPr/>
        </p:nvCxnSpPr>
        <p:spPr>
          <a:xfrm rot="10800000">
            <a:off x="5832475" y="1472972"/>
            <a:ext cx="395288" cy="1431983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Скругленная соединительная линия 21"/>
          <p:cNvCxnSpPr>
            <a:stCxn id="18" idx="1"/>
            <a:endCxn id="19" idx="3"/>
          </p:cNvCxnSpPr>
          <p:nvPr/>
        </p:nvCxnSpPr>
        <p:spPr>
          <a:xfrm rot="10800000">
            <a:off x="5832475" y="2408692"/>
            <a:ext cx="395288" cy="496263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Скругленная соединительная линия 22"/>
          <p:cNvCxnSpPr>
            <a:stCxn id="18" idx="1"/>
            <a:endCxn id="21" idx="3"/>
          </p:cNvCxnSpPr>
          <p:nvPr/>
        </p:nvCxnSpPr>
        <p:spPr>
          <a:xfrm rot="10800000" flipV="1">
            <a:off x="5832475" y="2904953"/>
            <a:ext cx="395288" cy="439457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Скругленная соединительная линия 23"/>
          <p:cNvCxnSpPr>
            <a:stCxn id="35" idx="3"/>
            <a:endCxn id="18" idx="1"/>
          </p:cNvCxnSpPr>
          <p:nvPr/>
        </p:nvCxnSpPr>
        <p:spPr>
          <a:xfrm flipV="1">
            <a:off x="5832475" y="2904954"/>
            <a:ext cx="395288" cy="1375176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45742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5" grpId="0" animBg="1"/>
      <p:bldP spid="17" grpId="0" animBg="1"/>
      <p:bldP spid="19" grpId="0" animBg="1"/>
      <p:bldP spid="21" grpId="0" animBg="1"/>
      <p:bldP spid="18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9144000" cy="51435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63030" y="1709976"/>
            <a:ext cx="7375524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Наказания за приём беглых </a:t>
            </a:r>
            <a:r>
              <a:rPr lang="ru-RU" sz="2800" dirty="0" smtClean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/>
            </a:r>
            <a:br>
              <a:rPr lang="ru-RU" sz="2800" dirty="0" smtClean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</a:br>
            <a:r>
              <a:rPr lang="ru-RU" sz="2800" dirty="0" smtClean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крестьян</a:t>
            </a:r>
            <a:endParaRPr lang="ru-RU" sz="2800" dirty="0">
              <a:solidFill>
                <a:srgbClr val="FFDC5A"/>
              </a:solidFill>
              <a:latin typeface="Merriweather"/>
              <a:ea typeface="Theano Didot" panose="02060603060706020203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63030" y="3924932"/>
            <a:ext cx="3340721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Штраф </a:t>
            </a: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/>
            </a:r>
            <a:br>
              <a:rPr lang="ru-RU" sz="1800" dirty="0" smtClean="0">
                <a:solidFill>
                  <a:prstClr val="white"/>
                </a:solidFill>
                <a:latin typeface="Merriweather"/>
              </a:rPr>
            </a:b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до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100 рублей.</a:t>
            </a:r>
          </a:p>
        </p:txBody>
      </p:sp>
      <p:sp>
        <p:nvSpPr>
          <p:cNvPr id="12" name="Овал 11"/>
          <p:cNvSpPr/>
          <p:nvPr/>
        </p:nvSpPr>
        <p:spPr>
          <a:xfrm>
            <a:off x="369285" y="3275992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3" name="Овал 12"/>
          <p:cNvSpPr/>
          <p:nvPr/>
        </p:nvSpPr>
        <p:spPr>
          <a:xfrm>
            <a:off x="3806307" y="3275992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807275" y="3924932"/>
            <a:ext cx="3174734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Конфискация </a:t>
            </a: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/>
            </a:r>
            <a:br>
              <a:rPr lang="ru-RU" sz="1800" dirty="0" smtClean="0">
                <a:solidFill>
                  <a:prstClr val="white"/>
                </a:solidFill>
                <a:latin typeface="Merriweather"/>
              </a:rPr>
            </a:b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имущества.</a:t>
            </a:r>
            <a:endParaRPr lang="ru-RU" sz="1800" dirty="0">
              <a:solidFill>
                <a:prstClr val="white"/>
              </a:solidFill>
              <a:latin typeface="Merriweather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8801" y="902751"/>
            <a:ext cx="2867917" cy="2955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912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 animBg="1"/>
      <p:bldP spid="14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66046" y="387072"/>
            <a:ext cx="4207883" cy="86177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ru-RU" sz="2800" dirty="0">
                <a:solidFill>
                  <a:srgbClr val="FFDC5A"/>
                </a:solidFill>
                <a:latin typeface="+mj-lt"/>
                <a:ea typeface="Theano Didot" panose="02060603060706020203" pitchFamily="18" charset="0"/>
              </a:rPr>
              <a:t>Российское общество </a:t>
            </a:r>
            <a:r>
              <a:rPr lang="ru-RU" sz="2800" dirty="0" smtClean="0">
                <a:solidFill>
                  <a:srgbClr val="FFDC5A"/>
                </a:solidFill>
                <a:latin typeface="+mj-lt"/>
                <a:ea typeface="Theano Didot" panose="02060603060706020203" pitchFamily="18" charset="0"/>
              </a:rPr>
              <a:t/>
            </a:r>
            <a:br>
              <a:rPr lang="ru-RU" sz="2800" dirty="0" smtClean="0">
                <a:solidFill>
                  <a:srgbClr val="FFDC5A"/>
                </a:solidFill>
                <a:latin typeface="+mj-lt"/>
                <a:ea typeface="Theano Didot" panose="02060603060706020203" pitchFamily="18" charset="0"/>
              </a:rPr>
            </a:br>
            <a:r>
              <a:rPr lang="ru-RU" sz="2800" dirty="0" smtClean="0">
                <a:solidFill>
                  <a:srgbClr val="FFDC5A"/>
                </a:solidFill>
                <a:latin typeface="+mj-lt"/>
                <a:ea typeface="Theano Didot" panose="02060603060706020203" pitchFamily="18" charset="0"/>
              </a:rPr>
              <a:t>в </a:t>
            </a:r>
            <a:r>
              <a:rPr lang="ru-RU" sz="2800" dirty="0">
                <a:solidFill>
                  <a:srgbClr val="FFDC5A"/>
                </a:solidFill>
                <a:latin typeface="+mj-lt"/>
                <a:ea typeface="Theano Didot" panose="02060603060706020203" pitchFamily="18" charset="0"/>
              </a:rPr>
              <a:t>Петровскую эпоху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06045" y="1597250"/>
            <a:ext cx="5821902" cy="553998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83"/>
            <a:r>
              <a:rPr lang="ru-RU" sz="1800" dirty="0">
                <a:solidFill>
                  <a:schemeClr val="bg1"/>
                </a:solidFill>
                <a:latin typeface="+mj-lt"/>
              </a:rPr>
              <a:t>Р</a:t>
            </a:r>
            <a:r>
              <a:rPr lang="ru-RU" sz="1800" dirty="0" smtClean="0">
                <a:solidFill>
                  <a:schemeClr val="bg1"/>
                </a:solidFill>
                <a:latin typeface="+mj-lt"/>
              </a:rPr>
              <a:t>оссийские </a:t>
            </a:r>
            <a:r>
              <a:rPr lang="ru-RU" sz="1800" dirty="0">
                <a:solidFill>
                  <a:schemeClr val="bg1"/>
                </a:solidFill>
                <a:latin typeface="+mj-lt"/>
              </a:rPr>
              <a:t>подданные </a:t>
            </a:r>
            <a:r>
              <a:rPr lang="ru-RU" sz="1800" dirty="0" smtClean="0">
                <a:solidFill>
                  <a:schemeClr val="bg1"/>
                </a:solidFill>
                <a:latin typeface="+mj-lt"/>
              </a:rPr>
              <a:t>были </a:t>
            </a:r>
            <a:r>
              <a:rPr lang="ru-RU" sz="1800" dirty="0">
                <a:solidFill>
                  <a:schemeClr val="bg1"/>
                </a:solidFill>
                <a:latin typeface="+mj-lt"/>
              </a:rPr>
              <a:t>поставлены </a:t>
            </a:r>
            <a:r>
              <a:rPr lang="ru-RU" sz="1800" dirty="0" smtClean="0">
                <a:solidFill>
                  <a:schemeClr val="bg1"/>
                </a:solidFill>
                <a:latin typeface="+mj-lt"/>
              </a:rPr>
              <a:t/>
            </a:r>
            <a:br>
              <a:rPr lang="ru-RU" sz="1800" dirty="0" smtClean="0">
                <a:solidFill>
                  <a:schemeClr val="bg1"/>
                </a:solidFill>
                <a:latin typeface="+mj-lt"/>
              </a:rPr>
            </a:br>
            <a:r>
              <a:rPr lang="ru-RU" sz="1800" dirty="0" smtClean="0">
                <a:solidFill>
                  <a:schemeClr val="bg1"/>
                </a:solidFill>
                <a:latin typeface="+mj-lt"/>
              </a:rPr>
              <a:t>на </a:t>
            </a:r>
            <a:r>
              <a:rPr lang="ru-RU" sz="1800" dirty="0">
                <a:solidFill>
                  <a:schemeClr val="bg1"/>
                </a:solidFill>
                <a:latin typeface="+mj-lt"/>
              </a:rPr>
              <a:t>службу «регулярному государству».</a:t>
            </a:r>
          </a:p>
        </p:txBody>
      </p:sp>
      <p:sp>
        <p:nvSpPr>
          <p:cNvPr id="13" name="Овал 12"/>
          <p:cNvSpPr/>
          <p:nvPr/>
        </p:nvSpPr>
        <p:spPr>
          <a:xfrm>
            <a:off x="368145" y="1627078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83"/>
            <a:r>
              <a:rPr lang="ru-RU" sz="1800" dirty="0">
                <a:solidFill>
                  <a:schemeClr val="tx1"/>
                </a:solidFill>
                <a:latin typeface="+mj-lt"/>
              </a:rPr>
              <a:t>1</a:t>
            </a:r>
          </a:p>
        </p:txBody>
      </p:sp>
      <p:sp>
        <p:nvSpPr>
          <p:cNvPr id="14" name="Овал 13"/>
          <p:cNvSpPr/>
          <p:nvPr/>
        </p:nvSpPr>
        <p:spPr>
          <a:xfrm>
            <a:off x="366046" y="2950095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83"/>
            <a:r>
              <a:rPr lang="ru-RU" sz="1800" dirty="0">
                <a:solidFill>
                  <a:schemeClr val="tx1"/>
                </a:solidFill>
                <a:latin typeface="+mj-lt"/>
              </a:rPr>
              <a:t>2</a:t>
            </a:r>
          </a:p>
        </p:txBody>
      </p:sp>
      <p:sp>
        <p:nvSpPr>
          <p:cNvPr id="15" name="Овал 14"/>
          <p:cNvSpPr/>
          <p:nvPr/>
        </p:nvSpPr>
        <p:spPr>
          <a:xfrm>
            <a:off x="366046" y="4178242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83"/>
            <a:r>
              <a:rPr lang="ru-RU" sz="1800" dirty="0">
                <a:solidFill>
                  <a:schemeClr val="tx1"/>
                </a:solidFill>
                <a:latin typeface="+mj-lt"/>
              </a:rPr>
              <a:t>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06045" y="2950095"/>
            <a:ext cx="5526761" cy="553998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83"/>
            <a:r>
              <a:rPr lang="ru-RU" sz="1800" dirty="0">
                <a:solidFill>
                  <a:schemeClr val="bg1"/>
                </a:solidFill>
                <a:latin typeface="+mj-lt"/>
              </a:rPr>
              <a:t>Горожане и крестьяне платили возросшие налоги и исполняли новые повинности.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906045" y="4171243"/>
            <a:ext cx="5682042" cy="553998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83"/>
            <a:r>
              <a:rPr lang="ru-RU" sz="1800" dirty="0">
                <a:solidFill>
                  <a:schemeClr val="bg1"/>
                </a:solidFill>
                <a:latin typeface="+mj-lt"/>
              </a:rPr>
              <a:t>Образовалось единое дворянское </a:t>
            </a:r>
            <a:r>
              <a:rPr lang="ru-RU" sz="1800" dirty="0" smtClean="0">
                <a:solidFill>
                  <a:schemeClr val="bg1"/>
                </a:solidFill>
                <a:latin typeface="+mj-lt"/>
              </a:rPr>
              <a:t>сословие, которое </a:t>
            </a:r>
            <a:r>
              <a:rPr lang="ru-RU" sz="1800" dirty="0">
                <a:solidFill>
                  <a:schemeClr val="bg1"/>
                </a:solidFill>
                <a:latin typeface="+mj-lt"/>
              </a:rPr>
              <a:t>несло бессрочную </a:t>
            </a:r>
            <a:r>
              <a:rPr lang="ru-RU" sz="1800" dirty="0" smtClean="0">
                <a:solidFill>
                  <a:schemeClr val="bg1"/>
                </a:solidFill>
                <a:latin typeface="+mj-lt"/>
              </a:rPr>
              <a:t>службу</a:t>
            </a:r>
            <a:r>
              <a:rPr lang="ru-RU" sz="1800" dirty="0">
                <a:solidFill>
                  <a:schemeClr val="bg1"/>
                </a:solidFill>
                <a:latin typeface="+mj-lt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53975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4" grpId="0" animBg="1"/>
      <p:bldP spid="15" grpId="0" animBg="1"/>
      <p:bldP spid="17" grpId="0"/>
      <p:bldP spid="18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66046" y="387072"/>
            <a:ext cx="4207883" cy="86177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ru-RU" sz="2800" dirty="0">
                <a:solidFill>
                  <a:srgbClr val="FFDC5A"/>
                </a:solidFill>
                <a:latin typeface="+mj-lt"/>
                <a:ea typeface="Theano Didot" panose="02060603060706020203" pitchFamily="18" charset="0"/>
              </a:rPr>
              <a:t>Российское общество </a:t>
            </a:r>
            <a:r>
              <a:rPr lang="ru-RU" sz="2800" dirty="0" smtClean="0">
                <a:solidFill>
                  <a:srgbClr val="FFDC5A"/>
                </a:solidFill>
                <a:latin typeface="+mj-lt"/>
                <a:ea typeface="Theano Didot" panose="02060603060706020203" pitchFamily="18" charset="0"/>
              </a:rPr>
              <a:t/>
            </a:r>
            <a:br>
              <a:rPr lang="ru-RU" sz="2800" dirty="0" smtClean="0">
                <a:solidFill>
                  <a:srgbClr val="FFDC5A"/>
                </a:solidFill>
                <a:latin typeface="+mj-lt"/>
                <a:ea typeface="Theano Didot" panose="02060603060706020203" pitchFamily="18" charset="0"/>
              </a:rPr>
            </a:br>
            <a:r>
              <a:rPr lang="ru-RU" sz="2800" dirty="0" smtClean="0">
                <a:solidFill>
                  <a:srgbClr val="FFDC5A"/>
                </a:solidFill>
                <a:latin typeface="+mj-lt"/>
                <a:ea typeface="Theano Didot" panose="02060603060706020203" pitchFamily="18" charset="0"/>
              </a:rPr>
              <a:t>в </a:t>
            </a:r>
            <a:r>
              <a:rPr lang="ru-RU" sz="2800" dirty="0">
                <a:solidFill>
                  <a:srgbClr val="FFDC5A"/>
                </a:solidFill>
                <a:latin typeface="+mj-lt"/>
                <a:ea typeface="Theano Didot" panose="02060603060706020203" pitchFamily="18" charset="0"/>
              </a:rPr>
              <a:t>Петровскую эпоху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06045" y="1789974"/>
            <a:ext cx="4926430" cy="830997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83"/>
            <a:r>
              <a:rPr lang="ru-RU" sz="1800" dirty="0">
                <a:solidFill>
                  <a:schemeClr val="bg1"/>
                </a:solidFill>
                <a:latin typeface="+mj-lt"/>
              </a:rPr>
              <a:t>Реформы </a:t>
            </a:r>
            <a:r>
              <a:rPr lang="ru-RU" sz="1800" dirty="0" smtClean="0">
                <a:solidFill>
                  <a:schemeClr val="bg1"/>
                </a:solidFill>
                <a:latin typeface="+mj-lt"/>
              </a:rPr>
              <a:t>Петра </a:t>
            </a:r>
            <a:r>
              <a:rPr lang="en-US" sz="1800" dirty="0" smtClean="0">
                <a:solidFill>
                  <a:schemeClr val="bg1"/>
                </a:solidFill>
                <a:latin typeface="+mj-lt"/>
              </a:rPr>
              <a:t>I </a:t>
            </a:r>
            <a:r>
              <a:rPr lang="ru-RU" sz="1800" dirty="0" smtClean="0">
                <a:solidFill>
                  <a:schemeClr val="bg1"/>
                </a:solidFill>
                <a:latin typeface="+mj-lt"/>
              </a:rPr>
              <a:t>давали </a:t>
            </a:r>
            <a:r>
              <a:rPr lang="ru-RU" sz="1800" dirty="0">
                <a:solidFill>
                  <a:schemeClr val="bg1"/>
                </a:solidFill>
                <a:latin typeface="+mj-lt"/>
              </a:rPr>
              <a:t>возможность выходцам из низов сделать карьеру на государственной службе. </a:t>
            </a:r>
          </a:p>
        </p:txBody>
      </p:sp>
      <p:sp>
        <p:nvSpPr>
          <p:cNvPr id="13" name="Овал 12"/>
          <p:cNvSpPr/>
          <p:nvPr/>
        </p:nvSpPr>
        <p:spPr>
          <a:xfrm>
            <a:off x="368145" y="1902501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83"/>
            <a:r>
              <a:rPr lang="ru-RU" sz="1800" dirty="0">
                <a:solidFill>
                  <a:schemeClr val="tx1"/>
                </a:solidFill>
                <a:latin typeface="+mj-lt"/>
              </a:rPr>
              <a:t>4</a:t>
            </a:r>
          </a:p>
        </p:txBody>
      </p:sp>
      <p:sp>
        <p:nvSpPr>
          <p:cNvPr id="14" name="Овал 13"/>
          <p:cNvSpPr/>
          <p:nvPr/>
        </p:nvSpPr>
        <p:spPr>
          <a:xfrm>
            <a:off x="366046" y="3578060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83"/>
            <a:r>
              <a:rPr lang="ru-RU" sz="1800" dirty="0" smtClean="0">
                <a:solidFill>
                  <a:schemeClr val="tx1"/>
                </a:solidFill>
                <a:latin typeface="+mj-lt"/>
              </a:rPr>
              <a:t>5</a:t>
            </a:r>
            <a:endParaRPr lang="ru-RU" sz="18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06045" y="3432561"/>
            <a:ext cx="4701541" cy="830997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83"/>
            <a:r>
              <a:rPr lang="ru-RU" sz="1800" dirty="0">
                <a:solidFill>
                  <a:schemeClr val="bg1"/>
                </a:solidFill>
                <a:latin typeface="+mj-lt"/>
              </a:rPr>
              <a:t>Родовитые дворяне сохранили </a:t>
            </a:r>
            <a:r>
              <a:rPr lang="ru-RU" sz="1800" dirty="0" smtClean="0">
                <a:solidFill>
                  <a:schemeClr val="bg1"/>
                </a:solidFill>
                <a:latin typeface="+mj-lt"/>
              </a:rPr>
              <a:t>ключевые </a:t>
            </a:r>
            <a:r>
              <a:rPr lang="ru-RU" sz="1800" dirty="0">
                <a:solidFill>
                  <a:schemeClr val="bg1"/>
                </a:solidFill>
                <a:latin typeface="+mj-lt"/>
              </a:rPr>
              <a:t>посты в армии </a:t>
            </a:r>
            <a:r>
              <a:rPr lang="ru-RU" sz="1800" dirty="0" smtClean="0">
                <a:solidFill>
                  <a:schemeClr val="bg1"/>
                </a:solidFill>
                <a:latin typeface="+mj-lt"/>
              </a:rPr>
              <a:t/>
            </a:r>
            <a:br>
              <a:rPr lang="ru-RU" sz="1800" dirty="0" smtClean="0">
                <a:solidFill>
                  <a:schemeClr val="bg1"/>
                </a:solidFill>
                <a:latin typeface="+mj-lt"/>
              </a:rPr>
            </a:br>
            <a:r>
              <a:rPr lang="ru-RU" sz="1800" dirty="0" smtClean="0">
                <a:solidFill>
                  <a:schemeClr val="bg1"/>
                </a:solidFill>
                <a:latin typeface="+mj-lt"/>
              </a:rPr>
              <a:t>и </a:t>
            </a:r>
            <a:r>
              <a:rPr lang="ru-RU" sz="1800" dirty="0">
                <a:solidFill>
                  <a:schemeClr val="bg1"/>
                </a:solidFill>
                <a:latin typeface="+mj-lt"/>
              </a:rPr>
              <a:t>государственном аппарате. </a:t>
            </a:r>
          </a:p>
        </p:txBody>
      </p:sp>
    </p:spTree>
    <p:extLst>
      <p:ext uri="{BB962C8B-B14F-4D97-AF65-F5344CB8AC3E}">
        <p14:creationId xmlns:p14="http://schemas.microsoft.com/office/powerpoint/2010/main" val="2823667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4" grpId="0" animBg="1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8776" y="883444"/>
            <a:ext cx="2908300" cy="3376612"/>
          </a:xfrm>
          <a:prstGeom prst="rect">
            <a:avLst/>
          </a:prstGeom>
        </p:spPr>
      </p:pic>
      <p:pic>
        <p:nvPicPr>
          <p:cNvPr id="10" name="Picture 2" descr="https://anaga.ru/bashkiry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43437" y="883444"/>
            <a:ext cx="2923639" cy="3376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3615267" y="1657653"/>
            <a:ext cx="4870449" cy="182819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66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+mj-lt"/>
              </a:rPr>
              <a:t>При Петре I в Башкирии был </a:t>
            </a:r>
            <a:r>
              <a:rPr lang="ru-RU" sz="1800" dirty="0" smtClean="0">
                <a:solidFill>
                  <a:prstClr val="white"/>
                </a:solidFill>
                <a:latin typeface="+mj-lt"/>
              </a:rPr>
              <a:t>введён </a:t>
            </a:r>
            <a:r>
              <a:rPr lang="ru-RU" sz="1800" dirty="0">
                <a:solidFill>
                  <a:prstClr val="white"/>
                </a:solidFill>
                <a:latin typeface="+mj-lt"/>
              </a:rPr>
              <a:t>налог на цвет глаз. </a:t>
            </a:r>
            <a:endParaRPr lang="ru-RU" sz="1800" dirty="0" smtClean="0">
              <a:solidFill>
                <a:prstClr val="white"/>
              </a:solidFill>
              <a:latin typeface="+mj-lt"/>
            </a:endParaRPr>
          </a:p>
          <a:p>
            <a:pPr defTabSz="685766">
              <a:lnSpc>
                <a:spcPct val="110000"/>
              </a:lnSpc>
            </a:pPr>
            <a:endParaRPr lang="ru-RU" sz="1800" dirty="0" smtClean="0">
              <a:solidFill>
                <a:prstClr val="white"/>
              </a:solidFill>
              <a:latin typeface="+mj-lt"/>
            </a:endParaRPr>
          </a:p>
          <a:p>
            <a:pPr defTabSz="685766">
              <a:lnSpc>
                <a:spcPct val="110000"/>
              </a:lnSpc>
            </a:pPr>
            <a:endParaRPr lang="ru-RU" sz="1800" dirty="0">
              <a:solidFill>
                <a:prstClr val="white"/>
              </a:solidFill>
              <a:latin typeface="+mj-lt"/>
            </a:endParaRPr>
          </a:p>
          <a:p>
            <a:pPr defTabSz="685766">
              <a:lnSpc>
                <a:spcPct val="110000"/>
              </a:lnSpc>
            </a:pPr>
            <a:r>
              <a:rPr lang="ru-RU" sz="1800" dirty="0" smtClean="0">
                <a:solidFill>
                  <a:prstClr val="white"/>
                </a:solidFill>
                <a:latin typeface="+mj-lt"/>
              </a:rPr>
              <a:t>Чем </a:t>
            </a:r>
            <a:r>
              <a:rPr lang="ru-RU" sz="1800" dirty="0">
                <a:solidFill>
                  <a:prstClr val="white"/>
                </a:solidFill>
                <a:latin typeface="+mj-lt"/>
              </a:rPr>
              <a:t>темнее были глаза у человека, </a:t>
            </a:r>
            <a:r>
              <a:rPr lang="ru-RU" sz="1800" dirty="0" smtClean="0">
                <a:solidFill>
                  <a:prstClr val="white"/>
                </a:solidFill>
                <a:latin typeface="+mj-lt"/>
              </a:rPr>
              <a:t/>
            </a:r>
            <a:br>
              <a:rPr lang="ru-RU" sz="1800" dirty="0" smtClean="0">
                <a:solidFill>
                  <a:prstClr val="white"/>
                </a:solidFill>
                <a:latin typeface="+mj-lt"/>
              </a:rPr>
            </a:br>
            <a:r>
              <a:rPr lang="ru-RU" sz="1800" dirty="0" smtClean="0">
                <a:solidFill>
                  <a:prstClr val="white"/>
                </a:solidFill>
                <a:latin typeface="+mj-lt"/>
              </a:rPr>
              <a:t>тем </a:t>
            </a:r>
            <a:r>
              <a:rPr lang="ru-RU" sz="1800" dirty="0">
                <a:solidFill>
                  <a:prstClr val="white"/>
                </a:solidFill>
                <a:latin typeface="+mj-lt"/>
              </a:rPr>
              <a:t>меньше он платил налога. </a:t>
            </a:r>
          </a:p>
        </p:txBody>
      </p:sp>
    </p:spTree>
    <p:extLst>
      <p:ext uri="{BB962C8B-B14F-4D97-AF65-F5344CB8AC3E}">
        <p14:creationId xmlns:p14="http://schemas.microsoft.com/office/powerpoint/2010/main" val="4061529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9144000" cy="51435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63030" y="1709976"/>
            <a:ext cx="7375524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2800" dirty="0" smtClean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Налог на цвет глаз</a:t>
            </a:r>
            <a:endParaRPr lang="ru-RU" sz="2800" dirty="0">
              <a:solidFill>
                <a:srgbClr val="FFDC5A"/>
              </a:solidFill>
              <a:latin typeface="Merriweather"/>
              <a:ea typeface="Theano Didot" panose="02060603060706020203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63030" y="3946423"/>
            <a:ext cx="3340721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Чёрные глаза </a:t>
            </a: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–</a:t>
            </a:r>
            <a:br>
              <a:rPr lang="ru-RU" sz="1800" dirty="0" smtClean="0">
                <a:solidFill>
                  <a:prstClr val="white"/>
                </a:solidFill>
                <a:latin typeface="Merriweather"/>
              </a:rPr>
            </a:b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2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алтына. </a:t>
            </a:r>
          </a:p>
        </p:txBody>
      </p:sp>
      <p:sp>
        <p:nvSpPr>
          <p:cNvPr id="12" name="Овал 11"/>
          <p:cNvSpPr/>
          <p:nvPr/>
        </p:nvSpPr>
        <p:spPr>
          <a:xfrm>
            <a:off x="369285" y="3297483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1632" y="863970"/>
            <a:ext cx="3566468" cy="2122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730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58775" y="1723282"/>
            <a:ext cx="2723502" cy="64633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defTabSz="685766"/>
            <a:r>
              <a:rPr lang="ru-RU" sz="4200" dirty="0">
                <a:solidFill>
                  <a:srgbClr val="FFDC5A"/>
                </a:solidFill>
                <a:latin typeface="+mj-lt"/>
              </a:rPr>
              <a:t>Алтын —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58775" y="2586899"/>
            <a:ext cx="5416138" cy="6129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66">
              <a:lnSpc>
                <a:spcPct val="114000"/>
              </a:lnSpc>
            </a:pPr>
            <a:r>
              <a:rPr lang="ru-RU" sz="1800" dirty="0">
                <a:solidFill>
                  <a:schemeClr val="bg1"/>
                </a:solidFill>
                <a:latin typeface="+mj-lt"/>
              </a:rPr>
              <a:t>это серебряная монета достоинством </a:t>
            </a:r>
            <a:r>
              <a:rPr lang="ru-RU" sz="1800" dirty="0" smtClean="0">
                <a:solidFill>
                  <a:schemeClr val="bg1"/>
                </a:solidFill>
                <a:latin typeface="+mj-lt"/>
              </a:rPr>
              <a:t/>
            </a:r>
            <a:br>
              <a:rPr lang="ru-RU" sz="1800" dirty="0" smtClean="0">
                <a:solidFill>
                  <a:schemeClr val="bg1"/>
                </a:solidFill>
                <a:latin typeface="+mj-lt"/>
              </a:rPr>
            </a:br>
            <a:r>
              <a:rPr lang="ru-RU" sz="1800" dirty="0" smtClean="0">
                <a:solidFill>
                  <a:schemeClr val="bg1"/>
                </a:solidFill>
                <a:latin typeface="+mj-lt"/>
              </a:rPr>
              <a:t>3 </a:t>
            </a:r>
            <a:r>
              <a:rPr lang="ru-RU" sz="1800" dirty="0">
                <a:solidFill>
                  <a:schemeClr val="bg1"/>
                </a:solidFill>
                <a:latin typeface="+mj-lt"/>
              </a:rPr>
              <a:t>копейки.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11" name="Пятиугольник 10"/>
          <p:cNvSpPr/>
          <p:nvPr/>
        </p:nvSpPr>
        <p:spPr>
          <a:xfrm flipH="1">
            <a:off x="5835622" y="1177199"/>
            <a:ext cx="3428694" cy="2819399"/>
          </a:xfrm>
          <a:prstGeom prst="homePlate">
            <a:avLst>
              <a:gd name="adj" fmla="val 27383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05313" y="1643457"/>
            <a:ext cx="4468755" cy="1963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356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BJ">
      <a:majorFont>
        <a:latin typeface="Merriweather"/>
        <a:ea typeface=""/>
        <a:cs typeface=""/>
      </a:majorFont>
      <a:minorFont>
        <a:latin typeface="Roboto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1138</Words>
  <Application>Microsoft Office PowerPoint</Application>
  <PresentationFormat>Экран (16:9)</PresentationFormat>
  <Paragraphs>320</Paragraphs>
  <Slides>65</Slides>
  <Notes>65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65</vt:i4>
      </vt:variant>
    </vt:vector>
  </HeadingPairs>
  <TitlesOfParts>
    <vt:vector size="71" baseType="lpstr">
      <vt:lpstr>Merriweather</vt:lpstr>
      <vt:lpstr>Arial</vt:lpstr>
      <vt:lpstr>Roboto</vt:lpstr>
      <vt:lpstr>Theano Didot</vt:lpstr>
      <vt:lpstr>Calibri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2018-06-29T13:15:48Z</dcterms:created>
  <dcterms:modified xsi:type="dcterms:W3CDTF">2018-06-29T13:16:31Z</dcterms:modified>
</cp:coreProperties>
</file>