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4" r:id="rId2"/>
    <p:sldMasterId id="2147483696" r:id="rId3"/>
  </p:sldMasterIdLst>
  <p:notesMasterIdLst>
    <p:notesMasterId r:id="rId51"/>
  </p:notesMasterIdLst>
  <p:sldIdLst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336" r:id="rId45"/>
    <p:sldId id="337" r:id="rId46"/>
    <p:sldId id="338" r:id="rId47"/>
    <p:sldId id="339" r:id="rId48"/>
    <p:sldId id="340" r:id="rId49"/>
    <p:sldId id="341" r:id="rId5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Merriweather" panose="00000500000000000000" pitchFamily="2" charset="-52"/>
      <p:regular r:id="rId56"/>
      <p:bold r:id="rId57"/>
      <p:italic r:id="rId58"/>
      <p:boldItalic r:id="rId59"/>
    </p:embeddedFont>
    <p:embeddedFont>
      <p:font typeface="Theano Didot" panose="02060603060706020203" pitchFamily="18" charset="0"/>
      <p:regular r:id="rId60"/>
    </p:embeddedFont>
    <p:embeddedFont>
      <p:font typeface="Roboto" panose="02000000000000000000" pitchFamily="2" charset="0"/>
      <p:regular r:id="rId61"/>
      <p:bold r:id="rId62"/>
      <p:italic r:id="rId63"/>
      <p:boldItalic r:id="rId64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1648"/>
    <a:srgbClr val="4E361E"/>
    <a:srgbClr val="003BB2"/>
    <a:srgbClr val="FFDC5A"/>
    <a:srgbClr val="DBB43F"/>
    <a:srgbClr val="6008BA"/>
    <a:srgbClr val="2E2E3A"/>
    <a:srgbClr val="DD4935"/>
    <a:srgbClr val="FF6600"/>
    <a:srgbClr val="8A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0" autoAdjust="0"/>
    <p:restoredTop sz="93689" autoAdjust="0"/>
  </p:normalViewPr>
  <p:slideViewPr>
    <p:cSldViewPr snapToGrid="0" showGuides="1">
      <p:cViewPr varScale="1">
        <p:scale>
          <a:sx n="109" d="100"/>
          <a:sy n="109" d="100"/>
        </p:scale>
        <p:origin x="936" y="102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8.fntdata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3.fntdata"/><Relationship Id="rId6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50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9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01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6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77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118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95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30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004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83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10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1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57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542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717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396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191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699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900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2223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3953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695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1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1555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6946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783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696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7864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44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7610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1813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4064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79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734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14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743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664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3392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8372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250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942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01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53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68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362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140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27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840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562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72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490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89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921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71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477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671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11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97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12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98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4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40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7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366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98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064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36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981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804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6659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70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6062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268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4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397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73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13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3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66"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4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22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избранная рад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8899" y="0"/>
            <a:ext cx="72451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957" y="2048530"/>
            <a:ext cx="4431205" cy="1046440"/>
          </a:xfrm>
          <a:prstGeom prst="rect">
            <a:avLst/>
          </a:prstGeom>
          <a:noFill/>
        </p:spPr>
        <p:txBody>
          <a:bodyPr wrap="square" lIns="360000" tIns="0" rIns="0" bIns="0" rtlCol="0">
            <a:spAutoFit/>
          </a:bodyPr>
          <a:lstStyle/>
          <a:p>
            <a:pPr defTabSz="685783"/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Реформы Избранной </a:t>
            </a:r>
            <a:r>
              <a:rPr lang="ru-RU" sz="34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рады</a:t>
            </a:r>
            <a:endParaRPr lang="ru-RU" sz="34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42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3946" y="1897673"/>
            <a:ext cx="20361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Созыв </a:t>
            </a:r>
          </a:p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Земского </a:t>
            </a:r>
          </a:p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собора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32301" y="376238"/>
            <a:ext cx="2683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Разработчики реформ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знали</a:t>
            </a:r>
            <a:r>
              <a:rPr lang="ru-RU" sz="1400" dirty="0">
                <a:solidFill>
                  <a:srgbClr val="C61648"/>
                </a:solidFill>
              </a:rPr>
              <a:t>, что им предстоит сложная </a:t>
            </a:r>
            <a:r>
              <a:rPr lang="ru-RU" sz="1400" dirty="0" smtClean="0">
                <a:solidFill>
                  <a:srgbClr val="C61648"/>
                </a:solidFill>
              </a:rPr>
              <a:t>и </a:t>
            </a:r>
            <a:r>
              <a:rPr lang="ru-RU" sz="1400" dirty="0">
                <a:solidFill>
                  <a:srgbClr val="C61648"/>
                </a:solidFill>
              </a:rPr>
              <a:t>кропотливая работа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27763" y="2086537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Выполнить работу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можно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было только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при поддержке основной массы населения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5" y="2086540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Собравшиеся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должны были обсудить предстоящие преобразования</a:t>
            </a: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915637" y="853292"/>
            <a:ext cx="1581332" cy="1233245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17" idx="3"/>
          </p:cNvCxnSpPr>
          <p:nvPr/>
        </p:nvCxnSpPr>
        <p:spPr>
          <a:xfrm rot="5400000">
            <a:off x="6053444" y="2828407"/>
            <a:ext cx="1231288" cy="1655763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17" idx="1"/>
            <a:endCxn id="31" idx="2"/>
          </p:cNvCxnSpPr>
          <p:nvPr/>
        </p:nvCxnSpPr>
        <p:spPr>
          <a:xfrm rot="10800000">
            <a:off x="1627982" y="3040648"/>
            <a:ext cx="1674813" cy="1231285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02794" y="379487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В 1549 году боярам, духовенству и служилым людям было приказано собраться в Москве</a:t>
            </a:r>
          </a:p>
        </p:txBody>
      </p:sp>
    </p:spTree>
    <p:extLst>
      <p:ext uri="{BB962C8B-B14F-4D97-AF65-F5344CB8AC3E}">
        <p14:creationId xmlns:p14="http://schemas.microsoft.com/office/powerpoint/2010/main" val="235935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952694"/>
            <a:ext cx="4114800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В 1549 году прошёл </a:t>
            </a:r>
            <a:r>
              <a:rPr lang="ru-RU" sz="1400" dirty="0">
                <a:solidFill>
                  <a:prstClr val="white"/>
                </a:solidFill>
              </a:rPr>
              <a:t>первый в российской истории </a:t>
            </a:r>
            <a:r>
              <a:rPr lang="ru-RU" sz="1400" dirty="0" smtClean="0">
                <a:solidFill>
                  <a:prstClr val="white"/>
                </a:solidFill>
              </a:rPr>
              <a:t>Земский </a:t>
            </a:r>
            <a:r>
              <a:rPr lang="ru-RU" sz="1400" dirty="0">
                <a:solidFill>
                  <a:prstClr val="white"/>
                </a:solidFill>
              </a:rPr>
              <a:t>собор.</a:t>
            </a:r>
          </a:p>
        </p:txBody>
      </p:sp>
      <p:sp>
        <p:nvSpPr>
          <p:cNvPr id="4" name="Овал 3"/>
          <p:cNvSpPr/>
          <p:nvPr/>
        </p:nvSpPr>
        <p:spPr>
          <a:xfrm>
            <a:off x="709160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С. Иванов.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Земский собор.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1908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7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18778"/>
            <a:ext cx="3795822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Иван IV обратился к присутствующим с заявлением, что он осуждает бояр за все злоупотребления.</a:t>
            </a:r>
          </a:p>
        </p:txBody>
      </p:sp>
    </p:spTree>
    <p:extLst>
      <p:ext uri="{BB962C8B-B14F-4D97-AF65-F5344CB8AC3E}">
        <p14:creationId xmlns:p14="http://schemas.microsoft.com/office/powerpoint/2010/main" val="220612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76108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Н.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Неврев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Опричники.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1904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9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05095" y="1647976"/>
            <a:ext cx="73564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Земский собор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8777" y="2676195"/>
            <a:ext cx="2567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Съезжались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представители практически всех слоёв населения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60378" y="2783917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Состав участников определялся властями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3574" y="2783917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Решали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самые важные для государства вопросы</a:t>
            </a:r>
          </a:p>
        </p:txBody>
      </p:sp>
    </p:spTree>
    <p:extLst>
      <p:ext uri="{BB962C8B-B14F-4D97-AF65-F5344CB8AC3E}">
        <p14:creationId xmlns:p14="http://schemas.microsoft.com/office/powerpoint/2010/main" val="3617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6"/>
            <a:ext cx="40112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Судебник 1550 года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9" y="1443506"/>
            <a:ext cx="33287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Увеличивался размер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пожилого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крестьян.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4505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" b="90255" l="8000" r="90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7" t="5134" r="9647" b="9899"/>
          <a:stretch/>
        </p:blipFill>
        <p:spPr>
          <a:xfrm>
            <a:off x="5198278" y="717333"/>
            <a:ext cx="3344285" cy="39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6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29" y="1729642"/>
            <a:ext cx="4100944" cy="1749406"/>
            <a:chOff x="3588329" y="1864725"/>
            <a:chExt cx="4100944" cy="174940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1" y="1864725"/>
              <a:ext cx="4100942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Пожилое </a:t>
              </a:r>
              <a:r>
                <a:rPr lang="ru-RU" sz="4200" dirty="0">
                  <a:solidFill>
                    <a:prstClr val="white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29" y="2666756"/>
              <a:ext cx="3875727" cy="9473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это денежная плата, которую крестьянин отдавал в случае перехода.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62"/>
          <a:stretch/>
        </p:blipFill>
        <p:spPr>
          <a:xfrm>
            <a:off x="569661" y="1398660"/>
            <a:ext cx="1776915" cy="271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6"/>
            <a:ext cx="40112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Судебник 1550 года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9" y="1443506"/>
            <a:ext cx="33287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Увеличивался размер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пожилого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крестьян.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4505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30175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9" y="2294751"/>
            <a:ext cx="33287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Ужесточались наказания за разбойные нападения.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31529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9" y="3148031"/>
            <a:ext cx="33287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Вводились наказания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взятки.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56800" y="400131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53599" y="3991888"/>
            <a:ext cx="28884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Ограничивались права наместников.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" b="90255" l="8000" r="90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7" t="5134" r="9647" b="9899"/>
          <a:stretch/>
        </p:blipFill>
        <p:spPr>
          <a:xfrm>
            <a:off x="5198278" y="717333"/>
            <a:ext cx="3344285" cy="39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0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2061"/>
            <a:ext cx="3795822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Боярская дума стала высшим законодательным органом при царе.</a:t>
            </a:r>
          </a:p>
        </p:txBody>
      </p:sp>
    </p:spTree>
    <p:extLst>
      <p:ext uri="{BB962C8B-B14F-4D97-AF65-F5344CB8AC3E}">
        <p14:creationId xmlns:p14="http://schemas.microsoft.com/office/powerpoint/2010/main" val="418197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803929" y="386414"/>
            <a:ext cx="35362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Система приказов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15444" y="1248253"/>
            <a:ext cx="5110868" cy="677926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67658" y="1587216"/>
            <a:ext cx="1347787" cy="761580"/>
          </a:xfrm>
          <a:prstGeom prst="bentConnector3">
            <a:avLst>
              <a:gd name="adj1" fmla="val 1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7657" y="2102371"/>
            <a:ext cx="3682568" cy="492850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6538" y="1325606"/>
            <a:ext cx="3988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ведении 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каждого приказа находились определённые государственные дела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6082" y="2199348"/>
            <a:ext cx="3305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Посольский приказ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03147" y="2102371"/>
            <a:ext cx="3682568" cy="492850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7657" y="2780295"/>
            <a:ext cx="3682568" cy="492850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03147" y="2780295"/>
            <a:ext cx="3682568" cy="492850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7657" y="3458218"/>
            <a:ext cx="3682568" cy="492850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03147" y="3458218"/>
            <a:ext cx="3682568" cy="492850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7657" y="4136141"/>
            <a:ext cx="3682568" cy="492850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03147" y="4136141"/>
            <a:ext cx="3682568" cy="492850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91572" y="2202899"/>
            <a:ext cx="3305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Отношения с другими странами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56082" y="2872831"/>
            <a:ext cx="3305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Челобитный приказ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803147" y="2876933"/>
            <a:ext cx="368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Контроль государственных учреждений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56082" y="3550754"/>
            <a:ext cx="3305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Разрядный приказ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91572" y="3555264"/>
            <a:ext cx="3305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Назначение воевод, сбор ополчения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56082" y="4228677"/>
            <a:ext cx="3305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Земский приказ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91572" y="4228676"/>
            <a:ext cx="3305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Обеспечение порядка в городах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9" name="Соединительная линия уступом 48"/>
          <p:cNvCxnSpPr/>
          <p:nvPr/>
        </p:nvCxnSpPr>
        <p:spPr>
          <a:xfrm rot="10800000" flipV="1">
            <a:off x="657266" y="2348796"/>
            <a:ext cx="12700" cy="677924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оединительная линия уступом 49"/>
          <p:cNvCxnSpPr>
            <a:stCxn id="36" idx="1"/>
            <a:endCxn id="38" idx="1"/>
          </p:cNvCxnSpPr>
          <p:nvPr/>
        </p:nvCxnSpPr>
        <p:spPr>
          <a:xfrm rot="10800000" flipV="1">
            <a:off x="667657" y="3026719"/>
            <a:ext cx="12700" cy="677923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Соединительная линия уступом 50"/>
          <p:cNvCxnSpPr>
            <a:stCxn id="38" idx="1"/>
            <a:endCxn id="40" idx="1"/>
          </p:cNvCxnSpPr>
          <p:nvPr/>
        </p:nvCxnSpPr>
        <p:spPr>
          <a:xfrm rot="10800000" flipV="1">
            <a:off x="667657" y="3704642"/>
            <a:ext cx="12700" cy="677923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Соединительная линия уступом 51"/>
          <p:cNvCxnSpPr>
            <a:stCxn id="35" idx="3"/>
            <a:endCxn id="34" idx="1"/>
          </p:cNvCxnSpPr>
          <p:nvPr/>
        </p:nvCxnSpPr>
        <p:spPr>
          <a:xfrm>
            <a:off x="4350225" y="2348796"/>
            <a:ext cx="452922" cy="12700"/>
          </a:xfrm>
          <a:prstGeom prst="bentConnector3">
            <a:avLst>
              <a:gd name="adj1" fmla="val 457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ная линия уступом 52"/>
          <p:cNvCxnSpPr/>
          <p:nvPr/>
        </p:nvCxnSpPr>
        <p:spPr>
          <a:xfrm>
            <a:off x="4353757" y="3011488"/>
            <a:ext cx="452922" cy="12700"/>
          </a:xfrm>
          <a:prstGeom prst="bentConnector3">
            <a:avLst>
              <a:gd name="adj1" fmla="val 457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Соединительная линия уступом 53"/>
          <p:cNvCxnSpPr/>
          <p:nvPr/>
        </p:nvCxnSpPr>
        <p:spPr>
          <a:xfrm>
            <a:off x="4353757" y="3709954"/>
            <a:ext cx="452922" cy="12700"/>
          </a:xfrm>
          <a:prstGeom prst="bentConnector3">
            <a:avLst>
              <a:gd name="adj1" fmla="val 457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Соединительная линия уступом 54"/>
          <p:cNvCxnSpPr/>
          <p:nvPr/>
        </p:nvCxnSpPr>
        <p:spPr>
          <a:xfrm>
            <a:off x="4353757" y="4369864"/>
            <a:ext cx="452922" cy="12700"/>
          </a:xfrm>
          <a:prstGeom prst="bentConnector3">
            <a:avLst>
              <a:gd name="adj1" fmla="val 457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4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4" grpId="0"/>
      <p:bldP spid="15" grpId="0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Филькина грамота </a:t>
            </a:r>
            <a:r>
              <a:rPr lang="ru-RU" sz="1800" dirty="0" smtClean="0">
                <a:solidFill>
                  <a:prstClr val="white"/>
                </a:solidFill>
              </a:rPr>
              <a:t>– безграмотно </a:t>
            </a:r>
            <a:r>
              <a:rPr lang="ru-RU" sz="1800" dirty="0">
                <a:solidFill>
                  <a:prstClr val="white"/>
                </a:solidFill>
              </a:rPr>
              <a:t>составленный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и </a:t>
            </a:r>
            <a:r>
              <a:rPr lang="ru-RU" sz="1800" dirty="0">
                <a:solidFill>
                  <a:prstClr val="white"/>
                </a:solidFill>
              </a:rPr>
              <a:t>не имеющий юридической силы </a:t>
            </a:r>
            <a:r>
              <a:rPr lang="ru-RU" sz="1800" dirty="0" smtClean="0">
                <a:solidFill>
                  <a:prstClr val="white"/>
                </a:solidFill>
              </a:rPr>
              <a:t>документ.</a:t>
            </a:r>
            <a:endParaRPr lang="ru-RU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6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8486" y="2238274"/>
            <a:ext cx="3077195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Фактически приказы превратились в промежуточное звено между царём и его подданными.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899" y="934845"/>
            <a:ext cx="5302101" cy="330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0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В 1551 году прошёл церковный собор.</a:t>
            </a:r>
          </a:p>
        </p:txBody>
      </p:sp>
    </p:spTree>
    <p:extLst>
      <p:ext uri="{BB962C8B-B14F-4D97-AF65-F5344CB8AC3E}">
        <p14:creationId xmlns:p14="http://schemas.microsoft.com/office/powerpoint/2010/main" val="1574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8000" r="-4000" b="-1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3952694"/>
            <a:ext cx="4859079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Руководил </a:t>
            </a:r>
            <a:r>
              <a:rPr lang="ru-RU" sz="1400" dirty="0" smtClean="0">
                <a:solidFill>
                  <a:prstClr val="white"/>
                </a:solidFill>
              </a:rPr>
              <a:t>собором </a:t>
            </a:r>
            <a:r>
              <a:rPr lang="ru-RU" sz="1400" dirty="0">
                <a:solidFill>
                  <a:prstClr val="white"/>
                </a:solidFill>
              </a:rPr>
              <a:t>митрополит </a:t>
            </a:r>
            <a:r>
              <a:rPr lang="ru-RU" sz="1400" dirty="0" err="1" smtClean="0">
                <a:solidFill>
                  <a:prstClr val="white"/>
                </a:solidFill>
              </a:rPr>
              <a:t>Макарий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</a:p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при </a:t>
            </a:r>
            <a:r>
              <a:rPr lang="ru-RU" sz="1400" dirty="0">
                <a:solidFill>
                  <a:prstClr val="white"/>
                </a:solidFill>
              </a:rPr>
              <a:t>активном участии Избранной рады и Ивана IV.</a:t>
            </a:r>
          </a:p>
        </p:txBody>
      </p:sp>
      <p:sp>
        <p:nvSpPr>
          <p:cNvPr id="4" name="Овал 3"/>
          <p:cNvSpPr/>
          <p:nvPr/>
        </p:nvSpPr>
        <p:spPr>
          <a:xfrm>
            <a:off x="709160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Митрополит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Макарий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12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6"/>
            <a:ext cx="40112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Стоглав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8" y="1443506"/>
            <a:ext cx="361611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Приведены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 единому образцу церковные обряды.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4505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30175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9" y="2294751"/>
            <a:ext cx="33287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Определены общерусские святые.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31529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9" y="3148031"/>
            <a:ext cx="361611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Разработаны правила поведения для духовенства.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56800" y="400131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53599" y="3991888"/>
            <a:ext cx="38262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Обозначена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просветительская роль церкви.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050" name="Picture 2" descr="https://upload.wikimedia.org/wikipedia/commons/5/51/Stoglav_%28title%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990" y="663086"/>
            <a:ext cx="2551873" cy="387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06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8486" y="2238274"/>
            <a:ext cx="2829505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Результатом </a:t>
            </a:r>
            <a:r>
              <a:rPr lang="ru-RU" sz="1400" dirty="0">
                <a:solidFill>
                  <a:prstClr val="white"/>
                </a:solidFill>
              </a:rPr>
              <a:t>церковной реформы стало создание общих религиозных норм.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28" y="823014"/>
            <a:ext cx="5315272" cy="354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4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05095" y="1647976"/>
            <a:ext cx="73564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Реформы Избранной рады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8777" y="2783917"/>
            <a:ext cx="2567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1550 году прошла военная реформа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60378" y="2676195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время военных действий ограничивалось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местничество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45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29" y="1729642"/>
            <a:ext cx="5024042" cy="1749406"/>
            <a:chOff x="3588329" y="1864725"/>
            <a:chExt cx="5024042" cy="174940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0" y="1864725"/>
              <a:ext cx="5024041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Местничество </a:t>
              </a:r>
              <a:r>
                <a:rPr lang="ru-RU" sz="4200" dirty="0">
                  <a:solidFill>
                    <a:prstClr val="white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29" y="2666756"/>
              <a:ext cx="4534945" cy="9473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это система распределения должностей по происхождению </a:t>
              </a:r>
              <a:endParaRPr lang="ru-RU" sz="1800" dirty="0" smtClean="0">
                <a:solidFill>
                  <a:prstClr val="white"/>
                </a:solidFill>
                <a:latin typeface="Merriweather"/>
              </a:endParaRPr>
            </a:p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и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служебному положению предков.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22" y="1524389"/>
            <a:ext cx="2126194" cy="209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9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05095" y="1647976"/>
            <a:ext cx="73564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Реформы Избранной рады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8777" y="2783917"/>
            <a:ext cx="2567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1550 году прошла военная реформа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60378" y="2676195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время военных действий ограничивалось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местничество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3574" y="2676195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При назначении </a:t>
            </a: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военные должности исходили из таланта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46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С. Иванов.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Смотр служивых людей.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1908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738784"/>
            <a:ext cx="3806456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Избранная тысяча являлась </a:t>
            </a:r>
            <a:r>
              <a:rPr lang="ru-RU" sz="1400" dirty="0">
                <a:solidFill>
                  <a:prstClr val="white"/>
                </a:solidFill>
              </a:rPr>
              <a:t>ядром </a:t>
            </a:r>
            <a:r>
              <a:rPr lang="ru-RU" sz="1400" dirty="0" smtClean="0">
                <a:solidFill>
                  <a:prstClr val="white"/>
                </a:solidFill>
              </a:rPr>
              <a:t>поместного </a:t>
            </a:r>
            <a:r>
              <a:rPr lang="ru-RU" sz="1400" dirty="0">
                <a:solidFill>
                  <a:prstClr val="white"/>
                </a:solidFill>
              </a:rPr>
              <a:t>ополчения и подчинялась непосредственно царю.</a:t>
            </a:r>
          </a:p>
        </p:txBody>
      </p:sp>
    </p:spTree>
    <p:extLst>
      <p:ext uri="{BB962C8B-B14F-4D97-AF65-F5344CB8AC3E}">
        <p14:creationId xmlns:p14="http://schemas.microsoft.com/office/powerpoint/2010/main" val="182521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r="-5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0803"/>
            <a:ext cx="389151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Стрелецкие полки стали первой </a:t>
            </a:r>
            <a:r>
              <a:rPr lang="ru-RU" sz="1400" dirty="0">
                <a:solidFill>
                  <a:prstClr val="white"/>
                </a:solidFill>
              </a:rPr>
              <a:t>попыткой создания регулярной армии.</a:t>
            </a:r>
          </a:p>
        </p:txBody>
      </p:sp>
    </p:spTree>
    <p:extLst>
      <p:ext uri="{BB962C8B-B14F-4D97-AF65-F5344CB8AC3E}">
        <p14:creationId xmlns:p14="http://schemas.microsoft.com/office/powerpoint/2010/main" val="296766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29410"/>
            <a:ext cx="3844636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Филькиной грамотой Иван </a:t>
            </a:r>
            <a:r>
              <a:rPr lang="en-US" sz="1400" dirty="0" smtClean="0">
                <a:solidFill>
                  <a:prstClr val="white"/>
                </a:solidFill>
              </a:rPr>
              <a:t>IV</a:t>
            </a:r>
            <a:r>
              <a:rPr lang="ru-RU" sz="1400" dirty="0" smtClean="0">
                <a:solidFill>
                  <a:prstClr val="white"/>
                </a:solidFill>
              </a:rPr>
              <a:t> называл </a:t>
            </a:r>
            <a:r>
              <a:rPr lang="ru-RU" sz="1400" dirty="0">
                <a:solidFill>
                  <a:prstClr val="white"/>
                </a:solidFill>
              </a:rPr>
              <a:t>письма митрополита </a:t>
            </a:r>
            <a:r>
              <a:rPr lang="ru-RU" sz="1400" dirty="0" smtClean="0">
                <a:solidFill>
                  <a:prstClr val="white"/>
                </a:solidFill>
              </a:rPr>
              <a:t>Филиппа</a:t>
            </a:r>
            <a:r>
              <a:rPr lang="ru-RU" sz="1400" dirty="0">
                <a:solidFill>
                  <a:prstClr val="white"/>
                </a:solidFill>
              </a:rPr>
              <a:t>, считая их ничего не значащими бумажками.</a:t>
            </a:r>
          </a:p>
        </p:txBody>
      </p:sp>
    </p:spTree>
    <p:extLst>
      <p:ext uri="{BB962C8B-B14F-4D97-AF65-F5344CB8AC3E}">
        <p14:creationId xmlns:p14="http://schemas.microsoft.com/office/powerpoint/2010/main" val="332976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29" y="1867870"/>
            <a:ext cx="5024042" cy="1433614"/>
            <a:chOff x="3588329" y="1864725"/>
            <a:chExt cx="5024042" cy="143361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0" y="1864725"/>
              <a:ext cx="5024041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Стрельцы </a:t>
              </a:r>
              <a:r>
                <a:rPr lang="ru-RU" sz="4200" dirty="0">
                  <a:solidFill>
                    <a:prstClr val="white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29" y="2666756"/>
              <a:ext cx="4779494" cy="6315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это постоянное войско, вооружённое огнестрельным оружием.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6"/>
          <a:stretch/>
        </p:blipFill>
        <p:spPr>
          <a:xfrm>
            <a:off x="445661" y="1416387"/>
            <a:ext cx="2024916" cy="231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3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С. Иванов.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Стрельцы.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1906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940803"/>
            <a:ext cx="380645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Стрельцы </a:t>
            </a:r>
            <a:r>
              <a:rPr lang="ru-RU" sz="1400" dirty="0">
                <a:solidFill>
                  <a:prstClr val="white"/>
                </a:solidFill>
              </a:rPr>
              <a:t>набирались из свободного сельского и </a:t>
            </a:r>
            <a:r>
              <a:rPr lang="ru-RU" sz="1400" dirty="0" smtClean="0">
                <a:solidFill>
                  <a:prstClr val="white"/>
                </a:solidFill>
              </a:rPr>
              <a:t>посадского </a:t>
            </a:r>
            <a:r>
              <a:rPr lang="ru-RU" sz="1400" dirty="0">
                <a:solidFill>
                  <a:prstClr val="white"/>
                </a:solidFill>
              </a:rPr>
              <a:t>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46589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С. Иванов.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Царь.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XVI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век.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1902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95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79974" y="3740860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43272" y="3704527"/>
            <a:ext cx="3557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Формировалось новое сословие, представители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которого несли обязательную государеву службу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004823" y="386414"/>
            <a:ext cx="513441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Реформы Избранной рады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4" y="1396871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12" idx="1"/>
          </p:cNvCxnSpPr>
          <p:nvPr/>
        </p:nvCxnSpPr>
        <p:spPr>
          <a:xfrm rot="10800000" flipV="1">
            <a:off x="2015444" y="1735834"/>
            <a:ext cx="12700" cy="1153586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57266" y="3740860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0478" y="1581945"/>
            <a:ext cx="407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1556 году приняли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Уложение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 службе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5691" y="3818213"/>
            <a:ext cx="330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Уравнивались права бояр-вотчинников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помещиков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12" idx="3"/>
          </p:cNvCxnSpPr>
          <p:nvPr/>
        </p:nvCxnSpPr>
        <p:spPr>
          <a:xfrm>
            <a:off x="7126312" y="1735834"/>
            <a:ext cx="12700" cy="1153586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15444" y="2550457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1311" y="2627809"/>
            <a:ext cx="39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 каждых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100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четвертин земли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должен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был явиться один вооружённый конный воин</a:t>
            </a:r>
          </a:p>
        </p:txBody>
      </p:sp>
      <p:cxnSp>
        <p:nvCxnSpPr>
          <p:cNvPr id="18" name="Соединительная линия уступом 17"/>
          <p:cNvCxnSpPr>
            <a:stCxn id="12" idx="1"/>
            <a:endCxn id="35" idx="1"/>
          </p:cNvCxnSpPr>
          <p:nvPr/>
        </p:nvCxnSpPr>
        <p:spPr>
          <a:xfrm rot="10800000" flipV="1">
            <a:off x="657266" y="2889419"/>
            <a:ext cx="1358178" cy="1190403"/>
          </a:xfrm>
          <a:prstGeom prst="bentConnector3">
            <a:avLst>
              <a:gd name="adj1" fmla="val 11683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12" idx="3"/>
            <a:endCxn id="21" idx="3"/>
          </p:cNvCxnSpPr>
          <p:nvPr/>
        </p:nvCxnSpPr>
        <p:spPr>
          <a:xfrm>
            <a:off x="7126312" y="2889420"/>
            <a:ext cx="1337397" cy="1190403"/>
          </a:xfrm>
          <a:prstGeom prst="bentConnector3">
            <a:avLst>
              <a:gd name="adj1" fmla="val 117093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91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  <p:bldP spid="12" grpId="0" animBg="1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05095" y="1647976"/>
            <a:ext cx="73564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Реформы Избранной рады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8777" y="2676195"/>
            <a:ext cx="2567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Низкая эффективность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работы местных органов власти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60378" y="2676195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Проведение реформы местного управления </a:t>
            </a: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1556 году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9313" y="2676195"/>
            <a:ext cx="2614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Упразднено наместническое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правление и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система кормления 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5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8486" y="2238274"/>
            <a:ext cx="2925198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уездах, где существовало частное землевладение, учредили должности </a:t>
            </a:r>
            <a:r>
              <a:rPr lang="ru-RU" sz="1400" dirty="0" smtClean="0">
                <a:solidFill>
                  <a:prstClr val="white"/>
                </a:solidFill>
              </a:rPr>
              <a:t>губных </a:t>
            </a:r>
            <a:r>
              <a:rPr lang="ru-RU" sz="1400" dirty="0">
                <a:solidFill>
                  <a:prstClr val="white"/>
                </a:solidFill>
              </a:rPr>
              <a:t>старост.</a:t>
            </a:r>
          </a:p>
        </p:txBody>
      </p:sp>
      <p:pic>
        <p:nvPicPr>
          <p:cNvPr id="3074" name="Picture 2" descr="Картинки по запросу губной старост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721" y="759378"/>
            <a:ext cx="5316279" cy="358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81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29" y="1867870"/>
            <a:ext cx="5024042" cy="1433614"/>
            <a:chOff x="3588329" y="1864725"/>
            <a:chExt cx="5024042" cy="143361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0" y="1864725"/>
              <a:ext cx="5024041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Губа </a:t>
              </a:r>
              <a:r>
                <a:rPr lang="ru-RU" sz="4200" dirty="0">
                  <a:solidFill>
                    <a:prstClr val="white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29" y="2666756"/>
              <a:ext cx="4779494" cy="6315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это территориальный округ, который совпадал с волостью или уездом.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2" t="6782" r="14197" b="8054"/>
          <a:stretch/>
        </p:blipFill>
        <p:spPr>
          <a:xfrm>
            <a:off x="648218" y="1492583"/>
            <a:ext cx="1554654" cy="234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10793"/>
            <a:ext cx="4593265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Земские </a:t>
            </a:r>
            <a:r>
              <a:rPr lang="ru-RU" sz="1400" dirty="0">
                <a:solidFill>
                  <a:prstClr val="white"/>
                </a:solidFill>
              </a:rPr>
              <a:t>старосты появились в городских общинах и в районах, где черносошные крестьяне составляли большинство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193102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8486" y="2344603"/>
            <a:ext cx="2925198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городах избирали </a:t>
            </a:r>
            <a:r>
              <a:rPr lang="ru-RU" sz="1400" dirty="0" smtClean="0">
                <a:solidFill>
                  <a:prstClr val="white"/>
                </a:solidFill>
              </a:rPr>
              <a:t>городовых приказчиков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1026" name="Picture 2" descr="Картинки по запросу Рязан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36" y="789275"/>
            <a:ext cx="5299364" cy="35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40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4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927" y="1444649"/>
            <a:ext cx="531854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Создание Избранной рады.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8775" y="131666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20375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927" y="2339908"/>
            <a:ext cx="4659327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Укрепление центральной власти.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58775" y="308650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8775" y="396924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5927" y="3220326"/>
            <a:ext cx="568005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Военная реформа.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5927" y="3969244"/>
            <a:ext cx="4659327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Изменения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 местном управлении и налогообложении.</a:t>
            </a:r>
          </a:p>
        </p:txBody>
      </p:sp>
    </p:spTree>
    <p:extLst>
      <p:ext uri="{BB962C8B-B14F-4D97-AF65-F5344CB8AC3E}">
        <p14:creationId xmlns:p14="http://schemas.microsoft.com/office/powerpoint/2010/main" val="7312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9" grpId="0" animBg="1"/>
      <p:bldP spid="11" grpId="0" animBg="1"/>
      <p:bldP spid="18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004803" y="386415"/>
            <a:ext cx="513441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Реформы Избранной рады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5" y="1756929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30749" y="2095892"/>
            <a:ext cx="1384696" cy="1444500"/>
          </a:xfrm>
          <a:prstGeom prst="bentConnector3">
            <a:avLst>
              <a:gd name="adj1" fmla="val 116509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30749" y="3201429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4326" y="1834282"/>
            <a:ext cx="3173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Новые выборные органы имели достаточно широкие полномочия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0334" y="3289877"/>
            <a:ext cx="224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Проведение </a:t>
            </a:r>
          </a:p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суда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40914" y="3201429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50499" y="3278782"/>
            <a:ext cx="224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Контроль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за соблюдением законов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71860" y="3201429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26652" y="3289877"/>
            <a:ext cx="235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Сбор </a:t>
            </a:r>
          </a:p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податей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оединительная линия уступом 21"/>
          <p:cNvCxnSpPr>
            <a:stCxn id="29" idx="3"/>
            <a:endCxn id="19" idx="3"/>
          </p:cNvCxnSpPr>
          <p:nvPr/>
        </p:nvCxnSpPr>
        <p:spPr>
          <a:xfrm>
            <a:off x="7126313" y="2095892"/>
            <a:ext cx="1405285" cy="1444500"/>
          </a:xfrm>
          <a:prstGeom prst="bentConnector3">
            <a:avLst>
              <a:gd name="adj1" fmla="val 116267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29" idx="2"/>
            <a:endCxn id="17" idx="0"/>
          </p:cNvCxnSpPr>
          <p:nvPr/>
        </p:nvCxnSpPr>
        <p:spPr>
          <a:xfrm rot="5400000">
            <a:off x="4187544" y="2818094"/>
            <a:ext cx="766574" cy="96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85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4" grpId="0"/>
      <p:bldP spid="15" grpId="0"/>
      <p:bldP spid="17" grpId="0" animBg="1"/>
      <p:bldP spid="18" grpId="0"/>
      <p:bldP spid="19" grpId="0" animBg="1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10793"/>
            <a:ext cx="4104167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Церковь получила право самостоятельно вершить суд.</a:t>
            </a:r>
          </a:p>
        </p:txBody>
      </p:sp>
    </p:spTree>
    <p:extLst>
      <p:ext uri="{BB962C8B-B14F-4D97-AF65-F5344CB8AC3E}">
        <p14:creationId xmlns:p14="http://schemas.microsoft.com/office/powerpoint/2010/main" val="35978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004803" y="386415"/>
            <a:ext cx="513441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Реформы Избранной рады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5" y="2596908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20359" y="2935871"/>
            <a:ext cx="1395087" cy="1104254"/>
          </a:xfrm>
          <a:prstGeom prst="bentConnector3">
            <a:avLst>
              <a:gd name="adj1" fmla="val 116386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20358" y="3701162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4326" y="2674261"/>
            <a:ext cx="3173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Была установлена единица налогообложения –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соха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0160" y="3886236"/>
            <a:ext cx="2240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Служилая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40914" y="3701162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50499" y="3886235"/>
            <a:ext cx="2240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Церковная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1469" y="3701162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6261" y="3882909"/>
            <a:ext cx="2350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Чёрная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оединительная линия уступом 21"/>
          <p:cNvCxnSpPr>
            <a:stCxn id="29" idx="3"/>
            <a:endCxn id="19" idx="3"/>
          </p:cNvCxnSpPr>
          <p:nvPr/>
        </p:nvCxnSpPr>
        <p:spPr>
          <a:xfrm>
            <a:off x="7126313" y="2935871"/>
            <a:ext cx="1394894" cy="1104254"/>
          </a:xfrm>
          <a:prstGeom prst="bentConnector3">
            <a:avLst>
              <a:gd name="adj1" fmla="val 116388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29" idx="2"/>
            <a:endCxn id="17" idx="0"/>
          </p:cNvCxnSpPr>
          <p:nvPr/>
        </p:nvCxnSpPr>
        <p:spPr>
          <a:xfrm rot="5400000">
            <a:off x="4357667" y="3487950"/>
            <a:ext cx="426328" cy="96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15445" y="1487891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84326" y="1565244"/>
            <a:ext cx="3173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ходе реформ изменился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порядок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налогообложения</a:t>
            </a:r>
          </a:p>
        </p:txBody>
      </p:sp>
      <p:cxnSp>
        <p:nvCxnSpPr>
          <p:cNvPr id="24" name="Соединительная линия уступом 23"/>
          <p:cNvCxnSpPr>
            <a:stCxn id="21" idx="1"/>
            <a:endCxn id="29" idx="1"/>
          </p:cNvCxnSpPr>
          <p:nvPr/>
        </p:nvCxnSpPr>
        <p:spPr>
          <a:xfrm rot="10800000" flipV="1">
            <a:off x="2015445" y="1826853"/>
            <a:ext cx="12700" cy="1109017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21" idx="3"/>
            <a:endCxn id="29" idx="3"/>
          </p:cNvCxnSpPr>
          <p:nvPr/>
        </p:nvCxnSpPr>
        <p:spPr>
          <a:xfrm>
            <a:off x="7126313" y="1826854"/>
            <a:ext cx="12700" cy="1109017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5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4" grpId="0"/>
      <p:bldP spid="15" grpId="0"/>
      <p:bldP spid="17" grpId="0" animBg="1"/>
      <p:bldP spid="18" grpId="0"/>
      <p:bldP spid="19" grpId="0" animBg="1"/>
      <p:bldP spid="20" grpId="0"/>
      <p:bldP spid="21" grpId="0" animBg="1"/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29" y="1846602"/>
            <a:ext cx="4100944" cy="1433614"/>
            <a:chOff x="3588329" y="1864725"/>
            <a:chExt cx="4100944" cy="143361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1" y="1864725"/>
              <a:ext cx="4100942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Тягло </a:t>
              </a:r>
              <a:r>
                <a:rPr lang="ru-RU" sz="4200" dirty="0">
                  <a:solidFill>
                    <a:prstClr val="white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29" y="2666756"/>
              <a:ext cx="3875727" cy="6315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это </a:t>
              </a: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размер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повинностей, взимаемых с </a:t>
              </a: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сохи.</a:t>
              </a:r>
              <a:endParaRPr lang="ru-RU" sz="1800" dirty="0">
                <a:solidFill>
                  <a:prstClr val="white"/>
                </a:solidFill>
                <a:latin typeface="Merriweather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62"/>
          <a:stretch/>
        </p:blipFill>
        <p:spPr>
          <a:xfrm>
            <a:off x="569661" y="1398660"/>
            <a:ext cx="1776915" cy="271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7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5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Избранная рада </a:t>
            </a:r>
            <a:r>
              <a:rPr lang="ru-RU" sz="1800" dirty="0" smtClean="0">
                <a:solidFill>
                  <a:prstClr val="white"/>
                </a:solidFill>
              </a:rPr>
              <a:t>начала </a:t>
            </a:r>
            <a:r>
              <a:rPr lang="ru-RU" sz="1800" dirty="0">
                <a:solidFill>
                  <a:prstClr val="white"/>
                </a:solidFill>
              </a:rPr>
              <a:t>составлять новые </a:t>
            </a:r>
            <a:r>
              <a:rPr lang="ru-RU" sz="1800" dirty="0" smtClean="0">
                <a:solidFill>
                  <a:prstClr val="white"/>
                </a:solidFill>
              </a:rPr>
              <a:t>писцовые </a:t>
            </a: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книги</a:t>
            </a:r>
            <a:r>
              <a:rPr lang="ru-RU" sz="1800" dirty="0">
                <a:solidFill>
                  <a:prstClr val="white"/>
                </a:solidFill>
              </a:rPr>
              <a:t>, в которых содержались сведения об имуществе служилых людей.</a:t>
            </a:r>
          </a:p>
        </p:txBody>
      </p:sp>
    </p:spTree>
    <p:extLst>
      <p:ext uri="{BB962C8B-B14F-4D97-AF65-F5344CB8AC3E}">
        <p14:creationId xmlns:p14="http://schemas.microsoft.com/office/powerpoint/2010/main" val="8284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5000" r="-4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410793"/>
            <a:ext cx="3923414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Реформы наметили </a:t>
            </a:r>
            <a:r>
              <a:rPr lang="ru-RU" sz="1400" dirty="0">
                <a:solidFill>
                  <a:prstClr val="white"/>
                </a:solidFill>
              </a:rPr>
              <a:t>путь развития Российского государства как сословно-представительной </a:t>
            </a:r>
            <a:r>
              <a:rPr lang="ru-RU" sz="1400" dirty="0" smtClean="0">
                <a:solidFill>
                  <a:prstClr val="white"/>
                </a:solidFill>
              </a:rPr>
              <a:t>монархии.</a:t>
            </a:r>
            <a:endParaRPr lang="ru-RU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460733" y="783343"/>
            <a:ext cx="5300490" cy="3582473"/>
            <a:chOff x="3588329" y="663241"/>
            <a:chExt cx="5300490" cy="3582473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1" y="663241"/>
              <a:ext cx="5300488" cy="193899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Сословно-представительная монархия </a:t>
              </a:r>
              <a:r>
                <a:rPr lang="ru-RU" sz="4200" dirty="0">
                  <a:solidFill>
                    <a:prstClr val="white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29" y="2666756"/>
              <a:ext cx="5141001" cy="157895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это </a:t>
              </a: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форма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правления в условиях политической централизации, которая предусматривает участие представителей сословий в составлении законов и управлении страной.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93" y="1752839"/>
            <a:ext cx="1782719" cy="162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8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6" y="372176"/>
            <a:ext cx="593569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Реформы Избранной рады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3" y="1379564"/>
            <a:ext cx="421548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1549 году была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сформирована Избранная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Рада.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36676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3" y="257442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78324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3" y="2567422"/>
            <a:ext cx="440456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Реформы были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направлены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централизацию государства.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3" y="3637749"/>
            <a:ext cx="522558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 проведении реформ власть хотела достичь согласия между интересами государства и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364925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05095" y="1647976"/>
            <a:ext cx="73564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Положение в Российском государстве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6207" y="2783917"/>
            <a:ext cx="2482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1547 году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Москве вспыхнуло восстание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9112" y="2676195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Вызвано оно было недовольством народа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усилением рода Глинских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3574" y="2783917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Усугубилась ситуация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пожаром в Москве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0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8000" r="-2000" b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52694"/>
            <a:ext cx="4752753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Иван IV решился на проведение реформ, которые должны были укрепить центральную власть.</a:t>
            </a:r>
          </a:p>
        </p:txBody>
      </p:sp>
    </p:spTree>
    <p:extLst>
      <p:ext uri="{BB962C8B-B14F-4D97-AF65-F5344CB8AC3E}">
        <p14:creationId xmlns:p14="http://schemas.microsoft.com/office/powerpoint/2010/main" val="414895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1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Создание Избранной рады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5" y="2214132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20359" y="2553095"/>
            <a:ext cx="1395087" cy="966028"/>
          </a:xfrm>
          <a:prstGeom prst="bentConnector3">
            <a:avLst>
              <a:gd name="adj1" fmla="val 116386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20358" y="3180160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6196" y="2291484"/>
            <a:ext cx="3989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1549 году многие из них вошли в состав Избранной рады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9943" y="3257513"/>
            <a:ext cx="224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Митрополит </a:t>
            </a:r>
          </a:p>
          <a:p>
            <a:pPr algn="ctr" defTabSz="685749"/>
            <a:r>
              <a:rPr lang="ru-RU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Макарий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96623" y="4146188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06208" y="4228534"/>
            <a:ext cx="224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Андрей </a:t>
            </a:r>
          </a:p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Курбский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1469" y="3180160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6261" y="3257513"/>
            <a:ext cx="235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Алексей </a:t>
            </a:r>
          </a:p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Адашев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оединительная линия уступом 21"/>
          <p:cNvCxnSpPr>
            <a:stCxn id="29" idx="3"/>
            <a:endCxn id="19" idx="3"/>
          </p:cNvCxnSpPr>
          <p:nvPr/>
        </p:nvCxnSpPr>
        <p:spPr>
          <a:xfrm>
            <a:off x="7126313" y="2553095"/>
            <a:ext cx="1394894" cy="966028"/>
          </a:xfrm>
          <a:prstGeom prst="bentConnector3">
            <a:avLst>
              <a:gd name="adj1" fmla="val 116388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29" idx="2"/>
            <a:endCxn id="17" idx="0"/>
          </p:cNvCxnSpPr>
          <p:nvPr/>
        </p:nvCxnSpPr>
        <p:spPr>
          <a:xfrm rot="5400000">
            <a:off x="3271621" y="2846930"/>
            <a:ext cx="1254130" cy="1344387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77635" y="4146188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97732" y="4223541"/>
            <a:ext cx="224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Иван </a:t>
            </a:r>
          </a:p>
          <a:p>
            <a:pPr algn="ctr" defTabSz="685749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Шереметев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4" name="Соединительная линия уступом 23"/>
          <p:cNvCxnSpPr>
            <a:stCxn id="29" idx="2"/>
            <a:endCxn id="21" idx="0"/>
          </p:cNvCxnSpPr>
          <p:nvPr/>
        </p:nvCxnSpPr>
        <p:spPr>
          <a:xfrm rot="16200000" flipH="1">
            <a:off x="4612126" y="2850810"/>
            <a:ext cx="1254130" cy="1336625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015445" y="1248104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76196" y="1325456"/>
            <a:ext cx="3989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Вокруг молодого царя находились талантливые государственные деятели</a:t>
            </a:r>
          </a:p>
        </p:txBody>
      </p:sp>
      <p:cxnSp>
        <p:nvCxnSpPr>
          <p:cNvPr id="31" name="Соединительная линия уступом 30"/>
          <p:cNvCxnSpPr>
            <a:stCxn id="26" idx="1"/>
            <a:endCxn id="29" idx="1"/>
          </p:cNvCxnSpPr>
          <p:nvPr/>
        </p:nvCxnSpPr>
        <p:spPr>
          <a:xfrm rot="10800000" flipV="1">
            <a:off x="2015445" y="1587067"/>
            <a:ext cx="12700" cy="966028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оединительная линия уступом 31"/>
          <p:cNvCxnSpPr>
            <a:stCxn id="26" idx="3"/>
            <a:endCxn id="29" idx="3"/>
          </p:cNvCxnSpPr>
          <p:nvPr/>
        </p:nvCxnSpPr>
        <p:spPr>
          <a:xfrm>
            <a:off x="7126313" y="1587067"/>
            <a:ext cx="12700" cy="966028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71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4" grpId="0"/>
      <p:bldP spid="15" grpId="0"/>
      <p:bldP spid="17" grpId="0" animBg="1"/>
      <p:bldP spid="18" grpId="0"/>
      <p:bldP spid="19" grpId="0" animBg="1"/>
      <p:bldP spid="20" grpId="0"/>
      <p:bldP spid="21" grpId="0" animBg="1"/>
      <p:bldP spid="23" grpId="0"/>
      <p:bldP spid="26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8486" y="2323338"/>
            <a:ext cx="3077195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Опираясь на советы Избранной </a:t>
            </a:r>
            <a:r>
              <a:rPr lang="ru-RU" sz="1400" dirty="0" smtClean="0">
                <a:solidFill>
                  <a:prstClr val="white"/>
                </a:solidFill>
              </a:rPr>
              <a:t>рады, </a:t>
            </a:r>
            <a:r>
              <a:rPr lang="ru-RU" sz="1400" dirty="0">
                <a:solidFill>
                  <a:prstClr val="white"/>
                </a:solidFill>
              </a:rPr>
              <a:t>Иван IV провёл ряд реформ.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12" y="721734"/>
            <a:ext cx="5275188" cy="370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8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6"/>
            <a:ext cx="358590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Задачи реформ </a:t>
            </a:r>
          </a:p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Избранной рады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9" y="1443506"/>
            <a:ext cx="33287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Ограничение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привилегий аристократии.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4505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30175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9" y="2294751"/>
            <a:ext cx="33287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Укрепление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военно-полицейского аппарата.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31529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9" y="3148031"/>
            <a:ext cx="33287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Упрочение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материальной и финансовой базы.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56800" y="400131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53599" y="3991888"/>
            <a:ext cx="28884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Совершенствование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аппарата управления.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3" b="88364" l="9250" r="8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7" t="5134" r="9647" b="9899"/>
          <a:stretch/>
        </p:blipFill>
        <p:spPr>
          <a:xfrm>
            <a:off x="5198278" y="717333"/>
            <a:ext cx="3344285" cy="39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2170</TotalTime>
  <Words>834</Words>
  <Application>Microsoft Office PowerPoint</Application>
  <PresentationFormat>Экран (16:9)</PresentationFormat>
  <Paragraphs>218</Paragraphs>
  <Slides>47</Slides>
  <Notes>47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47</vt:i4>
      </vt:variant>
    </vt:vector>
  </HeadingPairs>
  <TitlesOfParts>
    <vt:vector size="55" baseType="lpstr">
      <vt:lpstr>Calibri</vt:lpstr>
      <vt:lpstr>Merriweather</vt:lpstr>
      <vt:lpstr>Theano Didot</vt:lpstr>
      <vt:lpstr>Roboto</vt:lpstr>
      <vt:lpstr>Arial</vt:lpstr>
      <vt:lpstr>1_Тема Office</vt:lpstr>
      <vt:lpstr>8_Тема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158</cp:revision>
  <dcterms:created xsi:type="dcterms:W3CDTF">2015-12-14T06:35:07Z</dcterms:created>
  <dcterms:modified xsi:type="dcterms:W3CDTF">2018-03-29T10:52:33Z</dcterms:modified>
</cp:coreProperties>
</file>