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  <p:sldMasterId id="2147483780" r:id="rId3"/>
    <p:sldMasterId id="2147483792" r:id="rId4"/>
    <p:sldMasterId id="2147483804" r:id="rId5"/>
  </p:sldMasterIdLst>
  <p:notesMasterIdLst>
    <p:notesMasterId r:id="rId83"/>
  </p:notesMasterIdLst>
  <p:sldIdLst>
    <p:sldId id="257" r:id="rId6"/>
    <p:sldId id="259" r:id="rId7"/>
    <p:sldId id="333" r:id="rId8"/>
    <p:sldId id="260" r:id="rId9"/>
    <p:sldId id="258" r:id="rId10"/>
    <p:sldId id="261" r:id="rId11"/>
    <p:sldId id="263" r:id="rId12"/>
    <p:sldId id="262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9" r:id="rId28"/>
    <p:sldId id="278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2" r:id="rId61"/>
    <p:sldId id="311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84"/>
      <p:bold r:id="rId85"/>
      <p:italic r:id="rId86"/>
      <p:boldItalic r:id="rId87"/>
    </p:embeddedFont>
    <p:embeddedFont>
      <p:font typeface="Merriweather" panose="00000500000000000000" pitchFamily="2" charset="-52"/>
      <p:regular r:id="rId88"/>
      <p:bold r:id="rId89"/>
      <p:italic r:id="rId90"/>
      <p:boldItalic r:id="rId91"/>
    </p:embeddedFont>
    <p:embeddedFont>
      <p:font typeface="Roboto" panose="02000000000000000000" pitchFamily="2" charset="0"/>
      <p:regular r:id="rId92"/>
      <p:bold r:id="rId93"/>
      <p:italic r:id="rId94"/>
      <p:boldItalic r:id="rId95"/>
    </p:embeddedFont>
    <p:embeddedFont>
      <p:font typeface="Roboto Slab" pitchFamily="2" charset="0"/>
      <p:regular r:id="rId96"/>
      <p:bold r:id="rId97"/>
    </p:embeddedFont>
    <p:embeddedFont>
      <p:font typeface="Tahoma" panose="020B0604030504040204" pitchFamily="34" charset="0"/>
      <p:regular r:id="rId98"/>
      <p:bold r:id="rId99"/>
    </p:embeddedFont>
    <p:embeddedFont>
      <p:font typeface="Theano Didot" panose="020B0604020202020204" charset="0"/>
      <p:regular r:id="rId100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47" userDrawn="1">
          <p15:clr>
            <a:srgbClr val="A4A3A4"/>
          </p15:clr>
        </p15:guide>
        <p15:guide id="8" pos="2069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673"/>
    <a:srgbClr val="FA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24" y="108"/>
      </p:cViewPr>
      <p:guideLst>
        <p:guide orient="horz" pos="237"/>
        <p:guide pos="226"/>
        <p:guide pos="5534"/>
        <p:guide orient="horz" pos="3003"/>
        <p:guide pos="2767"/>
        <p:guide pos="2993"/>
        <p:guide pos="1847"/>
        <p:guide pos="2069"/>
        <p:guide pos="3690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font" Target="fonts/font4.fntdata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font" Target="fonts/font7.fntdata"/><Relationship Id="rId95" Type="http://schemas.openxmlformats.org/officeDocument/2006/relationships/font" Target="fonts/font12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font" Target="fonts/font17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font" Target="fonts/font2.fntdata"/><Relationship Id="rId93" Type="http://schemas.openxmlformats.org/officeDocument/2006/relationships/font" Target="fonts/font10.fntdata"/><Relationship Id="rId98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notesMaster" Target="notesMasters/notesMaster1.xml"/><Relationship Id="rId88" Type="http://schemas.openxmlformats.org/officeDocument/2006/relationships/font" Target="fonts/font5.fntdata"/><Relationship Id="rId91" Type="http://schemas.openxmlformats.org/officeDocument/2006/relationships/font" Target="fonts/font8.fntdata"/><Relationship Id="rId96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font" Target="fonts/font3.fntdata"/><Relationship Id="rId94" Type="http://schemas.openxmlformats.org/officeDocument/2006/relationships/font" Target="fonts/font11.fntdata"/><Relationship Id="rId99" Type="http://schemas.openxmlformats.org/officeDocument/2006/relationships/font" Target="fonts/font16.fntdata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font" Target="fonts/font14.fntdata"/><Relationship Id="rId10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19.11.2018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59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607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03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72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386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938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54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111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34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5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73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6533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701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5866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543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792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787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72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887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282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46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434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51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6353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01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1126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2105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266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6195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978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4281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915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779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5604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8351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6577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6843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7520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7790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791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1172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615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85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4612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9167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010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2239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122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292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4439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727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5093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66856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380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37763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05092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40168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68234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56260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8959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18341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1901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8573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49090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48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9687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1022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5384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95398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5339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0937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88848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93369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35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387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070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349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76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82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70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972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77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97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2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87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056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492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237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956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4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737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422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060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01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509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529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7686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26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2951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48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92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214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7537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091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667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1697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798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319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464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356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034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5842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2290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84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060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9249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354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9526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489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239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48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8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337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g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51325" y="490448"/>
            <a:ext cx="4702175" cy="425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47054"/>
            <a:ext cx="4096492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100" dirty="0">
                <a:latin typeface="+mj-lt"/>
              </a:rPr>
              <a:t>Культурное пространство империи в первой половине XIX века. Художественная культура народов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Художественные стили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66604" y="188457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6604" y="328722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8" idx="3"/>
            <a:endCxn id="17" idx="1"/>
          </p:cNvCxnSpPr>
          <p:nvPr/>
        </p:nvCxnSpPr>
        <p:spPr>
          <a:xfrm>
            <a:off x="4289591" y="2204850"/>
            <a:ext cx="577013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0" idx="3"/>
            <a:endCxn id="19" idx="1"/>
          </p:cNvCxnSpPr>
          <p:nvPr/>
        </p:nvCxnSpPr>
        <p:spPr>
          <a:xfrm>
            <a:off x="4289591" y="3607500"/>
            <a:ext cx="577013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120459" y="1835516"/>
            <a:ext cx="2989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Изображение действительности со всеми её типичными проявлениями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08982" y="3345888"/>
            <a:ext cx="3412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Отображение неблагополучных сторон жизни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2329" y="188457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2329" y="328722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6184" y="2050960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Реализм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4707" y="3453610"/>
            <a:ext cx="3412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Критический реализм</a:t>
            </a:r>
          </a:p>
        </p:txBody>
      </p:sp>
    </p:spTree>
    <p:extLst>
      <p:ext uri="{BB962C8B-B14F-4D97-AF65-F5344CB8AC3E}">
        <p14:creationId xmlns:p14="http://schemas.microsoft.com/office/powerpoint/2010/main" val="402938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5" grpId="0"/>
      <p:bldP spid="24" grpId="0"/>
      <p:bldP spid="18" grpId="0" animBg="1"/>
      <p:bldP spid="20" grpId="0" animBg="1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1000" b="-9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63098"/>
            <a:ext cx="3678865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 творчеством Василия Жуковского связано появление романтизма.</a:t>
            </a:r>
          </a:p>
        </p:txBody>
      </p:sp>
    </p:spTree>
    <p:extLst>
      <p:ext uri="{BB962C8B-B14F-4D97-AF65-F5344CB8AC3E}">
        <p14:creationId xmlns:p14="http://schemas.microsoft.com/office/powerpoint/2010/main" val="337601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9614" y="1673106"/>
            <a:ext cx="2685311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Герои Жуковского словно убегают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от окружающего зла, скрываясь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сказочном мире. </a:t>
            </a:r>
          </a:p>
        </p:txBody>
      </p:sp>
    </p:spTree>
    <p:extLst>
      <p:ext uri="{BB962C8B-B14F-4D97-AF65-F5344CB8AC3E}">
        <p14:creationId xmlns:p14="http://schemas.microsoft.com/office/powerpoint/2010/main" val="267341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33088"/>
            <a:ext cx="4423144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Для произведений Жуковского характерно внимание к фольклору и русским традициям.</a:t>
            </a:r>
          </a:p>
        </p:txBody>
      </p:sp>
    </p:spTree>
    <p:extLst>
      <p:ext uri="{BB962C8B-B14F-4D97-AF65-F5344CB8AC3E}">
        <p14:creationId xmlns:p14="http://schemas.microsoft.com/office/powerpoint/2010/main" val="37892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2044778"/>
            <a:ext cx="4033837" cy="1066010"/>
            <a:chOff x="358776" y="1577920"/>
            <a:chExt cx="4033837" cy="106601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Василий Жуковский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84317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балладе «Светлана» встречаются мистика, народные приметы, суеверия и русский быт. </a:t>
              </a:r>
            </a:p>
          </p:txBody>
        </p:sp>
      </p:grpSp>
      <p:pic>
        <p:nvPicPr>
          <p:cNvPr id="4098" name="Picture 2" descr="ÐÐ°ÑÑÐ¸Ð½ÐºÐ¸ Ð¿Ð¾ Ð·Ð°Ð¿ÑÐ¾ÑÑ Ð±ÑÑÐ»Ð»Ð¾Ð² ÑÐ²ÐµÑÐ»Ð°Ð½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1"/>
          <a:stretch/>
        </p:blipFill>
        <p:spPr bwMode="auto">
          <a:xfrm>
            <a:off x="4751391" y="844771"/>
            <a:ext cx="4392609" cy="347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70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29181"/>
            <a:ext cx="4029740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Представление о самобытности истории России формировалось у читателей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из произведений Михаила Загоскина.</a:t>
            </a:r>
          </a:p>
        </p:txBody>
      </p:sp>
    </p:spTree>
    <p:extLst>
      <p:ext uri="{BB962C8B-B14F-4D97-AF65-F5344CB8AC3E}">
        <p14:creationId xmlns:p14="http://schemas.microsoft.com/office/powerpoint/2010/main" val="57329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523080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Загоскина называли «русским Вальтером Скоттом».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Роман «Юрий Милославский», описывающий события русско-польской войны в период Смуты,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имел невероятный успех.</a:t>
            </a:r>
          </a:p>
        </p:txBody>
      </p:sp>
      <p:pic>
        <p:nvPicPr>
          <p:cNvPr id="5122" name="Picture 2" descr="ÐÐ·Ð´Ð°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895" y="873457"/>
            <a:ext cx="2924179" cy="339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08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8000" b="-1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41836"/>
            <a:ext cx="3763926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Реализм в русской литературе связан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с творчеством Александра Пушкина.</a:t>
            </a:r>
          </a:p>
        </p:txBody>
      </p:sp>
    </p:spTree>
    <p:extLst>
      <p:ext uri="{BB962C8B-B14F-4D97-AF65-F5344CB8AC3E}">
        <p14:creationId xmlns:p14="http://schemas.microsoft.com/office/powerpoint/2010/main" val="190798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9614" y="1153733"/>
            <a:ext cx="2685311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Пушкин помещал своих героев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реальную бытовую среду,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где все события закономерны,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 поступки мотивированы. </a:t>
            </a:r>
          </a:p>
        </p:txBody>
      </p:sp>
    </p:spTree>
    <p:extLst>
      <p:ext uri="{BB962C8B-B14F-4D97-AF65-F5344CB8AC3E}">
        <p14:creationId xmlns:p14="http://schemas.microsoft.com/office/powerpoint/2010/main" val="255723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523080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романе «Евгений Онегин» Пушкин хотел показать кризис, наступивший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дворянской культуре, противостояние личности и общества.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Этот роман критик Белинский назвал «энциклопедией русской жизни».</a:t>
            </a:r>
          </a:p>
        </p:txBody>
      </p:sp>
      <p:pic>
        <p:nvPicPr>
          <p:cNvPr id="6146" name="Picture 2" descr="ÐÐ°ÑÑÐ¸Ð½ÐºÐ¸ Ð¿Ð¾ Ð·Ð°Ð¿ÑÐ¾ÑÑ ÐµÐ²Ð³ÐµÐ½Ð¸Ð¹ Ð¾Ð½ÐµÐ³Ð¸Ð½ Ð¸Ð»Ð»ÑÑÑÑÐ°ÑÐ¸Ð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892" y="873457"/>
            <a:ext cx="2924181" cy="339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47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2023512"/>
            <a:ext cx="4033837" cy="1066010"/>
            <a:chOff x="358776" y="1577920"/>
            <a:chExt cx="4033837" cy="106601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Павел Федотов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84317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Картины Павла Федотова наполнены иронией к современному ему обществу. 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1391" y="844771"/>
            <a:ext cx="4392609" cy="349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5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r="-2000" b="-9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29185"/>
            <a:ext cx="4508205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Михаил Лермонтов после публикации романа «Герой нашего времени» стал известен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как основоположник критического реализма.</a:t>
            </a:r>
          </a:p>
        </p:txBody>
      </p:sp>
    </p:spTree>
    <p:extLst>
      <p:ext uri="{BB962C8B-B14F-4D97-AF65-F5344CB8AC3E}">
        <p14:creationId xmlns:p14="http://schemas.microsoft.com/office/powerpoint/2010/main" val="22888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98861"/>
            <a:ext cx="4033837" cy="1367570"/>
            <a:chOff x="358776" y="1577920"/>
            <a:chExt cx="4033837" cy="136757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«Герой нашего времени»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85877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Григорий Печорин является отражением всего современного Лермонтову поколения. </a:t>
              </a:r>
            </a:p>
          </p:txBody>
        </p:sp>
      </p:grpSp>
      <p:pic>
        <p:nvPicPr>
          <p:cNvPr id="1026" name="Picture 2" descr="ÐÐ°ÑÑÐ¸Ð½ÐºÐ¸ Ð¿Ð¾ Ð·Ð°Ð¿ÑÐ¾ÑÑ Ð¿ÐµÑÐ¾ÑÐ¸Ð½ Ð¸Ð»Ð»ÑÑÑÑÐ°ÑÐ¸Ð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8971" y="844771"/>
            <a:ext cx="4394757" cy="347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83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33467"/>
            <a:ext cx="3297677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жанре критического реализма писал Николай Гоголь.</a:t>
            </a:r>
          </a:p>
        </p:txBody>
      </p:sp>
    </p:spTree>
    <p:extLst>
      <p:ext uri="{BB962C8B-B14F-4D97-AF65-F5344CB8AC3E}">
        <p14:creationId xmlns:p14="http://schemas.microsoft.com/office/powerpoint/2010/main" val="162283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5000" r="-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62482" y="294849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Иллюстрация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 поэме «Мёртвые души»</a:t>
            </a:r>
          </a:p>
        </p:txBody>
      </p:sp>
    </p:spTree>
    <p:extLst>
      <p:ext uri="{BB962C8B-B14F-4D97-AF65-F5344CB8AC3E}">
        <p14:creationId xmlns:p14="http://schemas.microsoft.com/office/powerpoint/2010/main" val="428253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9614" y="949451"/>
            <a:ext cx="2685311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XIX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веке литература стала оказывать огромное влияние на общество.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 многом она формировала мировоззрение людей. </a:t>
            </a:r>
          </a:p>
        </p:txBody>
      </p:sp>
    </p:spTree>
    <p:extLst>
      <p:ext uri="{BB962C8B-B14F-4D97-AF65-F5344CB8AC3E}">
        <p14:creationId xmlns:p14="http://schemas.microsoft.com/office/powerpoint/2010/main" val="32142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98861"/>
            <a:ext cx="4033837" cy="1367570"/>
            <a:chOff x="358776" y="1577920"/>
            <a:chExt cx="4033837" cy="136757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Театральное искусство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85877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1780 году в Москве был открыт Петровский театр. В 1805 году он сгорел. </a:t>
              </a:r>
            </a:p>
          </p:txBody>
        </p:sp>
      </p:grpSp>
      <p:pic>
        <p:nvPicPr>
          <p:cNvPr id="1026" name="Picture 2" descr="https://upload.wikimedia.org/wikipedia/commons/1/1e/Petrovsky_Theatr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6825" y="844771"/>
            <a:ext cx="4387175" cy="347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36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Большой Петровский театр</a:t>
            </a:r>
          </a:p>
        </p:txBody>
      </p:sp>
    </p:spTree>
    <p:extLst>
      <p:ext uri="{BB962C8B-B14F-4D97-AF65-F5344CB8AC3E}">
        <p14:creationId xmlns:p14="http://schemas.microsoft.com/office/powerpoint/2010/main" val="50351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33467"/>
            <a:ext cx="3501957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Самым известным театром Петербурга был Александринский.</a:t>
            </a:r>
          </a:p>
        </p:txBody>
      </p:sp>
    </p:spTree>
    <p:extLst>
      <p:ext uri="{BB962C8B-B14F-4D97-AF65-F5344CB8AC3E}">
        <p14:creationId xmlns:p14="http://schemas.microsoft.com/office/powerpoint/2010/main" val="37632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5000" r="-2000" b="-10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Александра Фёдоровна</a:t>
            </a:r>
          </a:p>
        </p:txBody>
      </p:sp>
    </p:spTree>
    <p:extLst>
      <p:ext uri="{BB962C8B-B14F-4D97-AF65-F5344CB8AC3E}">
        <p14:creationId xmlns:p14="http://schemas.microsoft.com/office/powerpoint/2010/main" val="40838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9614" y="1144006"/>
            <a:ext cx="2685311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Александринский театр не был предназначен для широкой публики. Его посещали представители императорского двора и чиновники. </a:t>
            </a:r>
          </a:p>
        </p:txBody>
      </p:sp>
    </p:spTree>
    <p:extLst>
      <p:ext uri="{BB962C8B-B14F-4D97-AF65-F5344CB8AC3E}">
        <p14:creationId xmlns:p14="http://schemas.microsoft.com/office/powerpoint/2010/main" val="5697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1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795459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Формировалась русская актёрская школа.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Представителем романтизма в театре был актёр Павел Мочалов.</a:t>
            </a:r>
          </a:p>
        </p:txBody>
      </p:sp>
      <p:pic>
        <p:nvPicPr>
          <p:cNvPr id="2050" name="Picture 2" descr="ÐÐ°ÑÑÐ¸Ð½ÐºÐ¸ Ð¿Ð¾ Ð·Ð°Ð¿ÑÐ¾ÑÑ Ð¿Ð°Ð²ÐµÐ» Ð¼Ð¾ÑÐ°Ð»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890" y="870615"/>
            <a:ext cx="2924183" cy="339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28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5000" b="-10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Михаил Семёнович Щепкин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963098"/>
            <a:ext cx="4242391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Щепкин стал родоначальником режиссуры и искусства оформления спектаклей.</a:t>
            </a:r>
          </a:p>
        </p:txBody>
      </p:sp>
    </p:spTree>
    <p:extLst>
      <p:ext uri="{BB962C8B-B14F-4D97-AF65-F5344CB8AC3E}">
        <p14:creationId xmlns:p14="http://schemas.microsoft.com/office/powerpoint/2010/main" val="271745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64211" y="2431018"/>
            <a:ext cx="21595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Наибольшее влияние война 1812 года оказала на музыку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35670" y="2070880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Раньше преобладала бытовая опера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5670" y="2898879"/>
            <a:ext cx="2989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Теперь на первый план вышли сюжеты на тему героического прошлого России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Музыка</a:t>
            </a:r>
          </a:p>
        </p:txBody>
      </p:sp>
    </p:spTree>
    <p:extLst>
      <p:ext uri="{BB962C8B-B14F-4D97-AF65-F5344CB8AC3E}">
        <p14:creationId xmlns:p14="http://schemas.microsoft.com/office/powerpoint/2010/main" val="211008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5" y="1678496"/>
            <a:ext cx="4795132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1815 году была поставлена опера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Катерино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Кавоса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«Иван Сусанин».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сюжету Загоскина Алексей Верстовский написал оперу «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Аскольдова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могила».</a:t>
            </a:r>
          </a:p>
        </p:txBody>
      </p:sp>
      <p:pic>
        <p:nvPicPr>
          <p:cNvPr id="3074" name="Picture 2" descr="Catterino-Cavo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888" y="870615"/>
            <a:ext cx="2915200" cy="339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erstovskij, Aleksej Nikolaevic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886" y="870615"/>
            <a:ext cx="2915202" cy="339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23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25000" r="-2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63098"/>
            <a:ext cx="4019107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Михаил Глинка стал основоположником русской классической музыки.</a:t>
            </a:r>
          </a:p>
        </p:txBody>
      </p:sp>
      <p:sp>
        <p:nvSpPr>
          <p:cNvPr id="8" name="Овал 7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И. Репин.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Михаил Глинка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во время работы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над оперой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«Руслан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 Людмила».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1887</a:t>
            </a:r>
          </a:p>
        </p:txBody>
      </p:sp>
    </p:spTree>
    <p:extLst>
      <p:ext uri="{BB962C8B-B14F-4D97-AF65-F5344CB8AC3E}">
        <p14:creationId xmlns:p14="http://schemas.microsoft.com/office/powerpoint/2010/main" val="112911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9614" y="803762"/>
            <a:ext cx="2685311" cy="352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Оперы «Руслан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Людмила»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«Жизнь за царя» дали начало таким направлениям оперного искусства, как опера-сказка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народная музыкальная драма. </a:t>
            </a:r>
          </a:p>
        </p:txBody>
      </p:sp>
    </p:spTree>
    <p:extLst>
      <p:ext uri="{BB962C8B-B14F-4D97-AF65-F5344CB8AC3E}">
        <p14:creationId xmlns:p14="http://schemas.microsoft.com/office/powerpoint/2010/main" val="171575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8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63098"/>
            <a:ext cx="4486940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Начало реалистическому направлению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музыке положил Александр Даргомыжский.</a:t>
            </a:r>
          </a:p>
        </p:txBody>
      </p:sp>
    </p:spTree>
    <p:extLst>
      <p:ext uri="{BB962C8B-B14F-4D97-AF65-F5344CB8AC3E}">
        <p14:creationId xmlns:p14="http://schemas.microsoft.com/office/powerpoint/2010/main" val="392574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781901"/>
            <a:ext cx="4033837" cy="1604558"/>
            <a:chOff x="358776" y="1577920"/>
            <a:chExt cx="4033837" cy="160455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Александр Даргомыжский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85877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Опера «Русалка» стала первым произведением, которое написано в жанре бытовой психологической драмы. </a:t>
              </a:r>
            </a:p>
          </p:txBody>
        </p:sp>
      </p:grpSp>
      <p:pic>
        <p:nvPicPr>
          <p:cNvPr id="4098" name="Picture 2" descr="ÐÐ°ÑÑÐ¸Ð½ÐºÐ¸ Ð¿Ð¾ Ð·Ð°Ð¿ÑÐ¾ÑÑ ÐºÑÐ°Ð¼ÑÐºÐ¾Ð¹ ÑÑÑÐ°Ð»ÐºÐ¸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0130" y="844770"/>
            <a:ext cx="4393871" cy="347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4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5" y="1678496"/>
            <a:ext cx="4795132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Художники эпохи романтизма стремились отобразить духовный мир человека.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Распространение получил жанр романтического портрета.</a:t>
            </a:r>
          </a:p>
        </p:txBody>
      </p:sp>
      <p:pic>
        <p:nvPicPr>
          <p:cNvPr id="5122" name="Picture 2" descr="ÐÐ²ÑÐ¾Ð¿Ð¾ÑÑÑÐµÑ, 182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884" y="933855"/>
            <a:ext cx="2915204" cy="332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9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 descr="https://upload.wikimedia.org/wikipedia/commons/0/00/Kiprensky_shvabl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9546" y="2571750"/>
            <a:ext cx="2814454" cy="259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6148" name="Picture 4" descr="https://upload.wikimedia.org/wikipedia/commons/thumb/5/56/Kiprensky_Pushkin.jpg/800px-Kiprensky_Pushki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8638" y="0"/>
            <a:ext cx="4291881" cy="517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upload.wikimedia.org/wikipedia/commons/thumb/1/19/Orest_Adamovic_Kiprenskij_001.jpg/800px-Orest_Adamovic_Kiprenskij_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43" y="1"/>
            <a:ext cx="2086305" cy="258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upload.wikimedia.org/wikipedia/commons/thumb/c/ca/Poor_Liza.jpg/800px-Poor_Liz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3242" y="2571750"/>
            <a:ext cx="2086305" cy="259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upload.wikimedia.org/wikipedia/commons/thumb/8/87/Orest_Kiprensky_003.jpg/800px-Orest_Kiprensky_00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9547" y="0"/>
            <a:ext cx="2814453" cy="257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95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523077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Часто обедневшие дворяне стремились заключить брак с дочерями купцов, который позволял им получить богатое приданое.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Купцы получали от такого замужества родовитость потомков.</a:t>
            </a:r>
          </a:p>
        </p:txBody>
      </p: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2"/>
          <a:stretch/>
        </p:blipFill>
        <p:spPr bwMode="auto">
          <a:xfrm>
            <a:off x="342900" y="883444"/>
            <a:ext cx="2924175" cy="338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2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6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Карл Брюллов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963098"/>
            <a:ext cx="3859619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Брюллов сочетал в своих работах элементы классицизма и романтизма.</a:t>
            </a:r>
          </a:p>
        </p:txBody>
      </p:sp>
    </p:spTree>
    <p:extLst>
      <p:ext uri="{BB962C8B-B14F-4D97-AF65-F5344CB8AC3E}">
        <p14:creationId xmlns:p14="http://schemas.microsoft.com/office/powerpoint/2010/main" val="318273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К. Брюллов.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Последний день Помпеи.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1833</a:t>
            </a:r>
          </a:p>
        </p:txBody>
      </p:sp>
    </p:spTree>
    <p:extLst>
      <p:ext uri="{BB962C8B-B14F-4D97-AF65-F5344CB8AC3E}">
        <p14:creationId xmlns:p14="http://schemas.microsoft.com/office/powerpoint/2010/main" val="17191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5000" b="-9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К. Брюллов.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Всадница.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1832</a:t>
            </a:r>
          </a:p>
        </p:txBody>
      </p:sp>
    </p:spTree>
    <p:extLst>
      <p:ext uri="{BB962C8B-B14F-4D97-AF65-F5344CB8AC3E}">
        <p14:creationId xmlns:p14="http://schemas.microsoft.com/office/powerpoint/2010/main" val="255207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8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Александр Иванов</a:t>
            </a:r>
          </a:p>
        </p:txBody>
      </p:sp>
    </p:spTree>
    <p:extLst>
      <p:ext uri="{BB962C8B-B14F-4D97-AF65-F5344CB8AC3E}">
        <p14:creationId xmlns:p14="http://schemas.microsoft.com/office/powerpoint/2010/main" val="379902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А. Иванов.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Явление Христа народу.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1835</a:t>
            </a:r>
          </a:p>
        </p:txBody>
      </p:sp>
    </p:spTree>
    <p:extLst>
      <p:ext uri="{BB962C8B-B14F-4D97-AF65-F5344CB8AC3E}">
        <p14:creationId xmlns:p14="http://schemas.microsoft.com/office/powerpoint/2010/main" val="355085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5" y="1816724"/>
            <a:ext cx="4795132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Павел Федотов стал родоначальником критического реализма в живописи.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Он ввёл драматические сюжеты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бытовой жанр.</a:t>
            </a:r>
          </a:p>
        </p:txBody>
      </p:sp>
      <p:pic>
        <p:nvPicPr>
          <p:cNvPr id="7170" name="Picture 2" descr="Ð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882" y="870615"/>
            <a:ext cx="2915206" cy="339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9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31000" r="-2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П. Федотов.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Свежий кавалер.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1846</a:t>
            </a:r>
          </a:p>
        </p:txBody>
      </p:sp>
    </p:spTree>
    <p:extLst>
      <p:ext uri="{BB962C8B-B14F-4D97-AF65-F5344CB8AC3E}">
        <p14:creationId xmlns:p14="http://schemas.microsoft.com/office/powerpoint/2010/main" val="80098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2000" b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П. Федотов.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Завтрак аристократа.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1850</a:t>
            </a:r>
          </a:p>
        </p:txBody>
      </p:sp>
    </p:spTree>
    <p:extLst>
      <p:ext uri="{BB962C8B-B14F-4D97-AF65-F5344CB8AC3E}">
        <p14:creationId xmlns:p14="http://schemas.microsoft.com/office/powerpoint/2010/main" val="28702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8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Алексей Венецианов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739814"/>
            <a:ext cx="2955851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Родоначальником народно-бытового жанра был Алексей Венецианов.</a:t>
            </a:r>
          </a:p>
        </p:txBody>
      </p:sp>
    </p:spTree>
    <p:extLst>
      <p:ext uri="{BB962C8B-B14F-4D97-AF65-F5344CB8AC3E}">
        <p14:creationId xmlns:p14="http://schemas.microsoft.com/office/powerpoint/2010/main" val="300904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А. Венецианов.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На пашне. Весна.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1820-е</a:t>
            </a:r>
          </a:p>
        </p:txBody>
      </p:sp>
    </p:spTree>
    <p:extLst>
      <p:ext uri="{BB962C8B-B14F-4D97-AF65-F5344CB8AC3E}">
        <p14:creationId xmlns:p14="http://schemas.microsoft.com/office/powerpoint/2010/main" val="233168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7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64211" y="2323296"/>
            <a:ext cx="2159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 архитектуре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в первой трети </a:t>
            </a:r>
          </a:p>
          <a:p>
            <a:pPr algn="ctr"/>
            <a:r>
              <a:rPr lang="en-US" sz="1400" b="1" dirty="0">
                <a:solidFill>
                  <a:prstClr val="black"/>
                </a:solidFill>
              </a:rPr>
              <a:t>XIX</a:t>
            </a:r>
            <a:r>
              <a:rPr lang="ru-RU" sz="1400" b="1" dirty="0">
                <a:solidFill>
                  <a:prstClr val="black"/>
                </a:solidFill>
              </a:rPr>
              <a:t> века господствовал ампир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35670" y="2070880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Массивные, богато украшенные формы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5670" y="300660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Подчёркивание могущества государства, его военной мощи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Архитектура</a:t>
            </a:r>
          </a:p>
        </p:txBody>
      </p:sp>
    </p:spTree>
    <p:extLst>
      <p:ext uri="{BB962C8B-B14F-4D97-AF65-F5344CB8AC3E}">
        <p14:creationId xmlns:p14="http://schemas.microsoft.com/office/powerpoint/2010/main" val="275382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Здание Адмиралтейства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(арх. А. Захаров)</a:t>
            </a:r>
          </a:p>
        </p:txBody>
      </p:sp>
    </p:spTree>
    <p:extLst>
      <p:ext uri="{BB962C8B-B14F-4D97-AF65-F5344CB8AC3E}">
        <p14:creationId xmlns:p14="http://schemas.microsoft.com/office/powerpoint/2010/main" val="98283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Казанский собор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(арх.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А. Воронихин)</a:t>
            </a:r>
          </a:p>
        </p:txBody>
      </p:sp>
    </p:spTree>
    <p:extLst>
      <p:ext uri="{BB962C8B-B14F-4D97-AF65-F5344CB8AC3E}">
        <p14:creationId xmlns:p14="http://schemas.microsoft.com/office/powerpoint/2010/main" val="34060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2079619"/>
            <a:ext cx="4033837" cy="1006058"/>
            <a:chOff x="358776" y="1577920"/>
            <a:chExt cx="4033837" cy="100605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Архитектура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24365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Самым знаменитым архитектором Петербурга был Карл Росси. </a:t>
              </a:r>
            </a:p>
          </p:txBody>
        </p:sp>
      </p:grpSp>
      <p:pic>
        <p:nvPicPr>
          <p:cNvPr id="8194" name="Picture 2" descr="Ross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0131" y="844770"/>
            <a:ext cx="4393870" cy="349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8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Михайловский дворец</a:t>
            </a:r>
          </a:p>
        </p:txBody>
      </p:sp>
    </p:spTree>
    <p:extLst>
      <p:ext uri="{BB962C8B-B14F-4D97-AF65-F5344CB8AC3E}">
        <p14:creationId xmlns:p14="http://schemas.microsoft.com/office/powerpoint/2010/main" val="234431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Дворцовая площадь</a:t>
            </a:r>
          </a:p>
        </p:txBody>
      </p:sp>
    </p:spTree>
    <p:extLst>
      <p:ext uri="{BB962C8B-B14F-4D97-AF65-F5344CB8AC3E}">
        <p14:creationId xmlns:p14="http://schemas.microsoft.com/office/powerpoint/2010/main" val="2290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Здание Главного штаба</a:t>
            </a:r>
          </a:p>
        </p:txBody>
      </p:sp>
    </p:spTree>
    <p:extLst>
      <p:ext uri="{BB962C8B-B14F-4D97-AF65-F5344CB8AC3E}">
        <p14:creationId xmlns:p14="http://schemas.microsoft.com/office/powerpoint/2010/main" val="182144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Сенатская площадь</a:t>
            </a:r>
          </a:p>
        </p:txBody>
      </p:sp>
    </p:spTree>
    <p:extLst>
      <p:ext uri="{BB962C8B-B14F-4D97-AF65-F5344CB8AC3E}">
        <p14:creationId xmlns:p14="http://schemas.microsoft.com/office/powerpoint/2010/main" val="318637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5" y="1667865"/>
            <a:ext cx="4795132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Москве после пожара 1812 года многие здания были реконструированы в стиле ампир.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Комиссию по строительству возглавлял Осип Бове.</a:t>
            </a:r>
          </a:p>
        </p:txBody>
      </p:sp>
      <p:pic>
        <p:nvPicPr>
          <p:cNvPr id="9218" name="Picture 2" descr="ÐÐ°ÑÑÐ¸Ð½ÐºÐ¸ Ð¿Ð¾ Ð·Ð°Ð¿ÑÐ¾ÑÑ Ð¾ÑÐ¸Ð¿ Ð±Ð¾Ð²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880" y="870615"/>
            <a:ext cx="2915208" cy="339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44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Большой театр</a:t>
            </a:r>
          </a:p>
        </p:txBody>
      </p:sp>
    </p:spTree>
    <p:extLst>
      <p:ext uri="{BB962C8B-B14F-4D97-AF65-F5344CB8AC3E}">
        <p14:creationId xmlns:p14="http://schemas.microsoft.com/office/powerpoint/2010/main" val="359507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6" y="1158714"/>
            <a:ext cx="557645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Литература.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0265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181481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261046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1946318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Музыка и театр.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2741969"/>
            <a:ext cx="3641327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Живопись.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58775" y="34057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8775" y="3537283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Архитектура.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5" y="41892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8775" y="4182225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Художественная культура национальных регионов России.</a:t>
            </a:r>
          </a:p>
        </p:txBody>
      </p:sp>
    </p:spTree>
    <p:extLst>
      <p:ext uri="{BB962C8B-B14F-4D97-AF65-F5344CB8AC3E}">
        <p14:creationId xmlns:p14="http://schemas.microsoft.com/office/powerpoint/2010/main" val="159415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Здание Московского университета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на Моховой</a:t>
            </a:r>
          </a:p>
        </p:txBody>
      </p:sp>
    </p:spTree>
    <p:extLst>
      <p:ext uri="{BB962C8B-B14F-4D97-AF65-F5344CB8AC3E}">
        <p14:creationId xmlns:p14="http://schemas.microsoft.com/office/powerpoint/2010/main" val="292323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Архитектура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период правления Николая I появился русско-византийский стиль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Этому способствовала теория «официальной народности»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Архитекторы стремились возродить черты зодчества Древней Руси и Византии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8576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Проект храма Христа Спасителя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(арх. К. Тон)</a:t>
            </a:r>
          </a:p>
        </p:txBody>
      </p:sp>
    </p:spTree>
    <p:extLst>
      <p:ext uri="{BB962C8B-B14F-4D97-AF65-F5344CB8AC3E}">
        <p14:creationId xmlns:p14="http://schemas.microsoft.com/office/powerpoint/2010/main" val="30055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Большой Кремлёвский дворец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(арх. К. Тон)</a:t>
            </a:r>
          </a:p>
        </p:txBody>
      </p:sp>
    </p:spTree>
    <p:extLst>
      <p:ext uri="{BB962C8B-B14F-4D97-AF65-F5344CB8AC3E}">
        <p14:creationId xmlns:p14="http://schemas.microsoft.com/office/powerpoint/2010/main" val="335142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Оружейная палата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(арх. К. Тон)</a:t>
            </a:r>
          </a:p>
        </p:txBody>
      </p:sp>
    </p:spTree>
    <p:extLst>
      <p:ext uri="{BB962C8B-B14F-4D97-AF65-F5344CB8AC3E}">
        <p14:creationId xmlns:p14="http://schemas.microsoft.com/office/powerpoint/2010/main" val="290572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5" y="1667865"/>
            <a:ext cx="4795132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Адам Мицкевич раскрывал в своём творчестве идеи независимости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стремления к свободе.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Классикой являются его поэмы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«Пан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Тадеуш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» и «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Дзяды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».</a:t>
            </a:r>
          </a:p>
        </p:txBody>
      </p:sp>
      <p:pic>
        <p:nvPicPr>
          <p:cNvPr id="11266" name="Picture 2" descr="https://upload.wikimedia.org/wikipedia/commons/3/33/Adam_Mickiewicz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878" y="870615"/>
            <a:ext cx="2915210" cy="339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55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Польская литература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Юлиуш Словацкий наряду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 Мицкевичем был величайшим поэтом эпохи романтизма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 покинул Родину после Польского восстания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1830–1831 годов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Критиковал действия польского дворянства, приведшие Польшу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потере независимости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4393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8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41835"/>
            <a:ext cx="3615070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Основы классической музыки были заложены </a:t>
            </a:r>
            <a:r>
              <a:rPr lang="ru-RU" sz="1400" dirty="0" err="1">
                <a:solidFill>
                  <a:prstClr val="white"/>
                </a:solidFill>
              </a:rPr>
              <a:t>Фридериком</a:t>
            </a:r>
            <a:r>
              <a:rPr lang="ru-RU" sz="1400" dirty="0">
                <a:solidFill>
                  <a:prstClr val="white"/>
                </a:solidFill>
              </a:rPr>
              <a:t> Шопеном.</a:t>
            </a:r>
          </a:p>
        </p:txBody>
      </p:sp>
    </p:spTree>
    <p:extLst>
      <p:ext uri="{BB962C8B-B14F-4D97-AF65-F5344CB8AC3E}">
        <p14:creationId xmlns:p14="http://schemas.microsoft.com/office/powerpoint/2010/main" val="138639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5" y="1519005"/>
            <a:ext cx="4795132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Тарас Шевченко развивал национальную украинскую культуру.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Его произведения «Кобзарь»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«Гайдамаки» написаны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как по-русски, так и на малороссийском наречии.</a:t>
            </a:r>
          </a:p>
        </p:txBody>
      </p:sp>
      <p:pic>
        <p:nvPicPr>
          <p:cNvPr id="16386" name="Picture 2" descr="Taras Shevchenko 1859 (zoom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876" y="870615"/>
            <a:ext cx="2915212" cy="338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0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64211" y="2323296"/>
            <a:ext cx="2159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На развитие еврейской культуры влияла проблема сохранения нации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35670" y="1963158"/>
            <a:ext cx="2989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Религиозные деятели стремились к обособлению еврейской культуры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5670" y="2898879"/>
            <a:ext cx="2989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Светские мыслители настаивали на ассимиляции – смешении культур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Еврейская культура</a:t>
            </a:r>
          </a:p>
        </p:txBody>
      </p:sp>
    </p:spTree>
    <p:extLst>
      <p:ext uri="{BB962C8B-B14F-4D97-AF65-F5344CB8AC3E}">
        <p14:creationId xmlns:p14="http://schemas.microsoft.com/office/powerpoint/2010/main" val="277631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5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4" y="1820796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Русская культура первой половины </a:t>
            </a:r>
          </a:p>
          <a:p>
            <a:pPr defTabSz="685749">
              <a:lnSpc>
                <a:spcPct val="110000"/>
              </a:lnSpc>
            </a:pPr>
            <a:r>
              <a:rPr lang="en-US" sz="1800" dirty="0">
                <a:solidFill>
                  <a:prstClr val="white"/>
                </a:solidFill>
                <a:latin typeface="Merriweather"/>
              </a:rPr>
              <a:t>XIX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века имела свои особенности.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Главной особенностью стала частая смена художественных стилей.</a:t>
            </a:r>
          </a:p>
        </p:txBody>
      </p:sp>
      <p:pic>
        <p:nvPicPr>
          <p:cNvPr id="3074" name="Picture 2" descr="ÐÐ°ÑÑÐ¸Ð½ÐºÐ¸ Ð¿Ð¾ Ð·Ð°Ð¿ÑÐ¾ÑÑ Ð²ÐµÐ½ÐµÑÐ¸Ð°Ð½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898" y="873457"/>
            <a:ext cx="2924177" cy="339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56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2079619"/>
            <a:ext cx="4033837" cy="1006058"/>
            <a:chOff x="358776" y="1577920"/>
            <a:chExt cx="4033837" cy="100605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Еврейская культура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24365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Писатели, которые поддерживали идею ассимиляции, писали на идише. 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31" y="847749"/>
            <a:ext cx="4392614" cy="349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6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5" y="1657231"/>
            <a:ext cx="4795132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Проблема национального языка волновала и армянское население.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литературе происходила борьба между сторонниками новоармянского и древнеармянского языков.</a:t>
            </a:r>
          </a:p>
        </p:txBody>
      </p:sp>
      <p:pic>
        <p:nvPicPr>
          <p:cNvPr id="1843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874" y="870615"/>
            <a:ext cx="2915214" cy="339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93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35066"/>
            <a:ext cx="4033837" cy="1494397"/>
            <a:chOff x="358776" y="1577920"/>
            <a:chExt cx="4033837" cy="149439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Армянская культура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124365"/>
              <a:ext cx="4033837" cy="94795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На новоармянском языке </a:t>
              </a:r>
              <a:r>
                <a:rPr lang="ru-RU" sz="1400" dirty="0" err="1">
                  <a:solidFill>
                    <a:prstClr val="white"/>
                  </a:solidFill>
                </a:rPr>
                <a:t>Хачатур</a:t>
              </a:r>
              <a:r>
                <a:rPr lang="ru-RU" sz="1400" dirty="0">
                  <a:solidFill>
                    <a:prstClr val="white"/>
                  </a:solidFill>
                </a:rPr>
                <a:t> Абовян написал роман «Раны Армении», рассказывающий о событиях перехода Армении под покровительство России. </a:t>
              </a:r>
            </a:p>
          </p:txBody>
        </p:sp>
      </p:grpSp>
      <p:pic>
        <p:nvPicPr>
          <p:cNvPr id="19458" name="Picture 2" descr="Abovianportrai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0131" y="847749"/>
            <a:ext cx="4392614" cy="349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35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3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Иван Айвазовский</a:t>
            </a:r>
          </a:p>
        </p:txBody>
      </p:sp>
    </p:spTree>
    <p:extLst>
      <p:ext uri="{BB962C8B-B14F-4D97-AF65-F5344CB8AC3E}">
        <p14:creationId xmlns:p14="http://schemas.microsoft.com/office/powerpoint/2010/main" val="24420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Татарская культура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Культура волжско-уральских татар развивалась под воздействием исламской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европейской культур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94064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этом регионе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была сильна роль религиозных традиций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9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Ислам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регламентировал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образы в искусстве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7644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9614" y="1165270"/>
            <a:ext cx="2685311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Отличительной особенностью татарской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культуры стало использование арабской письменной графики. </a:t>
            </a:r>
          </a:p>
        </p:txBody>
      </p:sp>
    </p:spTree>
    <p:extLst>
      <p:ext uri="{BB962C8B-B14F-4D97-AF65-F5344CB8AC3E}">
        <p14:creationId xmlns:p14="http://schemas.microsoft.com/office/powerpoint/2010/main" val="34816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4" y="425180"/>
            <a:ext cx="746865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4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Культурное пространство империи </a:t>
            </a:r>
          </a:p>
          <a:p>
            <a:pPr defTabSz="685783"/>
            <a:r>
              <a:rPr lang="ru-RU" sz="24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первой половине XIX века. Художественная культура народов России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745182"/>
            <a:ext cx="527874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Большое влияние на общественную мысль оказывала литература.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75011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4" y="28489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3" y="2858010"/>
            <a:ext cx="626757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Павел Мочалов и Михаил Щепкин стали основоположниками русской актёрской школы.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940777"/>
            <a:ext cx="478765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Развитием русской классической музыки занимался Михаил Глинка.</a:t>
            </a:r>
          </a:p>
        </p:txBody>
      </p:sp>
    </p:spTree>
    <p:extLst>
      <p:ext uri="{BB962C8B-B14F-4D97-AF65-F5344CB8AC3E}">
        <p14:creationId xmlns:p14="http://schemas.microsoft.com/office/powerpoint/2010/main" val="16525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4" y="425180"/>
            <a:ext cx="746865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4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Культурное пространство империи </a:t>
            </a:r>
          </a:p>
          <a:p>
            <a:pPr defTabSz="685783"/>
            <a:r>
              <a:rPr lang="ru-RU" sz="24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первой половине XIX века. Художественная культура народов России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745182"/>
            <a:ext cx="642705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изобразительном искусстве возникли критический реализм и народно-бытовой жанр.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75011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4" y="28489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3" y="2858010"/>
            <a:ext cx="626757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архитектуре в первой трети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XIX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века господствовал ампир.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940777"/>
            <a:ext cx="782743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Писатели и художники присоединённых к России регионов сочетали европейскую и национальную культуры.</a:t>
            </a:r>
          </a:p>
        </p:txBody>
      </p:sp>
    </p:spTree>
    <p:extLst>
      <p:ext uri="{BB962C8B-B14F-4D97-AF65-F5344CB8AC3E}">
        <p14:creationId xmlns:p14="http://schemas.microsoft.com/office/powerpoint/2010/main" val="98762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Художественные стили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24225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6660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660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8" idx="3"/>
            <a:endCxn id="17" idx="1"/>
          </p:cNvCxnSpPr>
          <p:nvPr/>
        </p:nvCxnSpPr>
        <p:spPr>
          <a:xfrm>
            <a:off x="4289591" y="1396772"/>
            <a:ext cx="577013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0" idx="3"/>
            <a:endCxn id="19" idx="1"/>
          </p:cNvCxnSpPr>
          <p:nvPr/>
        </p:nvCxnSpPr>
        <p:spPr>
          <a:xfrm>
            <a:off x="4289591" y="2799422"/>
            <a:ext cx="577013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15" idx="3"/>
            <a:endCxn id="35" idx="1"/>
          </p:cNvCxnSpPr>
          <p:nvPr/>
        </p:nvCxnSpPr>
        <p:spPr>
          <a:xfrm>
            <a:off x="4289591" y="4203931"/>
            <a:ext cx="534634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120459" y="1135160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Служение монарху и своей стране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08982" y="2537810"/>
            <a:ext cx="3412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Обращение к чувствам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и переживаниям людей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59237" y="3940459"/>
            <a:ext cx="3511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Борьба идеального образа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с реальностью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2329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2329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2329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6184" y="1242882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Классицизм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4707" y="2645532"/>
            <a:ext cx="3412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Сентиментализм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00753" y="4050041"/>
            <a:ext cx="2880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Романтизм</a:t>
            </a:r>
          </a:p>
        </p:txBody>
      </p:sp>
    </p:spTree>
    <p:extLst>
      <p:ext uri="{BB962C8B-B14F-4D97-AF65-F5344CB8AC3E}">
        <p14:creationId xmlns:p14="http://schemas.microsoft.com/office/powerpoint/2010/main" val="48697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7" grpId="0" animBg="1"/>
      <p:bldP spid="19" grpId="0" animBg="1"/>
      <p:bldP spid="5" grpId="0"/>
      <p:bldP spid="24" grpId="0"/>
      <p:bldP spid="25" grpId="0"/>
      <p:bldP spid="15" grpId="0" animBg="1"/>
      <p:bldP spid="18" grpId="0" animBg="1"/>
      <p:bldP spid="20" grpId="0" animBg="1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39000" r="-1000" b="-10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К. Брюллов.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Портрет графини Юлии Павловны Самойловой.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1842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963098"/>
            <a:ext cx="5390707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Русский романтизм имел свою особенность – повышенный интерес к истории и народным традициям.</a:t>
            </a:r>
          </a:p>
        </p:txBody>
      </p:sp>
    </p:spTree>
    <p:extLst>
      <p:ext uri="{BB962C8B-B14F-4D97-AF65-F5344CB8AC3E}">
        <p14:creationId xmlns:p14="http://schemas.microsoft.com/office/powerpoint/2010/main" val="312983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3">
      <a:majorFont>
        <a:latin typeface="Kolyada-Medium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3">
      <a:majorFont>
        <a:latin typeface="Kolyada-Medium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3">
      <a:majorFont>
        <a:latin typeface="Kolyada-Medium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3">
      <a:majorFont>
        <a:latin typeface="Kolyada-Medium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1191</Words>
  <Application>Microsoft Office PowerPoint</Application>
  <PresentationFormat>Экран (16:9)</PresentationFormat>
  <Paragraphs>310</Paragraphs>
  <Slides>77</Slides>
  <Notes>77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77</vt:i4>
      </vt:variant>
    </vt:vector>
  </HeadingPairs>
  <TitlesOfParts>
    <vt:vector size="89" baseType="lpstr">
      <vt:lpstr>Roboto Slab</vt:lpstr>
      <vt:lpstr>Theano Didot</vt:lpstr>
      <vt:lpstr>Roboto</vt:lpstr>
      <vt:lpstr>Calibri</vt:lpstr>
      <vt:lpstr>Merriweather</vt:lpstr>
      <vt:lpstr>Arial</vt:lpstr>
      <vt:lpstr>Tahoma</vt:lpstr>
      <vt:lpstr>1_Тема Office</vt:lpstr>
      <vt:lpstr>2_Тема Office</vt:lpstr>
      <vt:lpstr>3_Тема Office</vt:lpstr>
      <vt:lpstr>4_Тема Office</vt:lpstr>
      <vt:lpstr>5_Тема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2018-11-06T07:09:45Z</dcterms:created>
  <dcterms:modified xsi:type="dcterms:W3CDTF">2018-11-19T07:26:30Z</dcterms:modified>
</cp:coreProperties>
</file>