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51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304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erriweather" panose="00000500000000000000" pitchFamily="2" charset="-52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Slab" pitchFamily="2" charset="0"/>
      <p:regular r:id="rId64"/>
      <p:bold r:id="rId65"/>
    </p:embeddedFont>
    <p:embeddedFont>
      <p:font typeface="Tahoma" panose="020B0604030504040204" pitchFamily="34" charset="0"/>
      <p:regular r:id="rId66"/>
      <p:bold r:id="rId67"/>
    </p:embeddedFont>
    <p:embeddedFont>
      <p:font typeface="Theano Didot" panose="020B0604020202020204" charset="0"/>
      <p:regular r:id="rId6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0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0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6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44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07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48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83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9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4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40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51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19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18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02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821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18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55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82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47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93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2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11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44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31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79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270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93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84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14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7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95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37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082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24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95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88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43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86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99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96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98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56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6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73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3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99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71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37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42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7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04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35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0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8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0443" y="476654"/>
            <a:ext cx="4501829" cy="44066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Культурное пространство империи в первой половине XIX века.</a:t>
            </a:r>
          </a:p>
          <a:p>
            <a:r>
              <a:rPr lang="ru-RU" sz="3200" dirty="0">
                <a:latin typeface="+mj-lt"/>
              </a:rPr>
              <a:t>Наука </a:t>
            </a:r>
          </a:p>
          <a:p>
            <a:r>
              <a:rPr lang="ru-RU" sz="3200" dirty="0">
                <a:latin typeface="+mj-lt"/>
              </a:rPr>
              <a:t>и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12450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национального самосознания привёл к усилению интереса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истории.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1816 году была издана «История государства Российского»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Николая Карамзина.</a:t>
            </a:r>
          </a:p>
        </p:txBody>
      </p:sp>
      <p:pic>
        <p:nvPicPr>
          <p:cNvPr id="2050" name="Picture 2" descr="ÐÐ°ÑÑÐ¸Ð½ÐºÐ¸ Ð¿Ð¾ Ð·Ð°Ð¿ÑÐ¾ÑÑ Ð½Ð¸ÐºÐ¾Ð»Ð°Ð¹ ÐºÐ°ÑÐ°Ð¼Ð·Ð¸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6" y="883445"/>
            <a:ext cx="2919455" cy="33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 flipH="1">
            <a:off x="0" y="-24063"/>
            <a:ext cx="9144000" cy="5167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176197"/>
            <a:ext cx="268531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Карамзин стал инициатором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сбора и записи воспоминаний участников событий Отечественной войны 1812 года. </a:t>
            </a:r>
          </a:p>
        </p:txBody>
      </p:sp>
    </p:spTree>
    <p:extLst>
      <p:ext uri="{BB962C8B-B14F-4D97-AF65-F5344CB8AC3E}">
        <p14:creationId xmlns:p14="http://schemas.microsoft.com/office/powerpoint/2010/main" val="24951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7000" r="-2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Тимофей Николаевич Грановский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7671"/>
            <a:ext cx="426365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Грановский считал, что мировая история – это путь всех народов к свободе.</a:t>
            </a:r>
          </a:p>
        </p:txBody>
      </p:sp>
    </p:spTree>
    <p:extLst>
      <p:ext uri="{BB962C8B-B14F-4D97-AF65-F5344CB8AC3E}">
        <p14:creationId xmlns:p14="http://schemas.microsoft.com/office/powerpoint/2010/main" val="11620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9000" r="-2000" b="-1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Иванович Лобачевский</a:t>
            </a:r>
          </a:p>
        </p:txBody>
      </p:sp>
    </p:spTree>
    <p:extLst>
      <p:ext uri="{BB962C8B-B14F-4D97-AF65-F5344CB8AC3E}">
        <p14:creationId xmlns:p14="http://schemas.microsoft.com/office/powerpoint/2010/main" val="28796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12450"/>
            <a:ext cx="456121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Лобачевский создал геометрическую систему, которую назвали неевклидовой геометрией.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Эта система стала основой математической базы современной физики.</a:t>
            </a:r>
          </a:p>
        </p:txBody>
      </p:sp>
      <p:pic>
        <p:nvPicPr>
          <p:cNvPr id="4098" name="Picture 2" descr="https://upload.wikimedia.org/wikipedia/commons/thumb/c/cc/%D0%9B%D0%BE%D0%B1%D0%B0%D1%87%D0%B5%D0%B2%D1%81%D0%BA%D0%B8%D0%B9_%D0%92%D0%BE%D1%80%D0%BE%D0%B1%D1%8C%D1%91%D0%B2%D1%8B_%D0%B3%D0%BE%D1%80%D1%8B.JPG/800px-%D0%9B%D0%BE%D0%B1%D0%B0%D1%87%D0%B5%D0%B2%D1%81%D0%BA%D0%B8%D0%B9_%D0%92%D0%BE%D1%80%D0%BE%D0%B1%D1%8C%D1%91%D0%B2%D1%8B_%D0%B3%D0%BE%D1%80%D1%8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3" y="883445"/>
            <a:ext cx="2905951" cy="34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47671"/>
            <a:ext cx="482718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1802 году Василий Владимирович Петров продемонстрировал явление электрической дуги.</a:t>
            </a:r>
          </a:p>
        </p:txBody>
      </p:sp>
    </p:spTree>
    <p:extLst>
      <p:ext uri="{BB962C8B-B14F-4D97-AF65-F5344CB8AC3E}">
        <p14:creationId xmlns:p14="http://schemas.microsoft.com/office/powerpoint/2010/main" val="12339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Борис Семёнович Якоби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7671"/>
            <a:ext cx="395531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Якоби создал несколько электрических двигателей и пишущий телеграф.</a:t>
            </a:r>
          </a:p>
        </p:txBody>
      </p:sp>
    </p:spTree>
    <p:extLst>
      <p:ext uri="{BB962C8B-B14F-4D97-AF65-F5344CB8AC3E}">
        <p14:creationId xmlns:p14="http://schemas.microsoft.com/office/powerpoint/2010/main" val="19135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12450"/>
            <a:ext cx="456121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Русский инженер Павел Петрович Аносов изучал способы выплавки стали.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стал первым в России, кто использовал микроскоп для исследования структуры стали.</a:t>
            </a:r>
          </a:p>
        </p:txBody>
      </p:sp>
      <p:pic>
        <p:nvPicPr>
          <p:cNvPr id="5122" name="Picture 2" descr="ÐÐ°ÑÑÐ¸Ð½ÐºÐ¸ Ð¿Ð¾ Ð·Ð°Ð¿ÑÐ¾ÑÑ Ð¿Ð°Ð²ÐµÐ» Ð°Ð½Ð¾Ñ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0" y="883446"/>
            <a:ext cx="2905953" cy="341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0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Макет паровоза Черепановых</a:t>
            </a:r>
          </a:p>
        </p:txBody>
      </p:sp>
    </p:spTree>
    <p:extLst>
      <p:ext uri="{BB962C8B-B14F-4D97-AF65-F5344CB8AC3E}">
        <p14:creationId xmlns:p14="http://schemas.microsoft.com/office/powerpoint/2010/main" val="38426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r="-3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Николай Иванович Пирогов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7671"/>
            <a:ext cx="3753293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Николай Иванович Пирогов заложил основы военно-полевой хирургии.</a:t>
            </a:r>
          </a:p>
        </p:txBody>
      </p:sp>
    </p:spTree>
    <p:extLst>
      <p:ext uri="{BB962C8B-B14F-4D97-AF65-F5344CB8AC3E}">
        <p14:creationId xmlns:p14="http://schemas.microsoft.com/office/powerpoint/2010/main" val="21973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8395"/>
            <a:ext cx="3229582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территории Эрмитажа несут службу коты.</a:t>
            </a:r>
          </a:p>
        </p:txBody>
      </p:sp>
    </p:spTree>
    <p:extLst>
      <p:ext uri="{BB962C8B-B14F-4D97-AF65-F5344CB8AC3E}">
        <p14:creationId xmlns:p14="http://schemas.microsoft.com/office/powerpoint/2010/main" val="26721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71941"/>
            <a:ext cx="4561216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время Крымской войны Пирогов стал применять эфирный наркоз при операциях.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использовал гипсовую повязку для лечения переломов.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58" y="883446"/>
            <a:ext cx="2905955" cy="34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46812"/>
            <a:ext cx="4033837" cy="1066010"/>
            <a:chOff x="358776" y="1577920"/>
            <a:chExt cx="4033837" cy="1066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Развитие науки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1839 году открылась одна из крупнейших обсерваторий – Пулковская. </a:t>
              </a:r>
            </a:p>
          </p:txBody>
        </p:sp>
      </p:grpSp>
      <p:pic>
        <p:nvPicPr>
          <p:cNvPr id="6146" name="Picture 2" descr="https://upload.wikimedia.org/wikipedia/commons/thumb/7/70/Ev._Bernardsky._Pulkovo_Observatory_in_1855.jpg/800px-Ev._Bernardsky._Pulkovo_Observatory_in_18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5772" y="844771"/>
            <a:ext cx="4398227" cy="34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8000" r="-2000" b="-10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Яковлевич Струве</a:t>
            </a:r>
          </a:p>
        </p:txBody>
      </p:sp>
    </p:spTree>
    <p:extLst>
      <p:ext uri="{BB962C8B-B14F-4D97-AF65-F5344CB8AC3E}">
        <p14:creationId xmlns:p14="http://schemas.microsoft.com/office/powerpoint/2010/main" val="40304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Развитие науки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Крупные предприниматели оказывали материальную поддержку российской науке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За наиболее важные открытия и изобретения Академия наук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присуждала премии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Правительство также выделяло средства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развитие науки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6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814161"/>
            <a:ext cx="2685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веке российские корабли вышли в Мировой океан. </a:t>
            </a:r>
          </a:p>
        </p:txBody>
      </p:sp>
    </p:spTree>
    <p:extLst>
      <p:ext uri="{BB962C8B-B14F-4D97-AF65-F5344CB8AC3E}">
        <p14:creationId xmlns:p14="http://schemas.microsoft.com/office/powerpoint/2010/main" val="489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thumb/d/d3/Yuriy_Lisyansky_portrait_by_Vladimir_Borovikovsky.jpg/800px-Yuriy_Lisyansky_portrait_by_Vladimir_Borovikovsk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2" cy="51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https://upload.wikimedia.org/wikipedia/commons/thumb/c/cb/Kruzenshtern_I_F.jpg/800px-Kruzenshtern_I_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3672000" y="289984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Крузенштерн (слева) и Юрий Лисянский</a:t>
            </a:r>
          </a:p>
        </p:txBody>
      </p:sp>
    </p:spTree>
    <p:extLst>
      <p:ext uri="{BB962C8B-B14F-4D97-AF65-F5344CB8AC3E}">
        <p14:creationId xmlns:p14="http://schemas.microsoft.com/office/powerpoint/2010/main" val="20317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-10633" y="1467293"/>
            <a:ext cx="4922875" cy="3584693"/>
          </a:xfrm>
          <a:custGeom>
            <a:avLst/>
            <a:gdLst>
              <a:gd name="connsiteX0" fmla="*/ 4922875 w 4922875"/>
              <a:gd name="connsiteY0" fmla="*/ 0 h 3584693"/>
              <a:gd name="connsiteX1" fmla="*/ 4805917 w 4922875"/>
              <a:gd name="connsiteY1" fmla="*/ 53163 h 3584693"/>
              <a:gd name="connsiteX2" fmla="*/ 4720856 w 4922875"/>
              <a:gd name="connsiteY2" fmla="*/ 148856 h 3584693"/>
              <a:gd name="connsiteX3" fmla="*/ 4635796 w 4922875"/>
              <a:gd name="connsiteY3" fmla="*/ 191386 h 3584693"/>
              <a:gd name="connsiteX4" fmla="*/ 4550735 w 4922875"/>
              <a:gd name="connsiteY4" fmla="*/ 74428 h 3584693"/>
              <a:gd name="connsiteX5" fmla="*/ 4497573 w 4922875"/>
              <a:gd name="connsiteY5" fmla="*/ 95693 h 3584693"/>
              <a:gd name="connsiteX6" fmla="*/ 4455042 w 4922875"/>
              <a:gd name="connsiteY6" fmla="*/ 202019 h 3584693"/>
              <a:gd name="connsiteX7" fmla="*/ 4327452 w 4922875"/>
              <a:gd name="connsiteY7" fmla="*/ 308344 h 3584693"/>
              <a:gd name="connsiteX8" fmla="*/ 4253024 w 4922875"/>
              <a:gd name="connsiteY8" fmla="*/ 372140 h 3584693"/>
              <a:gd name="connsiteX9" fmla="*/ 4157331 w 4922875"/>
              <a:gd name="connsiteY9" fmla="*/ 446567 h 3584693"/>
              <a:gd name="connsiteX10" fmla="*/ 4072270 w 4922875"/>
              <a:gd name="connsiteY10" fmla="*/ 552893 h 3584693"/>
              <a:gd name="connsiteX11" fmla="*/ 3997842 w 4922875"/>
              <a:gd name="connsiteY11" fmla="*/ 701749 h 3584693"/>
              <a:gd name="connsiteX12" fmla="*/ 3870252 w 4922875"/>
              <a:gd name="connsiteY12" fmla="*/ 1052623 h 3584693"/>
              <a:gd name="connsiteX13" fmla="*/ 3827721 w 4922875"/>
              <a:gd name="connsiteY13" fmla="*/ 1212112 h 3584693"/>
              <a:gd name="connsiteX14" fmla="*/ 3806456 w 4922875"/>
              <a:gd name="connsiteY14" fmla="*/ 1414130 h 3584693"/>
              <a:gd name="connsiteX15" fmla="*/ 3795824 w 4922875"/>
              <a:gd name="connsiteY15" fmla="*/ 1573619 h 3584693"/>
              <a:gd name="connsiteX16" fmla="*/ 3763926 w 4922875"/>
              <a:gd name="connsiteY16" fmla="*/ 1701209 h 3584693"/>
              <a:gd name="connsiteX17" fmla="*/ 3678866 w 4922875"/>
              <a:gd name="connsiteY17" fmla="*/ 1881963 h 3584693"/>
              <a:gd name="connsiteX18" fmla="*/ 3551275 w 4922875"/>
              <a:gd name="connsiteY18" fmla="*/ 2073349 h 3584693"/>
              <a:gd name="connsiteX19" fmla="*/ 3359889 w 4922875"/>
              <a:gd name="connsiteY19" fmla="*/ 2275367 h 3584693"/>
              <a:gd name="connsiteX20" fmla="*/ 3317359 w 4922875"/>
              <a:gd name="connsiteY20" fmla="*/ 2371060 h 3584693"/>
              <a:gd name="connsiteX21" fmla="*/ 3232298 w 4922875"/>
              <a:gd name="connsiteY21" fmla="*/ 2488019 h 3584693"/>
              <a:gd name="connsiteX22" fmla="*/ 3125973 w 4922875"/>
              <a:gd name="connsiteY22" fmla="*/ 2562447 h 3584693"/>
              <a:gd name="connsiteX23" fmla="*/ 3094075 w 4922875"/>
              <a:gd name="connsiteY23" fmla="*/ 2615609 h 3584693"/>
              <a:gd name="connsiteX24" fmla="*/ 3019647 w 4922875"/>
              <a:gd name="connsiteY24" fmla="*/ 2743200 h 3584693"/>
              <a:gd name="connsiteX25" fmla="*/ 2892056 w 4922875"/>
              <a:gd name="connsiteY25" fmla="*/ 2902688 h 3584693"/>
              <a:gd name="connsiteX26" fmla="*/ 2764466 w 4922875"/>
              <a:gd name="connsiteY26" fmla="*/ 3019647 h 3584693"/>
              <a:gd name="connsiteX27" fmla="*/ 2690038 w 4922875"/>
              <a:gd name="connsiteY27" fmla="*/ 3115340 h 3584693"/>
              <a:gd name="connsiteX28" fmla="*/ 2636875 w 4922875"/>
              <a:gd name="connsiteY28" fmla="*/ 3200400 h 3584693"/>
              <a:gd name="connsiteX29" fmla="*/ 2626242 w 4922875"/>
              <a:gd name="connsiteY29" fmla="*/ 3296093 h 3584693"/>
              <a:gd name="connsiteX30" fmla="*/ 2562447 w 4922875"/>
              <a:gd name="connsiteY30" fmla="*/ 3359888 h 3584693"/>
              <a:gd name="connsiteX31" fmla="*/ 2551814 w 4922875"/>
              <a:gd name="connsiteY31" fmla="*/ 3455581 h 3584693"/>
              <a:gd name="connsiteX32" fmla="*/ 2583712 w 4922875"/>
              <a:gd name="connsiteY32" fmla="*/ 3530009 h 3584693"/>
              <a:gd name="connsiteX33" fmla="*/ 2615610 w 4922875"/>
              <a:gd name="connsiteY33" fmla="*/ 3561907 h 3584693"/>
              <a:gd name="connsiteX34" fmla="*/ 2498652 w 4922875"/>
              <a:gd name="connsiteY34" fmla="*/ 3583172 h 3584693"/>
              <a:gd name="connsiteX35" fmla="*/ 2349796 w 4922875"/>
              <a:gd name="connsiteY35" fmla="*/ 3519377 h 3584693"/>
              <a:gd name="connsiteX36" fmla="*/ 2339163 w 4922875"/>
              <a:gd name="connsiteY36" fmla="*/ 3413051 h 3584693"/>
              <a:gd name="connsiteX37" fmla="*/ 2317898 w 4922875"/>
              <a:gd name="connsiteY37" fmla="*/ 3274828 h 3584693"/>
              <a:gd name="connsiteX38" fmla="*/ 2286000 w 4922875"/>
              <a:gd name="connsiteY38" fmla="*/ 3168502 h 3584693"/>
              <a:gd name="connsiteX39" fmla="*/ 2200940 w 4922875"/>
              <a:gd name="connsiteY39" fmla="*/ 2966484 h 3584693"/>
              <a:gd name="connsiteX40" fmla="*/ 1945759 w 4922875"/>
              <a:gd name="connsiteY40" fmla="*/ 2721935 h 3584693"/>
              <a:gd name="connsiteX41" fmla="*/ 1626782 w 4922875"/>
              <a:gd name="connsiteY41" fmla="*/ 2434856 h 3584693"/>
              <a:gd name="connsiteX42" fmla="*/ 1392866 w 4922875"/>
              <a:gd name="connsiteY42" fmla="*/ 2222205 h 3584693"/>
              <a:gd name="connsiteX43" fmla="*/ 1148317 w 4922875"/>
              <a:gd name="connsiteY43" fmla="*/ 1860698 h 3584693"/>
              <a:gd name="connsiteX44" fmla="*/ 839973 w 4922875"/>
              <a:gd name="connsiteY44" fmla="*/ 1456660 h 3584693"/>
              <a:gd name="connsiteX45" fmla="*/ 489098 w 4922875"/>
              <a:gd name="connsiteY45" fmla="*/ 1233377 h 3584693"/>
              <a:gd name="connsiteX46" fmla="*/ 233917 w 4922875"/>
              <a:gd name="connsiteY46" fmla="*/ 1148316 h 3584693"/>
              <a:gd name="connsiteX47" fmla="*/ 0 w 4922875"/>
              <a:gd name="connsiteY47" fmla="*/ 1095154 h 358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2875" h="3584693">
                <a:moveTo>
                  <a:pt x="4922875" y="0"/>
                </a:moveTo>
                <a:cubicBezTo>
                  <a:pt x="4881231" y="14177"/>
                  <a:pt x="4839587" y="28354"/>
                  <a:pt x="4805917" y="53163"/>
                </a:cubicBezTo>
                <a:cubicBezTo>
                  <a:pt x="4772247" y="77972"/>
                  <a:pt x="4749209" y="125819"/>
                  <a:pt x="4720856" y="148856"/>
                </a:cubicBezTo>
                <a:cubicBezTo>
                  <a:pt x="4692502" y="171893"/>
                  <a:pt x="4664149" y="203791"/>
                  <a:pt x="4635796" y="191386"/>
                </a:cubicBezTo>
                <a:cubicBezTo>
                  <a:pt x="4607443" y="178981"/>
                  <a:pt x="4573772" y="90377"/>
                  <a:pt x="4550735" y="74428"/>
                </a:cubicBezTo>
                <a:cubicBezTo>
                  <a:pt x="4527698" y="58479"/>
                  <a:pt x="4513522" y="74428"/>
                  <a:pt x="4497573" y="95693"/>
                </a:cubicBezTo>
                <a:cubicBezTo>
                  <a:pt x="4481624" y="116958"/>
                  <a:pt x="4483396" y="166577"/>
                  <a:pt x="4455042" y="202019"/>
                </a:cubicBezTo>
                <a:cubicBezTo>
                  <a:pt x="4426688" y="237461"/>
                  <a:pt x="4361122" y="279991"/>
                  <a:pt x="4327452" y="308344"/>
                </a:cubicBezTo>
                <a:cubicBezTo>
                  <a:pt x="4293782" y="336698"/>
                  <a:pt x="4281377" y="349103"/>
                  <a:pt x="4253024" y="372140"/>
                </a:cubicBezTo>
                <a:cubicBezTo>
                  <a:pt x="4224670" y="395177"/>
                  <a:pt x="4187457" y="416442"/>
                  <a:pt x="4157331" y="446567"/>
                </a:cubicBezTo>
                <a:cubicBezTo>
                  <a:pt x="4127205" y="476692"/>
                  <a:pt x="4098851" y="510363"/>
                  <a:pt x="4072270" y="552893"/>
                </a:cubicBezTo>
                <a:cubicBezTo>
                  <a:pt x="4045688" y="595423"/>
                  <a:pt x="4031512" y="618461"/>
                  <a:pt x="3997842" y="701749"/>
                </a:cubicBezTo>
                <a:cubicBezTo>
                  <a:pt x="3964172" y="785037"/>
                  <a:pt x="3898605" y="967563"/>
                  <a:pt x="3870252" y="1052623"/>
                </a:cubicBezTo>
                <a:cubicBezTo>
                  <a:pt x="3841899" y="1137683"/>
                  <a:pt x="3838354" y="1151861"/>
                  <a:pt x="3827721" y="1212112"/>
                </a:cubicBezTo>
                <a:cubicBezTo>
                  <a:pt x="3817088" y="1272363"/>
                  <a:pt x="3811772" y="1353879"/>
                  <a:pt x="3806456" y="1414130"/>
                </a:cubicBezTo>
                <a:cubicBezTo>
                  <a:pt x="3801140" y="1474381"/>
                  <a:pt x="3802912" y="1525773"/>
                  <a:pt x="3795824" y="1573619"/>
                </a:cubicBezTo>
                <a:cubicBezTo>
                  <a:pt x="3788736" y="1621466"/>
                  <a:pt x="3783419" y="1649818"/>
                  <a:pt x="3763926" y="1701209"/>
                </a:cubicBezTo>
                <a:cubicBezTo>
                  <a:pt x="3744433" y="1752600"/>
                  <a:pt x="3714308" y="1819940"/>
                  <a:pt x="3678866" y="1881963"/>
                </a:cubicBezTo>
                <a:cubicBezTo>
                  <a:pt x="3643424" y="1943986"/>
                  <a:pt x="3604438" y="2007782"/>
                  <a:pt x="3551275" y="2073349"/>
                </a:cubicBezTo>
                <a:cubicBezTo>
                  <a:pt x="3498112" y="2138916"/>
                  <a:pt x="3398875" y="2225749"/>
                  <a:pt x="3359889" y="2275367"/>
                </a:cubicBezTo>
                <a:cubicBezTo>
                  <a:pt x="3320903" y="2324985"/>
                  <a:pt x="3338624" y="2335618"/>
                  <a:pt x="3317359" y="2371060"/>
                </a:cubicBezTo>
                <a:cubicBezTo>
                  <a:pt x="3296094" y="2406502"/>
                  <a:pt x="3264196" y="2456121"/>
                  <a:pt x="3232298" y="2488019"/>
                </a:cubicBezTo>
                <a:cubicBezTo>
                  <a:pt x="3200400" y="2519917"/>
                  <a:pt x="3149010" y="2541182"/>
                  <a:pt x="3125973" y="2562447"/>
                </a:cubicBezTo>
                <a:cubicBezTo>
                  <a:pt x="3102936" y="2583712"/>
                  <a:pt x="3111796" y="2585484"/>
                  <a:pt x="3094075" y="2615609"/>
                </a:cubicBezTo>
                <a:cubicBezTo>
                  <a:pt x="3076354" y="2645735"/>
                  <a:pt x="3053317" y="2695354"/>
                  <a:pt x="3019647" y="2743200"/>
                </a:cubicBezTo>
                <a:cubicBezTo>
                  <a:pt x="2985977" y="2791046"/>
                  <a:pt x="2934586" y="2856614"/>
                  <a:pt x="2892056" y="2902688"/>
                </a:cubicBezTo>
                <a:cubicBezTo>
                  <a:pt x="2849526" y="2948763"/>
                  <a:pt x="2798136" y="2984205"/>
                  <a:pt x="2764466" y="3019647"/>
                </a:cubicBezTo>
                <a:cubicBezTo>
                  <a:pt x="2730796" y="3055089"/>
                  <a:pt x="2711303" y="3085215"/>
                  <a:pt x="2690038" y="3115340"/>
                </a:cubicBezTo>
                <a:cubicBezTo>
                  <a:pt x="2668773" y="3145466"/>
                  <a:pt x="2647508" y="3170275"/>
                  <a:pt x="2636875" y="3200400"/>
                </a:cubicBezTo>
                <a:cubicBezTo>
                  <a:pt x="2626242" y="3230526"/>
                  <a:pt x="2638647" y="3269512"/>
                  <a:pt x="2626242" y="3296093"/>
                </a:cubicBezTo>
                <a:cubicBezTo>
                  <a:pt x="2613837" y="3322674"/>
                  <a:pt x="2574852" y="3333307"/>
                  <a:pt x="2562447" y="3359888"/>
                </a:cubicBezTo>
                <a:cubicBezTo>
                  <a:pt x="2550042" y="3386469"/>
                  <a:pt x="2548270" y="3427228"/>
                  <a:pt x="2551814" y="3455581"/>
                </a:cubicBezTo>
                <a:cubicBezTo>
                  <a:pt x="2555358" y="3483934"/>
                  <a:pt x="2573079" y="3512288"/>
                  <a:pt x="2583712" y="3530009"/>
                </a:cubicBezTo>
                <a:cubicBezTo>
                  <a:pt x="2594345" y="3547730"/>
                  <a:pt x="2629787" y="3553047"/>
                  <a:pt x="2615610" y="3561907"/>
                </a:cubicBezTo>
                <a:cubicBezTo>
                  <a:pt x="2601433" y="3570768"/>
                  <a:pt x="2542954" y="3590260"/>
                  <a:pt x="2498652" y="3583172"/>
                </a:cubicBezTo>
                <a:cubicBezTo>
                  <a:pt x="2454350" y="3576084"/>
                  <a:pt x="2376377" y="3547731"/>
                  <a:pt x="2349796" y="3519377"/>
                </a:cubicBezTo>
                <a:cubicBezTo>
                  <a:pt x="2323214" y="3491024"/>
                  <a:pt x="2344479" y="3453809"/>
                  <a:pt x="2339163" y="3413051"/>
                </a:cubicBezTo>
                <a:cubicBezTo>
                  <a:pt x="2333847" y="3372293"/>
                  <a:pt x="2326758" y="3315586"/>
                  <a:pt x="2317898" y="3274828"/>
                </a:cubicBezTo>
                <a:cubicBezTo>
                  <a:pt x="2309038" y="3234070"/>
                  <a:pt x="2305493" y="3219893"/>
                  <a:pt x="2286000" y="3168502"/>
                </a:cubicBezTo>
                <a:cubicBezTo>
                  <a:pt x="2266507" y="3117111"/>
                  <a:pt x="2257647" y="3040912"/>
                  <a:pt x="2200940" y="2966484"/>
                </a:cubicBezTo>
                <a:cubicBezTo>
                  <a:pt x="2144233" y="2892056"/>
                  <a:pt x="2041452" y="2810540"/>
                  <a:pt x="1945759" y="2721935"/>
                </a:cubicBezTo>
                <a:cubicBezTo>
                  <a:pt x="1850066" y="2633330"/>
                  <a:pt x="1626782" y="2434856"/>
                  <a:pt x="1626782" y="2434856"/>
                </a:cubicBezTo>
                <a:cubicBezTo>
                  <a:pt x="1534633" y="2351568"/>
                  <a:pt x="1472610" y="2317898"/>
                  <a:pt x="1392866" y="2222205"/>
                </a:cubicBezTo>
                <a:cubicBezTo>
                  <a:pt x="1313122" y="2126512"/>
                  <a:pt x="1240466" y="1988289"/>
                  <a:pt x="1148317" y="1860698"/>
                </a:cubicBezTo>
                <a:cubicBezTo>
                  <a:pt x="1056168" y="1733107"/>
                  <a:pt x="949843" y="1561213"/>
                  <a:pt x="839973" y="1456660"/>
                </a:cubicBezTo>
                <a:cubicBezTo>
                  <a:pt x="730103" y="1352107"/>
                  <a:pt x="590107" y="1284768"/>
                  <a:pt x="489098" y="1233377"/>
                </a:cubicBezTo>
                <a:cubicBezTo>
                  <a:pt x="388089" y="1181986"/>
                  <a:pt x="315433" y="1171353"/>
                  <a:pt x="233917" y="1148316"/>
                </a:cubicBezTo>
                <a:cubicBezTo>
                  <a:pt x="152401" y="1125279"/>
                  <a:pt x="76200" y="1110216"/>
                  <a:pt x="0" y="1095154"/>
                </a:cubicBezTo>
              </a:path>
            </a:pathLst>
          </a:custGeom>
          <a:noFill/>
          <a:ln w="34925">
            <a:solidFill>
              <a:srgbClr val="FA5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516686" y="1413810"/>
            <a:ext cx="5606049" cy="2957703"/>
          </a:xfrm>
          <a:custGeom>
            <a:avLst/>
            <a:gdLst>
              <a:gd name="connsiteX0" fmla="*/ 5606049 w 5606049"/>
              <a:gd name="connsiteY0" fmla="*/ 1201799 h 2957703"/>
              <a:gd name="connsiteX1" fmla="*/ 5425295 w 5606049"/>
              <a:gd name="connsiteY1" fmla="*/ 1148637 h 2957703"/>
              <a:gd name="connsiteX2" fmla="*/ 5202012 w 5606049"/>
              <a:gd name="connsiteY2" fmla="*/ 1084841 h 2957703"/>
              <a:gd name="connsiteX3" fmla="*/ 4893667 w 5606049"/>
              <a:gd name="connsiteY3" fmla="*/ 808395 h 2957703"/>
              <a:gd name="connsiteX4" fmla="*/ 4797974 w 5606049"/>
              <a:gd name="connsiteY4" fmla="*/ 425623 h 2957703"/>
              <a:gd name="connsiteX5" fmla="*/ 4766077 w 5606049"/>
              <a:gd name="connsiteY5" fmla="*/ 393725 h 2957703"/>
              <a:gd name="connsiteX6" fmla="*/ 4723547 w 5606049"/>
              <a:gd name="connsiteY6" fmla="*/ 383092 h 2957703"/>
              <a:gd name="connsiteX7" fmla="*/ 4553426 w 5606049"/>
              <a:gd name="connsiteY7" fmla="*/ 457520 h 2957703"/>
              <a:gd name="connsiteX8" fmla="*/ 4500263 w 5606049"/>
              <a:gd name="connsiteY8" fmla="*/ 542581 h 2957703"/>
              <a:gd name="connsiteX9" fmla="*/ 4372672 w 5606049"/>
              <a:gd name="connsiteY9" fmla="*/ 553213 h 2957703"/>
              <a:gd name="connsiteX10" fmla="*/ 4351407 w 5606049"/>
              <a:gd name="connsiteY10" fmla="*/ 468153 h 2957703"/>
              <a:gd name="connsiteX11" fmla="*/ 4383305 w 5606049"/>
              <a:gd name="connsiteY11" fmla="*/ 329930 h 2957703"/>
              <a:gd name="connsiteX12" fmla="*/ 4393937 w 5606049"/>
              <a:gd name="connsiteY12" fmla="*/ 234237 h 2957703"/>
              <a:gd name="connsiteX13" fmla="*/ 4425835 w 5606049"/>
              <a:gd name="connsiteY13" fmla="*/ 181074 h 2957703"/>
              <a:gd name="connsiteX14" fmla="*/ 4457733 w 5606049"/>
              <a:gd name="connsiteY14" fmla="*/ 117278 h 2957703"/>
              <a:gd name="connsiteX15" fmla="*/ 4606588 w 5606049"/>
              <a:gd name="connsiteY15" fmla="*/ 96013 h 2957703"/>
              <a:gd name="connsiteX16" fmla="*/ 4723547 w 5606049"/>
              <a:gd name="connsiteY16" fmla="*/ 138543 h 2957703"/>
              <a:gd name="connsiteX17" fmla="*/ 4766077 w 5606049"/>
              <a:gd name="connsiteY17" fmla="*/ 223604 h 2957703"/>
              <a:gd name="connsiteX18" fmla="*/ 4766077 w 5606049"/>
              <a:gd name="connsiteY18" fmla="*/ 329930 h 2957703"/>
              <a:gd name="connsiteX19" fmla="*/ 4766077 w 5606049"/>
              <a:gd name="connsiteY19" fmla="*/ 457520 h 2957703"/>
              <a:gd name="connsiteX20" fmla="*/ 4702281 w 5606049"/>
              <a:gd name="connsiteY20" fmla="*/ 574478 h 2957703"/>
              <a:gd name="connsiteX21" fmla="*/ 4542793 w 5606049"/>
              <a:gd name="connsiteY21" fmla="*/ 712702 h 2957703"/>
              <a:gd name="connsiteX22" fmla="*/ 4478998 w 5606049"/>
              <a:gd name="connsiteY22" fmla="*/ 787130 h 2957703"/>
              <a:gd name="connsiteX23" fmla="*/ 4404570 w 5606049"/>
              <a:gd name="connsiteY23" fmla="*/ 904088 h 2957703"/>
              <a:gd name="connsiteX24" fmla="*/ 4276979 w 5606049"/>
              <a:gd name="connsiteY24" fmla="*/ 967883 h 2957703"/>
              <a:gd name="connsiteX25" fmla="*/ 4245081 w 5606049"/>
              <a:gd name="connsiteY25" fmla="*/ 999781 h 2957703"/>
              <a:gd name="connsiteX26" fmla="*/ 4149388 w 5606049"/>
              <a:gd name="connsiteY26" fmla="*/ 1021046 h 2957703"/>
              <a:gd name="connsiteX27" fmla="*/ 4021798 w 5606049"/>
              <a:gd name="connsiteY27" fmla="*/ 1042311 h 2957703"/>
              <a:gd name="connsiteX28" fmla="*/ 3936737 w 5606049"/>
              <a:gd name="connsiteY28" fmla="*/ 1063576 h 2957703"/>
              <a:gd name="connsiteX29" fmla="*/ 3894207 w 5606049"/>
              <a:gd name="connsiteY29" fmla="*/ 1095474 h 2957703"/>
              <a:gd name="connsiteX30" fmla="*/ 3819779 w 5606049"/>
              <a:gd name="connsiteY30" fmla="*/ 1223064 h 2957703"/>
              <a:gd name="connsiteX31" fmla="*/ 3734719 w 5606049"/>
              <a:gd name="connsiteY31" fmla="*/ 1414450 h 2957703"/>
              <a:gd name="connsiteX32" fmla="*/ 3639026 w 5606049"/>
              <a:gd name="connsiteY32" fmla="*/ 1542041 h 2957703"/>
              <a:gd name="connsiteX33" fmla="*/ 3607128 w 5606049"/>
              <a:gd name="connsiteY33" fmla="*/ 1712162 h 2957703"/>
              <a:gd name="connsiteX34" fmla="*/ 3564598 w 5606049"/>
              <a:gd name="connsiteY34" fmla="*/ 1882283 h 2957703"/>
              <a:gd name="connsiteX35" fmla="*/ 3500802 w 5606049"/>
              <a:gd name="connsiteY35" fmla="*/ 2031139 h 2957703"/>
              <a:gd name="connsiteX36" fmla="*/ 3415742 w 5606049"/>
              <a:gd name="connsiteY36" fmla="*/ 2126832 h 2957703"/>
              <a:gd name="connsiteX37" fmla="*/ 3298784 w 5606049"/>
              <a:gd name="connsiteY37" fmla="*/ 2275688 h 2957703"/>
              <a:gd name="connsiteX38" fmla="*/ 2884114 w 5606049"/>
              <a:gd name="connsiteY38" fmla="*/ 2573399 h 2957703"/>
              <a:gd name="connsiteX39" fmla="*/ 2373751 w 5606049"/>
              <a:gd name="connsiteY39" fmla="*/ 2849846 h 2957703"/>
              <a:gd name="connsiteX40" fmla="*/ 1682635 w 5606049"/>
              <a:gd name="connsiteY40" fmla="*/ 2934906 h 2957703"/>
              <a:gd name="connsiteX41" fmla="*/ 1310495 w 5606049"/>
              <a:gd name="connsiteY41" fmla="*/ 2956171 h 2957703"/>
              <a:gd name="connsiteX42" fmla="*/ 1108477 w 5606049"/>
              <a:gd name="connsiteY42" fmla="*/ 2903009 h 2957703"/>
              <a:gd name="connsiteX43" fmla="*/ 927723 w 5606049"/>
              <a:gd name="connsiteY43" fmla="*/ 2722255 h 2957703"/>
              <a:gd name="connsiteX44" fmla="*/ 672542 w 5606049"/>
              <a:gd name="connsiteY44" fmla="*/ 2541502 h 2957703"/>
              <a:gd name="connsiteX45" fmla="*/ 438626 w 5606049"/>
              <a:gd name="connsiteY45" fmla="*/ 2254423 h 2957703"/>
              <a:gd name="connsiteX46" fmla="*/ 215342 w 5606049"/>
              <a:gd name="connsiteY46" fmla="*/ 2073669 h 2957703"/>
              <a:gd name="connsiteX47" fmla="*/ 130281 w 5606049"/>
              <a:gd name="connsiteY47" fmla="*/ 1807855 h 2957703"/>
              <a:gd name="connsiteX48" fmla="*/ 13323 w 5606049"/>
              <a:gd name="connsiteY48" fmla="*/ 1212432 h 2957703"/>
              <a:gd name="connsiteX49" fmla="*/ 13323 w 5606049"/>
              <a:gd name="connsiteY49" fmla="*/ 840292 h 2957703"/>
              <a:gd name="connsiteX50" fmla="*/ 109016 w 5606049"/>
              <a:gd name="connsiteY50" fmla="*/ 627641 h 2957703"/>
              <a:gd name="connsiteX51" fmla="*/ 183444 w 5606049"/>
              <a:gd name="connsiteY51" fmla="*/ 457520 h 2957703"/>
              <a:gd name="connsiteX52" fmla="*/ 332300 w 5606049"/>
              <a:gd name="connsiteY52" fmla="*/ 212971 h 2957703"/>
              <a:gd name="connsiteX53" fmla="*/ 491788 w 5606049"/>
              <a:gd name="connsiteY53" fmla="*/ 64116 h 2957703"/>
              <a:gd name="connsiteX54" fmla="*/ 704440 w 5606049"/>
              <a:gd name="connsiteY54" fmla="*/ 320 h 2957703"/>
              <a:gd name="connsiteX55" fmla="*/ 832030 w 5606049"/>
              <a:gd name="connsiteY55" fmla="*/ 42850 h 2957703"/>
              <a:gd name="connsiteX56" fmla="*/ 906458 w 5606049"/>
              <a:gd name="connsiteY56" fmla="*/ 117278 h 2957703"/>
              <a:gd name="connsiteX57" fmla="*/ 991519 w 5606049"/>
              <a:gd name="connsiteY57" fmla="*/ 138543 h 2957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606049" h="2957703">
                <a:moveTo>
                  <a:pt x="5606049" y="1201799"/>
                </a:moveTo>
                <a:lnTo>
                  <a:pt x="5425295" y="1148637"/>
                </a:lnTo>
                <a:cubicBezTo>
                  <a:pt x="5357956" y="1129144"/>
                  <a:pt x="5290617" y="1141548"/>
                  <a:pt x="5202012" y="1084841"/>
                </a:cubicBezTo>
                <a:cubicBezTo>
                  <a:pt x="5113407" y="1028134"/>
                  <a:pt x="4961007" y="918265"/>
                  <a:pt x="4893667" y="808395"/>
                </a:cubicBezTo>
                <a:cubicBezTo>
                  <a:pt x="4826327" y="698525"/>
                  <a:pt x="4819239" y="494735"/>
                  <a:pt x="4797974" y="425623"/>
                </a:cubicBezTo>
                <a:cubicBezTo>
                  <a:pt x="4776709" y="356511"/>
                  <a:pt x="4778481" y="400813"/>
                  <a:pt x="4766077" y="393725"/>
                </a:cubicBezTo>
                <a:cubicBezTo>
                  <a:pt x="4753673" y="386637"/>
                  <a:pt x="4758989" y="372460"/>
                  <a:pt x="4723547" y="383092"/>
                </a:cubicBezTo>
                <a:cubicBezTo>
                  <a:pt x="4688105" y="393724"/>
                  <a:pt x="4590640" y="430939"/>
                  <a:pt x="4553426" y="457520"/>
                </a:cubicBezTo>
                <a:cubicBezTo>
                  <a:pt x="4516212" y="484101"/>
                  <a:pt x="4530389" y="526632"/>
                  <a:pt x="4500263" y="542581"/>
                </a:cubicBezTo>
                <a:cubicBezTo>
                  <a:pt x="4470137" y="558530"/>
                  <a:pt x="4397481" y="565618"/>
                  <a:pt x="4372672" y="553213"/>
                </a:cubicBezTo>
                <a:cubicBezTo>
                  <a:pt x="4347863" y="540808"/>
                  <a:pt x="4349635" y="505367"/>
                  <a:pt x="4351407" y="468153"/>
                </a:cubicBezTo>
                <a:cubicBezTo>
                  <a:pt x="4353179" y="430939"/>
                  <a:pt x="4376217" y="368916"/>
                  <a:pt x="4383305" y="329930"/>
                </a:cubicBezTo>
                <a:cubicBezTo>
                  <a:pt x="4390393" y="290944"/>
                  <a:pt x="4386849" y="259046"/>
                  <a:pt x="4393937" y="234237"/>
                </a:cubicBezTo>
                <a:cubicBezTo>
                  <a:pt x="4401025" y="209428"/>
                  <a:pt x="4415202" y="200567"/>
                  <a:pt x="4425835" y="181074"/>
                </a:cubicBezTo>
                <a:cubicBezTo>
                  <a:pt x="4436468" y="161581"/>
                  <a:pt x="4427607" y="131455"/>
                  <a:pt x="4457733" y="117278"/>
                </a:cubicBezTo>
                <a:cubicBezTo>
                  <a:pt x="4487858" y="103101"/>
                  <a:pt x="4562286" y="92469"/>
                  <a:pt x="4606588" y="96013"/>
                </a:cubicBezTo>
                <a:cubicBezTo>
                  <a:pt x="4650890" y="99557"/>
                  <a:pt x="4696965" y="117278"/>
                  <a:pt x="4723547" y="138543"/>
                </a:cubicBezTo>
                <a:cubicBezTo>
                  <a:pt x="4750128" y="159808"/>
                  <a:pt x="4758989" y="191706"/>
                  <a:pt x="4766077" y="223604"/>
                </a:cubicBezTo>
                <a:cubicBezTo>
                  <a:pt x="4773165" y="255502"/>
                  <a:pt x="4766077" y="329930"/>
                  <a:pt x="4766077" y="329930"/>
                </a:cubicBezTo>
                <a:cubicBezTo>
                  <a:pt x="4766077" y="368916"/>
                  <a:pt x="4776710" y="416762"/>
                  <a:pt x="4766077" y="457520"/>
                </a:cubicBezTo>
                <a:cubicBezTo>
                  <a:pt x="4755444" y="498278"/>
                  <a:pt x="4739495" y="531948"/>
                  <a:pt x="4702281" y="574478"/>
                </a:cubicBezTo>
                <a:cubicBezTo>
                  <a:pt x="4665067" y="617008"/>
                  <a:pt x="4580007" y="677260"/>
                  <a:pt x="4542793" y="712702"/>
                </a:cubicBezTo>
                <a:cubicBezTo>
                  <a:pt x="4505579" y="748144"/>
                  <a:pt x="4502035" y="755232"/>
                  <a:pt x="4478998" y="787130"/>
                </a:cubicBezTo>
                <a:cubicBezTo>
                  <a:pt x="4455961" y="819028"/>
                  <a:pt x="4438240" y="873962"/>
                  <a:pt x="4404570" y="904088"/>
                </a:cubicBezTo>
                <a:cubicBezTo>
                  <a:pt x="4370900" y="934213"/>
                  <a:pt x="4303561" y="951934"/>
                  <a:pt x="4276979" y="967883"/>
                </a:cubicBezTo>
                <a:cubicBezTo>
                  <a:pt x="4250397" y="983832"/>
                  <a:pt x="4266346" y="990921"/>
                  <a:pt x="4245081" y="999781"/>
                </a:cubicBezTo>
                <a:cubicBezTo>
                  <a:pt x="4223816" y="1008641"/>
                  <a:pt x="4186602" y="1013958"/>
                  <a:pt x="4149388" y="1021046"/>
                </a:cubicBezTo>
                <a:cubicBezTo>
                  <a:pt x="4112174" y="1028134"/>
                  <a:pt x="4057240" y="1035223"/>
                  <a:pt x="4021798" y="1042311"/>
                </a:cubicBezTo>
                <a:cubicBezTo>
                  <a:pt x="3986356" y="1049399"/>
                  <a:pt x="3958002" y="1054716"/>
                  <a:pt x="3936737" y="1063576"/>
                </a:cubicBezTo>
                <a:cubicBezTo>
                  <a:pt x="3915472" y="1072436"/>
                  <a:pt x="3913700" y="1068893"/>
                  <a:pt x="3894207" y="1095474"/>
                </a:cubicBezTo>
                <a:cubicBezTo>
                  <a:pt x="3874714" y="1122055"/>
                  <a:pt x="3846360" y="1169901"/>
                  <a:pt x="3819779" y="1223064"/>
                </a:cubicBezTo>
                <a:cubicBezTo>
                  <a:pt x="3793198" y="1276227"/>
                  <a:pt x="3764844" y="1361287"/>
                  <a:pt x="3734719" y="1414450"/>
                </a:cubicBezTo>
                <a:cubicBezTo>
                  <a:pt x="3704594" y="1467613"/>
                  <a:pt x="3660291" y="1492422"/>
                  <a:pt x="3639026" y="1542041"/>
                </a:cubicBezTo>
                <a:cubicBezTo>
                  <a:pt x="3617761" y="1591660"/>
                  <a:pt x="3619533" y="1655455"/>
                  <a:pt x="3607128" y="1712162"/>
                </a:cubicBezTo>
                <a:cubicBezTo>
                  <a:pt x="3594723" y="1768869"/>
                  <a:pt x="3582319" y="1829120"/>
                  <a:pt x="3564598" y="1882283"/>
                </a:cubicBezTo>
                <a:cubicBezTo>
                  <a:pt x="3546877" y="1935446"/>
                  <a:pt x="3525611" y="1990381"/>
                  <a:pt x="3500802" y="2031139"/>
                </a:cubicBezTo>
                <a:cubicBezTo>
                  <a:pt x="3475993" y="2071897"/>
                  <a:pt x="3449412" y="2086074"/>
                  <a:pt x="3415742" y="2126832"/>
                </a:cubicBezTo>
                <a:cubicBezTo>
                  <a:pt x="3382072" y="2167590"/>
                  <a:pt x="3387389" y="2201260"/>
                  <a:pt x="3298784" y="2275688"/>
                </a:cubicBezTo>
                <a:cubicBezTo>
                  <a:pt x="3210179" y="2350116"/>
                  <a:pt x="3038286" y="2477706"/>
                  <a:pt x="2884114" y="2573399"/>
                </a:cubicBezTo>
                <a:cubicBezTo>
                  <a:pt x="2729942" y="2669092"/>
                  <a:pt x="2573997" y="2789595"/>
                  <a:pt x="2373751" y="2849846"/>
                </a:cubicBezTo>
                <a:cubicBezTo>
                  <a:pt x="2173504" y="2910097"/>
                  <a:pt x="1859844" y="2917185"/>
                  <a:pt x="1682635" y="2934906"/>
                </a:cubicBezTo>
                <a:cubicBezTo>
                  <a:pt x="1505426" y="2952627"/>
                  <a:pt x="1406188" y="2961487"/>
                  <a:pt x="1310495" y="2956171"/>
                </a:cubicBezTo>
                <a:cubicBezTo>
                  <a:pt x="1214802" y="2950855"/>
                  <a:pt x="1172272" y="2941995"/>
                  <a:pt x="1108477" y="2903009"/>
                </a:cubicBezTo>
                <a:cubicBezTo>
                  <a:pt x="1044682" y="2864023"/>
                  <a:pt x="1000379" y="2782506"/>
                  <a:pt x="927723" y="2722255"/>
                </a:cubicBezTo>
                <a:cubicBezTo>
                  <a:pt x="855067" y="2662004"/>
                  <a:pt x="754058" y="2619474"/>
                  <a:pt x="672542" y="2541502"/>
                </a:cubicBezTo>
                <a:cubicBezTo>
                  <a:pt x="591026" y="2463530"/>
                  <a:pt x="514826" y="2332395"/>
                  <a:pt x="438626" y="2254423"/>
                </a:cubicBezTo>
                <a:cubicBezTo>
                  <a:pt x="362426" y="2176451"/>
                  <a:pt x="266733" y="2148097"/>
                  <a:pt x="215342" y="2073669"/>
                </a:cubicBezTo>
                <a:cubicBezTo>
                  <a:pt x="163951" y="1999241"/>
                  <a:pt x="163951" y="1951394"/>
                  <a:pt x="130281" y="1807855"/>
                </a:cubicBezTo>
                <a:cubicBezTo>
                  <a:pt x="96611" y="1664316"/>
                  <a:pt x="32816" y="1373692"/>
                  <a:pt x="13323" y="1212432"/>
                </a:cubicBezTo>
                <a:cubicBezTo>
                  <a:pt x="-6170" y="1051172"/>
                  <a:pt x="-2626" y="937757"/>
                  <a:pt x="13323" y="840292"/>
                </a:cubicBezTo>
                <a:cubicBezTo>
                  <a:pt x="29272" y="742827"/>
                  <a:pt x="80662" y="691436"/>
                  <a:pt x="109016" y="627641"/>
                </a:cubicBezTo>
                <a:cubicBezTo>
                  <a:pt x="137369" y="563846"/>
                  <a:pt x="146230" y="526632"/>
                  <a:pt x="183444" y="457520"/>
                </a:cubicBezTo>
                <a:cubicBezTo>
                  <a:pt x="220658" y="388408"/>
                  <a:pt x="280909" y="278538"/>
                  <a:pt x="332300" y="212971"/>
                </a:cubicBezTo>
                <a:cubicBezTo>
                  <a:pt x="383691" y="147404"/>
                  <a:pt x="429765" y="99558"/>
                  <a:pt x="491788" y="64116"/>
                </a:cubicBezTo>
                <a:cubicBezTo>
                  <a:pt x="553811" y="28674"/>
                  <a:pt x="647733" y="3864"/>
                  <a:pt x="704440" y="320"/>
                </a:cubicBezTo>
                <a:cubicBezTo>
                  <a:pt x="761147" y="-3224"/>
                  <a:pt x="798360" y="23357"/>
                  <a:pt x="832030" y="42850"/>
                </a:cubicBezTo>
                <a:cubicBezTo>
                  <a:pt x="865700" y="62343"/>
                  <a:pt x="879876" y="101329"/>
                  <a:pt x="906458" y="117278"/>
                </a:cubicBezTo>
                <a:cubicBezTo>
                  <a:pt x="933040" y="133227"/>
                  <a:pt x="962279" y="135885"/>
                  <a:pt x="991519" y="138543"/>
                </a:cubicBezTo>
              </a:path>
            </a:pathLst>
          </a:custGeom>
          <a:noFill/>
          <a:ln w="34925">
            <a:solidFill>
              <a:srgbClr val="FA5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048422" y="733337"/>
            <a:ext cx="1437294" cy="598053"/>
          </a:xfrm>
          <a:prstGeom prst="wedgeRectCallout">
            <a:avLst>
              <a:gd name="adj1" fmla="val 12893"/>
              <a:gd name="adj2" fmla="val 1190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Сахалин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46700" y="543472"/>
            <a:ext cx="1437294" cy="598053"/>
          </a:xfrm>
          <a:prstGeom prst="wedgeRectCallout">
            <a:avLst>
              <a:gd name="adj1" fmla="val -61992"/>
              <a:gd name="adj2" fmla="val 7128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Аляска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105447" y="1562012"/>
            <a:ext cx="1437294" cy="598053"/>
          </a:xfrm>
          <a:prstGeom prst="wedgeRectCallout">
            <a:avLst>
              <a:gd name="adj1" fmla="val 66572"/>
              <a:gd name="adj2" fmla="val -835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Дальний Восток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7353300" y="2667735"/>
            <a:ext cx="1580091" cy="598053"/>
          </a:xfrm>
          <a:prstGeom prst="wedgeRectCallout">
            <a:avLst>
              <a:gd name="adj1" fmla="val 15177"/>
              <a:gd name="adj2" fmla="val 9995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Тихоокеанские острова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45641" y="1849403"/>
            <a:ext cx="1437294" cy="598053"/>
          </a:xfrm>
          <a:prstGeom prst="wedgeRectCallout">
            <a:avLst>
              <a:gd name="adj1" fmla="val -90489"/>
              <a:gd name="adj2" fmla="val -6887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Алеутские острова</a:t>
            </a:r>
          </a:p>
        </p:txBody>
      </p:sp>
    </p:spTree>
    <p:extLst>
      <p:ext uri="{BB962C8B-B14F-4D97-AF65-F5344CB8AC3E}">
        <p14:creationId xmlns:p14="http://schemas.microsoft.com/office/powerpoint/2010/main" val="28647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490966"/>
            <a:ext cx="4561216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1819 году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Фаддей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Беллинсгаузен возглавил вторую кругосветную экспедицию.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Одной из его задач было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«открытие возможной близости Антарктического полюса».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57" y="883446"/>
            <a:ext cx="2905956" cy="34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852261"/>
            <a:ext cx="268531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28 января 1820 года считается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Днём открытия Антарктиды. </a:t>
            </a:r>
          </a:p>
        </p:txBody>
      </p:sp>
    </p:spTree>
    <p:extLst>
      <p:ext uri="{BB962C8B-B14F-4D97-AF65-F5344CB8AC3E}">
        <p14:creationId xmlns:p14="http://schemas.microsoft.com/office/powerpoint/2010/main" val="26994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13896"/>
            <a:ext cx="3920247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1821 году Беллинсгаузен подплыл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к самому крупному острову Антарктики и назвал его Землёй Александра I.</a:t>
            </a:r>
          </a:p>
        </p:txBody>
      </p:sp>
    </p:spTree>
    <p:extLst>
      <p:ext uri="{BB962C8B-B14F-4D97-AF65-F5344CB8AC3E}">
        <p14:creationId xmlns:p14="http://schemas.microsoft.com/office/powerpoint/2010/main" val="9945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71941"/>
            <a:ext cx="468947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Евфимий Путятин в 1855 году возглавил дипломатическую миссию в Японию.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стал одним из первых русских, кто побывал в этой закрытой стране.</a:t>
            </a:r>
          </a:p>
        </p:txBody>
      </p:sp>
      <p:pic>
        <p:nvPicPr>
          <p:cNvPr id="9218" name="Picture 2" descr="https://upload.wikimedia.org/wikipedia/commons/8/8d/PutyatinEV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7" y="885825"/>
            <a:ext cx="290595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6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3896"/>
            <a:ext cx="4267200" cy="732848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400" b="1" dirty="0">
                <a:solidFill>
                  <a:prstClr val="white"/>
                </a:solidFill>
              </a:rPr>
              <a:t>Экспедиция </a:t>
            </a:r>
            <a:r>
              <a:rPr lang="ru-RU" sz="2400" b="1" dirty="0" err="1">
                <a:solidFill>
                  <a:prstClr val="white"/>
                </a:solidFill>
              </a:rPr>
              <a:t>Невельского</a:t>
            </a:r>
            <a:endParaRPr lang="ru-RU" sz="2400" b="1" dirty="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4610022" y="2266950"/>
            <a:ext cx="1838403" cy="1016211"/>
          </a:xfrm>
          <a:custGeom>
            <a:avLst/>
            <a:gdLst>
              <a:gd name="connsiteX0" fmla="*/ 1838403 w 1838403"/>
              <a:gd name="connsiteY0" fmla="*/ 695325 h 1016211"/>
              <a:gd name="connsiteX1" fmla="*/ 1790778 w 1838403"/>
              <a:gd name="connsiteY1" fmla="*/ 838200 h 1016211"/>
              <a:gd name="connsiteX2" fmla="*/ 1647903 w 1838403"/>
              <a:gd name="connsiteY2" fmla="*/ 952500 h 1016211"/>
              <a:gd name="connsiteX3" fmla="*/ 1524078 w 1838403"/>
              <a:gd name="connsiteY3" fmla="*/ 1009650 h 1016211"/>
              <a:gd name="connsiteX4" fmla="*/ 1438353 w 1838403"/>
              <a:gd name="connsiteY4" fmla="*/ 1009650 h 1016211"/>
              <a:gd name="connsiteX5" fmla="*/ 1247853 w 1838403"/>
              <a:gd name="connsiteY5" fmla="*/ 962025 h 1016211"/>
              <a:gd name="connsiteX6" fmla="*/ 933528 w 1838403"/>
              <a:gd name="connsiteY6" fmla="*/ 885825 h 1016211"/>
              <a:gd name="connsiteX7" fmla="*/ 638253 w 1838403"/>
              <a:gd name="connsiteY7" fmla="*/ 828675 h 1016211"/>
              <a:gd name="connsiteX8" fmla="*/ 447753 w 1838403"/>
              <a:gd name="connsiteY8" fmla="*/ 771525 h 1016211"/>
              <a:gd name="connsiteX9" fmla="*/ 419178 w 1838403"/>
              <a:gd name="connsiteY9" fmla="*/ 657225 h 1016211"/>
              <a:gd name="connsiteX10" fmla="*/ 400128 w 1838403"/>
              <a:gd name="connsiteY10" fmla="*/ 571500 h 1016211"/>
              <a:gd name="connsiteX11" fmla="*/ 342978 w 1838403"/>
              <a:gd name="connsiteY11" fmla="*/ 542925 h 1016211"/>
              <a:gd name="connsiteX12" fmla="*/ 333453 w 1838403"/>
              <a:gd name="connsiteY12" fmla="*/ 619125 h 1016211"/>
              <a:gd name="connsiteX13" fmla="*/ 238203 w 1838403"/>
              <a:gd name="connsiteY13" fmla="*/ 609600 h 1016211"/>
              <a:gd name="connsiteX14" fmla="*/ 162003 w 1838403"/>
              <a:gd name="connsiteY14" fmla="*/ 542925 h 1016211"/>
              <a:gd name="connsiteX15" fmla="*/ 47703 w 1838403"/>
              <a:gd name="connsiteY15" fmla="*/ 523875 h 1016211"/>
              <a:gd name="connsiteX16" fmla="*/ 9603 w 1838403"/>
              <a:gd name="connsiteY16" fmla="*/ 495300 h 1016211"/>
              <a:gd name="connsiteX17" fmla="*/ 78 w 1838403"/>
              <a:gd name="connsiteY17" fmla="*/ 409575 h 1016211"/>
              <a:gd name="connsiteX18" fmla="*/ 9603 w 1838403"/>
              <a:gd name="connsiteY18" fmla="*/ 342900 h 1016211"/>
              <a:gd name="connsiteX19" fmla="*/ 66753 w 1838403"/>
              <a:gd name="connsiteY19" fmla="*/ 238125 h 1016211"/>
              <a:gd name="connsiteX20" fmla="*/ 257253 w 1838403"/>
              <a:gd name="connsiteY20" fmla="*/ 171450 h 1016211"/>
              <a:gd name="connsiteX21" fmla="*/ 390603 w 1838403"/>
              <a:gd name="connsiteY21" fmla="*/ 152400 h 1016211"/>
              <a:gd name="connsiteX22" fmla="*/ 514428 w 1838403"/>
              <a:gd name="connsiteY22" fmla="*/ 85725 h 1016211"/>
              <a:gd name="connsiteX23" fmla="*/ 533478 w 1838403"/>
              <a:gd name="connsiteY23" fmla="*/ 0 h 101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38403" h="1016211">
                <a:moveTo>
                  <a:pt x="1838403" y="695325"/>
                </a:moveTo>
                <a:cubicBezTo>
                  <a:pt x="1830465" y="745331"/>
                  <a:pt x="1822528" y="795338"/>
                  <a:pt x="1790778" y="838200"/>
                </a:cubicBezTo>
                <a:cubicBezTo>
                  <a:pt x="1759028" y="881062"/>
                  <a:pt x="1692353" y="923925"/>
                  <a:pt x="1647903" y="952500"/>
                </a:cubicBezTo>
                <a:cubicBezTo>
                  <a:pt x="1603453" y="981075"/>
                  <a:pt x="1559003" y="1000125"/>
                  <a:pt x="1524078" y="1009650"/>
                </a:cubicBezTo>
                <a:cubicBezTo>
                  <a:pt x="1489153" y="1019175"/>
                  <a:pt x="1484390" y="1017587"/>
                  <a:pt x="1438353" y="1009650"/>
                </a:cubicBezTo>
                <a:cubicBezTo>
                  <a:pt x="1392316" y="1001713"/>
                  <a:pt x="1247853" y="962025"/>
                  <a:pt x="1247853" y="962025"/>
                </a:cubicBezTo>
                <a:cubicBezTo>
                  <a:pt x="1163716" y="941388"/>
                  <a:pt x="1035128" y="908050"/>
                  <a:pt x="933528" y="885825"/>
                </a:cubicBezTo>
                <a:cubicBezTo>
                  <a:pt x="831928" y="863600"/>
                  <a:pt x="719215" y="847725"/>
                  <a:pt x="638253" y="828675"/>
                </a:cubicBezTo>
                <a:cubicBezTo>
                  <a:pt x="557291" y="809625"/>
                  <a:pt x="484265" y="800100"/>
                  <a:pt x="447753" y="771525"/>
                </a:cubicBezTo>
                <a:cubicBezTo>
                  <a:pt x="411241" y="742950"/>
                  <a:pt x="427115" y="690562"/>
                  <a:pt x="419178" y="657225"/>
                </a:cubicBezTo>
                <a:cubicBezTo>
                  <a:pt x="411241" y="623888"/>
                  <a:pt x="412828" y="590550"/>
                  <a:pt x="400128" y="571500"/>
                </a:cubicBezTo>
                <a:cubicBezTo>
                  <a:pt x="387428" y="552450"/>
                  <a:pt x="354090" y="534987"/>
                  <a:pt x="342978" y="542925"/>
                </a:cubicBezTo>
                <a:cubicBezTo>
                  <a:pt x="331865" y="550862"/>
                  <a:pt x="350915" y="608013"/>
                  <a:pt x="333453" y="619125"/>
                </a:cubicBezTo>
                <a:cubicBezTo>
                  <a:pt x="315991" y="630237"/>
                  <a:pt x="266778" y="622300"/>
                  <a:pt x="238203" y="609600"/>
                </a:cubicBezTo>
                <a:cubicBezTo>
                  <a:pt x="209628" y="596900"/>
                  <a:pt x="193753" y="557212"/>
                  <a:pt x="162003" y="542925"/>
                </a:cubicBezTo>
                <a:cubicBezTo>
                  <a:pt x="130253" y="528637"/>
                  <a:pt x="73103" y="531812"/>
                  <a:pt x="47703" y="523875"/>
                </a:cubicBezTo>
                <a:cubicBezTo>
                  <a:pt x="22303" y="515938"/>
                  <a:pt x="17540" y="514350"/>
                  <a:pt x="9603" y="495300"/>
                </a:cubicBezTo>
                <a:cubicBezTo>
                  <a:pt x="1666" y="476250"/>
                  <a:pt x="78" y="434975"/>
                  <a:pt x="78" y="409575"/>
                </a:cubicBezTo>
                <a:cubicBezTo>
                  <a:pt x="78" y="384175"/>
                  <a:pt x="-1509" y="371475"/>
                  <a:pt x="9603" y="342900"/>
                </a:cubicBezTo>
                <a:cubicBezTo>
                  <a:pt x="20715" y="314325"/>
                  <a:pt x="25478" y="266700"/>
                  <a:pt x="66753" y="238125"/>
                </a:cubicBezTo>
                <a:cubicBezTo>
                  <a:pt x="108028" y="209550"/>
                  <a:pt x="203278" y="185737"/>
                  <a:pt x="257253" y="171450"/>
                </a:cubicBezTo>
                <a:cubicBezTo>
                  <a:pt x="311228" y="157162"/>
                  <a:pt x="347741" y="166687"/>
                  <a:pt x="390603" y="152400"/>
                </a:cubicBezTo>
                <a:cubicBezTo>
                  <a:pt x="433465" y="138113"/>
                  <a:pt x="490615" y="111125"/>
                  <a:pt x="514428" y="85725"/>
                </a:cubicBezTo>
                <a:cubicBezTo>
                  <a:pt x="538240" y="60325"/>
                  <a:pt x="533478" y="0"/>
                  <a:pt x="533478" y="0"/>
                </a:cubicBezTo>
              </a:path>
            </a:pathLst>
          </a:custGeom>
          <a:noFill/>
          <a:ln w="34925">
            <a:solidFill>
              <a:srgbClr val="FA5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2" y="2537847"/>
            <a:ext cx="245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Геннадий </a:t>
            </a:r>
          </a:p>
          <a:p>
            <a:pPr algn="ctr"/>
            <a:r>
              <a:rPr lang="ru-RU" sz="1400" b="1" dirty="0" err="1">
                <a:solidFill>
                  <a:prstClr val="black"/>
                </a:solidFill>
              </a:rPr>
              <a:t>Невельской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Стал первым, кто исследовал устье Амура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9558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Доказал, что Сахалин является островом, а не полуостровом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Русские путешественники</a:t>
            </a:r>
          </a:p>
        </p:txBody>
      </p:sp>
    </p:spTree>
    <p:extLst>
      <p:ext uri="{BB962C8B-B14F-4D97-AF65-F5344CB8AC3E}">
        <p14:creationId xmlns:p14="http://schemas.microsoft.com/office/powerpoint/2010/main" val="27099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614" y="1161143"/>
            <a:ext cx="2685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августа 1850 года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Невельской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основал поселение Николаевский пост и объявил Амурский край принадлежащим России. </a:t>
            </a:r>
          </a:p>
        </p:txBody>
      </p:sp>
      <p:sp>
        <p:nvSpPr>
          <p:cNvPr id="2" name="Овал 1"/>
          <p:cNvSpPr/>
          <p:nvPr/>
        </p:nvSpPr>
        <p:spPr>
          <a:xfrm>
            <a:off x="4762500" y="2895600"/>
            <a:ext cx="107950" cy="101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468033" y="1973697"/>
            <a:ext cx="1437294" cy="598053"/>
          </a:xfrm>
          <a:prstGeom prst="wedgeRectCallout">
            <a:avLst>
              <a:gd name="adj1" fmla="val -23679"/>
              <a:gd name="adj2" fmla="val 10721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Николаевск-на-Амуре</a:t>
            </a:r>
          </a:p>
        </p:txBody>
      </p:sp>
    </p:spTree>
    <p:extLst>
      <p:ext uri="{BB962C8B-B14F-4D97-AF65-F5344CB8AC3E}">
        <p14:creationId xmlns:p14="http://schemas.microsoft.com/office/powerpoint/2010/main" val="38562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Русские путешественники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1845 году было основано Русское географическое общество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94067" y="2743439"/>
            <a:ext cx="2755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Его задачи – сбор, обработка и распространение географических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этнографических сведений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 России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88846" y="2743439"/>
            <a:ext cx="2835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Общество оказывало поддержку учёным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организовывало различные исследовательские экспедиции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18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671941"/>
            <a:ext cx="500257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в России окончательно сложилась система образования.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управления ею создали Министерство народного просвещения.</a:t>
            </a:r>
          </a:p>
        </p:txBody>
      </p:sp>
      <p:pic>
        <p:nvPicPr>
          <p:cNvPr id="1026" name="Picture 2" descr="ÐÐ°ÑÑÐ¸Ð½ÐºÐ¸ Ð¿Ð¾ Ð·Ð°Ð¿ÑÐ¾ÑÑ Ð¼Ð¸Ð½Ð¸ÑÑÐµÑÑÑÐ²Ð¾ Ð½Ð°ÑÐ¾Ð´Ð½Ð¾Ð³Ð¾ Ð¿ÑÐ¾ÑÐ²ÐµÑÐµÐ½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354" y="885824"/>
            <a:ext cx="2900361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4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24225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0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139677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279942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3"/>
            <a:endCxn id="35" idx="1"/>
          </p:cNvCxnSpPr>
          <p:nvPr/>
        </p:nvCxnSpPr>
        <p:spPr>
          <a:xfrm>
            <a:off x="4289591" y="4203931"/>
            <a:ext cx="53463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0459" y="124288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Гимназии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8981" y="2642990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Уездные училища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225" y="4045639"/>
            <a:ext cx="3511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Приходские училища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329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329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Губернские города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2645532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Уездные города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0753" y="4050041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Деревни и сёла</a:t>
            </a:r>
          </a:p>
        </p:txBody>
      </p:sp>
    </p:spTree>
    <p:extLst>
      <p:ext uri="{BB962C8B-B14F-4D97-AF65-F5344CB8AC3E}">
        <p14:creationId xmlns:p14="http://schemas.microsoft.com/office/powerpoint/2010/main" val="14687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08586"/>
            <a:ext cx="4033837" cy="1317361"/>
            <a:chOff x="358776" y="1577920"/>
            <a:chExt cx="4033837" cy="13173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Образование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1811 году для дворянских детей открыли Царскосельский лицей. Он стал первым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России лицеем. </a:t>
              </a:r>
            </a:p>
          </p:txBody>
        </p:sp>
      </p:grp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9925" y="844771"/>
            <a:ext cx="4414075" cy="34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35669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А. С. Пушкин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211" y="2430087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Выпускники Царскосельского лицея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192" y="2645531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П. И. Крузенштерн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02646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М. Е. Салтыков-Щедрин</a:t>
            </a:r>
          </a:p>
        </p:txBody>
      </p:sp>
    </p:spTree>
    <p:extLst>
      <p:ext uri="{BB962C8B-B14F-4D97-AF65-F5344CB8AC3E}">
        <p14:creationId xmlns:p14="http://schemas.microsoft.com/office/powerpoint/2010/main" val="184247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5" grpId="0"/>
      <p:bldP spid="13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74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1421" y="405219"/>
            <a:ext cx="312257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2800" b="1" dirty="0">
                <a:solidFill>
                  <a:prstClr val="white"/>
                </a:solidFill>
              </a:rPr>
              <a:t>Университеты</a:t>
            </a:r>
          </a:p>
        </p:txBody>
      </p:sp>
      <p:sp>
        <p:nvSpPr>
          <p:cNvPr id="15" name="Овал 14"/>
          <p:cNvSpPr/>
          <p:nvPr/>
        </p:nvSpPr>
        <p:spPr>
          <a:xfrm>
            <a:off x="614534" y="2573725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605985" y="3076960"/>
            <a:ext cx="1437294" cy="598053"/>
          </a:xfrm>
          <a:prstGeom prst="wedgeRectCallout">
            <a:avLst>
              <a:gd name="adj1" fmla="val -42491"/>
              <a:gd name="adj2" fmla="val -12057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Вильно</a:t>
            </a:r>
          </a:p>
        </p:txBody>
      </p:sp>
      <p:sp>
        <p:nvSpPr>
          <p:cNvPr id="18" name="Овал 17"/>
          <p:cNvSpPr/>
          <p:nvPr/>
        </p:nvSpPr>
        <p:spPr>
          <a:xfrm>
            <a:off x="805649" y="1968025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1046183" y="2228345"/>
            <a:ext cx="1437294" cy="598053"/>
          </a:xfrm>
          <a:prstGeom prst="wedgeRectCallout">
            <a:avLst>
              <a:gd name="adj1" fmla="val -60088"/>
              <a:gd name="adj2" fmla="val -8316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Дерпт</a:t>
            </a:r>
          </a:p>
        </p:txBody>
      </p:sp>
      <p:sp>
        <p:nvSpPr>
          <p:cNvPr id="20" name="Овал 19"/>
          <p:cNvSpPr/>
          <p:nvPr/>
        </p:nvSpPr>
        <p:spPr>
          <a:xfrm>
            <a:off x="2102353" y="3478578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1229027" y="4069498"/>
            <a:ext cx="1437294" cy="598053"/>
          </a:xfrm>
          <a:prstGeom prst="wedgeRectCallout">
            <a:avLst>
              <a:gd name="adj1" fmla="val 15714"/>
              <a:gd name="adj2" fmla="val -13196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Харьков</a:t>
            </a:r>
          </a:p>
        </p:txBody>
      </p:sp>
      <p:sp>
        <p:nvSpPr>
          <p:cNvPr id="22" name="Овал 21"/>
          <p:cNvSpPr/>
          <p:nvPr/>
        </p:nvSpPr>
        <p:spPr>
          <a:xfrm>
            <a:off x="3558704" y="2745632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3866097" y="2274698"/>
            <a:ext cx="1437294" cy="598053"/>
          </a:xfrm>
          <a:prstGeom prst="wedgeRectCallout">
            <a:avLst>
              <a:gd name="adj1" fmla="val -63472"/>
              <a:gd name="adj2" fmla="val 339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Казань</a:t>
            </a:r>
          </a:p>
        </p:txBody>
      </p:sp>
      <p:sp>
        <p:nvSpPr>
          <p:cNvPr id="24" name="Овал 23"/>
          <p:cNvSpPr/>
          <p:nvPr/>
        </p:nvSpPr>
        <p:spPr>
          <a:xfrm>
            <a:off x="1259525" y="1722840"/>
            <a:ext cx="130214" cy="11102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1229027" y="845775"/>
            <a:ext cx="1437294" cy="598053"/>
          </a:xfrm>
          <a:prstGeom prst="wedgeRectCallout">
            <a:avLst>
              <a:gd name="adj1" fmla="val -40461"/>
              <a:gd name="adj2" fmla="val 10226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71674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0991"/>
            <a:ext cx="4033837" cy="1539986"/>
            <a:chOff x="358776" y="1577920"/>
            <a:chExt cx="4033837" cy="153998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Эрмитажные коты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Существует легенда, что эрмитажные коты ведут свою историю от кота Василия, привезённого Петром I в старое здание Зимнего дворца. </a:t>
              </a:r>
            </a:p>
          </p:txBody>
        </p:sp>
      </p:grpSp>
      <p:pic>
        <p:nvPicPr>
          <p:cNvPr id="1026" name="Picture 2" descr="ÐÐ°ÑÑÐ¸Ð½ÐºÐ¸ Ð¿Ð¾ Ð·Ð°Ð¿ÑÐ¾ÑÑ ÑÑÐ¼Ð¸ÑÐ°Ð¶Ð½ÑÐµ ÐºÐ¾Ñ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5774" y="844771"/>
            <a:ext cx="4398226" cy="347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831433"/>
            <a:ext cx="468947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Росла потребность в учителях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гимназий и училищ.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и Петербурге работали педагогические институты.</a:t>
            </a:r>
          </a:p>
        </p:txBody>
      </p:sp>
      <p:pic>
        <p:nvPicPr>
          <p:cNvPr id="15362" name="Picture 2" descr="ÐÐ°ÑÑÐ¸Ð½ÐºÐ¸ Ð¿Ð¾ Ð·Ð°Ð¿ÑÐ¾ÑÑ Ð¾Ð±ÑÐ°Ð·Ð¾Ð²Ð°Ð½Ð¸Ðµ ÑÐ¾ÑÑÐ¸Ñ 19 Ð²ÐµÐ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5" y="885825"/>
            <a:ext cx="290596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2" y="2215574"/>
            <a:ext cx="24584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1820-е – 1850-е годы изменилось отношение правительства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 образовательной политике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540" y="2070880"/>
            <a:ext cx="319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Больше внимания стало уделяться нравственному воспитанию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4661" y="3006601"/>
            <a:ext cx="309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Все образовательные учреждения стали сословно-обособленными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0766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24225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0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139677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279942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3"/>
            <a:endCxn id="35" idx="1"/>
          </p:cNvCxnSpPr>
          <p:nvPr/>
        </p:nvCxnSpPr>
        <p:spPr>
          <a:xfrm>
            <a:off x="4289591" y="4203931"/>
            <a:ext cx="53463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0459" y="124288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Дети крестьян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8981" y="2642990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Дети купцов, мещан и ремесленников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14497" y="3940462"/>
            <a:ext cx="351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Дети дворян, чиновников и купцов первой гильдии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329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329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Приходские училища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2645532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Уездные училища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0753" y="4050041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Гимназии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7463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614" y="2017177"/>
            <a:ext cx="2685311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1833 году открыли университет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Киеве. </a:t>
            </a:r>
          </a:p>
        </p:txBody>
      </p:sp>
    </p:spTree>
    <p:extLst>
      <p:ext uri="{BB962C8B-B14F-4D97-AF65-F5344CB8AC3E}">
        <p14:creationId xmlns:p14="http://schemas.microsoft.com/office/powerpoint/2010/main" val="17209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743" y="2323296"/>
            <a:ext cx="2458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Были созданы технические образовательные учреждения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7540" y="2070880"/>
            <a:ext cx="319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Петербургский практический технологический институт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84661" y="3006601"/>
            <a:ext cx="309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Московское ремесленное училище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04128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88264" y="1415923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Росли тиражи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литературы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9425" y="1415923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Широко известно было издательство Смирдина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9426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Здесь выпустили более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70 сочинений русских авторов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8264" y="294944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Книги издательства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были недорогими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01290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01290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18156" y="2385544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Издательское дело</a:t>
            </a:r>
          </a:p>
        </p:txBody>
      </p:sp>
    </p:spTree>
    <p:extLst>
      <p:ext uri="{BB962C8B-B14F-4D97-AF65-F5344CB8AC3E}">
        <p14:creationId xmlns:p14="http://schemas.microsoft.com/office/powerpoint/2010/main" val="37255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967625"/>
            <a:ext cx="4689470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губернских и уездных городах создавались библиотеки.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1852 году был открыт Эрмитаж.</a:t>
            </a:r>
          </a:p>
        </p:txBody>
      </p:sp>
      <p:pic>
        <p:nvPicPr>
          <p:cNvPr id="1026" name="Picture 2" descr="ÐÐ°ÑÑÐ¸Ð½ÐºÐ¸ Ð¿Ð¾ Ð·Ð°Ð¿ÑÐ¾ÑÑ ÑÑÐ¼Ð¸ÑÐ°Ð¶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5824"/>
            <a:ext cx="2914846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первой половине XIX века.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Наука и образование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88065"/>
            <a:ext cx="617323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развитие русской культуры большое влияние оказали Отечественная война 1812 года и Заграничные походы русской армии.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133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739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66928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Промышленный переворот был тесно связан с развитием науки и техники.</a:t>
            </a:r>
          </a:p>
        </p:txBody>
      </p:sp>
    </p:spTree>
    <p:extLst>
      <p:ext uri="{BB962C8B-B14F-4D97-AF65-F5344CB8AC3E}">
        <p14:creationId xmlns:p14="http://schemas.microsoft.com/office/powerpoint/2010/main" val="6494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первой половине XIX века.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Наука и образование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2126565"/>
            <a:ext cx="617323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совершены первые кругосветные экспедиции.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133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739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566928"/>
            <a:ext cx="562848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открывались гимназии, уездные и приходские училища, университеты.</a:t>
            </a:r>
          </a:p>
        </p:txBody>
      </p:sp>
    </p:spTree>
    <p:extLst>
      <p:ext uri="{BB962C8B-B14F-4D97-AF65-F5344CB8AC3E}">
        <p14:creationId xmlns:p14="http://schemas.microsoft.com/office/powerpoint/2010/main" val="22849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9144002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614" y="1675934"/>
            <a:ext cx="268531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Императрица Елизавета Петровна в 1745 году издала «Указ о высылке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 двору котов». </a:t>
            </a:r>
          </a:p>
        </p:txBody>
      </p:sp>
    </p:spTree>
    <p:extLst>
      <p:ext uri="{BB962C8B-B14F-4D97-AF65-F5344CB8AC3E}">
        <p14:creationId xmlns:p14="http://schemas.microsoft.com/office/powerpoint/2010/main" val="25706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4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02027"/>
            <a:ext cx="519368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гуманитарных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естественных наук.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008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6785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6" y="293230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 путешественники.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823376"/>
            <a:ext cx="548233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Система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629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Культура России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1400" dirty="0">
                <a:solidFill>
                  <a:prstClr val="black"/>
                </a:solidFill>
              </a:rPr>
              <a:t>XIX</a:t>
            </a:r>
            <a:r>
              <a:rPr lang="ru-RU" sz="1400" dirty="0">
                <a:solidFill>
                  <a:prstClr val="black"/>
                </a:solidFill>
              </a:rPr>
              <a:t> век стал золотым веком русской культуры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Большое влияние оказали Отечественная война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1812 года и Заграничные походы русской армии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обществе наступили патриотический подъём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рост национального самосознания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07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46812"/>
            <a:ext cx="4033837" cy="1066010"/>
            <a:chOff x="358776" y="1577920"/>
            <a:chExt cx="4033837" cy="1066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Развитие науки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Промышленный переворот был тесно связан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развитием науки и техники. 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5774" y="844771"/>
            <a:ext cx="4398226" cy="34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Экран (16:9)</PresentationFormat>
  <Paragraphs>220</Paragraphs>
  <Slides>48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Roboto Slab</vt:lpstr>
      <vt:lpstr>Theano Didot</vt:lpstr>
      <vt:lpstr>Roboto</vt:lpstr>
      <vt:lpstr>Calibri</vt:lpstr>
      <vt:lpstr>Merriweather</vt:lpstr>
      <vt:lpstr>Arial</vt:lpstr>
      <vt:lpstr>Tahoma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2018-11-06T07:09:01Z</dcterms:created>
  <dcterms:modified xsi:type="dcterms:W3CDTF">2018-11-19T07:26:03Z</dcterms:modified>
</cp:coreProperties>
</file>