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</p:sldMasterIdLst>
  <p:notesMasterIdLst>
    <p:notesMasterId r:id="rId85"/>
  </p:notesMasterIdLst>
  <p:sldIdLst>
    <p:sldId id="257" r:id="rId2"/>
    <p:sldId id="505" r:id="rId3"/>
    <p:sldId id="504" r:id="rId4"/>
    <p:sldId id="595" r:id="rId5"/>
    <p:sldId id="596" r:id="rId6"/>
    <p:sldId id="597" r:id="rId7"/>
    <p:sldId id="503" r:id="rId8"/>
    <p:sldId id="506" r:id="rId9"/>
    <p:sldId id="508" r:id="rId10"/>
    <p:sldId id="676" r:id="rId11"/>
    <p:sldId id="510" r:id="rId12"/>
    <p:sldId id="603" r:id="rId13"/>
    <p:sldId id="604" r:id="rId14"/>
    <p:sldId id="605" r:id="rId15"/>
    <p:sldId id="606" r:id="rId16"/>
    <p:sldId id="607" r:id="rId17"/>
    <p:sldId id="608" r:id="rId18"/>
    <p:sldId id="609" r:id="rId19"/>
    <p:sldId id="610" r:id="rId20"/>
    <p:sldId id="613" r:id="rId21"/>
    <p:sldId id="611" r:id="rId22"/>
    <p:sldId id="612" r:id="rId23"/>
    <p:sldId id="614" r:id="rId24"/>
    <p:sldId id="659" r:id="rId25"/>
    <p:sldId id="616" r:id="rId26"/>
    <p:sldId id="617" r:id="rId27"/>
    <p:sldId id="618" r:id="rId28"/>
    <p:sldId id="619" r:id="rId29"/>
    <p:sldId id="620" r:id="rId30"/>
    <p:sldId id="621" r:id="rId31"/>
    <p:sldId id="622" r:id="rId32"/>
    <p:sldId id="623" r:id="rId33"/>
    <p:sldId id="624" r:id="rId34"/>
    <p:sldId id="625" r:id="rId35"/>
    <p:sldId id="626" r:id="rId36"/>
    <p:sldId id="627" r:id="rId37"/>
    <p:sldId id="630" r:id="rId38"/>
    <p:sldId id="631" r:id="rId39"/>
    <p:sldId id="650" r:id="rId40"/>
    <p:sldId id="632" r:id="rId41"/>
    <p:sldId id="628" r:id="rId42"/>
    <p:sldId id="633" r:id="rId43"/>
    <p:sldId id="634" r:id="rId44"/>
    <p:sldId id="635" r:id="rId45"/>
    <p:sldId id="636" r:id="rId46"/>
    <p:sldId id="637" r:id="rId47"/>
    <p:sldId id="639" r:id="rId48"/>
    <p:sldId id="641" r:id="rId49"/>
    <p:sldId id="640" r:id="rId50"/>
    <p:sldId id="642" r:id="rId51"/>
    <p:sldId id="643" r:id="rId52"/>
    <p:sldId id="644" r:id="rId53"/>
    <p:sldId id="651" r:id="rId54"/>
    <p:sldId id="652" r:id="rId55"/>
    <p:sldId id="654" r:id="rId56"/>
    <p:sldId id="646" r:id="rId57"/>
    <p:sldId id="647" r:id="rId58"/>
    <p:sldId id="653" r:id="rId59"/>
    <p:sldId id="655" r:id="rId60"/>
    <p:sldId id="656" r:id="rId61"/>
    <p:sldId id="657" r:id="rId62"/>
    <p:sldId id="658" r:id="rId63"/>
    <p:sldId id="660" r:id="rId64"/>
    <p:sldId id="509" r:id="rId65"/>
    <p:sldId id="661" r:id="rId66"/>
    <p:sldId id="679" r:id="rId67"/>
    <p:sldId id="663" r:id="rId68"/>
    <p:sldId id="664" r:id="rId69"/>
    <p:sldId id="665" r:id="rId70"/>
    <p:sldId id="666" r:id="rId71"/>
    <p:sldId id="667" r:id="rId72"/>
    <p:sldId id="668" r:id="rId73"/>
    <p:sldId id="669" r:id="rId74"/>
    <p:sldId id="670" r:id="rId75"/>
    <p:sldId id="671" r:id="rId76"/>
    <p:sldId id="672" r:id="rId77"/>
    <p:sldId id="680" r:id="rId78"/>
    <p:sldId id="673" r:id="rId79"/>
    <p:sldId id="674" r:id="rId80"/>
    <p:sldId id="675" r:id="rId81"/>
    <p:sldId id="602" r:id="rId82"/>
    <p:sldId id="589" r:id="rId83"/>
    <p:sldId id="600" r:id="rId8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86"/>
      <p:bold r:id="rId87"/>
      <p:italic r:id="rId88"/>
      <p:boldItalic r:id="rId89"/>
    </p:embeddedFont>
    <p:embeddedFont>
      <p:font typeface="Merriweather" panose="00000500000000000000" pitchFamily="2" charset="-52"/>
      <p:regular r:id="rId90"/>
      <p:bold r:id="rId91"/>
      <p:italic r:id="rId92"/>
      <p:boldItalic r:id="rId93"/>
    </p:embeddedFont>
    <p:embeddedFont>
      <p:font typeface="Roboto" panose="02000000000000000000" pitchFamily="2" charset="0"/>
      <p:regular r:id="rId94"/>
      <p:bold r:id="rId95"/>
      <p:italic r:id="rId96"/>
      <p:boldItalic r:id="rId97"/>
    </p:embeddedFont>
    <p:embeddedFont>
      <p:font typeface="Roboto Slab" pitchFamily="2" charset="0"/>
      <p:regular r:id="rId98"/>
      <p:bold r:id="rId99"/>
    </p:embeddedFont>
    <p:embeddedFont>
      <p:font typeface="Theano Didot" panose="020B0604020202020204" charset="0"/>
      <p:regular r:id="rId100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2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5050"/>
    <a:srgbClr val="F95050"/>
    <a:srgbClr val="459AAB"/>
    <a:srgbClr val="0FE6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4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264" y="96"/>
      </p:cViewPr>
      <p:guideLst>
        <p:guide orient="horz" pos="282"/>
        <p:guide pos="226"/>
        <p:guide pos="5534"/>
        <p:guide orient="horz" pos="3003"/>
        <p:guide pos="2767"/>
        <p:guide pos="2993"/>
        <p:guide pos="1837"/>
        <p:guide pos="2086"/>
        <p:guide pos="3674"/>
        <p:guide pos="392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2.fntdata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font" Target="fonts/font5.fntdata"/><Relationship Id="rId95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93" Type="http://schemas.openxmlformats.org/officeDocument/2006/relationships/font" Target="fonts/font8.fntdata"/><Relationship Id="rId98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3.fntdata"/><Relationship Id="rId91" Type="http://schemas.openxmlformats.org/officeDocument/2006/relationships/font" Target="fonts/font6.fntdata"/><Relationship Id="rId96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1.fntdata"/><Relationship Id="rId94" Type="http://schemas.openxmlformats.org/officeDocument/2006/relationships/font" Target="fonts/font9.fntdata"/><Relationship Id="rId99" Type="http://schemas.openxmlformats.org/officeDocument/2006/relationships/font" Target="fonts/font14.fntdata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2.fntdata"/><Relationship Id="rId10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82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612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724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9072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878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931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179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8600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03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419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0651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3860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3379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9187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534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553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489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5861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3935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208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716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354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3633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8234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8767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3509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888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9401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955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97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9511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312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4360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6911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0548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5899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7956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0760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2368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431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8873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4448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365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9265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21370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459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15818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6270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2949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40212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79743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21035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52601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510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2564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94035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35733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77941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0947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17474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2727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26440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37398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9953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035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02192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17463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80442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10065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5275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6599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39255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36965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62650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97720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429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4384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31217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48828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21234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006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2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eg"/><Relationship Id="rId4" Type="http://schemas.openxmlformats.org/officeDocument/2006/relationships/image" Target="../media/image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upload.wikimedia.org/wikipedia/commons/8/8d/RuboFA_Ahulgo188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78160" y="380462"/>
            <a:ext cx="4990284" cy="448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032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5473700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Внешняя </a:t>
            </a:r>
            <a:br>
              <a:rPr lang="ru-RU" sz="3600" dirty="0">
                <a:latin typeface="+mj-lt"/>
              </a:rPr>
            </a:br>
            <a:r>
              <a:rPr lang="ru-RU" sz="3600" dirty="0">
                <a:latin typeface="+mj-lt"/>
              </a:rPr>
              <a:t>политика </a:t>
            </a:r>
          </a:p>
          <a:p>
            <a:r>
              <a:rPr lang="ru-RU" sz="3600" dirty="0">
                <a:latin typeface="+mj-lt"/>
              </a:rPr>
              <a:t>Николая I. </a:t>
            </a:r>
            <a:br>
              <a:rPr lang="ru-RU" sz="3600" dirty="0">
                <a:latin typeface="+mj-lt"/>
              </a:rPr>
            </a:br>
            <a:r>
              <a:rPr lang="ru-RU" sz="3600" dirty="0">
                <a:latin typeface="+mj-lt"/>
              </a:rPr>
              <a:t>Кавказская </a:t>
            </a:r>
            <a:br>
              <a:rPr lang="ru-RU" sz="3600" dirty="0">
                <a:latin typeface="+mj-lt"/>
              </a:rPr>
            </a:br>
            <a:r>
              <a:rPr lang="ru-RU" sz="3600" dirty="0">
                <a:latin typeface="+mj-lt"/>
              </a:rPr>
              <a:t>война </a:t>
            </a:r>
            <a:br>
              <a:rPr lang="ru-RU" sz="3600" dirty="0">
                <a:latin typeface="+mj-lt"/>
              </a:rPr>
            </a:br>
            <a:r>
              <a:rPr lang="ru-RU" sz="3600" dirty="0">
                <a:latin typeface="+mj-lt"/>
              </a:rPr>
              <a:t>1817–1864 годов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4914670" y="3935630"/>
            <a:ext cx="1507307" cy="45620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15342" y="3364811"/>
            <a:ext cx="1507307" cy="45620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07517" y="2790607"/>
            <a:ext cx="1507307" cy="45620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98699" y="1668058"/>
            <a:ext cx="1507307" cy="45620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98700" y="1746118"/>
            <a:ext cx="15073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Черкесы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99245" y="2219788"/>
            <a:ext cx="1507307" cy="45620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618411" y="2634966"/>
            <a:ext cx="1704569" cy="775963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5" idx="1"/>
          </p:cNvCxnSpPr>
          <p:nvPr/>
        </p:nvCxnSpPr>
        <p:spPr>
          <a:xfrm flipV="1">
            <a:off x="4322980" y="1896159"/>
            <a:ext cx="575719" cy="112678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745742" y="2761337"/>
            <a:ext cx="147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Племена горцев</a:t>
            </a:r>
          </a:p>
        </p:txBody>
      </p:sp>
      <p:cxnSp>
        <p:nvCxnSpPr>
          <p:cNvPr id="24" name="Скругленная соединительная линия 23"/>
          <p:cNvCxnSpPr>
            <a:stCxn id="29" idx="3"/>
            <a:endCxn id="33" idx="1"/>
          </p:cNvCxnSpPr>
          <p:nvPr/>
        </p:nvCxnSpPr>
        <p:spPr>
          <a:xfrm>
            <a:off x="4322980" y="3022948"/>
            <a:ext cx="591690" cy="114078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stCxn id="29" idx="3"/>
            <a:endCxn id="22" idx="1"/>
          </p:cNvCxnSpPr>
          <p:nvPr/>
        </p:nvCxnSpPr>
        <p:spPr>
          <a:xfrm flipV="1">
            <a:off x="4322980" y="3018708"/>
            <a:ext cx="584537" cy="424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033142" y="386416"/>
            <a:ext cx="711457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Население северо-восточной части Кавказского хребта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14671" y="2873797"/>
            <a:ext cx="14913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Лезгины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02549" y="2302322"/>
            <a:ext cx="9172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Чеченцы</a:t>
            </a:r>
          </a:p>
        </p:txBody>
      </p:sp>
      <p:cxnSp>
        <p:nvCxnSpPr>
          <p:cNvPr id="19" name="Скругленная соединительная линия 18"/>
          <p:cNvCxnSpPr>
            <a:stCxn id="23" idx="1"/>
            <a:endCxn id="29" idx="3"/>
          </p:cNvCxnSpPr>
          <p:nvPr/>
        </p:nvCxnSpPr>
        <p:spPr>
          <a:xfrm rot="10800000" flipV="1">
            <a:off x="4322981" y="2447888"/>
            <a:ext cx="576265" cy="57505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898699" y="3446593"/>
            <a:ext cx="15232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Ингуши </a:t>
            </a: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34" idx="1"/>
          </p:cNvCxnSpPr>
          <p:nvPr/>
        </p:nvCxnSpPr>
        <p:spPr>
          <a:xfrm>
            <a:off x="4322980" y="3022948"/>
            <a:ext cx="592362" cy="56996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219908" y="4009496"/>
            <a:ext cx="9086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Аварцы </a:t>
            </a:r>
          </a:p>
        </p:txBody>
      </p:sp>
    </p:spTree>
    <p:extLst>
      <p:ext uri="{BB962C8B-B14F-4D97-AF65-F5344CB8AC3E}">
        <p14:creationId xmlns:p14="http://schemas.microsoft.com/office/powerpoint/2010/main" val="24270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75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22" grpId="0" animBg="1"/>
      <p:bldP spid="15" grpId="0" animBg="1"/>
      <p:bldP spid="7" grpId="0"/>
      <p:bldP spid="23" grpId="0" animBg="1"/>
      <p:bldP spid="29" grpId="0" animBg="1"/>
      <p:bldP spid="4" grpId="0"/>
      <p:bldP spid="30" grpId="0"/>
      <p:bldP spid="31" grpId="0"/>
      <p:bldP spid="20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86855" y="1962352"/>
            <a:ext cx="4374373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Жители Северного Кавказа отличались воинственностью, сплочённостью племён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преданностью своим вождям.</a:t>
            </a:r>
          </a:p>
        </p:txBody>
      </p:sp>
      <p:pic>
        <p:nvPicPr>
          <p:cNvPr id="9" name="Picture 2" descr="Abkhaz-deputatkl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518" y="705531"/>
            <a:ext cx="3164123" cy="378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11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Население Северного Кавказа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Наличие гористой местности на Северном Кавказе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Сложности при занятии земледелием для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местных жителей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Превращение набегов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 основное занятие мужского населения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6643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70251" y="2275001"/>
            <a:ext cx="4914974" cy="593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Набеги играли важную роль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образе жизни горских народов. </a:t>
            </a:r>
          </a:p>
        </p:txBody>
      </p:sp>
      <p:pic>
        <p:nvPicPr>
          <p:cNvPr id="9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7758" y="675397"/>
            <a:ext cx="2963767" cy="379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98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58757" y="151159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Постоянные набеги горцев на грузинские земли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57531" y="151159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Необходимость </a:t>
            </a:r>
            <a:br>
              <a:rPr lang="ru-RU" sz="1400" dirty="0"/>
            </a:br>
            <a:r>
              <a:rPr lang="ru-RU" sz="1400" dirty="0"/>
              <a:t>защиты своих новых территорий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25248" y="3143758"/>
            <a:ext cx="28054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Частые успехи </a:t>
            </a:r>
            <a:br>
              <a:rPr lang="ru-RU" sz="1400" dirty="0"/>
            </a:br>
            <a:r>
              <a:rPr lang="ru-RU" sz="1400" dirty="0"/>
              <a:t>горских набегов </a:t>
            </a:r>
            <a:br>
              <a:rPr lang="ru-RU" sz="1400" dirty="0"/>
            </a:br>
            <a:r>
              <a:rPr lang="ru-RU" sz="1400" dirty="0"/>
              <a:t>на территорию России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51388" y="314375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Сложность обороны </a:t>
            </a:r>
            <a:br>
              <a:rPr lang="ru-RU" sz="1400" b="1" dirty="0"/>
            </a:br>
            <a:r>
              <a:rPr lang="ru-RU" sz="1400" b="1" dirty="0"/>
              <a:t>и ответных действий </a:t>
            </a:r>
            <a:br>
              <a:rPr lang="ru-RU" sz="1400" b="1" dirty="0"/>
            </a:br>
            <a:r>
              <a:rPr lang="ru-RU" sz="1400" b="1" dirty="0"/>
              <a:t>в гористой местности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54320" y="187184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451350" y="350530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06575" y="2610751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Предпосылки Кавказской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100387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upload.wikimedia.org/wikipedia/commons/a/a8/Alexei-jermolo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63221" y="0"/>
            <a:ext cx="628078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214" y="794340"/>
            <a:ext cx="301610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Назначенный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1816 году главнокомандующим отдельным Грузинским корпусом генерал А. П. Ермолов предпринял ряд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мер для установления спокойствия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регионе.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98425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48388" y="4359936"/>
            <a:ext cx="6247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Merriweather" panose="00000500000000000000" pitchFamily="2" charset="-52"/>
              </a:rPr>
              <a:t>Памятник Ермолову в Грозном</a:t>
            </a:r>
          </a:p>
        </p:txBody>
      </p:sp>
      <p:pic>
        <p:nvPicPr>
          <p:cNvPr id="13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52770" y="405517"/>
            <a:ext cx="3238460" cy="393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11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709976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Политика Ермолова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 Кавказе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0" y="3928955"/>
            <a:ext cx="373189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Переселение местного населения с гор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на равнины.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8001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454999" y="32679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54999" y="3928955"/>
            <a:ext cx="418113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Льготы племенам,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которые переходили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на российскую сторону.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8434" name="Picture 2" descr="https://upload.wikimedia.org/wikipedia/commons/thumb/3/30/Zkharov-Yermolov.jpg/800px-Zkharov-Yermolo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39754" y="749258"/>
            <a:ext cx="2392325" cy="330854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59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89232"/>
            <a:ext cx="4298948" cy="1983622"/>
            <a:chOff x="358776" y="1577920"/>
            <a:chExt cx="4298948" cy="198362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298948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Политика Ермолова </a:t>
              </a:r>
              <a:br>
                <a:rPr lang="ru-RU" sz="2800" dirty="0">
                  <a:solidFill>
                    <a:srgbClr val="FFDC5A"/>
                  </a:solidFill>
                  <a:latin typeface="Merriweather"/>
                </a:rPr>
              </a:br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на Кавказе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3746497" cy="92955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Отряды Ермолова совершали карательные экспедиции против горцев. Это вызывало ожесточённое сопротивление со стороны местного населения. </a:t>
              </a:r>
            </a:p>
          </p:txBody>
        </p:sp>
      </p:grpSp>
      <p:pic>
        <p:nvPicPr>
          <p:cNvPr id="8" name="Picture 6" descr="ÐÐ°Ð¶Ð¼Ð¸ÑÐµ, ÑÑÐ¾Ð±Ñ Ð·Ð°ÐºÑÑÑÑ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1107803"/>
            <a:ext cx="4392612" cy="292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7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29026" y="2153070"/>
            <a:ext cx="4914974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Боевые действия отрядов Ермолова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 горцами длились с переменным успехом в течение нескольких лет.</a:t>
            </a:r>
          </a:p>
        </p:txBody>
      </p:sp>
      <p:pic>
        <p:nvPicPr>
          <p:cNvPr id="7" name="Picture 4" descr="ÐÐ°ÑÑÐ¸Ð½ÐºÐ¸ Ð¿Ð¾ Ð·Ð°Ð¿ÑÐ¾ÑÑ ÐºÐ°Ð²ÐºÐ°Ð·ÑÐºÐ°Ñ Ð²Ð¾Ð¹Ð½Ð° 19 Ð²ÐµÐº ÐµÑÐ¼Ð¾Ð»Ð¾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75397"/>
            <a:ext cx="3107439" cy="384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75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8428" y="1673106"/>
            <a:ext cx="2747680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«Джихад» дословно переводится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 арабского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как «усилие».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8716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54598" y="2122652"/>
            <a:ext cx="4914974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1820-м годам отдельные горские племена Северного Кавказа объединились на основе мюридизма. </a:t>
            </a:r>
          </a:p>
        </p:txBody>
      </p:sp>
      <p:pic>
        <p:nvPicPr>
          <p:cNvPr id="9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6" y="675397"/>
            <a:ext cx="3107438" cy="384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56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709976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Принципы приверженцев мюридизма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0" y="4216034"/>
            <a:ext cx="373189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Строго соблюдали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законы шариата.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56709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454999" y="355506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54999" y="4216034"/>
            <a:ext cx="4181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Беспрекословно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подчинялись вождям.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0484" name="Picture 4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28460" y="1357467"/>
            <a:ext cx="2020187" cy="285856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97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i.mycdn.me/image?id=802277632791&amp;t=3&amp;plc=WEB&amp;tkn=*K8IrZegtyZPBLPG9jhDhzhod2p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84737" y="0"/>
            <a:ext cx="65592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214" y="1659962"/>
            <a:ext cx="3016108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Мюриды путешествовали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по аулам и призывали мусульман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к газавату.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1875" y="860739"/>
            <a:ext cx="1466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Основатель мюридизма на Кавказе Магомед </a:t>
            </a:r>
            <a:r>
              <a:rPr lang="ru-RU" sz="1200" dirty="0" err="1"/>
              <a:t>Ярагский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98550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ttps://pp.userapi.com/c846219/v846219138/2a4b8/sHwV-4fGdwU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"/>
            <a:ext cx="91440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745" y="872771"/>
            <a:ext cx="158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Ф. </a:t>
            </a:r>
            <a:r>
              <a:rPr lang="ru-RU" sz="1200" dirty="0" err="1"/>
              <a:t>Рубо</a:t>
            </a:r>
            <a:r>
              <a:rPr lang="ru-RU" sz="1200" dirty="0"/>
              <a:t>. </a:t>
            </a:r>
            <a:br>
              <a:rPr lang="ru-RU" sz="1200" dirty="0"/>
            </a:br>
            <a:r>
              <a:rPr lang="ru-RU" sz="1200" dirty="0"/>
              <a:t>Взятие аула </a:t>
            </a:r>
            <a:r>
              <a:rPr lang="ru-RU" sz="1200" dirty="0" err="1"/>
              <a:t>Ахульго</a:t>
            </a:r>
            <a:r>
              <a:rPr lang="ru-RU" sz="1200" dirty="0"/>
              <a:t>. </a:t>
            </a:r>
            <a:br>
              <a:rPr lang="ru-RU" sz="1200" dirty="0"/>
            </a:br>
            <a:r>
              <a:rPr lang="ru-RU" sz="1200" dirty="0"/>
              <a:t>1893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4" y="3757417"/>
            <a:ext cx="2916242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Приверженцы мюридизма считали честью погибнуть в войне с «неверными».</a:t>
            </a:r>
          </a:p>
        </p:txBody>
      </p:sp>
    </p:spTree>
    <p:extLst>
      <p:ext uri="{BB962C8B-B14F-4D97-AF65-F5344CB8AC3E}">
        <p14:creationId xmlns:p14="http://schemas.microsoft.com/office/powerpoint/2010/main" val="49639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45210" y="376239"/>
            <a:ext cx="5997502" cy="21050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«Убитый в войне против неверных есть живой, и будет он жить </a:t>
            </a:r>
          </a:p>
          <a:p>
            <a:pPr defTabSz="685766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в раю, а кто будет бежать — </a:t>
            </a:r>
            <a:br>
              <a:rPr lang="ru-RU" sz="2400" dirty="0">
                <a:solidFill>
                  <a:prstClr val="white"/>
                </a:solidFill>
                <a:latin typeface="Merriweather"/>
              </a:rPr>
            </a:br>
            <a:r>
              <a:rPr lang="ru-RU" sz="2400" dirty="0">
                <a:solidFill>
                  <a:prstClr val="white"/>
                </a:solidFill>
                <a:latin typeface="Merriweather"/>
              </a:rPr>
              <a:t>тот есть ничтожный человек, </a:t>
            </a:r>
            <a:br>
              <a:rPr lang="ru-RU" sz="2400" dirty="0">
                <a:solidFill>
                  <a:prstClr val="white"/>
                </a:solidFill>
                <a:latin typeface="Merriweather"/>
              </a:rPr>
            </a:br>
            <a:r>
              <a:rPr lang="ru-RU" sz="2400" dirty="0">
                <a:solidFill>
                  <a:prstClr val="white"/>
                </a:solidFill>
                <a:latin typeface="Merriweather"/>
              </a:rPr>
              <a:t>и будущая его жизнь есть ад».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35150" y="3918395"/>
            <a:ext cx="6403877" cy="3199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31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Магомед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Ярагский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35150" y="4289277"/>
            <a:ext cx="4920086" cy="2468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31">
              <a:lnSpc>
                <a:spcPct val="125000"/>
              </a:lnSpc>
            </a:pPr>
            <a:r>
              <a:rPr lang="ru-RU" sz="1400" dirty="0">
                <a:solidFill>
                  <a:srgbClr val="FFDC5A"/>
                </a:solidFill>
              </a:rPr>
              <a:t> 1771—1838</a:t>
            </a:r>
          </a:p>
        </p:txBody>
      </p:sp>
      <p:pic>
        <p:nvPicPr>
          <p:cNvPr id="13" name="Picture 2" descr="ÐÐ°ÑÑÐ¸Ð½ÐºÐ¸ Ð¿Ð¾ Ð·Ð°Ð¿ÑÐ¾ÑÑ ÐÐ°Ð³Ð¾Ð¼ÐµÐ´ Ð¯ÑÐ°Ð³ÑÐºÐ¸Ð¹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9972" y="3669232"/>
            <a:ext cx="1088804" cy="109803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42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21248" y="2122652"/>
            <a:ext cx="4914974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концу 1829 года мюридизм уже был широко распространён среди народов Северо-Восточного Кавказа. </a:t>
            </a:r>
          </a:p>
        </p:txBody>
      </p:sp>
      <p:pic>
        <p:nvPicPr>
          <p:cNvPr id="10" name="Picture 2" descr="ÐÐ°Ð¶Ð¼Ð¸ÑÐµ Ð½Ð° Ð¸Ð·Ð¾Ð±ÑÐ°Ð¶ÐµÐ½Ð¸Ðµ, ÑÑÐ¾Ð±Ñ Ð¾ÑÐºÑÑÑÑ ÐµÐ³Ð¾ Ð² Ð¸ÑÑÐ¾Ð´Ð½Ð¾Ð¼ ÑÐ°Ð·Ð¼ÐµÑÐµ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75396"/>
            <a:ext cx="3107439" cy="382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ÐÐ°Ð¶Ð¼Ð¸ÑÐµ Ð½Ð° Ð¸Ð·Ð¾Ð±ÑÐ°Ð¶ÐµÐ½Ð¸Ðµ, ÑÑÐ¾Ð±Ñ Ð¾ÑÐºÑÑÑÑ ÐµÐ³Ð¾ Ð² Ð¸ÑÑÐ¾Ð´Ð½Ð¾Ð¼ ÑÐ°Ð·Ð¼ÐµÑÐµ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75395"/>
            <a:ext cx="3107439" cy="382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59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upload.wikimedia.org/wikipedia/commons/9/90/Shamil_by_Deni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72031" y="0"/>
            <a:ext cx="777196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214" y="1659962"/>
            <a:ext cx="3016108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1834 году горские племена Северо-Восточного Кавказа возглавил духовный лидер имам Шамиль.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99157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92613" y="1811733"/>
            <a:ext cx="4392612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Шамилю удалось создать имамат.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 собрал войско численностью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до 40 тысяч человек. </a:t>
            </a:r>
          </a:p>
        </p:txBody>
      </p:sp>
      <p:pic>
        <p:nvPicPr>
          <p:cNvPr id="9" name="Picture 10" descr="04. ÐÐ° ÐºÐ¾Ð½Ðµ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4" y="664486"/>
            <a:ext cx="3107442" cy="384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25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1828239" y="3743204"/>
            <a:ext cx="3019425" cy="58520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25108" y="2617811"/>
            <a:ext cx="3022374" cy="58520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471049" y="2483508"/>
            <a:ext cx="2489490" cy="846385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4925" y="1492418"/>
            <a:ext cx="3022374" cy="58520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49" idx="1"/>
            <a:endCxn id="17" idx="3"/>
          </p:cNvCxnSpPr>
          <p:nvPr/>
        </p:nvCxnSpPr>
        <p:spPr>
          <a:xfrm rot="10800000">
            <a:off x="4847299" y="1785023"/>
            <a:ext cx="623750" cy="113131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33" idx="3"/>
            <a:endCxn id="49" idx="1"/>
          </p:cNvCxnSpPr>
          <p:nvPr/>
        </p:nvCxnSpPr>
        <p:spPr>
          <a:xfrm flipV="1">
            <a:off x="4847664" y="2916341"/>
            <a:ext cx="623385" cy="111946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1"/>
            <a:endCxn id="30" idx="3"/>
          </p:cNvCxnSpPr>
          <p:nvPr/>
        </p:nvCxnSpPr>
        <p:spPr>
          <a:xfrm rot="10800000" flipV="1">
            <a:off x="4847483" y="2906701"/>
            <a:ext cx="623567" cy="371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03202" y="1631133"/>
            <a:ext cx="1903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Строгая дисциплина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35860" y="2750598"/>
            <a:ext cx="1600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Чёткая иерархия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59182" y="3875991"/>
            <a:ext cx="2791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Жёсткие наказания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471049" y="2547009"/>
            <a:ext cx="24894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Успех армии Шамиля </a:t>
            </a:r>
            <a:br>
              <a:rPr lang="ru-RU" sz="1400" b="1" dirty="0"/>
            </a:br>
            <a:r>
              <a:rPr lang="ru-RU" sz="1400" b="1" dirty="0"/>
              <a:t>в борьбе с русскими войсками в 1840-х годах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Устройство имамата Шамиля </a:t>
            </a:r>
          </a:p>
        </p:txBody>
      </p:sp>
    </p:spTree>
    <p:extLst>
      <p:ext uri="{BB962C8B-B14F-4D97-AF65-F5344CB8AC3E}">
        <p14:creationId xmlns:p14="http://schemas.microsoft.com/office/powerpoint/2010/main" val="385560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  <p:bldP spid="29" grpId="0" animBg="1"/>
      <p:bldP spid="17" grpId="0" animBg="1"/>
      <p:bldP spid="4" grpId="0"/>
      <p:bldP spid="18" grpId="0"/>
      <p:bldP spid="22" grpId="0"/>
      <p:bldP spid="4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7507" r="2469" b="2576"/>
          <a:stretch/>
        </p:blipFill>
        <p:spPr>
          <a:xfrm>
            <a:off x="-3" y="0"/>
            <a:ext cx="9144003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5" y="3757417"/>
            <a:ext cx="3106060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1842 году Шамилю удалось разбить русских в ходе </a:t>
            </a:r>
            <a:r>
              <a:rPr lang="ru-RU" sz="1400" dirty="0" err="1">
                <a:solidFill>
                  <a:prstClr val="white"/>
                </a:solidFill>
              </a:rPr>
              <a:t>Ичкеринского</a:t>
            </a:r>
            <a:r>
              <a:rPr lang="ru-RU" sz="1400" dirty="0">
                <a:solidFill>
                  <a:prstClr val="white"/>
                </a:solidFill>
              </a:rPr>
              <a:t> сражения. </a:t>
            </a:r>
          </a:p>
        </p:txBody>
      </p:sp>
    </p:spTree>
    <p:extLst>
      <p:ext uri="{BB962C8B-B14F-4D97-AF65-F5344CB8AC3E}">
        <p14:creationId xmlns:p14="http://schemas.microsoft.com/office/powerpoint/2010/main" val="33438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92613" y="2116616"/>
            <a:ext cx="4552993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широком смысле «джихад» –усердие, которое должен проявлять мусульманин на пути Аллаха. </a:t>
            </a:r>
          </a:p>
        </p:txBody>
      </p:sp>
      <p:pic>
        <p:nvPicPr>
          <p:cNvPr id="9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05531"/>
            <a:ext cx="3166533" cy="373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7"/>
          <a:stretch/>
        </p:blipFill>
        <p:spPr>
          <a:xfrm>
            <a:off x="358775" y="696904"/>
            <a:ext cx="3251324" cy="374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7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92613" y="2275002"/>
            <a:ext cx="4392612" cy="593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Постепенно имамат слабел,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а положение Шамиля ухудшалось. </a:t>
            </a:r>
          </a:p>
        </p:txBody>
      </p:sp>
      <p:pic>
        <p:nvPicPr>
          <p:cNvPr id="7" name="Picture 2" descr="Shami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4" y="652400"/>
            <a:ext cx="3107441" cy="385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00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58757" y="151159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Недовольство многих горцев суровой политикой Шамиля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57531" y="151159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Учащение </a:t>
            </a:r>
            <a:br>
              <a:rPr lang="ru-RU" sz="1400" dirty="0"/>
            </a:br>
            <a:r>
              <a:rPr lang="ru-RU" sz="1400" dirty="0"/>
              <a:t>случаев неповиновения имаму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25248" y="3143758"/>
            <a:ext cx="2805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Использование князем</a:t>
            </a:r>
            <a:br>
              <a:rPr lang="ru-RU" sz="1400" dirty="0"/>
            </a:br>
            <a:r>
              <a:rPr lang="ru-RU" sz="1400" dirty="0"/>
              <a:t>А. И. Барятинским момента для наступления на земли имамата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51388" y="3143758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Волнения в Северном Дагестане, с которыми Шамиль не смог справиться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54320" y="187184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451350" y="350530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06575" y="2610751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Падение имамата Шамиля</a:t>
            </a:r>
          </a:p>
        </p:txBody>
      </p:sp>
    </p:spTree>
    <p:extLst>
      <p:ext uri="{BB962C8B-B14F-4D97-AF65-F5344CB8AC3E}">
        <p14:creationId xmlns:p14="http://schemas.microsoft.com/office/powerpoint/2010/main" val="22488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upload.wikimedia.org/wikipedia/commons/6/6f/AleksandrBaryatinsky_18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6277" y="1"/>
            <a:ext cx="593772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214" y="1499982"/>
            <a:ext cx="3016108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За время войны Кавказская армия набралась опыта ведения боевых действий в гористой местности.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1875" y="953072"/>
            <a:ext cx="146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Александр Иванович Барятинский </a:t>
            </a:r>
          </a:p>
        </p:txBody>
      </p:sp>
    </p:spTree>
    <p:extLst>
      <p:ext uri="{BB962C8B-B14F-4D97-AF65-F5344CB8AC3E}">
        <p14:creationId xmlns:p14="http://schemas.microsoft.com/office/powerpoint/2010/main" val="133678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i265.photobucket.com/albums/ii226/meon8/RuboFA_Razvedk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58775" y="44767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7192" y="932176"/>
            <a:ext cx="1023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Ф. </a:t>
            </a:r>
            <a:r>
              <a:rPr lang="ru-RU" sz="1200" dirty="0" err="1"/>
              <a:t>Рубо</a:t>
            </a:r>
            <a:r>
              <a:rPr lang="ru-RU" sz="1200" dirty="0"/>
              <a:t>. </a:t>
            </a:r>
            <a:br>
              <a:rPr lang="ru-RU" sz="1200" dirty="0"/>
            </a:br>
            <a:r>
              <a:rPr lang="ru-RU" sz="1200" dirty="0"/>
              <a:t>Кавказская </a:t>
            </a:r>
            <a:br>
              <a:rPr lang="ru-RU" sz="1200" dirty="0"/>
            </a:br>
            <a:r>
              <a:rPr lang="ru-RU" sz="1200" dirty="0"/>
              <a:t>разведка. </a:t>
            </a:r>
            <a:br>
              <a:rPr lang="ru-RU" sz="1200" dirty="0"/>
            </a:br>
            <a:r>
              <a:rPr lang="ru-RU" sz="1200" dirty="0"/>
              <a:t>1901</a:t>
            </a:r>
          </a:p>
        </p:txBody>
      </p:sp>
    </p:spTree>
    <p:extLst>
      <p:ext uri="{BB962C8B-B14F-4D97-AF65-F5344CB8AC3E}">
        <p14:creationId xmlns:p14="http://schemas.microsoft.com/office/powerpoint/2010/main" val="331266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upload.wikimedia.org/wikipedia/commons/1/1d/Aleksandrovsky-Russian_camp_at_Guni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2" cy="514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15695" y="903549"/>
            <a:ext cx="2139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 И. Александровский. </a:t>
            </a:r>
          </a:p>
          <a:p>
            <a:pPr algn="ctr"/>
            <a:r>
              <a:rPr lang="ru-RU" sz="1100" dirty="0"/>
              <a:t>Русский лагерь </a:t>
            </a:r>
            <a:br>
              <a:rPr lang="ru-RU" sz="1100" dirty="0"/>
            </a:br>
            <a:r>
              <a:rPr lang="ru-RU" sz="1100" dirty="0"/>
              <a:t>под Гунибом. </a:t>
            </a:r>
            <a:br>
              <a:rPr lang="ru-RU" sz="1100" dirty="0"/>
            </a:br>
            <a:r>
              <a:rPr lang="ru-RU" sz="1100" dirty="0"/>
              <a:t>1895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4" y="467659"/>
            <a:ext cx="3311529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1859 году Барятинским была проведена операция по блокаде и штурму селения Гуниб.</a:t>
            </a:r>
          </a:p>
        </p:txBody>
      </p:sp>
    </p:spTree>
    <p:extLst>
      <p:ext uri="{BB962C8B-B14F-4D97-AF65-F5344CB8AC3E}">
        <p14:creationId xmlns:p14="http://schemas.microsoft.com/office/powerpoint/2010/main" val="129888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i.ucrazy.ru/files/pics/2016.06/1465226130_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24687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58775" y="44767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295" y="839843"/>
            <a:ext cx="1584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А. </a:t>
            </a:r>
            <a:r>
              <a:rPr lang="ru-RU" sz="1200" dirty="0" err="1"/>
              <a:t>Кившенко</a:t>
            </a:r>
            <a:r>
              <a:rPr lang="ru-RU" sz="1200" dirty="0"/>
              <a:t>.</a:t>
            </a:r>
          </a:p>
          <a:p>
            <a:pPr algn="ctr"/>
            <a:r>
              <a:rPr lang="ru-RU" sz="1200" dirty="0"/>
              <a:t>Сдача Шамиля князю Барятинскому. 1880 </a:t>
            </a:r>
          </a:p>
        </p:txBody>
      </p:sp>
    </p:spTree>
    <p:extLst>
      <p:ext uri="{BB962C8B-B14F-4D97-AF65-F5344CB8AC3E}">
        <p14:creationId xmlns:p14="http://schemas.microsoft.com/office/powerpoint/2010/main" val="409739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Завершение Кавказской войны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Пленение Шамиля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 1859 году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8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Решающий удар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по мюридизму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Прекращение организованного сопротивления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7208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89232"/>
            <a:ext cx="4298948" cy="1528048"/>
            <a:chOff x="358776" y="1577920"/>
            <a:chExt cx="4298948" cy="152804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298948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Завершение Кавказской войны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65569" cy="47397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1864 году русским удалось окончательно покорить горские народы.</a:t>
              </a:r>
            </a:p>
          </p:txBody>
        </p:sp>
      </p:grpSp>
      <p:pic>
        <p:nvPicPr>
          <p:cNvPr id="10" name="Picture 2" descr="https://upload.wikimedia.org/wikipedia/commons/6/6b/Kosaken-und-tscherkesse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7403" y="1107802"/>
            <a:ext cx="4396597" cy="292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25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upload.wikimedia.org/wikipedia/commons/9/9c/Pyotr_Nikolayevich_Gruzinsky_-_The_mountaineers_leave_the_a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3" y="-1648489"/>
            <a:ext cx="9450854" cy="698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58775" y="44767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9245" y="962954"/>
            <a:ext cx="2139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 П. Грузинский.</a:t>
            </a:r>
          </a:p>
          <a:p>
            <a:pPr algn="ctr"/>
            <a:r>
              <a:rPr lang="ru-RU" sz="1100" dirty="0"/>
              <a:t>Оставление </a:t>
            </a:r>
            <a:br>
              <a:rPr lang="ru-RU" sz="1100" dirty="0"/>
            </a:br>
            <a:r>
              <a:rPr lang="ru-RU" sz="1100" dirty="0"/>
              <a:t>горцами аула. </a:t>
            </a:r>
            <a:br>
              <a:rPr lang="ru-RU" sz="1100" dirty="0"/>
            </a:br>
            <a:r>
              <a:rPr lang="ru-RU" sz="1100" dirty="0"/>
              <a:t>1872 </a:t>
            </a:r>
          </a:p>
        </p:txBody>
      </p:sp>
    </p:spTree>
    <p:extLst>
      <p:ext uri="{BB962C8B-B14F-4D97-AF65-F5344CB8AC3E}">
        <p14:creationId xmlns:p14="http://schemas.microsoft.com/office/powerpoint/2010/main" val="350248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upload.wikimedia.org/wikipedia/commons/5/5b/%D0%9A%D0%B0%D1%80%D1%82%D0%B0_%D0%9A%D0%B0%D0%B2%D0%BA%D0%B0%D0%B7%D1%81%D0%BA%D0%BE%D0%B3%D0%BE_%D0%BA%D1%80%D0%B0%D1%8F_%281801-1813%29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5709" y="-2662884"/>
            <a:ext cx="13604361" cy="932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745" y="965104"/>
            <a:ext cx="158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Карта </a:t>
            </a:r>
            <a:br>
              <a:rPr lang="ru-RU" sz="1200" dirty="0"/>
            </a:br>
            <a:r>
              <a:rPr lang="ru-RU" sz="1200" dirty="0"/>
              <a:t>Кавказского </a:t>
            </a:r>
            <a:br>
              <a:rPr lang="ru-RU" sz="1200" dirty="0"/>
            </a:br>
            <a:r>
              <a:rPr lang="ru-RU" sz="1200" dirty="0"/>
              <a:t>края</a:t>
            </a:r>
          </a:p>
        </p:txBody>
      </p:sp>
    </p:spTree>
    <p:extLst>
      <p:ext uri="{BB962C8B-B14F-4D97-AF65-F5344CB8AC3E}">
        <p14:creationId xmlns:p14="http://schemas.microsoft.com/office/powerpoint/2010/main" val="10718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Проявления «джихада»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исламе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7" y="1536701"/>
            <a:ext cx="42754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Работа и учёба.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4052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875" y="262874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7" y="2760245"/>
            <a:ext cx="42754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Помощь близким.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2" y="385229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10917" y="3838292"/>
            <a:ext cx="452840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Борьба с социальной несправедливостью.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0006" y="1142393"/>
            <a:ext cx="4303344" cy="318580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01359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Новшества в землях горцев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7" y="1536701"/>
            <a:ext cx="42754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Просвещение и здравоохранение.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4052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875" y="262874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7" y="2760245"/>
            <a:ext cx="42754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Прогрессивная русская культура. 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2" y="385229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10917" y="3983789"/>
            <a:ext cx="45284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Промышленное производство. </a:t>
            </a:r>
          </a:p>
        </p:txBody>
      </p:sp>
      <p:pic>
        <p:nvPicPr>
          <p:cNvPr id="41986" name="Picture 2" descr="Glushkov. Caucasus. The Surrender of Shamil. 187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44673" y="1594115"/>
            <a:ext cx="2420519" cy="266667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14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0" name="Picture 6" descr="https://upload.wikimedia.org/wikipedia/commons/b/b9/J._Sartain_after_H._Vernet._A_portrait_of_Nicolas_I._1850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61011" y="0"/>
            <a:ext cx="6782989" cy="51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214" y="1326858"/>
            <a:ext cx="3016108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время правления Николая I Российская империя продолжала играть одну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из главных ролей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европейском направлении.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219804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cdn.shopify.com/s/files/1/0895/0864/products/hu056122_1024x1024.jpeg?v=145185976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745" y="965104"/>
            <a:ext cx="158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Участники Венского </a:t>
            </a:r>
            <a:br>
              <a:rPr lang="ru-RU" sz="1200" dirty="0"/>
            </a:br>
            <a:r>
              <a:rPr lang="ru-RU" sz="1200" dirty="0"/>
              <a:t>конгресса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757417"/>
            <a:ext cx="3744690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Российский император продолжал защищать порядки, которые были установлены на Венском конгрессе.</a:t>
            </a:r>
          </a:p>
        </p:txBody>
      </p:sp>
    </p:spTree>
    <p:extLst>
      <p:ext uri="{BB962C8B-B14F-4D97-AF65-F5344CB8AC3E}">
        <p14:creationId xmlns:p14="http://schemas.microsoft.com/office/powerpoint/2010/main" val="153529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92613" y="1998777"/>
            <a:ext cx="3903662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Внешнеполитический курс России в Европе был задан министром иностранных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дел К. В. Нессельроде.</a:t>
            </a:r>
          </a:p>
        </p:txBody>
      </p:sp>
      <p:pic>
        <p:nvPicPr>
          <p:cNvPr id="9" name="Picture 2" descr="https://upload.wikimedia.org/wikipedia/commons/0/09/Count_Nesselrod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2" y="652400"/>
            <a:ext cx="3107443" cy="385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76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upload.wikimedia.org/wikipedia/commons/0/08/Karl_Nesselrod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63725" y="0"/>
            <a:ext cx="14478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upload.wikimedia.org/wikipedia/commons/0/08/Karl_Nesselrod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89937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8" name="Picture 2" descr="https://upload.wikimedia.org/wikipedia/commons/0/08/Karl_Nesselrod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05150" y="-19050"/>
            <a:ext cx="6038852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214" y="1846231"/>
            <a:ext cx="3016108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Нессельроде считал необходимой борьбу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 «революционной заразой» на Западе.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76537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0" name="Picture 8" descr="https://upload.wikimedia.org/wikipedia/commons/a/a6/%D0%98%D0%B2%D0%B0%D0%BD_%D0%A4%D0%B5%D0%B4%D0%BE%D1%80%D0%BE%D0%B2%D0%B8%D1%87_%D0%9F%D0%B0%D1%81%D0%BA%D0%B5%D0%B2%D0%B8%D1%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" y="0"/>
            <a:ext cx="914400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745" y="1057437"/>
            <a:ext cx="1584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Иван Фёдорович Паскевич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757417"/>
            <a:ext cx="3178633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 помощью российской армии было подавлено восстание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Австро-Венгрии. </a:t>
            </a:r>
          </a:p>
        </p:txBody>
      </p:sp>
    </p:spTree>
    <p:extLst>
      <p:ext uri="{BB962C8B-B14F-4D97-AF65-F5344CB8AC3E}">
        <p14:creationId xmlns:p14="http://schemas.microsoft.com/office/powerpoint/2010/main" val="424884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Battle of TemesvÃ¡r V. Katzl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745" y="965104"/>
            <a:ext cx="158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Сражение </a:t>
            </a:r>
            <a:br>
              <a:rPr lang="ru-RU" sz="1200" dirty="0"/>
            </a:br>
            <a:r>
              <a:rPr lang="ru-RU" sz="1200" dirty="0"/>
              <a:t>при </a:t>
            </a:r>
            <a:r>
              <a:rPr lang="ru-RU" sz="1200" dirty="0" err="1"/>
              <a:t>Темешваре</a:t>
            </a:r>
            <a:r>
              <a:rPr lang="ru-RU" sz="1200" dirty="0"/>
              <a:t> </a:t>
            </a:r>
            <a:br>
              <a:rPr lang="ru-RU" sz="1200" dirty="0"/>
            </a:br>
            <a:r>
              <a:rPr lang="ru-RU" sz="1200" dirty="0"/>
              <a:t>в 1849 году</a:t>
            </a:r>
          </a:p>
        </p:txBody>
      </p:sp>
    </p:spTree>
    <p:extLst>
      <p:ext uri="{BB962C8B-B14F-4D97-AF65-F5344CB8AC3E}">
        <p14:creationId xmlns:p14="http://schemas.microsoft.com/office/powerpoint/2010/main" val="176726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upload.wikimedia.org/wikipedia/commons/5/53/Carnavalet_-_Combats_sur_le_Pont-Neuf_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514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745" y="965104"/>
            <a:ext cx="158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Восставшие </a:t>
            </a:r>
            <a:br>
              <a:rPr lang="ru-RU" sz="1200" dirty="0"/>
            </a:br>
            <a:r>
              <a:rPr lang="ru-RU" sz="1200" dirty="0"/>
              <a:t>у моста </a:t>
            </a:r>
            <a:br>
              <a:rPr lang="ru-RU" sz="1200" dirty="0"/>
            </a:br>
            <a:r>
              <a:rPr lang="ru-RU" sz="1200" dirty="0" err="1"/>
              <a:t>Пон-Нёф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59933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upload.wikimedia.org/wikipedia/commons/5/57/Wappers_-_Episodes_from_September_Days_1830_on_the_Place_de_l%E2%80%99H%C3%B4tel_de_Ville_in_Brussel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2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89743" y="4717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263" y="860358"/>
            <a:ext cx="1584960" cy="10227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1200" dirty="0"/>
              <a:t>Г. </a:t>
            </a:r>
            <a:r>
              <a:rPr lang="ru-RU" sz="1200" dirty="0" err="1"/>
              <a:t>Вапперс</a:t>
            </a:r>
            <a:r>
              <a:rPr lang="ru-RU" sz="1200" dirty="0"/>
              <a:t>. </a:t>
            </a:r>
            <a:br>
              <a:rPr lang="ru-RU" sz="1200" dirty="0"/>
            </a:br>
            <a:r>
              <a:rPr lang="ru-RU" sz="1200" dirty="0"/>
              <a:t>Эпизод сентябрьских дней. </a:t>
            </a:r>
            <a:br>
              <a:rPr lang="ru-RU" sz="1200" dirty="0"/>
            </a:br>
            <a:r>
              <a:rPr lang="ru-RU" sz="1200" dirty="0"/>
              <a:t>1835</a:t>
            </a:r>
          </a:p>
        </p:txBody>
      </p:sp>
    </p:spTree>
    <p:extLst>
      <p:ext uri="{BB962C8B-B14F-4D97-AF65-F5344CB8AC3E}">
        <p14:creationId xmlns:p14="http://schemas.microsoft.com/office/powerpoint/2010/main" val="67943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58757" y="151159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Вмешательство </a:t>
            </a:r>
            <a:br>
              <a:rPr lang="ru-RU" sz="1400" b="1" dirty="0"/>
            </a:br>
            <a:r>
              <a:rPr lang="ru-RU" sz="1400" b="1" dirty="0"/>
              <a:t>России в европейские </a:t>
            </a:r>
            <a:br>
              <a:rPr lang="ru-RU" sz="1400" b="1" dirty="0"/>
            </a:br>
            <a:r>
              <a:rPr lang="ru-RU" sz="1400" b="1" dirty="0"/>
              <a:t>дела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57531" y="151159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Укрепление </a:t>
            </a:r>
            <a:br>
              <a:rPr lang="ru-RU" sz="1400" dirty="0"/>
            </a:br>
            <a:r>
              <a:rPr lang="ru-RU" sz="1400" dirty="0"/>
              <a:t>российских позиций </a:t>
            </a:r>
            <a:br>
              <a:rPr lang="ru-RU" sz="1400" dirty="0"/>
            </a:br>
            <a:r>
              <a:rPr lang="ru-RU" sz="1400" dirty="0"/>
              <a:t>на Западе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25248" y="3143758"/>
            <a:ext cx="28054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Разлад отношений Европы </a:t>
            </a:r>
            <a:br>
              <a:rPr lang="ru-RU" sz="1400" dirty="0"/>
            </a:br>
            <a:r>
              <a:rPr lang="ru-RU" sz="1400" dirty="0"/>
              <a:t>и России и повод для начала Крымской войны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51388" y="314375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Угроза авторитету </a:t>
            </a:r>
            <a:br>
              <a:rPr lang="ru-RU" sz="1400" b="1" dirty="0"/>
            </a:br>
            <a:r>
              <a:rPr lang="ru-RU" sz="1400" b="1" dirty="0"/>
              <a:t>и могуществу других великих держав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54320" y="187184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451350" y="350530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06575" y="2610751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Россия и Европа при Николае I</a:t>
            </a:r>
          </a:p>
        </p:txBody>
      </p:sp>
    </p:spTree>
    <p:extLst>
      <p:ext uri="{BB962C8B-B14F-4D97-AF65-F5344CB8AC3E}">
        <p14:creationId xmlns:p14="http://schemas.microsoft.com/office/powerpoint/2010/main" val="384466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Разновидности «джихада» в исламе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8" y="1351287"/>
            <a:ext cx="42398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«Джихад познаний» (изучение наук и эрудиция).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35828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875" y="258183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8" y="2571750"/>
            <a:ext cx="404609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«Джихад руки» (защита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от агрессии).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2" y="380537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10918" y="3798376"/>
            <a:ext cx="36698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«Джихад сердца» (борьба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 собственными пороками).</a:t>
            </a:r>
          </a:p>
        </p:txBody>
      </p:sp>
      <p:pic>
        <p:nvPicPr>
          <p:cNvPr id="14338" name="Picture 2" descr="ÐÐ°ÑÑÐ¸Ð½ÐºÐ¸ Ð¿Ð¾ Ð·Ð°Ð¿ÑÐ¾ÑÑ Ð¸ÑÐ»Ð°Ð¼ Ð² ÐºÐ°Ð·Ð°ÑÑÑÐ°Ð½Ðµ Ð¸ÑÑÐ¾ÑÐ¸Ñ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49683" y="1365285"/>
            <a:ext cx="2251601" cy="298708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63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cdn.news-front.info/uploads/2017/05/kavkaz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6111" y="0"/>
            <a:ext cx="7167891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214" y="1673106"/>
            <a:ext cx="3016108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Важное место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российском внешнеполитическом курсе занимал «Восточный вопрос».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03184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08379" y="1998777"/>
            <a:ext cx="3903662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«Восточный вопрос» был связан с борьбой балканских народов за освобождение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от османского ига.</a:t>
            </a:r>
          </a:p>
        </p:txBody>
      </p:sp>
      <p:pic>
        <p:nvPicPr>
          <p:cNvPr id="9" name="Picture 2" descr="ÐÐ¾Ð¸Ð½-ÑÐ¾ÑÐ²Ð°Ñ Ð½Ð° Ð°Ð²ÑÑÑÐ¸Ð¹ÑÐºÐ¾-ÑÑÑÐµÑÐºÐ¾Ð¹ Ð³ÑÐ°Ð½Ð¸ÑÐµ (&quot;Ð³ÑÐ°Ð½Ð¸ÑÐ°Ñ&quot;). Ð Ð¸ÑÑÐ½Ð¾Ðº ÑÐµÑÐµÐ´Ð¸Ð½Ñ XVIII Ð²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3" y="652400"/>
            <a:ext cx="3107442" cy="385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65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Положение балканских народов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Наличие в Османской империи православного населения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Полное бесправие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греков, сербов, черногорцев, болгар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Набор силы национально-освободительным движением на Балканском полуострове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8251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92613" y="1964910"/>
            <a:ext cx="4920720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время правления Александра I Россия вынуждена была придерживаться принципов Священного союза.</a:t>
            </a:r>
          </a:p>
        </p:txBody>
      </p:sp>
      <p:pic>
        <p:nvPicPr>
          <p:cNvPr id="7" name="Picture 2" descr="ÐÐ°ÑÑÐ¸Ð½ÐºÐ¸ Ð¿Ð¾ Ð·Ð°Ð¿ÑÐ¾ÑÑ ÑÐ²ÑÑÐµÐ½Ð½ÑÐ¹ ÑÐ¾ÑÐ·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52400"/>
            <a:ext cx="3107440" cy="387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2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eistorias.files.wordpress.com/2014/06/7-6-1821-ceb9ceb5cf81cebfcebbcebfcf87ceafcf84ceb5cf82-cf83cf84cebf-ceb4cf81ceb1ceb3ceb1cf84cf83ceaccebdceb9-cf80ceaecf84ceb5cf81-cf86ceb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-52250"/>
            <a:ext cx="9144000" cy="51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745" y="1057437"/>
            <a:ext cx="1584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Сражение при </a:t>
            </a:r>
            <a:r>
              <a:rPr lang="ru-RU" sz="1200" dirty="0" err="1"/>
              <a:t>Драгашани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43008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upload.wikimedia.org/wikipedia/commons/2/2e/Piratsky_Svit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/>
          <a:stretch/>
        </p:blipFill>
        <p:spPr bwMode="auto">
          <a:xfrm flipH="1">
            <a:off x="-1" y="-2117"/>
            <a:ext cx="273733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s://upload.wikimedia.org/wikipedia/commons/2/2e/Piratsky_Svit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37337" y="0"/>
            <a:ext cx="64066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214" y="2019355"/>
            <a:ext cx="3016108" cy="1104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Николай I стремился расширить своё влияние на Балканах.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14765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upload.wikimedia.org/wikipedia/commons/6/67/Panagiotis_Kefalas_by_Hes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58775" y="44767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295" y="1116842"/>
            <a:ext cx="1584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Осада </a:t>
            </a:r>
            <a:br>
              <a:rPr lang="ru-RU" sz="1200" dirty="0"/>
            </a:br>
            <a:r>
              <a:rPr lang="ru-RU" sz="1200" dirty="0" err="1"/>
              <a:t>Триполицы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0322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upload.wikimedia.org/wikipedia/commons/e/e8/Navarin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33868"/>
            <a:ext cx="9144003" cy="517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745" y="780438"/>
            <a:ext cx="1584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/>
              <a:t>Амбруаз</a:t>
            </a:r>
            <a:r>
              <a:rPr lang="ru-RU" sz="1200" dirty="0"/>
              <a:t>-Луи </a:t>
            </a:r>
            <a:r>
              <a:rPr lang="ru-RU" sz="1200" dirty="0" err="1"/>
              <a:t>Гарнерэ</a:t>
            </a:r>
            <a:r>
              <a:rPr lang="ru-RU" sz="1200" dirty="0"/>
              <a:t>. </a:t>
            </a:r>
            <a:br>
              <a:rPr lang="ru-RU" sz="1200" dirty="0"/>
            </a:br>
            <a:r>
              <a:rPr lang="ru-RU" sz="1200" dirty="0"/>
              <a:t>Морское сражение при </a:t>
            </a:r>
            <a:r>
              <a:rPr lang="ru-RU" sz="1200" dirty="0" err="1"/>
              <a:t>Наварине</a:t>
            </a:r>
            <a:r>
              <a:rPr lang="ru-RU" sz="1200" dirty="0"/>
              <a:t>. </a:t>
            </a:r>
            <a:br>
              <a:rPr lang="ru-RU" sz="1200" dirty="0"/>
            </a:br>
            <a:r>
              <a:rPr lang="ru-RU" sz="1200" dirty="0"/>
              <a:t>1827</a:t>
            </a:r>
          </a:p>
        </p:txBody>
      </p:sp>
    </p:spTree>
    <p:extLst>
      <p:ext uri="{BB962C8B-B14F-4D97-AF65-F5344CB8AC3E}">
        <p14:creationId xmlns:p14="http://schemas.microsoft.com/office/powerpoint/2010/main" val="299527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upload.wikimedia.org/wikipedia/commons/6/62/Boevoj_epizod_1828-18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745" y="780438"/>
            <a:ext cx="1584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Боевой эпизод Русско-турецкой войны </a:t>
            </a:r>
            <a:br>
              <a:rPr lang="ru-RU" sz="1200" dirty="0"/>
            </a:br>
            <a:r>
              <a:rPr lang="ru-RU" sz="1200" dirty="0"/>
              <a:t>1828—1829 </a:t>
            </a:r>
            <a:br>
              <a:rPr lang="ru-RU" sz="1200" dirty="0"/>
            </a:br>
            <a:r>
              <a:rPr lang="ru-RU" sz="1200" dirty="0"/>
              <a:t>годов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757417"/>
            <a:ext cx="4136575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Боевые действия Русско-турецкой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войны 1828–1829 годов проходили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на Балканском полуострове и на Кавказе.</a:t>
            </a:r>
          </a:p>
        </p:txBody>
      </p:sp>
    </p:spTree>
    <p:extLst>
      <p:ext uri="{BB962C8B-B14F-4D97-AF65-F5344CB8AC3E}">
        <p14:creationId xmlns:p14="http://schemas.microsoft.com/office/powerpoint/2010/main" val="407962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21580"/>
            <a:ext cx="5473698" cy="1833581"/>
            <a:chOff x="358776" y="1710268"/>
            <a:chExt cx="5473698" cy="183358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710268"/>
              <a:ext cx="5473698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Русско-турецкая</a:t>
              </a:r>
              <a:br>
                <a:rPr lang="ru-RU" sz="2800" dirty="0">
                  <a:solidFill>
                    <a:srgbClr val="FFDC5A"/>
                  </a:solidFill>
                  <a:latin typeface="Merriweather"/>
                </a:rPr>
              </a:br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война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595897"/>
              <a:ext cx="3797587" cy="94795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течение трёх месяцев русским войскам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на Кавказе удалось занять крепости Карс, </a:t>
              </a:r>
              <a:r>
                <a:rPr lang="ru-RU" sz="1400" dirty="0" err="1">
                  <a:solidFill>
                    <a:prstClr val="white"/>
                  </a:solidFill>
                </a:rPr>
                <a:t>Баязет</a:t>
              </a:r>
              <a:r>
                <a:rPr lang="ru-RU" sz="1400" dirty="0">
                  <a:solidFill>
                    <a:prstClr val="white"/>
                  </a:solidFill>
                </a:rPr>
                <a:t>, </a:t>
              </a:r>
              <a:r>
                <a:rPr lang="ru-RU" sz="1400" dirty="0" err="1">
                  <a:solidFill>
                    <a:prstClr val="white"/>
                  </a:solidFill>
                </a:rPr>
                <a:t>Ахалцихи</a:t>
              </a:r>
              <a:r>
                <a:rPr lang="ru-RU" sz="1400" dirty="0">
                  <a:solidFill>
                    <a:prstClr val="white"/>
                  </a:solidFill>
                </a:rPr>
                <a:t>, </a:t>
              </a:r>
              <a:r>
                <a:rPr lang="ru-RU" sz="1400" dirty="0" err="1">
                  <a:solidFill>
                    <a:prstClr val="white"/>
                  </a:solidFill>
                </a:rPr>
                <a:t>Эрзурум</a:t>
              </a:r>
              <a:r>
                <a:rPr lang="ru-RU" sz="1400" dirty="0">
                  <a:solidFill>
                    <a:prstClr val="white"/>
                  </a:solidFill>
                </a:rPr>
                <a:t>, Анапу, </a:t>
              </a:r>
              <a:r>
                <a:rPr lang="ru-RU" sz="1400" dirty="0" err="1">
                  <a:solidFill>
                    <a:prstClr val="white"/>
                  </a:solidFill>
                </a:rPr>
                <a:t>Сухум</a:t>
              </a:r>
              <a:r>
                <a:rPr lang="ru-RU" sz="1400" dirty="0">
                  <a:solidFill>
                    <a:prstClr val="white"/>
                  </a:solidFill>
                </a:rPr>
                <a:t>-Кале и Поти. </a:t>
              </a:r>
            </a:p>
          </p:txBody>
        </p:sp>
      </p:grpSp>
      <p:pic>
        <p:nvPicPr>
          <p:cNvPr id="25602" name="Picture 2" descr="January Suchodolski - Akhaltsikhe sieg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7404" y="1015690"/>
            <a:ext cx="4396596" cy="303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69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443836" y="1437107"/>
            <a:ext cx="5416140" cy="2269286"/>
            <a:chOff x="358774" y="1159769"/>
            <a:chExt cx="5416140" cy="226928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4" y="1159769"/>
              <a:ext cx="5007781" cy="129266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«Джихад меча» </a:t>
              </a:r>
              <a:br>
                <a:rPr lang="ru-RU" sz="4200" dirty="0">
                  <a:solidFill>
                    <a:srgbClr val="FFDC5A"/>
                  </a:solidFill>
                  <a:latin typeface="Merriweather"/>
                </a:rPr>
              </a:br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(газават) 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6" y="2586901"/>
              <a:ext cx="5416138" cy="84215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</a:pPr>
              <a:r>
                <a:rPr lang="ru-RU" sz="1600" dirty="0">
                  <a:solidFill>
                    <a:prstClr val="white"/>
                  </a:solidFill>
                  <a:latin typeface="Merriweather"/>
                </a:rPr>
                <a:t>«священная война» против </a:t>
              </a:r>
              <a:br>
                <a:rPr lang="ru-RU" sz="1600" dirty="0">
                  <a:solidFill>
                    <a:prstClr val="white"/>
                  </a:solidFill>
                  <a:latin typeface="Merriweather"/>
                </a:rPr>
              </a:br>
              <a:r>
                <a:rPr lang="ru-RU" sz="1600" dirty="0">
                  <a:solidFill>
                    <a:prstClr val="white"/>
                  </a:solidFill>
                  <a:latin typeface="Merriweather"/>
                </a:rPr>
                <a:t>неверных, военные походы </a:t>
              </a:r>
              <a:br>
                <a:rPr lang="ru-RU" sz="1600" dirty="0">
                  <a:solidFill>
                    <a:prstClr val="white"/>
                  </a:solidFill>
                  <a:latin typeface="Merriweather"/>
                </a:rPr>
              </a:br>
              <a:r>
                <a:rPr lang="ru-RU" sz="1600" dirty="0">
                  <a:solidFill>
                    <a:prstClr val="white"/>
                  </a:solidFill>
                  <a:latin typeface="Merriweather"/>
                </a:rPr>
                <a:t>для распространения ислама.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5364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895452" y="1550399"/>
            <a:ext cx="3248548" cy="2042702"/>
          </a:xfrm>
          <a:prstGeom prst="homePlate">
            <a:avLst>
              <a:gd name="adj" fmla="val 2605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3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upload.wikimedia.org/wikipedia/commons/9/9b/Taras_Shevchenko_painting_01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31445" y="0"/>
            <a:ext cx="651255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214" y="1499982"/>
            <a:ext cx="3016108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Балканах русские войска возглавил Иван Дибич.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Его армия подошла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к стенам Константинополя.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84536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upload.wikimedia.org/wikipedia/commons/9/98/%D0%9A%D0%BE%D1%86%D0%B5%D0%B1%D1%83._%D0%91%D0%BE%D0%B9_%D0%BF%D0%BE%D0%B4_%D0%9A%D1%83%D0%BB%D0%B5%D0%B2%D1%87%D0%B5%D0%B9_30_%D0%BC%D0%B0%D1%8F_18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-50800"/>
            <a:ext cx="9144001" cy="51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745" y="1057437"/>
            <a:ext cx="1584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Бой под </a:t>
            </a:r>
            <a:r>
              <a:rPr lang="ru-RU" sz="1200" dirty="0" err="1"/>
              <a:t>Кулевчей</a:t>
            </a:r>
            <a:r>
              <a:rPr lang="ru-RU" sz="1200" dirty="0"/>
              <a:t> 30 мая 1829 года</a:t>
            </a:r>
          </a:p>
        </p:txBody>
      </p:sp>
    </p:spTree>
    <p:extLst>
      <p:ext uri="{BB962C8B-B14F-4D97-AF65-F5344CB8AC3E}">
        <p14:creationId xmlns:p14="http://schemas.microsoft.com/office/powerpoint/2010/main" val="222447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upload.wikimedia.org/wikipedia/commons/f/f8/Saint_Petersburg._Moscow_Triumphal_Gate%2C_commemorating_victory_over_Turkey_in_18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745" y="780438"/>
            <a:ext cx="1584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Московские Триумфальные ворота в честь окончания Русско-турецкой войны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3" y="3972860"/>
            <a:ext cx="3671252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2 сентября 1829 года был подписан Адрианопольский мирный договор.</a:t>
            </a:r>
          </a:p>
        </p:txBody>
      </p:sp>
    </p:spTree>
    <p:extLst>
      <p:ext uri="{BB962C8B-B14F-4D97-AF65-F5344CB8AC3E}">
        <p14:creationId xmlns:p14="http://schemas.microsoft.com/office/powerpoint/2010/main" val="70957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Адрианопольский мирный договор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7" y="1433125"/>
            <a:ext cx="630430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получила устье Дуная, всё кавказское побережье Чёрного моря, крепости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Ахалцихи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Ахалкалаки с прилегающими районами. 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562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7" y="2656669"/>
            <a:ext cx="560455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Проливы Босфор и Дарданеллы объявлялись открытыми для прохода торговых судов всех стран. 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2" y="40257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10917" y="4018714"/>
            <a:ext cx="588520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Обеспечивались автономные права Сербии, Греции, Молдавского и Валашского княжеств.</a:t>
            </a:r>
          </a:p>
        </p:txBody>
      </p:sp>
      <p:pic>
        <p:nvPicPr>
          <p:cNvPr id="296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0546" y="1389132"/>
            <a:ext cx="1784679" cy="278856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51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709976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Итоги </a:t>
            </a:r>
            <a:r>
              <a:rPr lang="ru-RU" sz="2800" dirty="0" err="1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Адрианопольского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мира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1" y="3946423"/>
            <a:ext cx="294849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Значительное укрепление позиций России на Балканах.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812929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2929" y="3946423"/>
            <a:ext cx="282179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Дипломатическая зависимость Турции от России.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0722" name="Picture 2" descr="ÐÐ°ÑÑÐ¸Ð½ÐºÐ¸ Ð¿Ð¾ Ð·Ð°Ð¿ÑÐ¾ÑÑ Ð°Ð´ÑÐ¸Ð°Ð½Ð¾Ð¿Ð¾Ð»ÑÑÐºÐ¸Ð¹ Ð¼Ð¸Ñ Ð¼ÐµÐ´Ð°Ð»Ñ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83567" y="1367992"/>
            <a:ext cx="2401658" cy="240751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54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92613" y="1964910"/>
            <a:ext cx="4920720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1830 году Османская империя оказалась на грани развала: Греция получила независимость, Франция захватила турецкий Алжир. </a:t>
            </a:r>
          </a:p>
        </p:txBody>
      </p:sp>
      <p:pic>
        <p:nvPicPr>
          <p:cNvPr id="9" name="Picture 2" descr="https://upload.wikimedia.org/wikipedia/commons/b/b8/Theodoros_Vryzakis%2C_Grateful_Hellas_%281858%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3275" y="652400"/>
            <a:ext cx="3112940" cy="386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27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upload.wikimedia.org/wikipedia/commons/2/2d/ModernEgypt%2C_Muhammad_Ali_by_Auguste_Couder%2C_BAP_1799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0"/>
            <a:ext cx="27997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https://upload.wikimedia.org/wikipedia/commons/2/2d/ModernEgypt%2C_Muhammad_Ali_by_Auguste_Couder%2C_BAP_1799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88209" y="0"/>
            <a:ext cx="655579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214" y="1140589"/>
            <a:ext cx="30161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1831 году против турецкого султана выступил египетский паша Мухаммед Али. </a:t>
            </a:r>
          </a:p>
          <a:p>
            <a:pPr algn="ctr" defTabSz="685766">
              <a:lnSpc>
                <a:spcPct val="125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1832 году его войска вплотную подошли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Константинополю.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237960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890392" y="1288527"/>
            <a:ext cx="5413855" cy="61250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90393" y="2524075"/>
            <a:ext cx="5413854" cy="61250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90392" y="3761663"/>
            <a:ext cx="5413855" cy="61578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19" idx="1"/>
            <a:endCxn id="17" idx="1"/>
          </p:cNvCxnSpPr>
          <p:nvPr/>
        </p:nvCxnSpPr>
        <p:spPr>
          <a:xfrm rot="10800000" flipH="1">
            <a:off x="1890391" y="2830330"/>
            <a:ext cx="1" cy="1239224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17" idx="1"/>
            <a:endCxn id="29" idx="1"/>
          </p:cNvCxnSpPr>
          <p:nvPr/>
        </p:nvCxnSpPr>
        <p:spPr>
          <a:xfrm rot="10800000">
            <a:off x="1890393" y="1594782"/>
            <a:ext cx="1" cy="1235548"/>
          </a:xfrm>
          <a:prstGeom prst="curvedConnector3">
            <a:avLst>
              <a:gd name="adj1" fmla="val 2286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076512" y="1333171"/>
            <a:ext cx="5027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Отказ европейских держав помогать Османской империи, неизбежность потери столицы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9467" y="2568719"/>
            <a:ext cx="4861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Вынужденное обращение султана Махмуда II </a:t>
            </a:r>
            <a:br>
              <a:rPr lang="ru-RU" sz="1400" dirty="0"/>
            </a:br>
            <a:r>
              <a:rPr lang="ru-RU" sz="1400" dirty="0"/>
              <a:t>за военной помощью к России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96548" y="3806307"/>
            <a:ext cx="4987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Высадка русских войск в 1833 году на берегах Босфора и предотвращение захвата Константинополя</a:t>
            </a:r>
          </a:p>
        </p:txBody>
      </p:sp>
      <p:cxnSp>
        <p:nvCxnSpPr>
          <p:cNvPr id="25" name="Скругленная соединительная линия 24"/>
          <p:cNvCxnSpPr>
            <a:stCxn id="17" idx="3"/>
            <a:endCxn id="29" idx="3"/>
          </p:cNvCxnSpPr>
          <p:nvPr/>
        </p:nvCxnSpPr>
        <p:spPr>
          <a:xfrm flipV="1">
            <a:off x="7304247" y="1594782"/>
            <a:ext cx="12700" cy="1235548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stCxn id="19" idx="3"/>
            <a:endCxn id="17" idx="3"/>
          </p:cNvCxnSpPr>
          <p:nvPr/>
        </p:nvCxnSpPr>
        <p:spPr>
          <a:xfrm flipV="1">
            <a:off x="7304247" y="2830330"/>
            <a:ext cx="12700" cy="1239224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Русско-турецкие отношения</a:t>
            </a:r>
          </a:p>
        </p:txBody>
      </p:sp>
    </p:spTree>
    <p:extLst>
      <p:ext uri="{BB962C8B-B14F-4D97-AF65-F5344CB8AC3E}">
        <p14:creationId xmlns:p14="http://schemas.microsoft.com/office/powerpoint/2010/main" val="297976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  <p:bldP spid="19" grpId="0" animBg="1"/>
      <p:bldP spid="4" grpId="0"/>
      <p:bldP spid="5" grpId="0"/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upload.wikimedia.org/wikipedia/commons/a/aa/Sultan_Mahmud_I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/>
          <a:stretch/>
        </p:blipFill>
        <p:spPr bwMode="auto">
          <a:xfrm flipH="1">
            <a:off x="-2" y="0"/>
            <a:ext cx="331152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https://upload.wikimedia.org/wikipedia/commons/a/aa/Sultan_Mahmud_II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0322" y="0"/>
            <a:ext cx="599368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214" y="1499982"/>
            <a:ext cx="3016108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1833 году турецкий султан был вынужден подписать дружественный Ункяр-Искелесийский договор с Россией.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79253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Ункяр-Искелесийский договор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7" y="1571623"/>
            <a:ext cx="630430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Российский император стал гарантом целостности Османской империи.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562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7" y="2656669"/>
            <a:ext cx="560455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получала право контролировать Чёрное море (свободно проходить через Босфор и Дарданеллы).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2" y="40257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10917" y="4018714"/>
            <a:ext cx="588520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Для других государств проход через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проливы был закрыт.</a:t>
            </a:r>
          </a:p>
        </p:txBody>
      </p:sp>
      <p:pic>
        <p:nvPicPr>
          <p:cNvPr id="35842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84780" y="1509854"/>
            <a:ext cx="2363864" cy="294975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05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upload.wikimedia.org/wikipedia/commons/8/8d/RuboFA_Ahulgo188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0568" y="953072"/>
            <a:ext cx="1389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Штурм </a:t>
            </a:r>
            <a:br>
              <a:rPr lang="ru-RU" sz="1200" dirty="0"/>
            </a:br>
            <a:r>
              <a:rPr lang="ru-RU" sz="1200" dirty="0"/>
              <a:t>аула </a:t>
            </a:r>
            <a:r>
              <a:rPr lang="ru-RU" sz="1200" dirty="0" err="1"/>
              <a:t>Ахульго</a:t>
            </a:r>
            <a:r>
              <a:rPr lang="ru-RU" sz="1200" dirty="0"/>
              <a:t> </a:t>
            </a:r>
            <a:br>
              <a:rPr lang="ru-RU" sz="1200" dirty="0"/>
            </a:br>
            <a:r>
              <a:rPr lang="ru-RU" sz="1200" dirty="0"/>
              <a:t>в 1839 году</a:t>
            </a:r>
          </a:p>
        </p:txBody>
      </p:sp>
    </p:spTree>
    <p:extLst>
      <p:ext uri="{BB962C8B-B14F-4D97-AF65-F5344CB8AC3E}">
        <p14:creationId xmlns:p14="http://schemas.microsoft.com/office/powerpoint/2010/main" val="7669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Русско-турецкие отношения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Недовольство европейских держав условиями </a:t>
            </a:r>
            <a:r>
              <a:rPr lang="ru-RU" sz="1400" dirty="0" err="1">
                <a:solidFill>
                  <a:prstClr val="black"/>
                </a:solidFill>
              </a:rPr>
              <a:t>Ункяр-Искелесийского</a:t>
            </a:r>
            <a:r>
              <a:rPr lang="ru-RU" sz="1400" dirty="0">
                <a:solidFill>
                  <a:prstClr val="black"/>
                </a:solidFill>
              </a:rPr>
              <a:t> договора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8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Отмена </a:t>
            </a:r>
            <a:r>
              <a:rPr lang="ru-RU" sz="1400" dirty="0" err="1">
                <a:solidFill>
                  <a:prstClr val="black"/>
                </a:solidFill>
              </a:rPr>
              <a:t>Ункяр-Искелесийского</a:t>
            </a:r>
            <a:r>
              <a:rPr lang="ru-RU" sz="1400" dirty="0">
                <a:solidFill>
                  <a:prstClr val="black"/>
                </a:solidFill>
              </a:rPr>
              <a:t> договора вследствие интриг европейских держав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Подписание невыгодной для России Лондонской конвенции в 1841 году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365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709976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Лондонская конвенция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1" y="3697045"/>
            <a:ext cx="344989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Проливы Босфор и Дарданеллы закрывались для любых военных судов, включая российские.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04810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157308" y="304810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57307" y="3697045"/>
            <a:ext cx="346664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Гарантами безопасности Османской империи стали все ведущие европейские государства.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6866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93413" y="797422"/>
            <a:ext cx="2025010" cy="268688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76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upload.wikimedia.org/wikipedia/commons/2/25/%D0%98%D0%BB%D0%BB%D1%8E%D1%81%D1%82%D1%80%D0%B0%D1%86%D0%B8%D1%8F_%D0%BA_%D1%81%D1%82%D0%B0%D1%82%D1%8C%D0%B5_%C2%AB%D0%9A%D1%83%D1%88%D0%BA%D0%B0%C2%BB._%D0%92%D0%BE%D0%B5%D0%BD%D0%BD%D0%B0%D1%8F_%D1%8D%D0%BD%D1%86%D0%B8%D0%BA%D0%BB%D0%BE%D0%BF%D0%B5%D0%B4%D0%B8%D1%8F_%D0%A1%D1%8B%D1%82%D0%B8%D0%BD%D0%B0_%28%D0%A1%D0%B0%D0%BD%D0%BA%D1%82-%D0%9F%D0%B5%D1%82%D0%B5%D1%80%D0%B1%D1%83%D1%80%D0%B3%2C_1911-1915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" y="1"/>
            <a:ext cx="914400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745" y="965104"/>
            <a:ext cx="158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Ф. </a:t>
            </a:r>
            <a:r>
              <a:rPr lang="ru-RU" sz="1200" dirty="0" err="1"/>
              <a:t>Рубо</a:t>
            </a:r>
            <a:r>
              <a:rPr lang="ru-RU" sz="1200" dirty="0"/>
              <a:t>. </a:t>
            </a:r>
            <a:br>
              <a:rPr lang="ru-RU" sz="1200" dirty="0"/>
            </a:br>
            <a:r>
              <a:rPr lang="ru-RU" sz="1200" dirty="0"/>
              <a:t>Бой на Кушке.</a:t>
            </a:r>
            <a:br>
              <a:rPr lang="ru-RU" sz="1200" dirty="0"/>
            </a:br>
            <a:r>
              <a:rPr lang="ru-RU" sz="1200" dirty="0"/>
              <a:t> 1915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3" y="3972860"/>
            <a:ext cx="3311528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Основным противником России на Востоке была Англия. </a:t>
            </a:r>
          </a:p>
        </p:txBody>
      </p:sp>
    </p:spTree>
    <p:extLst>
      <p:ext uri="{BB962C8B-B14F-4D97-AF65-F5344CB8AC3E}">
        <p14:creationId xmlns:p14="http://schemas.microsoft.com/office/powerpoint/2010/main" val="113509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92613" y="1964910"/>
            <a:ext cx="3750723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и Англия стремились усилить своё влияние не только в Турции, но также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Иране и Средней Азии.</a:t>
            </a:r>
          </a:p>
        </p:txBody>
      </p:sp>
      <p:pic>
        <p:nvPicPr>
          <p:cNvPr id="9" name="Picture 2" descr="https://upload.wikimedia.org/wikipedia/commons/b/bf/%D0%90%D1%81%D0%BB%D0%B0%D0%BD%D0%B4%D1%83%D0%B7%D1%81%D0%BA%D0%B0%D1%8F_%D0%B1%D0%B8%D1%82%D0%B2%D0%B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899413" y="613246"/>
            <a:ext cx="3150905" cy="391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13125"/>
            <a:ext cx="3131686" cy="371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45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upload.wikimedia.org/wikipedia/commons/e/ef/George_IV_1821_colo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202991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upload.wikimedia.org/wikipedia/commons/e/ef/George_IV_1821_colo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029911" y="0"/>
            <a:ext cx="131709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https://upload.wikimedia.org/wikipedia/commons/e/ef/George_IV_1821_colo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6238" y="0"/>
            <a:ext cx="62277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4940" y="1486837"/>
            <a:ext cx="303465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Когда персидский шах решил развязать войну против России, английский король Георг IV поддержал его.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242410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92613" y="2122652"/>
            <a:ext cx="3750723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Фетх Али-шах хотел вернуть Ирану земли, утраченные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по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Гюлистанскому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договору. </a:t>
            </a:r>
          </a:p>
        </p:txBody>
      </p:sp>
      <p:pic>
        <p:nvPicPr>
          <p:cNvPr id="7" name="Picture 2" descr="https://upload.wikimedia.org/wikipedia/commons/d/d5/%D0%A4%D0%B0%D1%82%D1%85_%D0%90%D0%BB%D0%B8_%D1%88%D0%B0%D1%85%2C_%D0%9B%D1%83%D0%B2%D1%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52400"/>
            <a:ext cx="3145403" cy="391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39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92613" y="2001506"/>
            <a:ext cx="4392612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Англия помогла Фетх Али-шаху собрать большую армию, которая численно превосходила российские силы в Закавказье.</a:t>
            </a:r>
          </a:p>
        </p:txBody>
      </p:sp>
      <p:pic>
        <p:nvPicPr>
          <p:cNvPr id="9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52399"/>
            <a:ext cx="3145403" cy="401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45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890392" y="1288527"/>
            <a:ext cx="5413855" cy="61250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90393" y="2524075"/>
            <a:ext cx="5413854" cy="61250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90392" y="3761663"/>
            <a:ext cx="5413855" cy="61578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19" idx="1"/>
            <a:endCxn id="17" idx="1"/>
          </p:cNvCxnSpPr>
          <p:nvPr/>
        </p:nvCxnSpPr>
        <p:spPr>
          <a:xfrm rot="10800000" flipH="1">
            <a:off x="1890391" y="2830330"/>
            <a:ext cx="1" cy="1239224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17" idx="1"/>
            <a:endCxn id="29" idx="1"/>
          </p:cNvCxnSpPr>
          <p:nvPr/>
        </p:nvCxnSpPr>
        <p:spPr>
          <a:xfrm rot="10800000">
            <a:off x="1890393" y="1594782"/>
            <a:ext cx="1" cy="1235548"/>
          </a:xfrm>
          <a:prstGeom prst="curvedConnector3">
            <a:avLst>
              <a:gd name="adj1" fmla="val 2286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076512" y="1333171"/>
            <a:ext cx="5027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В июле 1826 года иранская армия вторглась </a:t>
            </a:r>
          </a:p>
          <a:p>
            <a:pPr algn="ctr"/>
            <a:r>
              <a:rPr lang="ru-RU" sz="1400" b="1" dirty="0"/>
              <a:t>в Российскую империю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6359" y="2579060"/>
            <a:ext cx="4861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Нападение Ирана стало неожиданностью</a:t>
            </a:r>
          </a:p>
          <a:p>
            <a:pPr algn="ctr"/>
            <a:r>
              <a:rPr lang="ru-RU" sz="1400" dirty="0"/>
              <a:t> для генерала Ермолова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03441" y="3806307"/>
            <a:ext cx="4987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В начале боевых действий успех был </a:t>
            </a:r>
          </a:p>
          <a:p>
            <a:pPr algn="ctr"/>
            <a:r>
              <a:rPr lang="ru-RU" sz="1400" dirty="0"/>
              <a:t>на стороне Ирана</a:t>
            </a:r>
          </a:p>
        </p:txBody>
      </p:sp>
      <p:cxnSp>
        <p:nvCxnSpPr>
          <p:cNvPr id="25" name="Скругленная соединительная линия 24"/>
          <p:cNvCxnSpPr>
            <a:stCxn id="17" idx="3"/>
            <a:endCxn id="29" idx="3"/>
          </p:cNvCxnSpPr>
          <p:nvPr/>
        </p:nvCxnSpPr>
        <p:spPr>
          <a:xfrm flipV="1">
            <a:off x="7304247" y="1594782"/>
            <a:ext cx="12700" cy="1235548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stCxn id="19" idx="3"/>
            <a:endCxn id="17" idx="3"/>
          </p:cNvCxnSpPr>
          <p:nvPr/>
        </p:nvCxnSpPr>
        <p:spPr>
          <a:xfrm flipV="1">
            <a:off x="7304247" y="2830330"/>
            <a:ext cx="12700" cy="1239224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Русско-персидская война</a:t>
            </a:r>
          </a:p>
        </p:txBody>
      </p:sp>
    </p:spTree>
    <p:extLst>
      <p:ext uri="{BB962C8B-B14F-4D97-AF65-F5344CB8AC3E}">
        <p14:creationId xmlns:p14="http://schemas.microsoft.com/office/powerpoint/2010/main" val="108395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  <p:bldP spid="19" grpId="0" animBg="1"/>
      <p:bldP spid="4" grpId="0"/>
      <p:bldP spid="5" grpId="0"/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58757" y="151159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Захват персидскими войсками южной части Закавказья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57531" y="151159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Полное освобождение захваченных территорий </a:t>
            </a:r>
            <a:br>
              <a:rPr lang="ru-RU" sz="1400" dirty="0"/>
            </a:br>
            <a:r>
              <a:rPr lang="ru-RU" sz="1400" dirty="0"/>
              <a:t>в октябре 1826 года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25248" y="3143758"/>
            <a:ext cx="28054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Заключение Ираном </a:t>
            </a:r>
            <a:br>
              <a:rPr lang="ru-RU" sz="1400" dirty="0"/>
            </a:br>
            <a:r>
              <a:rPr lang="ru-RU" sz="1400" dirty="0"/>
              <a:t>мира на предложенных Россией условиях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51388" y="314375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Перенос русской армией генерала Ермолова войны на территорию Ирана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54320" y="187184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451350" y="350530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06575" y="2610751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Русско-персидская война</a:t>
            </a:r>
          </a:p>
        </p:txBody>
      </p:sp>
    </p:spTree>
    <p:extLst>
      <p:ext uri="{BB962C8B-B14F-4D97-AF65-F5344CB8AC3E}">
        <p14:creationId xmlns:p14="http://schemas.microsoft.com/office/powerpoint/2010/main" val="90677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6763" y="2184820"/>
            <a:ext cx="548228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За Россией признавалось исключительное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право иметь военный флот на Каспийском море. </a:t>
            </a:r>
          </a:p>
        </p:txBody>
      </p:sp>
      <p:sp>
        <p:nvSpPr>
          <p:cNvPr id="19" name="Овал 18"/>
          <p:cNvSpPr/>
          <p:nvPr/>
        </p:nvSpPr>
        <p:spPr>
          <a:xfrm>
            <a:off x="358775" y="233031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1" name="Овал 20"/>
          <p:cNvSpPr/>
          <p:nvPr/>
        </p:nvSpPr>
        <p:spPr>
          <a:xfrm>
            <a:off x="358775" y="320705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06764" y="3205014"/>
            <a:ext cx="606809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Иран обязался выплатить России 20 млн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рублей серебром в качестве контрибуции. </a:t>
            </a:r>
          </a:p>
        </p:txBody>
      </p:sp>
      <p:sp>
        <p:nvSpPr>
          <p:cNvPr id="23" name="Овал 22"/>
          <p:cNvSpPr/>
          <p:nvPr/>
        </p:nvSpPr>
        <p:spPr>
          <a:xfrm>
            <a:off x="358775" y="408378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06764" y="4076786"/>
            <a:ext cx="54822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Русские купцы получили право свободно торговать на территории Ирана. </a:t>
            </a:r>
          </a:p>
        </p:txBody>
      </p:sp>
      <p:sp>
        <p:nvSpPr>
          <p:cNvPr id="17" name="Овал 16"/>
          <p:cNvSpPr/>
          <p:nvPr/>
        </p:nvSpPr>
        <p:spPr>
          <a:xfrm>
            <a:off x="363056" y="145358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06764" y="1446587"/>
            <a:ext cx="58917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К России отошла территория Восточной Армении.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776" y="395078"/>
            <a:ext cx="90085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Туркманчайский договор 1828 года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43010" name="Picture 2" descr="Turkmancha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59930" y="1409534"/>
            <a:ext cx="2025295" cy="286239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10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  <p:bldP spid="17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11570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1131" y="1340303"/>
            <a:ext cx="5636495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Кавказская война.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1" y="12123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1131" y="211203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1131" y="29925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243137"/>
            <a:ext cx="6928654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и Западная Европа.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1131" y="3125261"/>
            <a:ext cx="625506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«Восточный вопрос».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1131" y="3884891"/>
            <a:ext cx="625506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Русско-иранская война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1826–1828 годов.</a:t>
            </a:r>
          </a:p>
        </p:txBody>
      </p:sp>
      <p:sp>
        <p:nvSpPr>
          <p:cNvPr id="22" name="Овал 21"/>
          <p:cNvSpPr/>
          <p:nvPr/>
        </p:nvSpPr>
        <p:spPr>
          <a:xfrm>
            <a:off x="358775" y="389189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9952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/>
      <p:bldP spid="2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Англо-русское противостояние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Сильный удар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по английским позициям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 Закавказье по итогам </a:t>
            </a:r>
            <a:r>
              <a:rPr lang="ru-RU" sz="1400" dirty="0" err="1">
                <a:solidFill>
                  <a:prstClr val="black"/>
                </a:solidFill>
              </a:rPr>
              <a:t>Туркманчайского</a:t>
            </a:r>
            <a:r>
              <a:rPr lang="ru-RU" sz="1400" dirty="0">
                <a:solidFill>
                  <a:prstClr val="black"/>
                </a:solidFill>
              </a:rPr>
              <a:t> договора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Попытки Англии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ослабить влияние России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 Закавказье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Поддержка Англией кавказских горцев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во время войны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1817–1864 годов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3310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7" y="1689232"/>
            <a:ext cx="429894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«Большая игра»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58778" y="2460917"/>
            <a:ext cx="3621552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Попытки добиться преимущества </a:t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при ведении торговли в странах </a:t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Востока привели к «торговой </a:t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войне» между Англией и Россией.</a:t>
            </a:r>
          </a:p>
        </p:txBody>
      </p:sp>
      <p:pic>
        <p:nvPicPr>
          <p:cNvPr id="19458" name="Picture 2" descr="https://upload.wikimedia.org/wikipedia/commons/3/3c/Great_Game_cartoon_from_187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74019" y="1085934"/>
            <a:ext cx="4369982" cy="293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51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1131" y="1694058"/>
            <a:ext cx="691629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была втянута в продолжительную войну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 горскими народами, но смогла их покорить.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1" y="170805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1131" y="279829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1131" y="388853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6" y="2774886"/>
            <a:ext cx="692865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Политика России в Европе способствовала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росту её международного авторитета.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6" y="3743031"/>
            <a:ext cx="6916299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Европейские державы стремились ограничить влияние России, что в итоге провоцировало общеевропейский военный конфликт.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8775" y="411570"/>
            <a:ext cx="6565900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Внешняя политика Николая I.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Кавказская война 1817–1864 годов</a:t>
            </a:r>
          </a:p>
        </p:txBody>
      </p:sp>
    </p:spTree>
    <p:extLst>
      <p:ext uri="{BB962C8B-B14F-4D97-AF65-F5344CB8AC3E}">
        <p14:creationId xmlns:p14="http://schemas.microsoft.com/office/powerpoint/2010/main" val="191069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1131" y="1694058"/>
            <a:ext cx="691629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«Восточный вопрос» во второй четверти XIX века </a:t>
            </a:r>
            <a:br>
              <a:rPr lang="en-US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во многом был решён в пользу России.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1" y="170805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1131" y="326893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1131" y="3123439"/>
            <a:ext cx="6928654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результате Русско-иранской войны 1826–1828 годов Россия приобрела Восточную Армению и упрочила своё влияние в Закавказье.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8775" y="411570"/>
            <a:ext cx="6565900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Внешняя политика Николая I.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Кавказская война 1817–1864 годов</a:t>
            </a:r>
          </a:p>
        </p:txBody>
      </p:sp>
    </p:spTree>
    <p:extLst>
      <p:ext uri="{BB962C8B-B14F-4D97-AF65-F5344CB8AC3E}">
        <p14:creationId xmlns:p14="http://schemas.microsoft.com/office/powerpoint/2010/main" val="219606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5957" y="0"/>
            <a:ext cx="6184372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8428" y="1313713"/>
            <a:ext cx="2747680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первой трети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XIX века в состав России вошёл обширный регион между Чёрным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Каспийским морями – Кавказ.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88437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1209</Words>
  <Application>Microsoft Office PowerPoint</Application>
  <PresentationFormat>Экран (16:9)</PresentationFormat>
  <Paragraphs>333</Paragraphs>
  <Slides>83</Slides>
  <Notes>83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83</vt:i4>
      </vt:variant>
    </vt:vector>
  </HeadingPairs>
  <TitlesOfParts>
    <vt:vector size="90" baseType="lpstr">
      <vt:lpstr>Roboto</vt:lpstr>
      <vt:lpstr>Merriweather</vt:lpstr>
      <vt:lpstr>Calibri</vt:lpstr>
      <vt:lpstr>Roboto Slab</vt:lpstr>
      <vt:lpstr>Arial</vt:lpstr>
      <vt:lpstr>Theano Didot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2018-11-06T07:06:48Z</dcterms:created>
  <dcterms:modified xsi:type="dcterms:W3CDTF">2018-11-19T06:01:03Z</dcterms:modified>
</cp:coreProperties>
</file>