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56" r:id="rId1"/>
    <p:sldMasterId id="2147483768" r:id="rId2"/>
  </p:sldMasterIdLst>
  <p:notesMasterIdLst>
    <p:notesMasterId r:id="rId41"/>
  </p:notesMasterIdLst>
  <p:sldIdLst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Merriweather" panose="00000500000000000000" pitchFamily="2" charset="-52"/>
      <p:regular r:id="rId46"/>
      <p:bold r:id="rId47"/>
      <p:italic r:id="rId48"/>
      <p:boldItalic r:id="rId49"/>
    </p:embeddedFont>
    <p:embeddedFont>
      <p:font typeface="Roboto" panose="02000000000000000000" pitchFamily="2" charset="0"/>
      <p:regular r:id="rId50"/>
      <p:bold r:id="rId51"/>
      <p:italic r:id="rId52"/>
      <p:boldItalic r:id="rId53"/>
    </p:embeddedFont>
    <p:embeddedFont>
      <p:font typeface="Roboto Slab" pitchFamily="2" charset="0"/>
      <p:regular r:id="rId54"/>
      <p:bold r:id="rId55"/>
    </p:embeddedFont>
    <p:embeddedFont>
      <p:font typeface="Tahoma" panose="020B0604030504040204" pitchFamily="34" charset="0"/>
      <p:regular r:id="rId56"/>
      <p:bold r:id="rId57"/>
    </p:embeddedFont>
    <p:embeddedFont>
      <p:font typeface="Theano Didot" panose="020B0604020202020204" charset="0"/>
      <p:regular r:id="rId58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3003" userDrawn="1">
          <p15:clr>
            <a:srgbClr val="A4A3A4"/>
          </p15:clr>
        </p15:guide>
        <p15:guide id="5" pos="2767" userDrawn="1">
          <p15:clr>
            <a:srgbClr val="A4A3A4"/>
          </p15:clr>
        </p15:guide>
        <p15:guide id="6" pos="2993" userDrawn="1">
          <p15:clr>
            <a:srgbClr val="A4A3A4"/>
          </p15:clr>
        </p15:guide>
        <p15:guide id="7" pos="1847" userDrawn="1">
          <p15:clr>
            <a:srgbClr val="A4A3A4"/>
          </p15:clr>
        </p15:guide>
        <p15:guide id="8" pos="2069" userDrawn="1">
          <p15:clr>
            <a:srgbClr val="A4A3A4"/>
          </p15:clr>
        </p15:guide>
        <p15:guide id="9" pos="3690" userDrawn="1">
          <p15:clr>
            <a:srgbClr val="A4A3A4"/>
          </p15:clr>
        </p15:guide>
        <p15:guide id="10" pos="39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E673"/>
    <a:srgbClr val="FA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618" y="108"/>
      </p:cViewPr>
      <p:guideLst>
        <p:guide orient="horz" pos="237"/>
        <p:guide pos="226"/>
        <p:guide pos="5534"/>
        <p:guide orient="horz" pos="3003"/>
        <p:guide pos="2767"/>
        <p:guide pos="2993"/>
        <p:guide pos="1847"/>
        <p:guide pos="2069"/>
        <p:guide pos="3690"/>
        <p:guide pos="39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6.xml"/><Relationship Id="rId51" Type="http://schemas.openxmlformats.org/officeDocument/2006/relationships/font" Target="fonts/font1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BBAEE-7911-4A4A-9B7D-0C7D994C8F61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BEE91-B68B-4132-A952-B1CA64E7D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04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31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62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96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61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209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47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42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68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85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44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67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87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401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6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03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72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350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22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041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263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242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64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971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438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148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530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512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432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958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661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219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97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58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64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00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95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0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7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0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02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75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30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38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8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15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94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06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2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4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70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31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9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1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3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9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5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8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4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6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83"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0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83"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7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Ð¸ÐºÐ¾Ð»Ð°Ð¹ 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06630" y="463820"/>
            <a:ext cx="4367719" cy="446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775" y="376238"/>
            <a:ext cx="4436961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600" dirty="0">
                <a:latin typeface="+mj-lt"/>
              </a:rPr>
              <a:t>Реформаторские </a:t>
            </a:r>
          </a:p>
          <a:p>
            <a:r>
              <a:rPr lang="ru-RU" sz="3600" dirty="0">
                <a:latin typeface="+mj-lt"/>
              </a:rPr>
              <a:t>и консервативные тенденции </a:t>
            </a:r>
          </a:p>
          <a:p>
            <a:r>
              <a:rPr lang="ru-RU" sz="3600" dirty="0">
                <a:latin typeface="+mj-lt"/>
              </a:rPr>
              <a:t>во внутренней политике </a:t>
            </a:r>
          </a:p>
          <a:p>
            <a:r>
              <a:rPr lang="ru-RU" sz="3600" dirty="0">
                <a:latin typeface="+mj-lt"/>
              </a:rPr>
              <a:t>Николая I</a:t>
            </a:r>
          </a:p>
        </p:txBody>
      </p:sp>
    </p:spTree>
    <p:extLst>
      <p:ext uri="{BB962C8B-B14F-4D97-AF65-F5344CB8AC3E}">
        <p14:creationId xmlns:p14="http://schemas.microsoft.com/office/powerpoint/2010/main" val="3408155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984295" y="390558"/>
            <a:ext cx="1800000" cy="1800000"/>
          </a:xfrm>
          <a:prstGeom prst="ellipse">
            <a:avLst/>
          </a:prstGeom>
          <a:solidFill>
            <a:srgbClr val="FFDC5A">
              <a:alpha val="9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1200" dirty="0">
                <a:solidFill>
                  <a:prstClr val="black"/>
                </a:solidFill>
                <a:ea typeface="Theano Didot" panose="02060603060706020203" pitchFamily="18" charset="0"/>
              </a:rPr>
              <a:t>Михаил Михайлович Сперанский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3952465"/>
            <a:ext cx="3551274" cy="794403"/>
          </a:xfrm>
          <a:prstGeom prst="rect">
            <a:avLst/>
          </a:prstGeom>
          <a:solidFill>
            <a:srgbClr val="FA5050">
              <a:alpha val="95000"/>
            </a:srgbClr>
          </a:solidFill>
        </p:spPr>
        <p:txBody>
          <a:bodyPr wrap="square" lIns="360000" tIns="180000" rIns="180000" bIns="180000" rtlCol="0">
            <a:spAutoFit/>
          </a:bodyPr>
          <a:lstStyle/>
          <a:p>
            <a:pPr defTabSz="685783"/>
            <a:r>
              <a:rPr lang="ru-RU" sz="1400" dirty="0">
                <a:solidFill>
                  <a:prstClr val="white"/>
                </a:solidFill>
              </a:rPr>
              <a:t>В 1826 году </a:t>
            </a:r>
            <a:r>
              <a:rPr lang="en-US" sz="1400" dirty="0">
                <a:solidFill>
                  <a:prstClr val="white"/>
                </a:solidFill>
              </a:rPr>
              <a:t>II</a:t>
            </a:r>
            <a:r>
              <a:rPr lang="ru-RU" sz="1400" dirty="0">
                <a:solidFill>
                  <a:prstClr val="white"/>
                </a:solidFill>
              </a:rPr>
              <a:t> отделение возглавил Михаил Сперанский.</a:t>
            </a:r>
          </a:p>
        </p:txBody>
      </p:sp>
    </p:spTree>
    <p:extLst>
      <p:ext uri="{BB962C8B-B14F-4D97-AF65-F5344CB8AC3E}">
        <p14:creationId xmlns:p14="http://schemas.microsoft.com/office/powerpoint/2010/main" val="168070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" y="0"/>
            <a:ext cx="3284536" cy="5143500"/>
          </a:xfrm>
          <a:prstGeom prst="rect">
            <a:avLst/>
          </a:prstGeom>
          <a:solidFill>
            <a:srgbClr val="FA50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9614" y="1673106"/>
            <a:ext cx="2685311" cy="179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В 1830 году было подготовлено Полное собрание законов Российской империи. </a:t>
            </a:r>
          </a:p>
        </p:txBody>
      </p:sp>
    </p:spTree>
    <p:extLst>
      <p:ext uri="{BB962C8B-B14F-4D97-AF65-F5344CB8AC3E}">
        <p14:creationId xmlns:p14="http://schemas.microsoft.com/office/powerpoint/2010/main" val="23718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58777" y="1644947"/>
            <a:ext cx="4160060" cy="1822034"/>
            <a:chOff x="358776" y="1269571"/>
            <a:chExt cx="4160060" cy="182203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58776" y="1269571"/>
              <a:ext cx="4160060" cy="129266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/>
              <a:r>
                <a:rPr lang="en-US" sz="2800" dirty="0">
                  <a:solidFill>
                    <a:srgbClr val="FFDC5A"/>
                  </a:solidFill>
                  <a:latin typeface="Merriweather"/>
                </a:rPr>
                <a:t>II </a:t>
              </a:r>
              <a:r>
                <a:rPr lang="ru-RU" sz="2800" dirty="0">
                  <a:solidFill>
                    <a:srgbClr val="FFDC5A"/>
                  </a:solidFill>
                  <a:latin typeface="Merriweather"/>
                </a:rPr>
                <a:t>отделение Собственной </a:t>
              </a:r>
            </a:p>
            <a:p>
              <a:pPr defTabSz="685749"/>
              <a:r>
                <a:rPr lang="ru-RU" sz="2800" dirty="0">
                  <a:solidFill>
                    <a:srgbClr val="FFDC5A"/>
                  </a:solidFill>
                  <a:latin typeface="Merriweather"/>
                </a:rPr>
                <a:t>Е. И. В. канцелярии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8776" y="2631992"/>
              <a:ext cx="4033837" cy="45961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>
                <a:lnSpc>
                  <a:spcPct val="110000"/>
                </a:lnSpc>
              </a:pPr>
              <a:r>
                <a:rPr lang="ru-RU" sz="1400" dirty="0">
                  <a:solidFill>
                    <a:prstClr val="white"/>
                  </a:solidFill>
                </a:rPr>
                <a:t>В 1832 году опубликовали Свод действующих законов Российской империи. </a:t>
              </a:r>
            </a:p>
          </p:txBody>
        </p:sp>
      </p:grpSp>
      <p:pic>
        <p:nvPicPr>
          <p:cNvPr id="5122" name="Picture 2" descr="Ð¡Ð²Ð¾Ð´ Ð·Ð°ÐºÐ¾Ð½Ð¾Ð² ÑÐ¾Ð¼ XV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1391" y="844771"/>
            <a:ext cx="4403241" cy="347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2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64924" y="2241712"/>
            <a:ext cx="2558115" cy="1117277"/>
          </a:xfrm>
          <a:prstGeom prst="roundRect">
            <a:avLst/>
          </a:prstGeom>
          <a:noFill/>
          <a:ln w="15875">
            <a:solidFill>
              <a:srgbClr val="FA5050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/>
            <a:endParaRPr lang="ru-RU" sz="1400" b="1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81814" y="3883655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1814" y="1076496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1814" y="2012215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1814" y="2947936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0" name="Скругленная соединительная линия 9"/>
          <p:cNvCxnSpPr>
            <a:stCxn id="29" idx="3"/>
            <a:endCxn id="17" idx="1"/>
          </p:cNvCxnSpPr>
          <p:nvPr/>
        </p:nvCxnSpPr>
        <p:spPr>
          <a:xfrm flipV="1">
            <a:off x="3923039" y="1396772"/>
            <a:ext cx="358775" cy="1403579"/>
          </a:xfrm>
          <a:prstGeom prst="curvedConnector3">
            <a:avLst/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кругленная соединительная линия 25"/>
          <p:cNvCxnSpPr>
            <a:stCxn id="29" idx="3"/>
            <a:endCxn id="19" idx="1"/>
          </p:cNvCxnSpPr>
          <p:nvPr/>
        </p:nvCxnSpPr>
        <p:spPr>
          <a:xfrm flipV="1">
            <a:off x="3923039" y="2332491"/>
            <a:ext cx="358775" cy="467860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>
            <a:stCxn id="29" idx="3"/>
            <a:endCxn id="21" idx="1"/>
          </p:cNvCxnSpPr>
          <p:nvPr/>
        </p:nvCxnSpPr>
        <p:spPr>
          <a:xfrm>
            <a:off x="3923039" y="2800351"/>
            <a:ext cx="358775" cy="467861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кругленная соединительная линия 31"/>
          <p:cNvCxnSpPr>
            <a:stCxn id="29" idx="3"/>
            <a:endCxn id="35" idx="1"/>
          </p:cNvCxnSpPr>
          <p:nvPr/>
        </p:nvCxnSpPr>
        <p:spPr>
          <a:xfrm>
            <a:off x="3923039" y="2800351"/>
            <a:ext cx="358775" cy="1403580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64568" y="2431018"/>
            <a:ext cx="23588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III</a:t>
            </a:r>
            <a:r>
              <a:rPr lang="ru-RU" sz="1400" b="1" dirty="0">
                <a:solidFill>
                  <a:prstClr val="black"/>
                </a:solidFill>
              </a:rPr>
              <a:t> отделение канцелярии действовало в условиях строгой секретности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6756" y="1236577"/>
            <a:ext cx="3527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Следствие по политическим делам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7509" y="2074187"/>
            <a:ext cx="3165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Борьба со старообрядчеством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и инакомыслящими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64457" y="3006601"/>
            <a:ext cx="298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Ведение политическими тюрьмами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64457" y="4050041"/>
            <a:ext cx="298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Надзор за революционерами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3142" y="386416"/>
            <a:ext cx="71145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15"/>
            <a:r>
              <a:rPr lang="ru-RU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Собственная Е. И. В. канцелярия</a:t>
            </a:r>
          </a:p>
        </p:txBody>
      </p:sp>
    </p:spTree>
    <p:extLst>
      <p:ext uri="{BB962C8B-B14F-4D97-AF65-F5344CB8AC3E}">
        <p14:creationId xmlns:p14="http://schemas.microsoft.com/office/powerpoint/2010/main" val="418417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 animBg="1"/>
      <p:bldP spid="17" grpId="0" animBg="1"/>
      <p:bldP spid="19" grpId="0" animBg="1"/>
      <p:bldP spid="21" grpId="0" animBg="1"/>
      <p:bldP spid="13" grpId="0"/>
      <p:bldP spid="14" grpId="0"/>
      <p:bldP spid="15" grpId="0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t="-23000" r="-2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984295" y="390558"/>
            <a:ext cx="1800000" cy="1800000"/>
          </a:xfrm>
          <a:prstGeom prst="ellipse">
            <a:avLst/>
          </a:prstGeom>
          <a:solidFill>
            <a:srgbClr val="FFDC5A">
              <a:alpha val="9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1200" dirty="0">
                <a:solidFill>
                  <a:prstClr val="black"/>
                </a:solidFill>
                <a:ea typeface="Theano Didot" panose="02060603060706020203" pitchFamily="18" charset="0"/>
              </a:rPr>
              <a:t>Александр Христофорович </a:t>
            </a:r>
            <a:r>
              <a:rPr lang="ru-RU" sz="1200" dirty="0" err="1">
                <a:solidFill>
                  <a:prstClr val="black"/>
                </a:solidFill>
                <a:ea typeface="Theano Didot" panose="02060603060706020203" pitchFamily="18" charset="0"/>
              </a:rPr>
              <a:t>Бенкендорф</a:t>
            </a:r>
            <a:endParaRPr lang="ru-RU" sz="1200" dirty="0">
              <a:solidFill>
                <a:prstClr val="black"/>
              </a:solidFill>
              <a:ea typeface="Theano Didot" panose="020606030607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1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171394" y="2241712"/>
            <a:ext cx="2558115" cy="1117277"/>
          </a:xfrm>
          <a:prstGeom prst="roundRect">
            <a:avLst/>
          </a:prstGeom>
          <a:noFill/>
          <a:ln w="15875">
            <a:solidFill>
              <a:srgbClr val="FA5050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/>
            <a:endParaRPr lang="ru-RU" sz="1400" b="1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3431" y="2012215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3431" y="2947936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6" name="Скругленная соединительная линия 25"/>
          <p:cNvCxnSpPr>
            <a:stCxn id="19" idx="3"/>
            <a:endCxn id="29" idx="1"/>
          </p:cNvCxnSpPr>
          <p:nvPr/>
        </p:nvCxnSpPr>
        <p:spPr>
          <a:xfrm>
            <a:off x="4780693" y="2332491"/>
            <a:ext cx="390701" cy="467860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>
            <a:stCxn id="21" idx="3"/>
            <a:endCxn id="29" idx="1"/>
          </p:cNvCxnSpPr>
          <p:nvPr/>
        </p:nvCxnSpPr>
        <p:spPr>
          <a:xfrm flipV="1">
            <a:off x="4780693" y="2800351"/>
            <a:ext cx="390701" cy="467861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21213" y="2428541"/>
            <a:ext cx="24584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Увеличение числа ведомств и штата чиновников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31175" y="2178601"/>
            <a:ext cx="298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Централизация управления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31175" y="3006601"/>
            <a:ext cx="298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Установление полного контроля над развитием государства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3142" y="386416"/>
            <a:ext cx="71145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15"/>
            <a:r>
              <a:rPr lang="ru-RU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Правление Николая </a:t>
            </a:r>
            <a:r>
              <a:rPr lang="en-US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I</a:t>
            </a:r>
            <a:endParaRPr lang="ru-RU" sz="2800" dirty="0">
              <a:solidFill>
                <a:srgbClr val="FA5050"/>
              </a:solidFill>
              <a:latin typeface="Merriweather"/>
              <a:ea typeface="Theano Didot" panose="020606030607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9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 animBg="1"/>
      <p:bldP spid="21" grpId="0" animBg="1"/>
      <p:bldP spid="13" grpId="0"/>
      <p:bldP spid="1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25854" y="1650674"/>
            <a:ext cx="4870449" cy="1828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Жёсткий контроль был введён </a:t>
            </a: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над печатными изданиями. </a:t>
            </a:r>
          </a:p>
          <a:p>
            <a:pPr defTabSz="685749">
              <a:lnSpc>
                <a:spcPct val="110000"/>
              </a:lnSpc>
            </a:pPr>
            <a:endParaRPr lang="ru-RU" sz="1800" dirty="0">
              <a:solidFill>
                <a:prstClr val="white"/>
              </a:solidFill>
              <a:latin typeface="Merriweather"/>
            </a:endParaRP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В 1826 году был принят цензурный устав, составленный Александром Шишковым.</a:t>
            </a:r>
          </a:p>
        </p:txBody>
      </p:sp>
      <p:pic>
        <p:nvPicPr>
          <p:cNvPr id="6146" name="Picture 2" descr="ÐÐ»ÐµÐºÑÐ°Ð½Ð´Ñ Ð¡ÐµÐ¼ÑÐ½Ð¾Ð²Ð¸Ñ Ð¨Ð¸ÑÐºÐ¾Ð²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883445"/>
            <a:ext cx="2807516" cy="338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96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775" y="425180"/>
            <a:ext cx="3481722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783"/>
            <a:r>
              <a:rPr lang="ru-RU" sz="2800" dirty="0">
                <a:solidFill>
                  <a:srgbClr val="FFDC5A"/>
                </a:solidFill>
                <a:latin typeface="Merriweather"/>
                <a:ea typeface="Theano Didot" panose="02060603060706020203" pitchFamily="18" charset="0"/>
              </a:rPr>
              <a:t>Цензурный устав </a:t>
            </a:r>
          </a:p>
          <a:p>
            <a:pPr defTabSz="685783"/>
            <a:r>
              <a:rPr lang="ru-RU" sz="2800" dirty="0">
                <a:solidFill>
                  <a:srgbClr val="FFDC5A"/>
                </a:solidFill>
                <a:latin typeface="Merriweather"/>
                <a:ea typeface="Theano Didot" panose="02060603060706020203" pitchFamily="18" charset="0"/>
              </a:rPr>
              <a:t>А. Шишкова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775" y="1880476"/>
            <a:ext cx="4933700" cy="830997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Под контроль цензуры попали общественное мнение, воспитание юношества и наука.</a:t>
            </a:r>
          </a:p>
        </p:txBody>
      </p:sp>
      <p:sp>
        <p:nvSpPr>
          <p:cNvPr id="13" name="Овал 12"/>
          <p:cNvSpPr/>
          <p:nvPr/>
        </p:nvSpPr>
        <p:spPr>
          <a:xfrm>
            <a:off x="358775" y="2025975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8775" y="3491924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8775" y="3207926"/>
            <a:ext cx="4933700" cy="1107996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Запрет налагался на исторические труды, в которых могли обнаружить неблагоприятное отношение </a:t>
            </a:r>
          </a:p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к монархическому правлению.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t="14470" r="21778" b="33023"/>
          <a:stretch/>
        </p:blipFill>
        <p:spPr>
          <a:xfrm>
            <a:off x="5729722" y="1197656"/>
            <a:ext cx="3148170" cy="333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8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25854" y="1650674"/>
            <a:ext cx="4870449" cy="1828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В 1828 году появился новый устав, более мягкий по сравнению </a:t>
            </a: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с предыдущим. </a:t>
            </a:r>
          </a:p>
          <a:p>
            <a:pPr defTabSz="685749">
              <a:lnSpc>
                <a:spcPct val="110000"/>
              </a:lnSpc>
            </a:pPr>
            <a:endParaRPr lang="ru-RU" sz="1800" dirty="0">
              <a:solidFill>
                <a:prstClr val="white"/>
              </a:solidFill>
              <a:latin typeface="Merriweather"/>
            </a:endParaRP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Он был направлен на борьбу </a:t>
            </a: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с подрывом государственных устоев.</a:t>
            </a:r>
          </a:p>
        </p:txBody>
      </p:sp>
      <p:pic>
        <p:nvPicPr>
          <p:cNvPr id="7170" name="Picture 2" descr="ÐÐ°ÑÑÐ¸Ð½ÐºÐ¸ Ð¿Ð¾ Ð·Ð°Ð¿ÑÐ¾ÑÑ ÑÐ¸ÑÐºÐ¾Ð² Ð°Ð»ÐµÐºÑÐ°Ð½Ð´Ñ ÑÐµÐ¼ÐµÐ½Ð¾Ð²Ð¸Ñ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62" y="883445"/>
            <a:ext cx="2905953" cy="338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26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48396" y="2743439"/>
            <a:ext cx="23972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Под влиянием европейских революций 1847–1848 годов Николай I усилил контроль над обществом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94064" y="2743439"/>
            <a:ext cx="2555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В отношении печати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и образования был принят ряд запретительных мер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7764" y="2743439"/>
            <a:ext cx="2557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Современники прозвали период с 1847 по 1855 год «мрачным семилетием»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973389" y="2165892"/>
            <a:ext cx="241300" cy="0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89626" y="2165892"/>
            <a:ext cx="241300" cy="0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377032" y="1876842"/>
            <a:ext cx="540000" cy="540000"/>
          </a:xfrm>
          <a:prstGeom prst="ellipse">
            <a:avLst/>
          </a:prstGeom>
          <a:solidFill>
            <a:srgbClr val="FA5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1</a:t>
            </a:r>
          </a:p>
        </p:txBody>
      </p:sp>
      <p:sp>
        <p:nvSpPr>
          <p:cNvPr id="23" name="Овал 22"/>
          <p:cNvSpPr/>
          <p:nvPr/>
        </p:nvSpPr>
        <p:spPr>
          <a:xfrm>
            <a:off x="4301999" y="1876842"/>
            <a:ext cx="540000" cy="540000"/>
          </a:xfrm>
          <a:prstGeom prst="ellipse">
            <a:avLst/>
          </a:prstGeom>
          <a:solidFill>
            <a:srgbClr val="FA5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2</a:t>
            </a:r>
          </a:p>
        </p:txBody>
      </p:sp>
      <p:sp>
        <p:nvSpPr>
          <p:cNvPr id="24" name="Овал 23"/>
          <p:cNvSpPr/>
          <p:nvPr/>
        </p:nvSpPr>
        <p:spPr>
          <a:xfrm>
            <a:off x="7236493" y="1876842"/>
            <a:ext cx="540000" cy="540000"/>
          </a:xfrm>
          <a:prstGeom prst="ellipse">
            <a:avLst/>
          </a:prstGeom>
          <a:solidFill>
            <a:srgbClr val="FA5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3142" y="386416"/>
            <a:ext cx="71145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15"/>
            <a:r>
              <a:rPr lang="ru-RU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Правление Николая </a:t>
            </a:r>
            <a:r>
              <a:rPr lang="en-US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I</a:t>
            </a:r>
            <a:endParaRPr lang="ru-RU" sz="2800" dirty="0">
              <a:solidFill>
                <a:srgbClr val="FA5050"/>
              </a:solidFill>
              <a:latin typeface="Merriweather"/>
              <a:ea typeface="Theano Didot" panose="020606030607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87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18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25854" y="1806315"/>
            <a:ext cx="4870449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Делом жизни Николая Павловича была борьба с коррупцией. </a:t>
            </a:r>
          </a:p>
          <a:p>
            <a:pPr defTabSz="685749">
              <a:lnSpc>
                <a:spcPct val="110000"/>
              </a:lnSpc>
            </a:pPr>
            <a:endParaRPr lang="ru-RU" sz="1800" dirty="0">
              <a:solidFill>
                <a:prstClr val="white"/>
              </a:solidFill>
              <a:latin typeface="Merriweather"/>
            </a:endParaRP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Впервые при нём начали проводиться ревизии на всех уровнях.</a:t>
            </a:r>
          </a:p>
        </p:txBody>
      </p:sp>
      <p:pic>
        <p:nvPicPr>
          <p:cNvPr id="2050" name="Picture 2" descr="ÐÐ°ÑÑÐ¸Ð½ÐºÐ¸ Ð¿Ð¾ Ð·Ð°Ð¿ÑÐ¾ÑÑ Ð½Ð¸ÐºÐ¾Ð»Ð°Ð¹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770" y="866899"/>
            <a:ext cx="2905947" cy="33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22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64924" y="2241712"/>
            <a:ext cx="2558115" cy="1117277"/>
          </a:xfrm>
          <a:prstGeom prst="roundRect">
            <a:avLst/>
          </a:prstGeom>
          <a:noFill/>
          <a:ln w="15875">
            <a:solidFill>
              <a:srgbClr val="FA5050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/>
            <a:endParaRPr lang="ru-RU" sz="1400" b="1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1814" y="2012215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1814" y="2947936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6" name="Скругленная соединительная линия 25"/>
          <p:cNvCxnSpPr>
            <a:stCxn id="29" idx="3"/>
            <a:endCxn id="19" idx="1"/>
          </p:cNvCxnSpPr>
          <p:nvPr/>
        </p:nvCxnSpPr>
        <p:spPr>
          <a:xfrm flipV="1">
            <a:off x="3923039" y="2332491"/>
            <a:ext cx="358775" cy="467860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>
            <a:stCxn id="29" idx="3"/>
            <a:endCxn id="21" idx="1"/>
          </p:cNvCxnSpPr>
          <p:nvPr/>
        </p:nvCxnSpPr>
        <p:spPr>
          <a:xfrm>
            <a:off x="3923039" y="2800351"/>
            <a:ext cx="358775" cy="467861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89834" y="2215574"/>
            <a:ext cx="25082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Для усиления цензурного контроля был создан специальный комитет, возглавил который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Д. Бутурлин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29558" y="1963158"/>
            <a:ext cx="2989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Власть распространялась на все печатные издания, учебные пособия и руководства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29558" y="2898879"/>
            <a:ext cx="2989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Решения «</a:t>
            </a:r>
            <a:r>
              <a:rPr lang="ru-RU" sz="1400" dirty="0" err="1">
                <a:solidFill>
                  <a:prstClr val="black"/>
                </a:solidFill>
              </a:rPr>
              <a:t>бутурлинского</a:t>
            </a:r>
            <a:r>
              <a:rPr lang="ru-RU" sz="1400" dirty="0">
                <a:solidFill>
                  <a:prstClr val="black"/>
                </a:solidFill>
              </a:rPr>
              <a:t> комитета» отправлялись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на утверждение императору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3142" y="386416"/>
            <a:ext cx="71145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15"/>
            <a:r>
              <a:rPr lang="ru-RU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Правление Николая </a:t>
            </a:r>
            <a:r>
              <a:rPr lang="en-US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I</a:t>
            </a:r>
            <a:endParaRPr lang="ru-RU" sz="2800" dirty="0">
              <a:solidFill>
                <a:srgbClr val="FA5050"/>
              </a:solidFill>
              <a:latin typeface="Merriweather"/>
              <a:ea typeface="Theano Didot" panose="020606030607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50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 animBg="1"/>
      <p:bldP spid="21" grpId="0" animBg="1"/>
      <p:bldP spid="13" grpId="0"/>
      <p:bldP spid="15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775" y="425180"/>
            <a:ext cx="492121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783"/>
            <a:r>
              <a:rPr lang="ru-RU" sz="2800" dirty="0">
                <a:solidFill>
                  <a:srgbClr val="FFDC5A"/>
                </a:solidFill>
                <a:latin typeface="Merriweather"/>
                <a:ea typeface="Theano Didot" panose="02060603060706020203" pitchFamily="18" charset="0"/>
              </a:rPr>
              <a:t>Цензура в университетах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775" y="1165723"/>
            <a:ext cx="4933700" cy="830997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Было запрещено отправлять людей </a:t>
            </a:r>
          </a:p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в командировки за границу </a:t>
            </a:r>
          </a:p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и выписывать иностранные книги.</a:t>
            </a:r>
          </a:p>
        </p:txBody>
      </p:sp>
      <p:sp>
        <p:nvSpPr>
          <p:cNvPr id="13" name="Овал 12"/>
          <p:cNvSpPr/>
          <p:nvPr/>
        </p:nvSpPr>
        <p:spPr>
          <a:xfrm>
            <a:off x="358775" y="1313594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8775" y="2578749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358775" y="3816590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8775" y="2571750"/>
            <a:ext cx="4933700" cy="553998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Ликвидировались остатки университетской автономии.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8775" y="3671091"/>
            <a:ext cx="4428137" cy="830997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До 300 человек сокращалось количество студентов в каждом университете.</a:t>
            </a:r>
          </a:p>
        </p:txBody>
      </p:sp>
      <p:pic>
        <p:nvPicPr>
          <p:cNvPr id="22" name="Picture 2" descr="Картинки по запросу университетский устав 183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07084" y="997063"/>
            <a:ext cx="2719487" cy="35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36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48396" y="2743439"/>
            <a:ext cx="2397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В 1849 году был отправлен в отставку министр народного просвещения Уваров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94064" y="2743439"/>
            <a:ext cx="2555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Его место занял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П. </a:t>
            </a:r>
            <a:r>
              <a:rPr lang="ru-RU" sz="1400" dirty="0" err="1">
                <a:solidFill>
                  <a:prstClr val="black"/>
                </a:solidFill>
              </a:rPr>
              <a:t>Ширинский</a:t>
            </a:r>
            <a:r>
              <a:rPr lang="ru-RU" sz="1400" dirty="0">
                <a:solidFill>
                  <a:prstClr val="black"/>
                </a:solidFill>
              </a:rPr>
              <a:t>-Шихматов, отличавшийся реакционными взглядами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7764" y="2743439"/>
            <a:ext cx="2557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Во всех университетах были закрыты философские факультеты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973389" y="2165892"/>
            <a:ext cx="241300" cy="0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89626" y="2165892"/>
            <a:ext cx="241300" cy="0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377032" y="1876842"/>
            <a:ext cx="540000" cy="540000"/>
          </a:xfrm>
          <a:prstGeom prst="ellipse">
            <a:avLst/>
          </a:prstGeom>
          <a:solidFill>
            <a:srgbClr val="FA5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1</a:t>
            </a:r>
          </a:p>
        </p:txBody>
      </p:sp>
      <p:sp>
        <p:nvSpPr>
          <p:cNvPr id="23" name="Овал 22"/>
          <p:cNvSpPr/>
          <p:nvPr/>
        </p:nvSpPr>
        <p:spPr>
          <a:xfrm>
            <a:off x="4301999" y="1876842"/>
            <a:ext cx="540000" cy="540000"/>
          </a:xfrm>
          <a:prstGeom prst="ellipse">
            <a:avLst/>
          </a:prstGeom>
          <a:solidFill>
            <a:srgbClr val="FA5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2</a:t>
            </a:r>
          </a:p>
        </p:txBody>
      </p:sp>
      <p:sp>
        <p:nvSpPr>
          <p:cNvPr id="24" name="Овал 23"/>
          <p:cNvSpPr/>
          <p:nvPr/>
        </p:nvSpPr>
        <p:spPr>
          <a:xfrm>
            <a:off x="7236493" y="1876842"/>
            <a:ext cx="540000" cy="540000"/>
          </a:xfrm>
          <a:prstGeom prst="ellipse">
            <a:avLst/>
          </a:prstGeom>
          <a:solidFill>
            <a:srgbClr val="FA5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3142" y="386416"/>
            <a:ext cx="71145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15"/>
            <a:r>
              <a:rPr lang="ru-RU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Правление Николая </a:t>
            </a:r>
            <a:r>
              <a:rPr lang="en-US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I</a:t>
            </a:r>
            <a:endParaRPr lang="ru-RU" sz="2800" dirty="0">
              <a:solidFill>
                <a:srgbClr val="FA5050"/>
              </a:solidFill>
              <a:latin typeface="Merriweather"/>
              <a:ea typeface="Theano Didot" panose="020606030607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4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18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" y="0"/>
            <a:ext cx="3284536" cy="5143500"/>
          </a:xfrm>
          <a:prstGeom prst="rect">
            <a:avLst/>
          </a:prstGeom>
          <a:solidFill>
            <a:srgbClr val="FA50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9614" y="1499982"/>
            <a:ext cx="2685311" cy="2143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Большое внимание Николай I уделял дворянскому сословию, которое было опорой власти. </a:t>
            </a:r>
          </a:p>
        </p:txBody>
      </p:sp>
    </p:spTree>
    <p:extLst>
      <p:ext uri="{BB962C8B-B14F-4D97-AF65-F5344CB8AC3E}">
        <p14:creationId xmlns:p14="http://schemas.microsoft.com/office/powerpoint/2010/main" val="242643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3952465"/>
            <a:ext cx="3466213" cy="794403"/>
          </a:xfrm>
          <a:prstGeom prst="rect">
            <a:avLst/>
          </a:prstGeom>
          <a:solidFill>
            <a:srgbClr val="FA5050">
              <a:alpha val="95000"/>
            </a:srgbClr>
          </a:solidFill>
        </p:spPr>
        <p:txBody>
          <a:bodyPr wrap="square" lIns="360000" tIns="180000" rIns="180000" bIns="180000" rtlCol="0">
            <a:spAutoFit/>
          </a:bodyPr>
          <a:lstStyle/>
          <a:p>
            <a:pPr defTabSz="685783"/>
            <a:r>
              <a:rPr lang="ru-RU" sz="1400" dirty="0">
                <a:solidFill>
                  <a:prstClr val="white"/>
                </a:solidFill>
              </a:rPr>
              <a:t>Император стремился укрепить материальное положение дворян.</a:t>
            </a:r>
          </a:p>
        </p:txBody>
      </p:sp>
    </p:spTree>
    <p:extLst>
      <p:ext uri="{BB962C8B-B14F-4D97-AF65-F5344CB8AC3E}">
        <p14:creationId xmlns:p14="http://schemas.microsoft.com/office/powerpoint/2010/main" val="195214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64924" y="2241712"/>
            <a:ext cx="2558115" cy="1117277"/>
          </a:xfrm>
          <a:prstGeom prst="roundRect">
            <a:avLst/>
          </a:prstGeom>
          <a:noFill/>
          <a:ln w="15875">
            <a:solidFill>
              <a:srgbClr val="FA5050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/>
            <a:endParaRPr lang="ru-RU" sz="1400" b="1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1814" y="2012215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1814" y="2947936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6" name="Скругленная соединительная линия 25"/>
          <p:cNvCxnSpPr>
            <a:stCxn id="29" idx="3"/>
            <a:endCxn id="19" idx="1"/>
          </p:cNvCxnSpPr>
          <p:nvPr/>
        </p:nvCxnSpPr>
        <p:spPr>
          <a:xfrm flipV="1">
            <a:off x="3923039" y="2332491"/>
            <a:ext cx="358775" cy="467860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>
            <a:stCxn id="29" idx="3"/>
            <a:endCxn id="21" idx="1"/>
          </p:cNvCxnSpPr>
          <p:nvPr/>
        </p:nvCxnSpPr>
        <p:spPr>
          <a:xfrm>
            <a:off x="3923039" y="2800351"/>
            <a:ext cx="358775" cy="467861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89834" y="2323296"/>
            <a:ext cx="2508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В 1845 году появился указ, который менял порядок наследования крупных имений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29558" y="2070880"/>
            <a:ext cx="298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Имения передавались старшему в роду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29558" y="3102092"/>
            <a:ext cx="298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Имения запрещалось дробить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3142" y="386416"/>
            <a:ext cx="71145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15"/>
            <a:r>
              <a:rPr lang="ru-RU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Дворянская политика</a:t>
            </a:r>
          </a:p>
        </p:txBody>
      </p:sp>
    </p:spTree>
    <p:extLst>
      <p:ext uri="{BB962C8B-B14F-4D97-AF65-F5344CB8AC3E}">
        <p14:creationId xmlns:p14="http://schemas.microsoft.com/office/powerpoint/2010/main" val="95157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 animBg="1"/>
      <p:bldP spid="21" grpId="0" animBg="1"/>
      <p:bldP spid="13" grpId="0"/>
      <p:bldP spid="15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58777" y="1751275"/>
            <a:ext cx="3979307" cy="1648078"/>
            <a:chOff x="358776" y="1269571"/>
            <a:chExt cx="4160060" cy="164807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58776" y="1269571"/>
              <a:ext cx="4160060" cy="8617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/>
              <a:r>
                <a:rPr lang="ru-RU" sz="2800" dirty="0">
                  <a:solidFill>
                    <a:srgbClr val="FFDC5A"/>
                  </a:solidFill>
                  <a:latin typeface="Merriweather"/>
                </a:rPr>
                <a:t>Дворянская политика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8777" y="2206685"/>
              <a:ext cx="3819818" cy="7109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>
                <a:lnSpc>
                  <a:spcPct val="110000"/>
                </a:lnSpc>
              </a:pPr>
              <a:r>
                <a:rPr lang="ru-RU" sz="1400" dirty="0">
                  <a:solidFill>
                    <a:prstClr val="white"/>
                  </a:solidFill>
                </a:rPr>
                <a:t>Для участников выборов дворянских органов самоуправления был повышен имущественный ценз. </a:t>
              </a:r>
            </a:p>
          </p:txBody>
        </p:sp>
      </p:grpSp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1391" y="844771"/>
            <a:ext cx="4403241" cy="347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96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88264" y="1415923"/>
            <a:ext cx="2555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Николай I ограничил доступ в дворянское сословие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39428" y="1308201"/>
            <a:ext cx="2557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Для податных сословий </a:t>
            </a:r>
          </a:p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в 1832 году было введено звание почётных граждан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39428" y="2734004"/>
            <a:ext cx="2557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Они освобождались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от рекрутской повинности, подушной подати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и телесных наказаний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88264" y="2841725"/>
            <a:ext cx="2555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Почётные граждане </a:t>
            </a:r>
          </a:p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не могли владеть крепостными крестьянами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401290" y="1677533"/>
            <a:ext cx="241300" cy="0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4401290" y="3211058"/>
            <a:ext cx="241300" cy="0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018156" y="2332381"/>
            <a:ext cx="0" cy="212603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33142" y="386416"/>
            <a:ext cx="71145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15"/>
            <a:r>
              <a:rPr lang="ru-RU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Дворянская политика</a:t>
            </a:r>
          </a:p>
        </p:txBody>
      </p:sp>
    </p:spTree>
    <p:extLst>
      <p:ext uri="{BB962C8B-B14F-4D97-AF65-F5344CB8AC3E}">
        <p14:creationId xmlns:p14="http://schemas.microsoft.com/office/powerpoint/2010/main" val="200616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11000" r="-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729182"/>
            <a:ext cx="4072269" cy="1009846"/>
          </a:xfrm>
          <a:prstGeom prst="rect">
            <a:avLst/>
          </a:prstGeom>
          <a:solidFill>
            <a:srgbClr val="FA5050">
              <a:alpha val="95000"/>
            </a:srgbClr>
          </a:solidFill>
        </p:spPr>
        <p:txBody>
          <a:bodyPr wrap="square" lIns="360000" tIns="180000" rIns="180000" bIns="180000" rtlCol="0">
            <a:spAutoFit/>
          </a:bodyPr>
          <a:lstStyle/>
          <a:p>
            <a:pPr defTabSz="685783"/>
            <a:r>
              <a:rPr lang="ru-RU" sz="1400" dirty="0">
                <a:solidFill>
                  <a:prstClr val="white"/>
                </a:solidFill>
              </a:rPr>
              <a:t>С 1845 года потомственное дворянство могли приобрести те, кто дослужился </a:t>
            </a:r>
          </a:p>
          <a:p>
            <a:pPr defTabSz="685783"/>
            <a:r>
              <a:rPr lang="ru-RU" sz="1400" dirty="0">
                <a:solidFill>
                  <a:prstClr val="white"/>
                </a:solidFill>
              </a:rPr>
              <a:t>до пятого класса Табели о рангах.</a:t>
            </a:r>
          </a:p>
        </p:txBody>
      </p:sp>
    </p:spTree>
    <p:extLst>
      <p:ext uri="{BB962C8B-B14F-4D97-AF65-F5344CB8AC3E}">
        <p14:creationId xmlns:p14="http://schemas.microsoft.com/office/powerpoint/2010/main" val="152670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25854" y="1650674"/>
            <a:ext cx="4870449" cy="1828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С 1828 года поступать в средние </a:t>
            </a: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и высшие учебные заведения могли только дети чиновников и дворян. </a:t>
            </a:r>
          </a:p>
          <a:p>
            <a:pPr defTabSz="685749">
              <a:lnSpc>
                <a:spcPct val="110000"/>
              </a:lnSpc>
            </a:pPr>
            <a:endParaRPr lang="ru-RU" sz="1800" dirty="0">
              <a:solidFill>
                <a:prstClr val="white"/>
              </a:solidFill>
              <a:latin typeface="Merriweather"/>
            </a:endParaRP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Для крестьян продолжали работать приходские училища.</a:t>
            </a:r>
          </a:p>
        </p:txBody>
      </p:sp>
      <p:pic>
        <p:nvPicPr>
          <p:cNvPr id="9218" name="Picture 2" descr="ÐÐ°ÑÑÐ¸Ð½ÐºÐ¸ Ð¿Ð¾ Ð·Ð°Ð¿ÑÐ¾ÑÑ ÑÐºÐ¾Ð»Ð° ÑÐ¾ÑÑÐ¸Ñ 19 Ð²ÐµÐº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762" y="883445"/>
            <a:ext cx="2905953" cy="338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2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151" y="376239"/>
            <a:ext cx="6841016" cy="24561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66">
              <a:lnSpc>
                <a:spcPct val="114000"/>
              </a:lnSpc>
            </a:pPr>
            <a:r>
              <a:rPr lang="ru-RU" sz="2800" dirty="0">
                <a:solidFill>
                  <a:prstClr val="white"/>
                </a:solidFill>
                <a:latin typeface="Merriweather"/>
              </a:rPr>
              <a:t>«Бывало, налетит в какую-нибудь казённую палату, напугает </a:t>
            </a:r>
          </a:p>
          <a:p>
            <a:pPr defTabSz="685766">
              <a:lnSpc>
                <a:spcPct val="114000"/>
              </a:lnSpc>
            </a:pPr>
            <a:r>
              <a:rPr lang="ru-RU" sz="2800" dirty="0">
                <a:solidFill>
                  <a:prstClr val="white"/>
                </a:solidFill>
                <a:latin typeface="Merriweather"/>
              </a:rPr>
              <a:t>чиновников и уедет, дав всем почувствовать, что он знает не </a:t>
            </a:r>
          </a:p>
          <a:p>
            <a:pPr defTabSz="685766">
              <a:lnSpc>
                <a:spcPct val="114000"/>
              </a:lnSpc>
            </a:pPr>
            <a:r>
              <a:rPr lang="ru-RU" sz="2800" dirty="0">
                <a:solidFill>
                  <a:prstClr val="white"/>
                </a:solidFill>
                <a:latin typeface="Merriweather"/>
              </a:rPr>
              <a:t>только их дела, но и их проделки».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835150" y="3918393"/>
            <a:ext cx="4416793" cy="692497"/>
            <a:chOff x="358776" y="3438832"/>
            <a:chExt cx="3330800" cy="69249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58776" y="3438832"/>
              <a:ext cx="3330800" cy="6924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331">
                <a:lnSpc>
                  <a:spcPct val="125000"/>
                </a:lnSpc>
              </a:pPr>
              <a:r>
                <a:rPr lang="ru-RU" sz="1800" dirty="0">
                  <a:solidFill>
                    <a:prstClr val="white"/>
                  </a:solidFill>
                  <a:latin typeface="Merriweather"/>
                </a:rPr>
                <a:t>Василий Ключевский (о Николае </a:t>
              </a:r>
              <a:r>
                <a:rPr lang="en-US" sz="1800" dirty="0">
                  <a:solidFill>
                    <a:prstClr val="white"/>
                  </a:solidFill>
                  <a:latin typeface="Merriweather"/>
                </a:rPr>
                <a:t>I</a:t>
              </a:r>
              <a:r>
                <a:rPr lang="ru-RU" sz="1800" dirty="0">
                  <a:solidFill>
                    <a:prstClr val="white"/>
                  </a:solidFill>
                  <a:latin typeface="Merriweather"/>
                </a:rPr>
                <a:t>)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58776" y="3809713"/>
              <a:ext cx="2559047" cy="24686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331">
                <a:lnSpc>
                  <a:spcPct val="125000"/>
                </a:lnSpc>
              </a:pPr>
              <a:r>
                <a:rPr lang="ru-RU" sz="1400" dirty="0">
                  <a:solidFill>
                    <a:srgbClr val="FFDC5A"/>
                  </a:solidFill>
                </a:rPr>
                <a:t>1841–1911</a:t>
              </a:r>
            </a:p>
          </p:txBody>
        </p:sp>
      </p:grpSp>
      <p:pic>
        <p:nvPicPr>
          <p:cNvPr id="3074" name="Picture 2" descr="Vasily Klyuchevsky 189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773" y="3687263"/>
            <a:ext cx="1080001" cy="108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18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48396" y="2743439"/>
            <a:ext cx="2397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Николай I не мог оставить без внимания крестьянский вопрос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94064" y="2743439"/>
            <a:ext cx="2555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Он начал с улучшения положения государственных крестьян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7764" y="2743439"/>
            <a:ext cx="2557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Подготовку реформы император поручил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П. Д. Киселёву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973389" y="2165892"/>
            <a:ext cx="241300" cy="0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89626" y="2165892"/>
            <a:ext cx="241300" cy="0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377032" y="1876842"/>
            <a:ext cx="540000" cy="540000"/>
          </a:xfrm>
          <a:prstGeom prst="ellipse">
            <a:avLst/>
          </a:prstGeom>
          <a:solidFill>
            <a:srgbClr val="FA5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1</a:t>
            </a:r>
          </a:p>
        </p:txBody>
      </p:sp>
      <p:sp>
        <p:nvSpPr>
          <p:cNvPr id="23" name="Овал 22"/>
          <p:cNvSpPr/>
          <p:nvPr/>
        </p:nvSpPr>
        <p:spPr>
          <a:xfrm>
            <a:off x="4301999" y="1876842"/>
            <a:ext cx="540000" cy="540000"/>
          </a:xfrm>
          <a:prstGeom prst="ellipse">
            <a:avLst/>
          </a:prstGeom>
          <a:solidFill>
            <a:srgbClr val="FA5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2</a:t>
            </a:r>
          </a:p>
        </p:txBody>
      </p:sp>
      <p:sp>
        <p:nvSpPr>
          <p:cNvPr id="24" name="Овал 23"/>
          <p:cNvSpPr/>
          <p:nvPr/>
        </p:nvSpPr>
        <p:spPr>
          <a:xfrm>
            <a:off x="7236493" y="1876842"/>
            <a:ext cx="540000" cy="540000"/>
          </a:xfrm>
          <a:prstGeom prst="ellipse">
            <a:avLst/>
          </a:prstGeom>
          <a:solidFill>
            <a:srgbClr val="FA5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3142" y="386416"/>
            <a:ext cx="71145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15"/>
            <a:r>
              <a:rPr lang="ru-RU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Крестьянский вопрос</a:t>
            </a:r>
          </a:p>
        </p:txBody>
      </p:sp>
    </p:spTree>
    <p:extLst>
      <p:ext uri="{BB962C8B-B14F-4D97-AF65-F5344CB8AC3E}">
        <p14:creationId xmlns:p14="http://schemas.microsoft.com/office/powerpoint/2010/main" val="213751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18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775" y="425180"/>
            <a:ext cx="540212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783"/>
            <a:r>
              <a:rPr lang="ru-RU" sz="2800" dirty="0">
                <a:solidFill>
                  <a:srgbClr val="FFDC5A"/>
                </a:solidFill>
                <a:latin typeface="Merriweather"/>
                <a:ea typeface="Theano Didot" panose="02060603060706020203" pitchFamily="18" charset="0"/>
              </a:rPr>
              <a:t>Государственные крестьяне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775" y="1326910"/>
            <a:ext cx="3790183" cy="553998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Вводилось крестьянское самоуправление.</a:t>
            </a:r>
          </a:p>
        </p:txBody>
      </p:sp>
      <p:sp>
        <p:nvSpPr>
          <p:cNvPr id="13" name="Овал 12"/>
          <p:cNvSpPr/>
          <p:nvPr/>
        </p:nvSpPr>
        <p:spPr>
          <a:xfrm>
            <a:off x="358775" y="1313594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8775" y="2578749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358775" y="3816590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8775" y="2571750"/>
            <a:ext cx="4933700" cy="553998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В деревнях стали строить больницы </a:t>
            </a:r>
          </a:p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и школы.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8775" y="3671091"/>
            <a:ext cx="4428137" cy="830997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Из густонаселённых районов крестьян переселяли </a:t>
            </a:r>
          </a:p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на свободные земли.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r="57264" b="14930"/>
          <a:stretch/>
        </p:blipFill>
        <p:spPr>
          <a:xfrm>
            <a:off x="6030366" y="735161"/>
            <a:ext cx="2410180" cy="401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7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88264" y="1308201"/>
            <a:ext cx="2555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Создавалась общественная запашка, под которую отводилась часть земель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39428" y="1308201"/>
            <a:ext cx="2557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Это должно было обезопасить крестьян </a:t>
            </a:r>
          </a:p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от неурожая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39428" y="2841725"/>
            <a:ext cx="2557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На таких наделах насильно заставляли сажать картофель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88264" y="2841725"/>
            <a:ext cx="2555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Эта мера вызвала активное сопротивление крестьян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401290" y="1677533"/>
            <a:ext cx="241300" cy="0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4401290" y="3211058"/>
            <a:ext cx="241300" cy="0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018156" y="2332381"/>
            <a:ext cx="0" cy="212603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33142" y="386416"/>
            <a:ext cx="71145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15"/>
            <a:r>
              <a:rPr lang="ru-RU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Реформа Киселёва</a:t>
            </a:r>
          </a:p>
        </p:txBody>
      </p:sp>
    </p:spTree>
    <p:extLst>
      <p:ext uri="{BB962C8B-B14F-4D97-AF65-F5344CB8AC3E}">
        <p14:creationId xmlns:p14="http://schemas.microsoft.com/office/powerpoint/2010/main" val="9791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t="-4000" r="-3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" y="0"/>
            <a:ext cx="3284536" cy="5143500"/>
          </a:xfrm>
          <a:prstGeom prst="rect">
            <a:avLst/>
          </a:prstGeom>
          <a:solidFill>
            <a:srgbClr val="FA50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9614" y="807485"/>
            <a:ext cx="2685311" cy="3528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«Картофельные бунты» были вызваны непониманием крестьян необходимости данной меры </a:t>
            </a:r>
          </a:p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и различными слухами о вреде картофеля. </a:t>
            </a:r>
          </a:p>
        </p:txBody>
      </p:sp>
    </p:spTree>
    <p:extLst>
      <p:ext uri="{BB962C8B-B14F-4D97-AF65-F5344CB8AC3E}">
        <p14:creationId xmlns:p14="http://schemas.microsoft.com/office/powerpoint/2010/main" val="375045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48396" y="2743439"/>
            <a:ext cx="2397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Помещики выступили против реформы Киселёва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94064" y="2743439"/>
            <a:ext cx="2555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Она усиливала различия между крепостными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и государственными крестьянами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7764" y="2743439"/>
            <a:ext cx="2557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Попытки отмены крепостного права могли вызвать ярый протест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со стороны дворянства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973389" y="2165892"/>
            <a:ext cx="241300" cy="0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89626" y="2165892"/>
            <a:ext cx="241300" cy="0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377032" y="1876842"/>
            <a:ext cx="540000" cy="540000"/>
          </a:xfrm>
          <a:prstGeom prst="ellipse">
            <a:avLst/>
          </a:prstGeom>
          <a:solidFill>
            <a:srgbClr val="FA5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1</a:t>
            </a:r>
          </a:p>
        </p:txBody>
      </p:sp>
      <p:sp>
        <p:nvSpPr>
          <p:cNvPr id="23" name="Овал 22"/>
          <p:cNvSpPr/>
          <p:nvPr/>
        </p:nvSpPr>
        <p:spPr>
          <a:xfrm>
            <a:off x="4301999" y="1876842"/>
            <a:ext cx="540000" cy="540000"/>
          </a:xfrm>
          <a:prstGeom prst="ellipse">
            <a:avLst/>
          </a:prstGeom>
          <a:solidFill>
            <a:srgbClr val="FA5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2</a:t>
            </a:r>
          </a:p>
        </p:txBody>
      </p:sp>
      <p:sp>
        <p:nvSpPr>
          <p:cNvPr id="24" name="Овал 23"/>
          <p:cNvSpPr/>
          <p:nvPr/>
        </p:nvSpPr>
        <p:spPr>
          <a:xfrm>
            <a:off x="7236493" y="1876842"/>
            <a:ext cx="540000" cy="540000"/>
          </a:xfrm>
          <a:prstGeom prst="ellipse">
            <a:avLst/>
          </a:prstGeom>
          <a:solidFill>
            <a:srgbClr val="FA5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3142" y="386416"/>
            <a:ext cx="71145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15"/>
            <a:r>
              <a:rPr lang="ru-RU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Крестьянский вопрос</a:t>
            </a:r>
          </a:p>
        </p:txBody>
      </p:sp>
    </p:spTree>
    <p:extLst>
      <p:ext uri="{BB962C8B-B14F-4D97-AF65-F5344CB8AC3E}">
        <p14:creationId xmlns:p14="http://schemas.microsoft.com/office/powerpoint/2010/main" val="127389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18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64924" y="2241712"/>
            <a:ext cx="2558115" cy="1117277"/>
          </a:xfrm>
          <a:prstGeom prst="roundRect">
            <a:avLst/>
          </a:prstGeom>
          <a:noFill/>
          <a:ln w="15875">
            <a:solidFill>
              <a:srgbClr val="FA5050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/>
            <a:endParaRPr lang="ru-RU" sz="1400" b="1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1814" y="2012215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1814" y="2947936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6" name="Скругленная соединительная линия 25"/>
          <p:cNvCxnSpPr>
            <a:stCxn id="29" idx="3"/>
            <a:endCxn id="19" idx="1"/>
          </p:cNvCxnSpPr>
          <p:nvPr/>
        </p:nvCxnSpPr>
        <p:spPr>
          <a:xfrm flipV="1">
            <a:off x="3923039" y="2332491"/>
            <a:ext cx="358775" cy="467860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>
            <a:stCxn id="29" idx="3"/>
            <a:endCxn id="21" idx="1"/>
          </p:cNvCxnSpPr>
          <p:nvPr/>
        </p:nvCxnSpPr>
        <p:spPr>
          <a:xfrm>
            <a:off x="3923039" y="2800351"/>
            <a:ext cx="358775" cy="467861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89834" y="2544925"/>
            <a:ext cx="250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В 1842 году вышел указ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об обязанных крестьянах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29558" y="1963158"/>
            <a:ext cx="2989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Помещик мог освободить крестьян с предоставлением земельного участка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29558" y="3009665"/>
            <a:ext cx="298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Крестьяне обязывались нести повинности в пользу помещика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3142" y="386416"/>
            <a:ext cx="71145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15"/>
            <a:r>
              <a:rPr lang="ru-RU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Крестьянский вопрос</a:t>
            </a:r>
          </a:p>
        </p:txBody>
      </p:sp>
    </p:spTree>
    <p:extLst>
      <p:ext uri="{BB962C8B-B14F-4D97-AF65-F5344CB8AC3E}">
        <p14:creationId xmlns:p14="http://schemas.microsoft.com/office/powerpoint/2010/main" val="115913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 animBg="1"/>
      <p:bldP spid="21" grpId="0" animBg="1"/>
      <p:bldP spid="13" grpId="0"/>
      <p:bldP spid="15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775" y="425180"/>
            <a:ext cx="440825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783"/>
            <a:r>
              <a:rPr lang="ru-RU" sz="2800" dirty="0">
                <a:solidFill>
                  <a:srgbClr val="FFDC5A"/>
                </a:solidFill>
                <a:latin typeface="Merriweather"/>
                <a:ea typeface="Theano Didot" panose="02060603060706020203" pitchFamily="18" charset="0"/>
              </a:rPr>
              <a:t>Инвентарная реформа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775" y="1165723"/>
            <a:ext cx="5044825" cy="830997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Коснулась только западных губерний, где помещики-католики владели православными крепостными.</a:t>
            </a:r>
          </a:p>
        </p:txBody>
      </p:sp>
      <p:sp>
        <p:nvSpPr>
          <p:cNvPr id="13" name="Овал 12"/>
          <p:cNvSpPr/>
          <p:nvPr/>
        </p:nvSpPr>
        <p:spPr>
          <a:xfrm>
            <a:off x="358775" y="1313594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8775" y="2578749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358775" y="3816590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8775" y="2571750"/>
            <a:ext cx="4933700" cy="553998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Николай I хотел получить опору </a:t>
            </a:r>
          </a:p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в лице местных крестьян.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8775" y="3671091"/>
            <a:ext cx="4608890" cy="830997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Устанавливались чёткие нормы повинностей, превышать которые землевладелец не имел права.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0" t="6985" r="11199" b="4257"/>
          <a:stretch/>
        </p:blipFill>
        <p:spPr>
          <a:xfrm>
            <a:off x="5784112" y="808074"/>
            <a:ext cx="2658139" cy="400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7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7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775" y="425180"/>
            <a:ext cx="7360462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83"/>
            <a:r>
              <a:rPr lang="ru-RU" sz="2800" dirty="0">
                <a:solidFill>
                  <a:srgbClr val="FFDC5A"/>
                </a:solidFill>
                <a:latin typeface="Merriweather"/>
                <a:ea typeface="Theano Didot" panose="02060603060706020203" pitchFamily="18" charset="0"/>
              </a:rPr>
              <a:t>Реформаторские и консервативные тенденции во внутренней политике </a:t>
            </a:r>
          </a:p>
          <a:p>
            <a:pPr defTabSz="685783"/>
            <a:r>
              <a:rPr lang="ru-RU" sz="2800" dirty="0">
                <a:solidFill>
                  <a:srgbClr val="FFDC5A"/>
                </a:solidFill>
                <a:latin typeface="Merriweather"/>
                <a:ea typeface="Theano Didot" panose="02060603060706020203" pitchFamily="18" charset="0"/>
              </a:rPr>
              <a:t>Николая 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774" y="1862139"/>
            <a:ext cx="6065552" cy="553998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Николай I хотел провести реформы, сохранив устоявшиеся в государстве порядки.</a:t>
            </a:r>
          </a:p>
        </p:txBody>
      </p:sp>
      <p:sp>
        <p:nvSpPr>
          <p:cNvPr id="13" name="Овал 12"/>
          <p:cNvSpPr/>
          <p:nvPr/>
        </p:nvSpPr>
        <p:spPr>
          <a:xfrm>
            <a:off x="358775" y="1867073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8774" y="2907424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358775" y="3947776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8774" y="2916489"/>
            <a:ext cx="5693412" cy="553998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В 1830 году было подготовлено Полное собрание законов Российской империи.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8775" y="3940777"/>
            <a:ext cx="6480220" cy="553998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В период с 1847 по 1857 год был усилен цензурный контроль над печатными изданиями.</a:t>
            </a:r>
          </a:p>
        </p:txBody>
      </p:sp>
    </p:spTree>
    <p:extLst>
      <p:ext uri="{BB962C8B-B14F-4D97-AF65-F5344CB8AC3E}">
        <p14:creationId xmlns:p14="http://schemas.microsoft.com/office/powerpoint/2010/main" val="239803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7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775" y="425180"/>
            <a:ext cx="7360462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83"/>
            <a:r>
              <a:rPr lang="ru-RU" sz="2800" dirty="0">
                <a:solidFill>
                  <a:srgbClr val="FFDC5A"/>
                </a:solidFill>
                <a:latin typeface="Merriweather"/>
                <a:ea typeface="Theano Didot" panose="02060603060706020203" pitchFamily="18" charset="0"/>
              </a:rPr>
              <a:t>Реформаторские и консервативные тенденции во внутренней политике </a:t>
            </a:r>
          </a:p>
          <a:p>
            <a:pPr defTabSz="685783"/>
            <a:r>
              <a:rPr lang="ru-RU" sz="2800" dirty="0">
                <a:solidFill>
                  <a:srgbClr val="FFDC5A"/>
                </a:solidFill>
                <a:latin typeface="Merriweather"/>
                <a:ea typeface="Theano Didot" panose="02060603060706020203" pitchFamily="18" charset="0"/>
              </a:rPr>
              <a:t>Николая 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774" y="1862139"/>
            <a:ext cx="6065552" cy="553998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Николай I принял ряд мер для укрепления материального положения дворян.</a:t>
            </a:r>
          </a:p>
        </p:txBody>
      </p:sp>
      <p:sp>
        <p:nvSpPr>
          <p:cNvPr id="13" name="Овал 12"/>
          <p:cNvSpPr/>
          <p:nvPr/>
        </p:nvSpPr>
        <p:spPr>
          <a:xfrm>
            <a:off x="358775" y="1867073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4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8774" y="2907424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5</a:t>
            </a:r>
          </a:p>
        </p:txBody>
      </p:sp>
      <p:sp>
        <p:nvSpPr>
          <p:cNvPr id="15" name="Овал 14"/>
          <p:cNvSpPr/>
          <p:nvPr/>
        </p:nvSpPr>
        <p:spPr>
          <a:xfrm>
            <a:off x="358775" y="3947776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8773" y="2916489"/>
            <a:ext cx="6820463" cy="553998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В 1837–1841 годах был проведён ряд преобразований в отношении государственных крестьян.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8775" y="3940777"/>
            <a:ext cx="6480220" cy="553998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В 1847–1848 годах была проведена инвентарная реформа, коснувшаяся только западных губерний.</a:t>
            </a:r>
          </a:p>
        </p:txBody>
      </p:sp>
    </p:spTree>
    <p:extLst>
      <p:ext uri="{BB962C8B-B14F-4D97-AF65-F5344CB8AC3E}">
        <p14:creationId xmlns:p14="http://schemas.microsoft.com/office/powerpoint/2010/main" val="41536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775" y="924914"/>
            <a:ext cx="335348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783"/>
            <a:r>
              <a:rPr lang="ru-RU" sz="2800" dirty="0">
                <a:solidFill>
                  <a:srgbClr val="FFDC5A"/>
                </a:solidFill>
                <a:latin typeface="Merriweather"/>
                <a:ea typeface="Theano Didot" panose="02060603060706020203" pitchFamily="18" charset="0"/>
              </a:rPr>
              <a:t>Вопросы занятия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776" y="2041237"/>
            <a:ext cx="5193680" cy="276999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Укрепление государственного аппарата.</a:t>
            </a:r>
          </a:p>
        </p:txBody>
      </p:sp>
      <p:sp>
        <p:nvSpPr>
          <p:cNvPr id="13" name="Овал 12"/>
          <p:cNvSpPr/>
          <p:nvPr/>
        </p:nvSpPr>
        <p:spPr>
          <a:xfrm>
            <a:off x="358775" y="1909026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8775" y="2800806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358775" y="3678588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8776" y="2932307"/>
            <a:ext cx="4933700" cy="276999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Дворянская политика Николая </a:t>
            </a:r>
            <a:r>
              <a:rPr lang="en-US" sz="1800" dirty="0">
                <a:solidFill>
                  <a:prstClr val="white"/>
                </a:solidFill>
                <a:latin typeface="Merriweather"/>
              </a:rPr>
              <a:t>I</a:t>
            </a:r>
            <a:r>
              <a:rPr lang="ru-RU" sz="1800" dirty="0">
                <a:solidFill>
                  <a:prstClr val="white"/>
                </a:solidFill>
                <a:latin typeface="Merriweather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7828" y="3823376"/>
            <a:ext cx="5482339" cy="276999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Попытки решения крестьянского вопроса.</a:t>
            </a:r>
          </a:p>
        </p:txBody>
      </p:sp>
    </p:spTree>
    <p:extLst>
      <p:ext uri="{BB962C8B-B14F-4D97-AF65-F5344CB8AC3E}">
        <p14:creationId xmlns:p14="http://schemas.microsoft.com/office/powerpoint/2010/main" val="29541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58777" y="1995825"/>
            <a:ext cx="4033837" cy="1165874"/>
            <a:chOff x="358776" y="1577920"/>
            <a:chExt cx="4033837" cy="116587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58776" y="1577920"/>
              <a:ext cx="4033837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/>
              <a:r>
                <a:rPr lang="ru-RU" sz="2800" dirty="0">
                  <a:solidFill>
                    <a:srgbClr val="FFDC5A"/>
                  </a:solidFill>
                  <a:latin typeface="Merriweather"/>
                </a:rPr>
                <a:t>Николай </a:t>
              </a:r>
              <a:r>
                <a:rPr lang="en-US" sz="2800" dirty="0">
                  <a:solidFill>
                    <a:srgbClr val="FFDC5A"/>
                  </a:solidFill>
                  <a:latin typeface="Merriweather"/>
                </a:rPr>
                <a:t>I</a:t>
              </a:r>
              <a:endParaRPr lang="ru-RU" sz="2800" dirty="0">
                <a:solidFill>
                  <a:srgbClr val="FFDC5A"/>
                </a:solidFill>
                <a:latin typeface="Merriweather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8776" y="2047193"/>
              <a:ext cx="4033837" cy="6966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>
                <a:lnSpc>
                  <a:spcPct val="110000"/>
                </a:lnSpc>
              </a:pPr>
              <a:r>
                <a:rPr lang="ru-RU" sz="1400" dirty="0">
                  <a:solidFill>
                    <a:prstClr val="white"/>
                  </a:solidFill>
                </a:rPr>
                <a:t>Вступление на престол Николая I было маловероятным, так как он являлся третьим сыном Павла I. </a:t>
              </a:r>
            </a:p>
          </p:txBody>
        </p:sp>
      </p:grpSp>
      <p:pic>
        <p:nvPicPr>
          <p:cNvPr id="4098" name="Picture 2" descr="https://upload.wikimedia.org/wikipedia/commons/d/dc/Nickolas_I_as_child_by_A.Rockstuh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25332" y="615359"/>
            <a:ext cx="3244510" cy="39127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1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1000" b="-1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984295" y="390558"/>
            <a:ext cx="1800000" cy="1800000"/>
          </a:xfrm>
          <a:prstGeom prst="ellipse">
            <a:avLst/>
          </a:prstGeom>
          <a:solidFill>
            <a:srgbClr val="FFDC5A">
              <a:alpha val="9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1200" dirty="0">
                <a:solidFill>
                  <a:prstClr val="black"/>
                </a:solidFill>
                <a:ea typeface="Theano Didot" panose="02060603060706020203" pitchFamily="18" charset="0"/>
              </a:rPr>
              <a:t>Шарлотта </a:t>
            </a:r>
          </a:p>
          <a:p>
            <a:pPr algn="ctr" defTabSz="685783"/>
            <a:r>
              <a:rPr lang="ru-RU" sz="1200" dirty="0">
                <a:solidFill>
                  <a:prstClr val="black"/>
                </a:solidFill>
                <a:ea typeface="Theano Didot" panose="02060603060706020203" pitchFamily="18" charset="0"/>
              </a:rPr>
              <a:t>фон Ливен</a:t>
            </a:r>
          </a:p>
        </p:txBody>
      </p:sp>
    </p:spTree>
    <p:extLst>
      <p:ext uri="{BB962C8B-B14F-4D97-AF65-F5344CB8AC3E}">
        <p14:creationId xmlns:p14="http://schemas.microsoft.com/office/powerpoint/2010/main" val="12728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171394" y="2241712"/>
            <a:ext cx="2558115" cy="1117277"/>
          </a:xfrm>
          <a:prstGeom prst="roundRect">
            <a:avLst/>
          </a:prstGeom>
          <a:noFill/>
          <a:ln w="15875">
            <a:solidFill>
              <a:srgbClr val="FA5050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/>
            <a:endParaRPr lang="ru-RU" sz="1400" b="1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3431" y="2012215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3431" y="2947936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6" name="Скругленная соединительная линия 25"/>
          <p:cNvCxnSpPr>
            <a:stCxn id="19" idx="3"/>
            <a:endCxn id="29" idx="1"/>
          </p:cNvCxnSpPr>
          <p:nvPr/>
        </p:nvCxnSpPr>
        <p:spPr>
          <a:xfrm>
            <a:off x="4780693" y="2332491"/>
            <a:ext cx="390701" cy="467860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>
            <a:stCxn id="21" idx="3"/>
            <a:endCxn id="29" idx="1"/>
          </p:cNvCxnSpPr>
          <p:nvPr/>
        </p:nvCxnSpPr>
        <p:spPr>
          <a:xfrm flipV="1">
            <a:off x="4780693" y="2800351"/>
            <a:ext cx="390701" cy="467861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21213" y="2428541"/>
            <a:ext cx="24584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Подготовку реформ Николай I держал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в строжайшем секрете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37287" y="2070880"/>
            <a:ext cx="298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Николай I понимал,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что реформы необходимы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31175" y="3006601"/>
            <a:ext cx="298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Он хотел сохранить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устоявшиеся порядки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3142" y="386416"/>
            <a:ext cx="71145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15"/>
            <a:r>
              <a:rPr lang="ru-RU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Начало правления Николая </a:t>
            </a:r>
            <a:r>
              <a:rPr lang="en-US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I</a:t>
            </a:r>
            <a:endParaRPr lang="ru-RU" sz="2800" dirty="0">
              <a:solidFill>
                <a:srgbClr val="FA5050"/>
              </a:solidFill>
              <a:latin typeface="Merriweather"/>
              <a:ea typeface="Theano Didot" panose="020606030607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87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 animBg="1"/>
      <p:bldP spid="21" grpId="0" animBg="1"/>
      <p:bldP spid="13" grpId="0"/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7826" y="2743439"/>
            <a:ext cx="2538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Николай I пытался контролировать все вопросы управления государством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94064" y="2743439"/>
            <a:ext cx="2555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В 1826 году была создана Собственная Его Императорского Величества канцелярия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7764" y="2743439"/>
            <a:ext cx="2557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Через канцелярию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Николай I вёл контроль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над министерствами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и ведомствами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973389" y="2165892"/>
            <a:ext cx="241300" cy="0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89626" y="2165892"/>
            <a:ext cx="241300" cy="0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377032" y="1876842"/>
            <a:ext cx="540000" cy="540000"/>
          </a:xfrm>
          <a:prstGeom prst="ellipse">
            <a:avLst/>
          </a:prstGeom>
          <a:solidFill>
            <a:srgbClr val="FA5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1</a:t>
            </a:r>
          </a:p>
        </p:txBody>
      </p:sp>
      <p:sp>
        <p:nvSpPr>
          <p:cNvPr id="23" name="Овал 22"/>
          <p:cNvSpPr/>
          <p:nvPr/>
        </p:nvSpPr>
        <p:spPr>
          <a:xfrm>
            <a:off x="4301999" y="1876842"/>
            <a:ext cx="540000" cy="540000"/>
          </a:xfrm>
          <a:prstGeom prst="ellipse">
            <a:avLst/>
          </a:prstGeom>
          <a:solidFill>
            <a:srgbClr val="FA5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2</a:t>
            </a:r>
          </a:p>
        </p:txBody>
      </p:sp>
      <p:sp>
        <p:nvSpPr>
          <p:cNvPr id="24" name="Овал 23"/>
          <p:cNvSpPr/>
          <p:nvPr/>
        </p:nvSpPr>
        <p:spPr>
          <a:xfrm>
            <a:off x="7236493" y="1876842"/>
            <a:ext cx="540000" cy="540000"/>
          </a:xfrm>
          <a:prstGeom prst="ellipse">
            <a:avLst/>
          </a:prstGeom>
          <a:solidFill>
            <a:srgbClr val="FA5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3142" y="386416"/>
            <a:ext cx="71145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15"/>
            <a:r>
              <a:rPr lang="ru-RU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Начало правления Николая </a:t>
            </a:r>
            <a:r>
              <a:rPr lang="en-US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I</a:t>
            </a:r>
            <a:endParaRPr lang="ru-RU" sz="2800" dirty="0">
              <a:solidFill>
                <a:srgbClr val="FA5050"/>
              </a:solidFill>
              <a:latin typeface="Merriweather"/>
              <a:ea typeface="Theano Didot" panose="020606030607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4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18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64924" y="2241712"/>
            <a:ext cx="2558115" cy="1117277"/>
          </a:xfrm>
          <a:prstGeom prst="roundRect">
            <a:avLst/>
          </a:prstGeom>
          <a:noFill/>
          <a:ln w="15875">
            <a:solidFill>
              <a:srgbClr val="FA5050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/>
            <a:endParaRPr lang="ru-RU" sz="1400" b="1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81814" y="3883655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1814" y="1076496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1814" y="2012215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1814" y="2947936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0" name="Скругленная соединительная линия 9"/>
          <p:cNvCxnSpPr>
            <a:stCxn id="29" idx="3"/>
            <a:endCxn id="17" idx="1"/>
          </p:cNvCxnSpPr>
          <p:nvPr/>
        </p:nvCxnSpPr>
        <p:spPr>
          <a:xfrm flipV="1">
            <a:off x="3923039" y="1396772"/>
            <a:ext cx="358775" cy="1403579"/>
          </a:xfrm>
          <a:prstGeom prst="curvedConnector3">
            <a:avLst/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кругленная соединительная линия 25"/>
          <p:cNvCxnSpPr>
            <a:stCxn id="29" idx="3"/>
            <a:endCxn id="19" idx="1"/>
          </p:cNvCxnSpPr>
          <p:nvPr/>
        </p:nvCxnSpPr>
        <p:spPr>
          <a:xfrm flipV="1">
            <a:off x="3923039" y="2332491"/>
            <a:ext cx="358775" cy="467860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>
            <a:stCxn id="29" idx="3"/>
            <a:endCxn id="21" idx="1"/>
          </p:cNvCxnSpPr>
          <p:nvPr/>
        </p:nvCxnSpPr>
        <p:spPr>
          <a:xfrm>
            <a:off x="3923039" y="2800351"/>
            <a:ext cx="358775" cy="467861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кругленная соединительная линия 31"/>
          <p:cNvCxnSpPr>
            <a:stCxn id="29" idx="3"/>
            <a:endCxn id="35" idx="1"/>
          </p:cNvCxnSpPr>
          <p:nvPr/>
        </p:nvCxnSpPr>
        <p:spPr>
          <a:xfrm>
            <a:off x="3923039" y="2800351"/>
            <a:ext cx="358775" cy="1403580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64211" y="2534293"/>
            <a:ext cx="215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Канцелярия имела несколько отделений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72964" y="1140090"/>
            <a:ext cx="3527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I </a:t>
            </a:r>
            <a:r>
              <a:rPr lang="ru-RU" sz="1400" dirty="0">
                <a:solidFill>
                  <a:prstClr val="black"/>
                </a:solidFill>
              </a:rPr>
              <a:t>отделение – подготовка высочайших указов и контроль их исполнения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7509" y="2074187"/>
            <a:ext cx="3165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II</a:t>
            </a:r>
            <a:r>
              <a:rPr lang="ru-RU" sz="1400" dirty="0">
                <a:solidFill>
                  <a:prstClr val="black"/>
                </a:solidFill>
              </a:rPr>
              <a:t> отделение – </a:t>
            </a:r>
            <a:r>
              <a:rPr lang="ru-RU" sz="1400" dirty="0"/>
              <a:t>приведение </a:t>
            </a:r>
          </a:p>
          <a:p>
            <a:pPr algn="ctr"/>
            <a:r>
              <a:rPr lang="ru-RU" sz="1400" dirty="0"/>
              <a:t>в порядок существующих законов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64457" y="3006601"/>
            <a:ext cx="298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III</a:t>
            </a:r>
            <a:r>
              <a:rPr lang="ru-RU" sz="1400" dirty="0">
                <a:solidFill>
                  <a:prstClr val="black"/>
                </a:solidFill>
              </a:rPr>
              <a:t> отделение – </a:t>
            </a:r>
            <a:r>
              <a:rPr lang="ru-RU" sz="1400" dirty="0"/>
              <a:t>сыск и следствие по политическим делам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4457" y="3942320"/>
            <a:ext cx="298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IV</a:t>
            </a:r>
            <a:r>
              <a:rPr lang="ru-RU" sz="1400" dirty="0">
                <a:solidFill>
                  <a:prstClr val="black"/>
                </a:solidFill>
              </a:rPr>
              <a:t> отделение – </a:t>
            </a:r>
            <a:r>
              <a:rPr lang="ru-RU" sz="1400" dirty="0"/>
              <a:t>вопросы благотворительности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3142" y="386416"/>
            <a:ext cx="71145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15"/>
            <a:r>
              <a:rPr lang="ru-RU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Начало правления Николая </a:t>
            </a:r>
            <a:r>
              <a:rPr lang="en-US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I</a:t>
            </a:r>
            <a:endParaRPr lang="ru-RU" sz="2800" dirty="0">
              <a:solidFill>
                <a:srgbClr val="FA5050"/>
              </a:solidFill>
              <a:latin typeface="Merriweather"/>
              <a:ea typeface="Theano Didot" panose="020606030607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 animBg="1"/>
      <p:bldP spid="17" grpId="0" animBg="1"/>
      <p:bldP spid="19" grpId="0" animBg="1"/>
      <p:bldP spid="21" grpId="0" animBg="1"/>
      <p:bldP spid="13" grpId="0"/>
      <p:bldP spid="14" grpId="0"/>
      <p:bldP spid="15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3">
      <a:majorFont>
        <a:latin typeface="Kolyada-Medium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993</Words>
  <Application>Microsoft Office PowerPoint</Application>
  <PresentationFormat>Экран (16:9)</PresentationFormat>
  <Paragraphs>236</Paragraphs>
  <Slides>38</Slides>
  <Notes>38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7" baseType="lpstr">
      <vt:lpstr>Roboto Slab</vt:lpstr>
      <vt:lpstr>Theano Didot</vt:lpstr>
      <vt:lpstr>Roboto</vt:lpstr>
      <vt:lpstr>Calibri</vt:lpstr>
      <vt:lpstr>Merriweather</vt:lpstr>
      <vt:lpstr>Arial</vt:lpstr>
      <vt:lpstr>Tahoma</vt:lpstr>
      <vt:lpstr>1_Тема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2018-11-06T07:02:29Z</dcterms:created>
  <dcterms:modified xsi:type="dcterms:W3CDTF">2018-11-19T07:25:18Z</dcterms:modified>
</cp:coreProperties>
</file>