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816" r:id="rId3"/>
    <p:sldMasterId id="2147483828" r:id="rId4"/>
    <p:sldMasterId id="2147483840" r:id="rId5"/>
  </p:sldMasterIdLst>
  <p:notesMasterIdLst>
    <p:notesMasterId r:id="rId63"/>
  </p:notesMasterIdLst>
  <p:sldIdLst>
    <p:sldId id="257" r:id="rId6"/>
    <p:sldId id="370" r:id="rId7"/>
    <p:sldId id="446" r:id="rId8"/>
    <p:sldId id="372" r:id="rId9"/>
    <p:sldId id="272" r:id="rId10"/>
    <p:sldId id="258" r:id="rId11"/>
    <p:sldId id="427" r:id="rId12"/>
    <p:sldId id="374" r:id="rId13"/>
    <p:sldId id="428" r:id="rId14"/>
    <p:sldId id="469" r:id="rId15"/>
    <p:sldId id="476" r:id="rId16"/>
    <p:sldId id="379" r:id="rId17"/>
    <p:sldId id="412" r:id="rId18"/>
    <p:sldId id="276" r:id="rId19"/>
    <p:sldId id="385" r:id="rId20"/>
    <p:sldId id="439" r:id="rId21"/>
    <p:sldId id="441" r:id="rId22"/>
    <p:sldId id="442" r:id="rId23"/>
    <p:sldId id="443" r:id="rId24"/>
    <p:sldId id="445" r:id="rId25"/>
    <p:sldId id="431" r:id="rId26"/>
    <p:sldId id="432" r:id="rId27"/>
    <p:sldId id="271" r:id="rId28"/>
    <p:sldId id="373" r:id="rId29"/>
    <p:sldId id="448" r:id="rId30"/>
    <p:sldId id="382" r:id="rId31"/>
    <p:sldId id="435" r:id="rId32"/>
    <p:sldId id="393" r:id="rId33"/>
    <p:sldId id="380" r:id="rId34"/>
    <p:sldId id="449" r:id="rId35"/>
    <p:sldId id="436" r:id="rId36"/>
    <p:sldId id="455" r:id="rId37"/>
    <p:sldId id="437" r:id="rId38"/>
    <p:sldId id="450" r:id="rId39"/>
    <p:sldId id="453" r:id="rId40"/>
    <p:sldId id="454" r:id="rId41"/>
    <p:sldId id="458" r:id="rId42"/>
    <p:sldId id="384" r:id="rId43"/>
    <p:sldId id="389" r:id="rId44"/>
    <p:sldId id="460" r:id="rId45"/>
    <p:sldId id="461" r:id="rId46"/>
    <p:sldId id="440" r:id="rId47"/>
    <p:sldId id="462" r:id="rId48"/>
    <p:sldId id="477" r:id="rId49"/>
    <p:sldId id="464" r:id="rId50"/>
    <p:sldId id="465" r:id="rId51"/>
    <p:sldId id="467" r:id="rId52"/>
    <p:sldId id="474" r:id="rId53"/>
    <p:sldId id="468" r:id="rId54"/>
    <p:sldId id="395" r:id="rId55"/>
    <p:sldId id="390" r:id="rId56"/>
    <p:sldId id="470" r:id="rId57"/>
    <p:sldId id="472" r:id="rId58"/>
    <p:sldId id="404" r:id="rId59"/>
    <p:sldId id="473" r:id="rId60"/>
    <p:sldId id="475" r:id="rId61"/>
    <p:sldId id="369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erriweather" panose="00000500000000000000" pitchFamily="2" charset="-52"/>
      <p:regular r:id="rId68"/>
      <p:bold r:id="rId69"/>
      <p:italic r:id="rId70"/>
      <p:boldItalic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Roboto Slab" pitchFamily="2" charset="0"/>
      <p:regular r:id="rId76"/>
      <p:bold r:id="rId77"/>
    </p:embeddedFont>
    <p:embeddedFont>
      <p:font typeface="Theano Didot" panose="02060603060706020203" pitchFamily="18" charset="0"/>
      <p:regular r:id="rId7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0" y="102"/>
      </p:cViewPr>
      <p:guideLst>
        <p:guide orient="horz" pos="237"/>
        <p:guide pos="226"/>
        <p:guide pos="5534"/>
        <p:guide orient="horz" pos="3003"/>
        <p:guide pos="2744"/>
        <p:guide pos="3016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7" Type="http://schemas.openxmlformats.org/officeDocument/2006/relationships/slide" Target="slides/slide2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9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62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313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7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7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1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32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94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1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79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6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0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4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73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60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04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8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2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359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22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22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34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877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60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372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50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7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528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50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54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835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819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40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443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482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12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9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093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67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3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19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22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676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918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1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9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7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4.jpeg"/><Relationship Id="rId5" Type="http://schemas.openxmlformats.org/officeDocument/2006/relationships/image" Target="../media/image4.png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4.jpeg"/><Relationship Id="rId5" Type="http://schemas.openxmlformats.org/officeDocument/2006/relationships/image" Target="../media/image4.png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9.wdp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Ð¾ÑÑÑÐµÑ ÐÐ°Ð²Ð»Ð° I Ñ ÑÐµÐ¼ÑÐµÐ¹. ÐÐ°ÑÑÐ¸Ð½Ð° ÐÐµÑÑÐ°ÑÐ´Ð° ÑÐ¾Ð½ ÐÑÐ³ÐµÐ»ÑÐ³ÐµÐ½Ð°. 1800 Ð³Ð¾Ð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713" y="219455"/>
            <a:ext cx="4376119" cy="47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Династический кризис 1825 года.</a:t>
            </a:r>
          </a:p>
          <a:p>
            <a:r>
              <a:rPr lang="ru-RU" sz="3600" dirty="0">
                <a:latin typeface="+mj-lt"/>
              </a:rPr>
              <a:t>Выступление декабристов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Некоторых участников Северного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Южного обществ удалось задержать ещё при жизни Александра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6" name="Picture 2" descr="ÐÐ°ÑÑÐ¸Ð½ÐºÐ¸ Ð¿Ð¾ Ð·Ð°Ð¿ÑÐ¾ÑÑ ÐÐ¾Ð¿ÑÐ¾Ñ Ð² ÑÐ»ÐµÐ´ÑÑÐ²ÐµÐ½Ð½Ð¾Ð¹ ÐºÐ¾Ð¼Ð¸ÑÑÐ¸Ð¸. Ð Ð¸ÑÑÐ½Ð¾Ðº ÑÑÐ´Ð¾Ð¶Ð½Ð¸ÐºÐ° Ð. Ð ÐÐ°ÑÐ´Ð¾Ð²ÑÐºÐ¾Ð³Ð¾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"/>
          <a:stretch/>
        </p:blipFill>
        <p:spPr bwMode="auto">
          <a:xfrm>
            <a:off x="358775" y="685799"/>
            <a:ext cx="295275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065" y="1415923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Внезапная смерть Александра </a:t>
            </a:r>
            <a:r>
              <a:rPr lang="en-US" sz="1400" b="1" dirty="0">
                <a:solidFill>
                  <a:prstClr val="black"/>
                </a:solidFill>
              </a:rPr>
              <a:t>I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9458" y="142500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Начало династического кризиса 1825 года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14713" y="381552"/>
            <a:ext cx="7580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Приход к власти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756271" y="-1208374"/>
            <a:ext cx="4572000" cy="619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10167" y="2929390"/>
            <a:ext cx="2646503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0167" y="1663644"/>
            <a:ext cx="2646507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2516" y="2954135"/>
            <a:ext cx="3201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Наличие Закона</a:t>
            </a:r>
          </a:p>
          <a:p>
            <a:pPr algn="ctr"/>
            <a:r>
              <a:rPr lang="ru-RU" sz="1400" dirty="0"/>
              <a:t>о престолонаследии</a:t>
            </a:r>
            <a:r>
              <a:rPr lang="en-US" sz="1400" dirty="0"/>
              <a:t> </a:t>
            </a:r>
            <a:endParaRPr lang="ru-RU" sz="1400" dirty="0"/>
          </a:p>
          <a:p>
            <a:pPr algn="ctr"/>
            <a:r>
              <a:rPr lang="ru-RU" sz="1400" dirty="0"/>
              <a:t>1797 года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3383" y="1796111"/>
            <a:ext cx="262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Отсутствие у Александра </a:t>
            </a:r>
            <a:r>
              <a:rPr lang="en-US" sz="1400" dirty="0"/>
              <a:t>I</a:t>
            </a:r>
            <a:r>
              <a:rPr lang="ru-RU" sz="1400" dirty="0"/>
              <a:t> официальных наследников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51388" y="2155747"/>
            <a:ext cx="2570293" cy="9945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256674" y="2057721"/>
            <a:ext cx="494714" cy="5953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1"/>
            <a:endCxn id="18" idx="3"/>
          </p:cNvCxnSpPr>
          <p:nvPr/>
        </p:nvCxnSpPr>
        <p:spPr>
          <a:xfrm rot="10800000" flipV="1">
            <a:off x="4256670" y="2653033"/>
            <a:ext cx="494718" cy="670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8706" y="2391422"/>
            <a:ext cx="263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Переход престола Константину Павловичу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4713" y="381552"/>
            <a:ext cx="7580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Причины династического кризиса</a:t>
            </a:r>
          </a:p>
        </p:txBody>
      </p:sp>
    </p:spTree>
    <p:extLst>
      <p:ext uri="{BB962C8B-B14F-4D97-AF65-F5344CB8AC3E}">
        <p14:creationId xmlns:p14="http://schemas.microsoft.com/office/powerpoint/2010/main" val="183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/>
      <p:bldP spid="9" grpId="0"/>
      <p:bldP spid="29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1278" y="2177673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494" y="2316170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Письменное отречение Константина в 1823 году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86896" y="2177672"/>
            <a:ext cx="2570293" cy="788155"/>
          </a:xfrm>
          <a:prstGeom prst="roundRect">
            <a:avLst/>
          </a:prstGeom>
          <a:noFill/>
          <a:ln w="15875">
            <a:solidFill>
              <a:schemeClr val="tx1">
                <a:lumMod val="65000"/>
                <a:lumOff val="3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flipH="1">
            <a:off x="2959206" y="2571750"/>
            <a:ext cx="32769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7066" y="2304211"/>
            <a:ext cx="258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Составление Александром I секретного манифеста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763" y="2818177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7763" y="1552431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3026" y="2950644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Признание Николая законным наследником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27763" y="1684898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Одобрение отречения Константина </a:t>
            </a:r>
          </a:p>
        </p:txBody>
      </p:sp>
      <p:cxnSp>
        <p:nvCxnSpPr>
          <p:cNvPr id="21" name="Скругленная соединительная линия 20"/>
          <p:cNvCxnSpPr>
            <a:stCxn id="29" idx="3"/>
            <a:endCxn id="20" idx="1"/>
          </p:cNvCxnSpPr>
          <p:nvPr/>
        </p:nvCxnSpPr>
        <p:spPr>
          <a:xfrm flipV="1">
            <a:off x="5857189" y="1946508"/>
            <a:ext cx="37057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29" idx="3"/>
            <a:endCxn id="19" idx="1"/>
          </p:cNvCxnSpPr>
          <p:nvPr/>
        </p:nvCxnSpPr>
        <p:spPr>
          <a:xfrm>
            <a:off x="5857189" y="2571750"/>
            <a:ext cx="405837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4713" y="381552"/>
            <a:ext cx="7580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Династический кризис 1825 года</a:t>
            </a:r>
          </a:p>
        </p:txBody>
      </p:sp>
    </p:spTree>
    <p:extLst>
      <p:ext uri="{BB962C8B-B14F-4D97-AF65-F5344CB8AC3E}">
        <p14:creationId xmlns:p14="http://schemas.microsoft.com/office/powerpoint/2010/main" val="39912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29" grpId="0" animBg="1"/>
      <p:bldP spid="6" grpId="0"/>
      <p:bldP spid="13" grpId="0" animBg="1"/>
      <p:bldP spid="14" grpId="0" animBg="1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4" y="1805135"/>
            <a:ext cx="5416140" cy="1191160"/>
            <a:chOff x="358774" y="1940570"/>
            <a:chExt cx="5416140" cy="119116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4" y="1940570"/>
              <a:ext cx="3840795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Манифест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5448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600" dirty="0">
                  <a:solidFill>
                    <a:prstClr val="white"/>
                  </a:solidFill>
                  <a:latin typeface="Merriweather"/>
                </a:rPr>
                <a:t>торжественное письменное обращение верховной власти к населению.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41776" y="1612239"/>
            <a:ext cx="2902223" cy="1919021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62353"/>
            <a:ext cx="515937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Манифест 1823 года надо было обнародовать после смерти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Александра I, а до того он должен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оставаться засекреченным.</a:t>
            </a:r>
          </a:p>
        </p:txBody>
      </p:sp>
      <p:pic>
        <p:nvPicPr>
          <p:cNvPr id="3074" name="Picture 2" descr="http://school.rusarchives.ru/sites/default/files/imagecache/image-full/39-manifest-aleksandr-1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50162"/>
            <a:ext cx="2857943" cy="40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Секретный манифест нарушал порядок престолонаследия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7900" y="1308201"/>
            <a:ext cx="269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Воля императора ставилась выше установленного порядка смены власти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После смерти Александра </a:t>
            </a:r>
            <a:r>
              <a:rPr lang="en-US" sz="1400" dirty="0"/>
              <a:t>I</a:t>
            </a:r>
            <a:r>
              <a:rPr lang="ru-RU" sz="1400" dirty="0"/>
              <a:t> манифест 1823 года оглашён не был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Такая ситуация давала повод для новых дворцовых переворотов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Причины династического кризиса</a:t>
            </a:r>
          </a:p>
        </p:txBody>
      </p:sp>
    </p:spTree>
    <p:extLst>
      <p:ext uri="{BB962C8B-B14F-4D97-AF65-F5344CB8AC3E}">
        <p14:creationId xmlns:p14="http://schemas.microsoft.com/office/powerpoint/2010/main" val="24756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a/Nik._Pavl._by_V._Golik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757417"/>
            <a:ext cx="348668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Николай Павлович отказался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от своих прав на престол и принёс присягу брату Константину. </a:t>
            </a:r>
          </a:p>
        </p:txBody>
      </p:sp>
      <p:sp>
        <p:nvSpPr>
          <p:cNvPr id="9" name="Овал 8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7354" y="1057437"/>
            <a:ext cx="1535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Великий князь</a:t>
            </a:r>
          </a:p>
          <a:p>
            <a:pPr algn="ctr"/>
            <a:r>
              <a:rPr lang="ru-RU" sz="1200" dirty="0"/>
              <a:t>Николай Павлович</a:t>
            </a:r>
          </a:p>
        </p:txBody>
      </p:sp>
    </p:spTree>
    <p:extLst>
      <p:ext uri="{BB962C8B-B14F-4D97-AF65-F5344CB8AC3E}">
        <p14:creationId xmlns:p14="http://schemas.microsoft.com/office/powerpoint/2010/main" val="18353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Константину также присягнули население, армия и правительство.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Номинально в России появился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новый император. </a:t>
            </a:r>
          </a:p>
        </p:txBody>
      </p:sp>
      <p:pic>
        <p:nvPicPr>
          <p:cNvPr id="6" name="Picture 4" descr="https://upload.wikimedia.org/wikipedia/commons/c/c3/Emperor_Constantin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39779"/>
            <a:ext cx="2917825" cy="346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581579" y="2262825"/>
            <a:ext cx="2918440" cy="72701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20733" y="2262824"/>
            <a:ext cx="2760844" cy="72701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2837" y="1855497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Николай Павлович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Междуцарствие 1825 года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81577" y="1712369"/>
            <a:ext cx="0" cy="1727947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716949" y="2210832"/>
            <a:ext cx="2694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Не мог законно занять российский трон без официального отречения «нового» императора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6876" y="1855497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Константин Павлович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88743" y="2360295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Уже не мог принять престол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и требовал соблюдения  манифеста 1823 года</a:t>
            </a:r>
          </a:p>
        </p:txBody>
      </p:sp>
    </p:spTree>
    <p:extLst>
      <p:ext uri="{BB962C8B-B14F-4D97-AF65-F5344CB8AC3E}">
        <p14:creationId xmlns:p14="http://schemas.microsoft.com/office/powerpoint/2010/main" val="9750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9" grpId="0"/>
      <p:bldP spid="58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ic.academic.ru/pictures/wiki/files/68/Death_Alexander_I_of_Russ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430" y="2019355"/>
            <a:ext cx="2747680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умер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городе Таганроге 19 ноября 1825 года.</a:t>
            </a:r>
          </a:p>
        </p:txBody>
      </p:sp>
    </p:spTree>
    <p:extLst>
      <p:ext uri="{BB962C8B-B14F-4D97-AF65-F5344CB8AC3E}">
        <p14:creationId xmlns:p14="http://schemas.microsoft.com/office/powerpoint/2010/main" val="1665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065" y="1415923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Внезапная смерть Александра </a:t>
            </a:r>
            <a:r>
              <a:rPr lang="en-US" sz="1400" b="1" dirty="0">
                <a:solidFill>
                  <a:prstClr val="black"/>
                </a:solidFill>
              </a:rPr>
              <a:t>I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9458" y="142500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Начало династического кризиса 1825 года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0926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Возникновение периода</a:t>
            </a:r>
          </a:p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междуцарствия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3" y="2979831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Провозглашение Николая I российским императором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7615" y="2979831"/>
            <a:ext cx="25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Фактически Николай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сменил законного монарха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69458" y="2979831"/>
            <a:ext cx="262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Назначение «</a:t>
            </a:r>
            <a:r>
              <a:rPr lang="ru-RU" sz="1400" b="1" dirty="0" err="1">
                <a:solidFill>
                  <a:prstClr val="black"/>
                </a:solidFill>
              </a:rPr>
              <a:t>переприсяги</a:t>
            </a:r>
            <a:r>
              <a:rPr lang="ru-RU" sz="1400" b="1" dirty="0">
                <a:solidFill>
                  <a:prstClr val="black"/>
                </a:solidFill>
              </a:rPr>
              <a:t>» Николаю I на 14 декабря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0125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14713" y="386416"/>
            <a:ext cx="7580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Приход к власти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756271" y="-1208374"/>
            <a:ext cx="4572000" cy="619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96" y="1574564"/>
            <a:ext cx="39627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751389" y="2155749"/>
            <a:ext cx="2588864" cy="9945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2811" y="2929390"/>
            <a:ext cx="2903859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2811" y="1663644"/>
            <a:ext cx="2903863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6754" y="2954135"/>
            <a:ext cx="3035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Мнение верхушки общества, что Константин сможет продолжить реформы Александра </a:t>
            </a:r>
            <a:r>
              <a:rPr lang="en-US" sz="1400" dirty="0"/>
              <a:t>I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19598" y="1688389"/>
            <a:ext cx="2570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Непопулярность Николая I среди дворянства и членов правительства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stCxn id="19" idx="1"/>
            <a:endCxn id="17" idx="3"/>
          </p:cNvCxnSpPr>
          <p:nvPr/>
        </p:nvCxnSpPr>
        <p:spPr>
          <a:xfrm rot="10800000">
            <a:off x="4256675" y="2057721"/>
            <a:ext cx="494715" cy="595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9" idx="1"/>
            <a:endCxn id="18" idx="3"/>
          </p:cNvCxnSpPr>
          <p:nvPr/>
        </p:nvCxnSpPr>
        <p:spPr>
          <a:xfrm rot="10800000" flipV="1">
            <a:off x="4256671" y="2653035"/>
            <a:ext cx="494719" cy="67043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70282" y="2283702"/>
            <a:ext cx="2569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Назначение начала  восстания на день «</a:t>
            </a:r>
            <a:r>
              <a:rPr lang="ru-RU" sz="1400" b="1" dirty="0" err="1"/>
              <a:t>переприсяги</a:t>
            </a:r>
            <a:r>
              <a:rPr lang="ru-RU" sz="1400" b="1" dirty="0"/>
              <a:t>» Николаю </a:t>
            </a:r>
            <a:r>
              <a:rPr lang="en-US" sz="1400" b="1" dirty="0"/>
              <a:t>I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Причины начала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21201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  <p:bldP spid="12" grpId="0"/>
      <p:bldP spid="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ultureru.com/wp-content/uploads/2012/09/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861" y="0"/>
            <a:ext cx="72291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" name="Picture 2" descr="http://cultureru.com/wp-content/uploads/2012/09/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914861" cy="51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4" y="967465"/>
            <a:ext cx="2573339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декабря 1825 года члены Северного общества и все остальные участники тайных организаций 1810–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1820-х годов стали называться декабристами.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0221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Военным руководителем восстания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Петербурге был назначен полковник гвардии Сергей Петрович Трубецкой. </a:t>
            </a:r>
          </a:p>
        </p:txBody>
      </p:sp>
      <p:pic>
        <p:nvPicPr>
          <p:cNvPr id="1026" name="Picture 2" descr="ÐÐ°ÑÑÐ¸Ð½ÐºÐ¸ Ð¿Ð¾ Ð·Ð°Ð¿ÑÐ¾ÑÑ Ð¡ÐµÑÐ³ÐµÐ¹ ÐÐµÑÑÐ¾Ð²Ð¸Ñ Ð¢ÑÑÐ±ÐµÑÐºÐ¾Ð¹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047" y="717403"/>
            <a:ext cx="3048478" cy="370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417"/>
            <a:ext cx="4392613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плану декабристов восстание начиналось в Петербурге и сразу же должно было быть подхвачено на территории Украины.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13759" y="-1598436"/>
            <a:ext cx="4572000" cy="503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плану декабристов восстание начиналось в Петербурге и сразу же должно было быть подхвачено на территории Украины.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99802" y="1348097"/>
            <a:ext cx="26023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32475" y="3606475"/>
            <a:ext cx="26023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17665" y="2320707"/>
            <a:ext cx="1708671" cy="9279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9802" y="3580737"/>
            <a:ext cx="26023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804" y="2464417"/>
            <a:ext cx="26023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9468" y="1348096"/>
            <a:ext cx="26083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2475" y="2460654"/>
            <a:ext cx="260232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7" idx="3"/>
            <a:endCxn id="29" idx="1"/>
          </p:cNvCxnSpPr>
          <p:nvPr/>
        </p:nvCxnSpPr>
        <p:spPr>
          <a:xfrm>
            <a:off x="3302125" y="1668373"/>
            <a:ext cx="415540" cy="111632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3"/>
            <a:endCxn id="29" idx="1"/>
          </p:cNvCxnSpPr>
          <p:nvPr/>
        </p:nvCxnSpPr>
        <p:spPr>
          <a:xfrm>
            <a:off x="3302127" y="2784693"/>
            <a:ext cx="41553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1"/>
            <a:endCxn id="35" idx="3"/>
          </p:cNvCxnSpPr>
          <p:nvPr/>
        </p:nvCxnSpPr>
        <p:spPr>
          <a:xfrm rot="10800000" flipV="1">
            <a:off x="3302125" y="2784693"/>
            <a:ext cx="415540" cy="111632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2" idx="1"/>
            <a:endCxn id="29" idx="3"/>
          </p:cNvCxnSpPr>
          <p:nvPr/>
        </p:nvCxnSpPr>
        <p:spPr>
          <a:xfrm rot="10800000">
            <a:off x="5426337" y="2784693"/>
            <a:ext cx="406139" cy="114205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6513" y="2523082"/>
            <a:ext cx="155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План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 заговорщиков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277" y="2519319"/>
            <a:ext cx="2466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Привести солдат к зданию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Сената в Петербурге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2444" y="3635639"/>
            <a:ext cx="2697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Захватить Зимний дворец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арестовать царскую семью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2570" y="1394091"/>
            <a:ext cx="252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 Убить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Николая </a:t>
            </a:r>
            <a:r>
              <a:rPr lang="en-US" sz="1400" dirty="0">
                <a:solidFill>
                  <a:prstClr val="black"/>
                </a:solidFill>
              </a:rPr>
              <a:t>I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0071" y="2525785"/>
            <a:ext cx="266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Обнародовать «Манифест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русскому народу»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Восстание декабристов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0095" y="3671485"/>
            <a:ext cx="2267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Созвать Всенародный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собор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4494" y="1406762"/>
            <a:ext cx="243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допустить армию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присяге Николаю I </a:t>
            </a:r>
          </a:p>
        </p:txBody>
      </p:sp>
      <p:cxnSp>
        <p:nvCxnSpPr>
          <p:cNvPr id="98" name="Скругленная соединительная линия 97"/>
          <p:cNvCxnSpPr>
            <a:stCxn id="29" idx="3"/>
            <a:endCxn id="19" idx="1"/>
          </p:cNvCxnSpPr>
          <p:nvPr/>
        </p:nvCxnSpPr>
        <p:spPr>
          <a:xfrm flipV="1">
            <a:off x="5426336" y="1668372"/>
            <a:ext cx="403132" cy="111632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кругленная соединительная линия 100"/>
          <p:cNvCxnSpPr>
            <a:stCxn id="29" idx="3"/>
            <a:endCxn id="21" idx="1"/>
          </p:cNvCxnSpPr>
          <p:nvPr/>
        </p:nvCxnSpPr>
        <p:spPr>
          <a:xfrm flipV="1">
            <a:off x="5426336" y="2780930"/>
            <a:ext cx="406139" cy="376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1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  <p:bldP spid="29" grpId="0" animBg="1"/>
      <p:bldP spid="35" grpId="0" animBg="1"/>
      <p:bldP spid="17" grpId="0" animBg="1"/>
      <p:bldP spid="19" grpId="0" animBg="1"/>
      <p:bldP spid="21" grpId="0" animBg="1"/>
      <p:bldP spid="13" grpId="0"/>
      <p:bldP spid="14" grpId="0"/>
      <p:bldP spid="15" grpId="0"/>
      <p:bldP spid="18" grpId="0"/>
      <p:bldP spid="20" grpId="0"/>
      <p:bldP spid="25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«Манифест к русскому народу»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578624"/>
            <a:ext cx="48954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старой системы правления.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44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430734"/>
            <a:ext cx="52752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Временного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революционного правительства.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33178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3310840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Полная отмена крепостного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school.rusarchives.ru/sites/default/files/imagecache/image-full/49-manifest-k-russkomu-narodu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1677" y="1221043"/>
            <a:ext cx="2814731" cy="3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378662" y="41909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4018" y="4183947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свободы печати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отмена цензуры.</a:t>
            </a:r>
          </a:p>
        </p:txBody>
      </p:sp>
    </p:spTree>
    <p:extLst>
      <p:ext uri="{BB962C8B-B14F-4D97-AF65-F5344CB8AC3E}">
        <p14:creationId xmlns:p14="http://schemas.microsoft.com/office/powerpoint/2010/main" val="36113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«Манифест к русскому народу»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710124"/>
            <a:ext cx="48954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свободы вероисповеданий.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656669"/>
            <a:ext cx="555661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сословных привилегий,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подушных податей, монополий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рекрутских наборов.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018714"/>
            <a:ext cx="50037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Равенство всех граждан перед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" name="Picture 2" descr="http://school.rusarchives.ru/sites/default/files/imagecache/image-full/49-manifest-k-russkomu-narodu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1677" y="1221043"/>
            <a:ext cx="2814731" cy="344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Положение декабристов в начале восстания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Николаю I стало известно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планах декабристов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провёл присягу Сената, Синода и Госсовета ночью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Утром 14 декабря здание Сената было пустым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78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81630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декабристов в начале восстания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7" y="1705619"/>
            <a:ext cx="51767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Каховский отказался убивать Николая I.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7" y="2795169"/>
            <a:ext cx="47358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Майор Якубович не захватил Зимний дворец.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7" y="4018714"/>
            <a:ext cx="54018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Диктатор восстания Трубецкой не прибыл к войскам.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100" name="Picture 4" descr="ÐÐ°ÑÑÐ¸Ð½ÐºÐ¸ Ð¿Ð¾ Ð·Ð°Ð¿ÑÐ¾ÑÑ Ð¿ÐµÑÑ ÐºÐ°ÑÐ¾Ð²ÑÐºÐ¸Ð¹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1296" y="825965"/>
            <a:ext cx="1450294" cy="19828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viewmap.org/wp-content/uploads/2013/01/golovachev_p_m_dekabristy_86_portretov_vid_petrovskago_zavod-19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t="7006" r="24754" b="37855"/>
          <a:stretch/>
        </p:blipFill>
        <p:spPr bwMode="auto">
          <a:xfrm>
            <a:off x="7256444" y="2697030"/>
            <a:ext cx="1541247" cy="201137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Ð»ÐµÐºÑÐ°Ð½Ð´Ñ I Ð¿ÑÑÐµÑÐµÑÑÐ²ÑÐµÑ Ð¿Ð¾ ÑÐ¾ÑÑÐ¸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3687263"/>
            <a:ext cx="1080002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5473700" cy="14446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«Всю жизнь свою провёл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в дороге, простыл и умер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в Таганроге».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3"/>
            <a:ext cx="4456679" cy="613705"/>
            <a:chOff x="358776" y="3438832"/>
            <a:chExt cx="3330800" cy="61370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Александр Сергеевич Пушкин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282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1799–1837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1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²Ð¾ÑÑÑÐ°Ð½Ð¸Ðµ Ð´ÐµÐºÐ°Ð±ÑÐ¸ÑÑÐ¾Ð² ÑÐµÐºÐ¾Ð½ÑÑÑÑÐºÑÐ¸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9817"/>
            <a:ext cx="9144002" cy="51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8714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314" y="963011"/>
            <a:ext cx="199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Декабристы</a:t>
            </a:r>
          </a:p>
          <a:p>
            <a:pPr algn="ctr"/>
            <a:r>
              <a:rPr lang="ru-RU" sz="1200" dirty="0"/>
              <a:t>на Сенатской площади</a:t>
            </a:r>
          </a:p>
          <a:p>
            <a:pPr algn="ctr"/>
            <a:r>
              <a:rPr lang="ru-RU" sz="1200" dirty="0"/>
              <a:t>14 декабря 1825 года</a:t>
            </a:r>
          </a:p>
        </p:txBody>
      </p:sp>
    </p:spTree>
    <p:extLst>
      <p:ext uri="{BB962C8B-B14F-4D97-AF65-F5344CB8AC3E}">
        <p14:creationId xmlns:p14="http://schemas.microsoft.com/office/powerpoint/2010/main" val="19740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68746" y="2929390"/>
            <a:ext cx="2587924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8746" y="1663644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377" y="2954135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Фактически они вышли</a:t>
            </a:r>
          </a:p>
          <a:p>
            <a:pPr algn="ctr"/>
            <a:r>
              <a:rPr lang="ru-RU" sz="1400" dirty="0"/>
              <a:t>на защиту законного наследника Константина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9174" y="1688389"/>
            <a:ext cx="2807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 настоящие цели выступления солдат </a:t>
            </a:r>
          </a:p>
          <a:p>
            <a:pPr algn="ctr"/>
            <a:r>
              <a:rPr lang="ru-RU" sz="1400" dirty="0"/>
              <a:t>не посвятили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51388" y="2155747"/>
            <a:ext cx="2570293" cy="99457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256674" y="2057721"/>
            <a:ext cx="494714" cy="5953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1"/>
            <a:endCxn id="18" idx="3"/>
          </p:cNvCxnSpPr>
          <p:nvPr/>
        </p:nvCxnSpPr>
        <p:spPr>
          <a:xfrm rot="10800000" flipV="1">
            <a:off x="4256670" y="2653033"/>
            <a:ext cx="494718" cy="670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51388" y="2311706"/>
            <a:ext cx="2635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Солдаты не выступали </a:t>
            </a:r>
          </a:p>
          <a:p>
            <a:pPr algn="ctr"/>
            <a:r>
              <a:rPr lang="ru-RU" sz="1400" b="1" dirty="0"/>
              <a:t>за отмену крепостного права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Роль армии в восстании декабристов</a:t>
            </a:r>
          </a:p>
        </p:txBody>
      </p:sp>
    </p:spTree>
    <p:extLst>
      <p:ext uri="{BB962C8B-B14F-4D97-AF65-F5344CB8AC3E}">
        <p14:creationId xmlns:p14="http://schemas.microsoft.com/office/powerpoint/2010/main" val="20763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2" grpId="0"/>
      <p:bldP spid="9" grpId="0"/>
      <p:bldP spid="29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Ð°ÑÑÐ¸Ð½ÐºÐ¸ Ð¿Ð¾ Ð·Ð°Ð¿ÑÐ¾ÑÑ Ð½Ð¸ÐºÐ¾Ð»Ð°Ð¹ 1 Ð½Ð° Ð¿ÑÐµÑÑÐ¾Ð»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68714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314" y="778345"/>
            <a:ext cx="199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Г. </a:t>
            </a:r>
            <a:r>
              <a:rPr lang="ru-RU" sz="1200" dirty="0" err="1"/>
              <a:t>Василич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Император Николай I </a:t>
            </a:r>
          </a:p>
          <a:p>
            <a:pPr algn="ctr"/>
            <a:r>
              <a:rPr lang="ru-RU" sz="1200" dirty="0"/>
              <a:t>на Сенатской площади </a:t>
            </a:r>
          </a:p>
          <a:p>
            <a:pPr algn="ctr"/>
            <a:r>
              <a:rPr lang="ru-RU" sz="1200" dirty="0"/>
              <a:t>14 декабря 1825 года.</a:t>
            </a:r>
          </a:p>
          <a:p>
            <a:pPr algn="ctr"/>
            <a:r>
              <a:rPr lang="ru-RU" sz="1200" dirty="0"/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41294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065" y="131728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Николай I пытался прекратить выступление мирным путём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69458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Он отправил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 к солдатам графа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М. Милорадовича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4429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Милорадович попытался доказать солдатам, что их обманывают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4429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Он уверял, что Николай – законный царь,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а Константин сам отрёкся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от престола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0153" y="2843433"/>
            <a:ext cx="2598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Переговоры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оказались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безрезультатными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14689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Милорадович был смертельно ранен Каховским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0125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Переговоры с декабристами</a:t>
            </a:r>
          </a:p>
        </p:txBody>
      </p:sp>
    </p:spTree>
    <p:extLst>
      <p:ext uri="{BB962C8B-B14F-4D97-AF65-F5344CB8AC3E}">
        <p14:creationId xmlns:p14="http://schemas.microsoft.com/office/powerpoint/2010/main" val="32030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kupitkartinu.ru/wp-content/uploads/2017/03/IMG_8854-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6238"/>
            <a:ext cx="40894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неудачных переговоров Николай </a:t>
            </a:r>
            <a:r>
              <a:rPr lang="en-US" sz="1400" dirty="0">
                <a:solidFill>
                  <a:prstClr val="white"/>
                </a:solidFill>
              </a:rPr>
              <a:t>I</a:t>
            </a:r>
            <a:r>
              <a:rPr lang="ru-RU" sz="1400" dirty="0">
                <a:solidFill>
                  <a:prstClr val="white"/>
                </a:solidFill>
              </a:rPr>
              <a:t> приказал открыть огонь по мятежникам.</a:t>
            </a:r>
          </a:p>
        </p:txBody>
      </p:sp>
    </p:spTree>
    <p:extLst>
      <p:ext uri="{BB962C8B-B14F-4D97-AF65-F5344CB8AC3E}">
        <p14:creationId xmlns:p14="http://schemas.microsoft.com/office/powerpoint/2010/main" val="8536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576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залп по декабристам был холостым, второй был дан уже картечью.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выстрелов среди восставших началось смятение.</a:t>
            </a:r>
          </a:p>
        </p:txBody>
      </p:sp>
      <p:pic>
        <p:nvPicPr>
          <p:cNvPr id="7" name="Picture 16" descr="http://s51.radikal.ru/i132/1301/40/e401b4b2d2c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68350"/>
            <a:ext cx="295275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776" y="1334283"/>
            <a:ext cx="1725853" cy="21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²Ð¾ÑÑÑÐ°Ð½Ð¸Ðµ Ð´ÐµÐºÐ°Ð±ÑÐ¸ÑÑ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6825" y="963011"/>
            <a:ext cx="199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Декабристы</a:t>
            </a:r>
          </a:p>
          <a:p>
            <a:pPr algn="ctr"/>
            <a:r>
              <a:rPr lang="ru-RU" sz="1200" dirty="0"/>
              <a:t>на Сенатской площади</a:t>
            </a:r>
          </a:p>
          <a:p>
            <a:pPr algn="ctr"/>
            <a:r>
              <a:rPr lang="ru-RU" sz="1200" dirty="0"/>
              <a:t>14 декабря 1825 года</a:t>
            </a:r>
          </a:p>
        </p:txBody>
      </p:sp>
    </p:spTree>
    <p:extLst>
      <p:ext uri="{BB962C8B-B14F-4D97-AF65-F5344CB8AC3E}">
        <p14:creationId xmlns:p14="http://schemas.microsoft.com/office/powerpoint/2010/main" val="38140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703437" y="4165675"/>
            <a:ext cx="5723586" cy="46964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03438" y="3406845"/>
            <a:ext cx="5723585" cy="4696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3438" y="2648015"/>
            <a:ext cx="5723585" cy="4696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3437" y="1134948"/>
            <a:ext cx="5723586" cy="46964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Поражение восстания декабристов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3438" y="1889185"/>
            <a:ext cx="5723585" cy="4696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7" idx="1"/>
            <a:endCxn id="31" idx="1"/>
          </p:cNvCxnSpPr>
          <p:nvPr/>
        </p:nvCxnSpPr>
        <p:spPr>
          <a:xfrm rot="10800000">
            <a:off x="1703438" y="1369770"/>
            <a:ext cx="1" cy="754237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1"/>
            <a:endCxn id="27" idx="1"/>
          </p:cNvCxnSpPr>
          <p:nvPr/>
        </p:nvCxnSpPr>
        <p:spPr>
          <a:xfrm rot="10800000" flipV="1">
            <a:off x="1703438" y="2882836"/>
            <a:ext cx="12700" cy="75883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7" idx="1"/>
            <a:endCxn id="33" idx="1"/>
          </p:cNvCxnSpPr>
          <p:nvPr/>
        </p:nvCxnSpPr>
        <p:spPr>
          <a:xfrm rot="10800000" flipV="1">
            <a:off x="1703438" y="2124006"/>
            <a:ext cx="12700" cy="75883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64852" y="1219868"/>
            <a:ext cx="560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Михаил Бестужев хотел занять Петропавловскую крепость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4852" y="1970117"/>
            <a:ext cx="560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Он начал построение войск в боевые порядки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68926" y="2728947"/>
            <a:ext cx="559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 невскому льду был дан артиллерийский залп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8502" y="3487778"/>
            <a:ext cx="5613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результате многие солдаты утонули в реке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87135" y="4246608"/>
            <a:ext cx="595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Число жертв среди восставших достигло от 200 до 300 человек</a:t>
            </a:r>
          </a:p>
        </p:txBody>
      </p:sp>
      <p:cxnSp>
        <p:nvCxnSpPr>
          <p:cNvPr id="36" name="Скругленная соединительная линия 35"/>
          <p:cNvCxnSpPr>
            <a:stCxn id="27" idx="3"/>
            <a:endCxn id="30" idx="3"/>
          </p:cNvCxnSpPr>
          <p:nvPr/>
        </p:nvCxnSpPr>
        <p:spPr>
          <a:xfrm>
            <a:off x="7427023" y="3641666"/>
            <a:ext cx="12700" cy="75883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stCxn id="33" idx="3"/>
            <a:endCxn id="27" idx="3"/>
          </p:cNvCxnSpPr>
          <p:nvPr/>
        </p:nvCxnSpPr>
        <p:spPr>
          <a:xfrm>
            <a:off x="7427023" y="2882836"/>
            <a:ext cx="12700" cy="75883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stCxn id="17" idx="3"/>
            <a:endCxn id="33" idx="3"/>
          </p:cNvCxnSpPr>
          <p:nvPr/>
        </p:nvCxnSpPr>
        <p:spPr>
          <a:xfrm>
            <a:off x="7427023" y="2124006"/>
            <a:ext cx="12700" cy="75883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кругленная соединительная линия 38"/>
          <p:cNvCxnSpPr>
            <a:stCxn id="31" idx="3"/>
            <a:endCxn id="17" idx="3"/>
          </p:cNvCxnSpPr>
          <p:nvPr/>
        </p:nvCxnSpPr>
        <p:spPr>
          <a:xfrm>
            <a:off x="7427023" y="1369769"/>
            <a:ext cx="12700" cy="754237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кругленная соединительная линия 46"/>
          <p:cNvCxnSpPr>
            <a:stCxn id="27" idx="1"/>
            <a:endCxn id="30" idx="1"/>
          </p:cNvCxnSpPr>
          <p:nvPr/>
        </p:nvCxnSpPr>
        <p:spPr>
          <a:xfrm rot="10800000" flipV="1">
            <a:off x="1703438" y="3641666"/>
            <a:ext cx="1" cy="758830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33" grpId="0" animBg="1"/>
      <p:bldP spid="31" grpId="0" animBg="1"/>
      <p:bldP spid="17" grpId="0" animBg="1"/>
      <p:bldP spid="5" grpId="0"/>
      <p:bldP spid="24" grpId="0"/>
      <p:bldP spid="25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7021" y="0"/>
            <a:ext cx="91530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5" y="1304824"/>
            <a:ext cx="257333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ночи 14 декабря 1825 года восстание декабристов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Петербурге было окончательно подавлено.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682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448" r="512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6985225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5226" y="1055344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Восстание Черниговского полка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763786"/>
            <a:ext cx="435610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29 декабря 1825 года членами Южного общества было организовано продолжение восстания на территории Украины.</a:t>
            </a:r>
          </a:p>
        </p:txBody>
      </p:sp>
    </p:spTree>
    <p:extLst>
      <p:ext uri="{BB962C8B-B14F-4D97-AF65-F5344CB8AC3E}">
        <p14:creationId xmlns:p14="http://schemas.microsoft.com/office/powerpoint/2010/main" val="14733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413"/>
            <a:ext cx="9144000" cy="51549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Дворец Александра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Таганроге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" y="3757417"/>
            <a:ext cx="344395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Первый в России мемориальный музей имени Александра I просуществовал до 1925 года.</a:t>
            </a: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1732" y="4405222"/>
            <a:ext cx="524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Сергей Муравьёв-Апостол</a:t>
            </a:r>
          </a:p>
        </p:txBody>
      </p:sp>
      <p:pic>
        <p:nvPicPr>
          <p:cNvPr id="8" name="Picture 4" descr="https://dic.academic.ru/pictures/wiki/files/115/sergei_muravev-aposto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386" y="376238"/>
            <a:ext cx="3157228" cy="4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Расчёт организаторов мятежа был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то, что его быстро подхватят армейские части.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3 января 1826 года выступление Южного общества было подавлено. </a:t>
            </a: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5025"/>
            <a:ext cx="2952750" cy="36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Начались аресты организаторов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и участников восстания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следствию и суду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привлечены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сотни человек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Все они обвинялись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государственной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измене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Судебный процесс над декабристами</a:t>
            </a:r>
          </a:p>
        </p:txBody>
      </p:sp>
    </p:spTree>
    <p:extLst>
      <p:ext uri="{BB962C8B-B14F-4D97-AF65-F5344CB8AC3E}">
        <p14:creationId xmlns:p14="http://schemas.microsoft.com/office/powerpoint/2010/main" val="6890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87065" y="2192897"/>
            <a:ext cx="221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Судебный процесс </a:t>
            </a:r>
          </a:p>
          <a:p>
            <a:pPr algn="ctr"/>
            <a:r>
              <a:rPr lang="ru-RU" sz="1400" b="1" dirty="0"/>
              <a:t>проходил в тайне, под личным руководством императора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757" y="1716853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55286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5286" y="1717763"/>
            <a:ext cx="2793855" cy="7879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22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23" y="3044046"/>
            <a:ext cx="255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Проведение суда над мятежниками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39435" y="1844428"/>
            <a:ext cx="2858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Проведение следствия</a:t>
            </a:r>
          </a:p>
          <a:p>
            <a:pPr algn="ctr"/>
            <a:r>
              <a:rPr lang="ru-RU" sz="1400" dirty="0"/>
              <a:t> по делу декабристов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87065" y="2192897"/>
            <a:ext cx="2198160" cy="97595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4" idx="1"/>
            <a:endCxn id="20" idx="3"/>
          </p:cNvCxnSpPr>
          <p:nvPr/>
        </p:nvCxnSpPr>
        <p:spPr>
          <a:xfrm flipH="1" flipV="1">
            <a:off x="3165612" y="2107094"/>
            <a:ext cx="289674" cy="464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39925" y="3044046"/>
            <a:ext cx="24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Учреждение Верховного уголовного суда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07037" y="1746215"/>
            <a:ext cx="2890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Учреждение Комиссии для изысканий о злоумышленных обществах </a:t>
            </a:r>
          </a:p>
        </p:txBody>
      </p:sp>
      <p:cxnSp>
        <p:nvCxnSpPr>
          <p:cNvPr id="59" name="Скругленная соединительная линия 58"/>
          <p:cNvCxnSpPr>
            <a:stCxn id="29" idx="1"/>
            <a:endCxn id="27" idx="3"/>
          </p:cNvCxnSpPr>
          <p:nvPr/>
        </p:nvCxnSpPr>
        <p:spPr>
          <a:xfrm rot="10800000" flipV="1">
            <a:off x="6249141" y="2680876"/>
            <a:ext cx="337924" cy="62513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1"/>
            <a:endCxn id="24" idx="3"/>
          </p:cNvCxnSpPr>
          <p:nvPr/>
        </p:nvCxnSpPr>
        <p:spPr>
          <a:xfrm rot="10800000">
            <a:off x="6249141" y="2111734"/>
            <a:ext cx="337924" cy="5691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Судебный процесс над декабристами</a:t>
            </a:r>
          </a:p>
        </p:txBody>
      </p:sp>
      <p:cxnSp>
        <p:nvCxnSpPr>
          <p:cNvPr id="32" name="Скругленная соединительная линия 9"/>
          <p:cNvCxnSpPr>
            <a:stCxn id="27" idx="1"/>
            <a:endCxn id="21" idx="3"/>
          </p:cNvCxnSpPr>
          <p:nvPr/>
        </p:nvCxnSpPr>
        <p:spPr>
          <a:xfrm flipH="1">
            <a:off x="3163082" y="3306008"/>
            <a:ext cx="29220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4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7" grpId="0" animBg="1"/>
      <p:bldP spid="24" grpId="0" animBg="1"/>
      <p:bldP spid="21" grpId="0" animBg="1"/>
      <p:bldP spid="12" grpId="0"/>
      <p:bldP spid="9" grpId="0"/>
      <p:bldP spid="29" grpId="0" animBg="1"/>
      <p:bldP spid="55" grpId="0"/>
      <p:bldP spid="5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b/b9/J._Sartain_after_H._Vernet._A_portrait_of_Nicolas_I._1850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5450" y="-1"/>
            <a:ext cx="1685925" cy="63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b/b9/J._Sartain_after_H._Vernet._A_portrait_of_Nicolas_I._1850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260475" y="0"/>
            <a:ext cx="9144000" cy="63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5" y="1846231"/>
            <a:ext cx="257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Николай I сам допрашивал многих арестованных.</a:t>
            </a:r>
          </a:p>
        </p:txBody>
      </p:sp>
    </p:spTree>
    <p:extLst>
      <p:ext uri="{BB962C8B-B14F-4D97-AF65-F5344CB8AC3E}">
        <p14:creationId xmlns:p14="http://schemas.microsoft.com/office/powerpoint/2010/main" val="36533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Категории наказаний для декабристов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7" y="1137074"/>
            <a:ext cx="5176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Смертная казнь «отсечением головы»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(1-й разряд).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144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0318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7" y="2024826"/>
            <a:ext cx="47358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Различные сроки каторжных работ (2–7-й разряды).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975" y="29335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7" y="2926576"/>
            <a:ext cx="54018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Ссылка в Сибирь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(8-й и 9-й разряды).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8975" y="38353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4330" y="3828326"/>
            <a:ext cx="54018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Разжалование в солдаты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(10-й и 11-й разряды). </a:t>
            </a:r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7573" y="1034198"/>
            <a:ext cx="2657652" cy="37330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267051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Осуждённые с 1-го по 10-ый разряд были лишены чинов и дворянства.</a:t>
            </a:r>
          </a:p>
        </p:txBody>
      </p:sp>
      <p:pic>
        <p:nvPicPr>
          <p:cNvPr id="1026" name="Picture 2" descr="ÐÐ°ÑÑÐ¸Ð½ÐºÐ¸ Ð¿Ð¾ Ð·Ð°Ð¿ÑÐ¾ÑÑ Ð¿Ð¾Ð»Ð¸ÑÐ¸ÑÐµÑÐºÐ°Ñ ÐºÐ°Ð·Ð½Ñ Ð´ÐµÐºÐ°Ð±ÑÐ¸ÑÑ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55965"/>
            <a:ext cx="2952750" cy="34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891" y="385185"/>
            <a:ext cx="1932219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026" y="430826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0000500000000000000" pitchFamily="2" charset="-52"/>
              </a:rPr>
              <a:t>Пестель</a:t>
            </a:r>
          </a:p>
        </p:txBody>
      </p:sp>
      <p:pic>
        <p:nvPicPr>
          <p:cNvPr id="2064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476" y="1109335"/>
            <a:ext cx="1982227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Ð°ÑÑÐ¸Ð½ÐºÐ¸ Ð¿Ð¾ Ð·Ð°Ð¿ÑÐ¾ÑÑ ÐÑÑÑ ÐÐ°ÑÐ¾Ð²ÑÐºÐ¸Ð¹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193" y="2265326"/>
            <a:ext cx="1957032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84953" y="290246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0000500000000000000" pitchFamily="2" charset="-52"/>
              </a:rPr>
              <a:t>Рылеев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99" y="672048"/>
            <a:ext cx="329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0000500000000000000" pitchFamily="2" charset="-52"/>
              </a:rPr>
              <a:t>Муравьёв-Апостол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6967" y="706436"/>
            <a:ext cx="314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0000500000000000000" pitchFamily="2" charset="-52"/>
              </a:rPr>
              <a:t>Бестужев-Рюмин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0098" y="4302627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0000500000000000000" pitchFamily="2" charset="-52"/>
              </a:rPr>
              <a:t>Каховский</a:t>
            </a:r>
          </a:p>
        </p:txBody>
      </p:sp>
      <p:pic>
        <p:nvPicPr>
          <p:cNvPr id="15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7602" y="1143325"/>
            <a:ext cx="1982227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Ð°Ð²ÐµÐ» ÐÐµÑÑÐµÐ»Ñ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2265326"/>
            <a:ext cx="1990915" cy="25019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891" y="385185"/>
            <a:ext cx="1932219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64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476" y="1109335"/>
            <a:ext cx="1982227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Ð°ÑÑÐ¸Ð½ÐºÐ¸ Ð¿Ð¾ Ð·Ð°Ð¿ÑÐ¾ÑÑ ÐÑÑÑ ÐÐ°ÑÐ¾Ð²ÑÐºÐ¸Ð¹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193" y="2265326"/>
            <a:ext cx="1957032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7602" y="1143325"/>
            <a:ext cx="1982227" cy="25172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Ð°Ð²ÐµÐ» ÐÐµÑÑÐµÐ»Ñ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2265326"/>
            <a:ext cx="1990915" cy="25019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94279" y="3813156"/>
            <a:ext cx="415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«</a:t>
            </a:r>
            <a:r>
              <a:rPr lang="ru-RU" sz="2800" dirty="0" err="1">
                <a:solidFill>
                  <a:schemeClr val="bg1"/>
                </a:solidFill>
                <a:latin typeface="Merriweather" panose="00000500000000000000" pitchFamily="2" charset="-52"/>
              </a:rPr>
              <a:t>Внеразрядная</a:t>
            </a:r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» группа</a:t>
            </a:r>
          </a:p>
        </p:txBody>
      </p:sp>
    </p:spTree>
    <p:extLst>
      <p:ext uri="{BB962C8B-B14F-4D97-AF65-F5344CB8AC3E}">
        <p14:creationId xmlns:p14="http://schemas.microsoft.com/office/powerpoint/2010/main" val="4049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Рядовые участники восстания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сосланы на Кавказ.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Туда же был направлен и весь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Черниговский полк.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6" name="Picture 2" descr="ÐÐ°ÑÑÐ¸Ð½ÐºÐ¸ Ð¿Ð¾ Ð·Ð°Ð¿ÑÐ¾ÑÑ Ð´ÐµÐºÐ°Ð±ÑÐ¸ÑÑÑ Ð½Ð° ÐºÐ°Ð²ÐºÐ°Ð·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7367"/>
            <a:ext cx="2668547" cy="33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-s-static.arzamas.academy/x/416-zorin-sldjfl234ikSDFWPgdlbvp5002kfdgDGF/img/gallery/3/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912"/>
            <a:ext cx="9144002" cy="51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24070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7024" y="0"/>
            <a:ext cx="67369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5" y="1326858"/>
            <a:ext cx="257333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10 июля 1826 года Николай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смягчил наказания всем поименованным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приговоре, кроме осуждённых «вне разрядов». </a:t>
            </a:r>
          </a:p>
        </p:txBody>
      </p:sp>
    </p:spTree>
    <p:extLst>
      <p:ext uri="{BB962C8B-B14F-4D97-AF65-F5344CB8AC3E}">
        <p14:creationId xmlns:p14="http://schemas.microsoft.com/office/powerpoint/2010/main" val="1229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6099" b="41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16773" y="1996966"/>
            <a:ext cx="2169285" cy="12202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9285" y="29714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285" y="3640587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 Следственной комиссии</a:t>
            </a:r>
          </a:p>
        </p:txBody>
      </p:sp>
      <p:pic>
        <p:nvPicPr>
          <p:cNvPr id="410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875" y="3715031"/>
            <a:ext cx="1639614" cy="108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ºÐ°Ð·Ð½Ñ Ð´ÐµÐºÐ°Ð±ÑÐ¸ÑÑ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70601"/>
            <a:ext cx="9144000" cy="54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73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168" y="964184"/>
            <a:ext cx="148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С. Левенков.</a:t>
            </a:r>
          </a:p>
          <a:p>
            <a:pPr algn="ctr"/>
            <a:r>
              <a:rPr lang="ru-RU" sz="1200" dirty="0"/>
              <a:t>Декабристы.</a:t>
            </a:r>
          </a:p>
          <a:p>
            <a:pPr algn="ctr"/>
            <a:r>
              <a:rPr lang="ru-RU" sz="1200" dirty="0"/>
              <a:t>1950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757417"/>
            <a:ext cx="425580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Для «</a:t>
            </a:r>
            <a:r>
              <a:rPr lang="ru-RU" sz="1400" dirty="0" err="1">
                <a:solidFill>
                  <a:prstClr val="white"/>
                </a:solidFill>
              </a:rPr>
              <a:t>внеразрядной</a:t>
            </a:r>
            <a:r>
              <a:rPr lang="ru-RU" sz="1400" dirty="0">
                <a:solidFill>
                  <a:prstClr val="white"/>
                </a:solidFill>
              </a:rPr>
              <a:t>» группы было установлено наказание: «сих преступников за их тяжкие злодеяния повесить». </a:t>
            </a:r>
          </a:p>
        </p:txBody>
      </p:sp>
    </p:spTree>
    <p:extLst>
      <p:ext uri="{BB962C8B-B14F-4D97-AF65-F5344CB8AC3E}">
        <p14:creationId xmlns:p14="http://schemas.microsoft.com/office/powerpoint/2010/main" val="8163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14702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Приговор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внеразрядной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группе  был исполнен 13 июля 1826 года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Петропавловской крепости.</a:t>
            </a:r>
          </a:p>
        </p:txBody>
      </p:sp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2830"/>
            <a:ext cx="2563101" cy="33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ÐÐ°ÑÑÐ¸Ð½ÐºÐ¸ Ð¿Ð¾ Ð·Ð°Ð¿ÑÐ¾ÑÑ Ð²Ð¾ÑÑÑÐ°Ð½Ð¸Ðµ Ð´ÐµÐºÐ°Ð±ÑÐ¸ÑÑ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4763"/>
            <a:ext cx="9143999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8774" y="1326858"/>
            <a:ext cx="257333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Восстание декабристов сильно повлияло на российское общество и лично на императора Николая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9393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Последствия восстания декабристов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7" y="1571624"/>
            <a:ext cx="5176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Крайнее ужесточение надзора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общественным мнением.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6" y="2795169"/>
            <a:ext cx="5176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Усиление мер противодействия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возможным заговорам.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7" y="4018714"/>
            <a:ext cx="54018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Продолжение Николаем I реформ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снятия напряжённости в обществе.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3316" name="Picture 4" descr="ÐÐ°ÑÑÐ¸Ð½ÐºÐ¸ Ð¿Ð¾ Ð·Ð°Ð¿ÑÐ¾ÑÑ Ð½Ð¸ÐºÐ¾Ð»Ð°Ð¹ 1 Ð±ÑÑ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7403" y="610521"/>
            <a:ext cx="2405514" cy="3464266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6296"/>
            <a:ext cx="660597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Династический кризис 1825 года. 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Выступление декабристов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91986"/>
            <a:ext cx="641642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Преследования и аресты членов тайных обществ начались ещё в 1823 году.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930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935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888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35101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Период междуцарствия завершился законным воцарением Николая 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943394"/>
            <a:ext cx="664276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Восстание декабристов показало необходимость проведения реформ в области управления страной и решения крестьянского вопроса.</a:t>
            </a:r>
          </a:p>
        </p:txBody>
      </p:sp>
    </p:spTree>
    <p:extLst>
      <p:ext uri="{BB962C8B-B14F-4D97-AF65-F5344CB8AC3E}">
        <p14:creationId xmlns:p14="http://schemas.microsoft.com/office/powerpoint/2010/main" val="2310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6296"/>
            <a:ext cx="660597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Династический кризис 1825 года. 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Выступление декабристов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74284"/>
            <a:ext cx="641642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Выступление декабристов было подавлено, а его участники понесли наказание в соответствии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 степенью своей вины.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19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1039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6" y="2931495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восстания в России ужесточилась цензура,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 также усилились меры противодействия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возможным заговорам. </a:t>
            </a:r>
          </a:p>
        </p:txBody>
      </p:sp>
    </p:spTree>
    <p:extLst>
      <p:ext uri="{BB962C8B-B14F-4D97-AF65-F5344CB8AC3E}">
        <p14:creationId xmlns:p14="http://schemas.microsoft.com/office/powerpoint/2010/main" val="585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705938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и тайные общества.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5744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3564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1252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31" y="2487982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Династический кризис и междуцарствие.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255071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Выступление 14 декабря 1825 года.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037115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Следствие и суд над декабристами.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71131" y="39056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Задачи общественного движения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России в первой четверти XIX века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7225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Изменение государственного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строя.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84191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5158" y="3946423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крепостного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102" name="Picture 6" descr="ÐÐ°ÑÑÐ¸Ð½ÐºÐ¸ Ð¿Ð¾ Ð·Ð°Ð¿ÑÐ¾ÑÑ Ð¿ÐµÑÑÐµ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26832" y="471781"/>
            <a:ext cx="1539124" cy="19559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Ð°ÑÑÐ¸Ð½ÐºÐ¸ Ð¿Ð¾ Ð·Ð°Ð¿ÑÐ¾ÑÑ Â«Ð¡ÑÐ¾Ð´ÐºÐ° (ÐÑÐ¸ ÑÐ²ÐµÑÐµ Ð»Ð°Ð¼Ð¿Ñ)Â», ÑÑÐ´Ð¾Ð¶Ð½Ð¸Ðº ÐÐ°ÑÐ¸Ð»Ð¸Ð¹ ÐÐµÑÐ¾Ð², 1883 Ð³Ð¾Ð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8503" y="38596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И. Репин.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Сходка.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1883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8757" y="57553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Так летом и осенью 1825 года императору стало известно о тайных офицерских организациях в армии.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2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88076" y="2230541"/>
            <a:ext cx="199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Донесение </a:t>
            </a:r>
          </a:p>
          <a:p>
            <a:pPr algn="ctr"/>
            <a:r>
              <a:rPr lang="ru-RU" sz="1400" b="1" dirty="0"/>
              <a:t>на Пестеля как </a:t>
            </a:r>
          </a:p>
          <a:p>
            <a:pPr algn="ctr"/>
            <a:r>
              <a:rPr lang="ru-RU" sz="1400" b="1" dirty="0"/>
              <a:t>на организатора восстания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757" y="1716853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50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1098" y="1712068"/>
            <a:ext cx="2793855" cy="7879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22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23" y="2922624"/>
            <a:ext cx="2552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Осведомлённость Александра </a:t>
            </a:r>
            <a:r>
              <a:rPr lang="en-US" sz="1400" dirty="0"/>
              <a:t>I </a:t>
            </a:r>
            <a:r>
              <a:rPr lang="ru-RU" sz="1400" dirty="0"/>
              <a:t>о тайных организациях в армии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39436" y="1737762"/>
            <a:ext cx="2858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Издание указа о запрете всех тайных обществ и масонских лож в 1822 году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88076" y="2219617"/>
            <a:ext cx="1997150" cy="97595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4" idx="1"/>
            <a:endCxn id="20" idx="3"/>
          </p:cNvCxnSpPr>
          <p:nvPr/>
        </p:nvCxnSpPr>
        <p:spPr>
          <a:xfrm flipH="1">
            <a:off x="3165612" y="2106039"/>
            <a:ext cx="505486" cy="105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7" idx="1"/>
            <a:endCxn id="21" idx="3"/>
          </p:cNvCxnSpPr>
          <p:nvPr/>
        </p:nvCxnSpPr>
        <p:spPr>
          <a:xfrm flipH="1">
            <a:off x="3163082" y="3306008"/>
            <a:ext cx="50042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Тайные общества и власть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55737" y="2936324"/>
            <a:ext cx="2424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Осведомлённость Александра </a:t>
            </a:r>
            <a:r>
              <a:rPr lang="en-US" sz="1400" dirty="0"/>
              <a:t>I </a:t>
            </a:r>
            <a:endParaRPr lang="ru-RU" sz="1400" dirty="0"/>
          </a:p>
          <a:p>
            <a:pPr algn="ctr"/>
            <a:r>
              <a:rPr lang="ru-RU" sz="1400" dirty="0"/>
              <a:t>о готовящемся восстании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622849" y="1736706"/>
            <a:ext cx="2890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Преследование </a:t>
            </a:r>
          </a:p>
          <a:p>
            <a:pPr algn="ctr"/>
            <a:r>
              <a:rPr lang="ru-RU" sz="1400" dirty="0"/>
              <a:t>их участников </a:t>
            </a:r>
          </a:p>
          <a:p>
            <a:pPr algn="ctr"/>
            <a:r>
              <a:rPr lang="ru-RU" sz="1400" dirty="0"/>
              <a:t>с 1823 года</a:t>
            </a:r>
          </a:p>
        </p:txBody>
      </p:sp>
      <p:cxnSp>
        <p:nvCxnSpPr>
          <p:cNvPr id="59" name="Скругленная соединительная линия 58"/>
          <p:cNvCxnSpPr>
            <a:stCxn id="29" idx="1"/>
            <a:endCxn id="27" idx="3"/>
          </p:cNvCxnSpPr>
          <p:nvPr/>
        </p:nvCxnSpPr>
        <p:spPr>
          <a:xfrm rot="10800000" flipV="1">
            <a:off x="6457362" y="2707596"/>
            <a:ext cx="330714" cy="5984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1"/>
            <a:endCxn id="24" idx="3"/>
          </p:cNvCxnSpPr>
          <p:nvPr/>
        </p:nvCxnSpPr>
        <p:spPr>
          <a:xfrm rot="10800000">
            <a:off x="6464954" y="2106040"/>
            <a:ext cx="323123" cy="6015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5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7" grpId="0" animBg="1"/>
      <p:bldP spid="24" grpId="0" animBg="1"/>
      <p:bldP spid="21" grpId="0" animBg="1"/>
      <p:bldP spid="12" grpId="0"/>
      <p:bldP spid="9" grpId="0"/>
      <p:bldP spid="29" grpId="0" animBg="1"/>
      <p:bldP spid="55" grpId="0"/>
      <p:bldP spid="57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Microsoft Office PowerPoint</Application>
  <PresentationFormat>Экран (16:9)</PresentationFormat>
  <Paragraphs>347</Paragraphs>
  <Slides>57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57</vt:i4>
      </vt:variant>
    </vt:vector>
  </HeadingPairs>
  <TitlesOfParts>
    <vt:vector size="69" baseType="lpstr">
      <vt:lpstr>Merriweather</vt:lpstr>
      <vt:lpstr>Times New Roman</vt:lpstr>
      <vt:lpstr>Arial</vt:lpstr>
      <vt:lpstr>Roboto Slab</vt:lpstr>
      <vt:lpstr>Theano Didot</vt:lpstr>
      <vt:lpstr>Roboto</vt:lpstr>
      <vt:lpstr>Calibri</vt:lpstr>
      <vt:lpstr>1_Тема Office</vt:lpstr>
      <vt:lpstr>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2018-11-05T16:42:00Z</dcterms:created>
  <dcterms:modified xsi:type="dcterms:W3CDTF">2018-11-12T06:33:50Z</dcterms:modified>
</cp:coreProperties>
</file>