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82"/>
  </p:notesMasterIdLst>
  <p:sldIdLst>
    <p:sldId id="257" r:id="rId2"/>
    <p:sldId id="595" r:id="rId3"/>
    <p:sldId id="596" r:id="rId4"/>
    <p:sldId id="597" r:id="rId5"/>
    <p:sldId id="598" r:id="rId6"/>
    <p:sldId id="599" r:id="rId7"/>
    <p:sldId id="600" r:id="rId8"/>
    <p:sldId id="601" r:id="rId9"/>
    <p:sldId id="603" r:id="rId10"/>
    <p:sldId id="604" r:id="rId11"/>
    <p:sldId id="504" r:id="rId12"/>
    <p:sldId id="602" r:id="rId13"/>
    <p:sldId id="605" r:id="rId14"/>
    <p:sldId id="606" r:id="rId15"/>
    <p:sldId id="608" r:id="rId16"/>
    <p:sldId id="610" r:id="rId17"/>
    <p:sldId id="609" r:id="rId18"/>
    <p:sldId id="611" r:id="rId19"/>
    <p:sldId id="612" r:id="rId20"/>
    <p:sldId id="613" r:id="rId21"/>
    <p:sldId id="614" r:id="rId22"/>
    <p:sldId id="615" r:id="rId23"/>
    <p:sldId id="616" r:id="rId24"/>
    <p:sldId id="617" r:id="rId25"/>
    <p:sldId id="618" r:id="rId26"/>
    <p:sldId id="619" r:id="rId27"/>
    <p:sldId id="621" r:id="rId28"/>
    <p:sldId id="620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31" r:id="rId37"/>
    <p:sldId id="632" r:id="rId38"/>
    <p:sldId id="633" r:id="rId39"/>
    <p:sldId id="636" r:id="rId40"/>
    <p:sldId id="637" r:id="rId41"/>
    <p:sldId id="638" r:id="rId42"/>
    <p:sldId id="639" r:id="rId43"/>
    <p:sldId id="640" r:id="rId44"/>
    <p:sldId id="642" r:id="rId45"/>
    <p:sldId id="641" r:id="rId46"/>
    <p:sldId id="509" r:id="rId47"/>
    <p:sldId id="678" r:id="rId48"/>
    <p:sldId id="644" r:id="rId49"/>
    <p:sldId id="645" r:id="rId50"/>
    <p:sldId id="647" r:id="rId51"/>
    <p:sldId id="683" r:id="rId52"/>
    <p:sldId id="649" r:id="rId53"/>
    <p:sldId id="650" r:id="rId54"/>
    <p:sldId id="651" r:id="rId55"/>
    <p:sldId id="652" r:id="rId56"/>
    <p:sldId id="654" r:id="rId57"/>
    <p:sldId id="656" r:id="rId58"/>
    <p:sldId id="657" r:id="rId59"/>
    <p:sldId id="659" r:id="rId60"/>
    <p:sldId id="660" r:id="rId61"/>
    <p:sldId id="680" r:id="rId62"/>
    <p:sldId id="681" r:id="rId63"/>
    <p:sldId id="663" r:id="rId64"/>
    <p:sldId id="664" r:id="rId65"/>
    <p:sldId id="514" r:id="rId66"/>
    <p:sldId id="665" r:id="rId67"/>
    <p:sldId id="666" r:id="rId68"/>
    <p:sldId id="667" r:id="rId69"/>
    <p:sldId id="668" r:id="rId70"/>
    <p:sldId id="669" r:id="rId71"/>
    <p:sldId id="670" r:id="rId72"/>
    <p:sldId id="671" r:id="rId73"/>
    <p:sldId id="672" r:id="rId74"/>
    <p:sldId id="673" r:id="rId75"/>
    <p:sldId id="675" r:id="rId76"/>
    <p:sldId id="676" r:id="rId77"/>
    <p:sldId id="677" r:id="rId78"/>
    <p:sldId id="674" r:id="rId79"/>
    <p:sldId id="685" r:id="rId80"/>
    <p:sldId id="588" r:id="rId8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Merriweather" panose="00000500000000000000" pitchFamily="2" charset="-52"/>
      <p:regular r:id="rId87"/>
      <p:bold r:id="rId88"/>
      <p:italic r:id="rId89"/>
      <p:boldItalic r:id="rId90"/>
    </p:embeddedFont>
    <p:embeddedFont>
      <p:font typeface="Roboto" panose="02000000000000000000" pitchFamily="2" charset="0"/>
      <p:regular r:id="rId91"/>
      <p:bold r:id="rId92"/>
      <p:italic r:id="rId93"/>
      <p:boldItalic r:id="rId94"/>
    </p:embeddedFont>
    <p:embeddedFont>
      <p:font typeface="Roboto Slab" pitchFamily="2" charset="0"/>
      <p:regular r:id="rId95"/>
      <p:bold r:id="rId96"/>
    </p:embeddedFont>
    <p:embeddedFont>
      <p:font typeface="Theano Didot" panose="020B0604020202020204" charset="0"/>
      <p:regular r:id="rId9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82" y="96"/>
      </p:cViewPr>
      <p:guideLst>
        <p:guide orient="horz" pos="259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97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0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35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0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8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74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57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62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73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65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3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74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6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54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1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8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0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8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11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18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1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7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52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7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3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500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90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3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26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33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91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71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3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18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959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05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45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19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747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7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32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9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5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2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730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34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63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308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893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134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618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428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4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710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8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2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249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329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86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345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964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531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160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2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32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71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59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492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28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050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81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42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0781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519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6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501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31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18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4791" y="106328"/>
            <a:ext cx="6746810" cy="45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388361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Общественное движение при Александре I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71265"/>
            <a:ext cx="5116990" cy="2200971"/>
            <a:chOff x="358777" y="1689232"/>
            <a:chExt cx="5116990" cy="220097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7" y="1689232"/>
              <a:ext cx="5116990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Общественное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движение при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Александре I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7" y="3179239"/>
              <a:ext cx="3887298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Участниками тайных кружков и организаций стали самые образованные, либерально настроенные представители общества.</a:t>
              </a:r>
            </a:p>
          </p:txBody>
        </p:sp>
      </p:grpSp>
      <p:pic>
        <p:nvPicPr>
          <p:cNvPr id="8" name="Picture 2" descr="http://cdn.simplesite.com/i/e6/14/285415634627400934/i285415639410262329._szw1280h1280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2654" y="1100662"/>
            <a:ext cx="4387227" cy="29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7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70303"/>
            <a:ext cx="378156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Либеральные идеи в России распространились в конце XVIII века, во время царствования Екатерины II.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33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ÐÐ°ÑÑÐ¸Ð½ÐºÐ¸ Ð¿Ð¾ Ð·Ð°Ð¿ÑÐ¾ÑÑ Ð´ Ð»ÐµÐ²Ð¸ÑÐºÐ¸Ð¹ ÐµÐºÐ°ÑÐµÑÐ¸Ð½Ð°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708179"/>
            <a:ext cx="3166533" cy="37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55" y="381168"/>
            <a:ext cx="3167258" cy="3895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4423" y="4391523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Вольтер</a:t>
            </a:r>
          </a:p>
        </p:txBody>
      </p:sp>
      <p:pic>
        <p:nvPicPr>
          <p:cNvPr id="25604" name="Picture 4" descr="Voltaire-lisan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21" y="376238"/>
            <a:ext cx="3165392" cy="39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55945" y="4391523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Жан-Жак Руссо</a:t>
            </a:r>
          </a:p>
        </p:txBody>
      </p:sp>
      <p:pic>
        <p:nvPicPr>
          <p:cNvPr id="11" name="Picture 6" descr="'Portrait of Jean-Jacques Rousseau' by FranÃ§ois GuÃ©r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376238"/>
            <a:ext cx="2988293" cy="390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идеи при Екатерине II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Революционные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события во Франции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конце XVIII века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Справедливые опасения императрицы за судьбу монархии в России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Инициирование гонений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выразителей либеральных идей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41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a/a7/Russpar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Вступление русской армии </a:t>
            </a:r>
            <a:br>
              <a:rPr lang="ru-RU" sz="1200" dirty="0"/>
            </a:br>
            <a:r>
              <a:rPr lang="ru-RU" sz="1200" dirty="0"/>
              <a:t>в Париж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" y="3972860"/>
            <a:ext cx="466253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Заграничного похода русской армии в Россию пришла новая волна либеральных идей.</a:t>
            </a:r>
          </a:p>
        </p:txBody>
      </p:sp>
    </p:spTree>
    <p:extLst>
      <p:ext uri="{BB962C8B-B14F-4D97-AF65-F5344CB8AC3E}">
        <p14:creationId xmlns:p14="http://schemas.microsoft.com/office/powerpoint/2010/main" val="40060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идеи при Александре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Участие в Заграничном походе русской армии тысяч офицеров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Осознание офицерами того, что порядки в России далеко не самые лучшие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6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в ряде стран Европы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 Наполеоновских войн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617104"/>
            <a:ext cx="36236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Отсутствие крепостного права.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241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476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804259"/>
            <a:ext cx="40460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 гарантированных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 у общества.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711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406419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Отсутствие абсолютной власти у правителя.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23" y="1551501"/>
            <a:ext cx="2309892" cy="30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идеи при Александре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Участие в Заграничном походе русской армии тысяч офицеров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Осознание офицерами того, что порядки в России далеко не самые лучшие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2262" y="2743439"/>
            <a:ext cx="2788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Понимание того, что сохранение имеющегося строя сдерживает развитие страны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82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92455" y="2207490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2734" y="2339957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Воспитание Александра I </a:t>
            </a:r>
            <a:br>
              <a:rPr lang="ru-RU" sz="1400" dirty="0"/>
            </a:br>
            <a:r>
              <a:rPr lang="ru-RU" sz="1400" dirty="0"/>
              <a:t>в духе эпохи Просвещения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2453" y="2847994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453" y="1582248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5667" y="2980461"/>
            <a:ext cx="2574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Проекты конституции и отмены крепостного права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667" y="1714715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Попытки улучшить положение крестьян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20" idx="1"/>
          </p:cNvCxnSpPr>
          <p:nvPr/>
        </p:nvCxnSpPr>
        <p:spPr>
          <a:xfrm flipV="1">
            <a:off x="4380383" y="1976325"/>
            <a:ext cx="41528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7" idx="3"/>
            <a:endCxn id="13" idx="1"/>
          </p:cNvCxnSpPr>
          <p:nvPr/>
        </p:nvCxnSpPr>
        <p:spPr>
          <a:xfrm>
            <a:off x="4380383" y="2601567"/>
            <a:ext cx="402070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Первые годы правления Александра I</a:t>
            </a:r>
          </a:p>
        </p:txBody>
      </p:sp>
    </p:spTree>
    <p:extLst>
      <p:ext uri="{BB962C8B-B14F-4D97-AF65-F5344CB8AC3E}">
        <p14:creationId xmlns:p14="http://schemas.microsoft.com/office/powerpoint/2010/main" val="17385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3" grpId="0" animBg="1"/>
      <p:bldP spid="14" grpId="0" animBg="1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3548" y="2122652"/>
            <a:ext cx="4092168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Нововведения и предложения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обсуждались всеми образованными людьми России.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33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ÐÐ°ÑÑÐ¸Ð½ÐºÐ¸ Ð¿Ð¾ Ð·Ð°Ð¿ÑÐ¾ÑÑ Ð´ Ð»ÐµÐ²Ð¸ÑÐºÐ¸Ð¹ ÐµÐºÐ°ÑÐµÑÐ¸Ð½Ð°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708179"/>
            <a:ext cx="3166533" cy="37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29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s://ic.pics.livejournal.com/agritura/16089606/4732984/4732984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1045405"/>
            <a:ext cx="138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Макет древнего Киева</a:t>
            </a:r>
          </a:p>
        </p:txBody>
      </p:sp>
    </p:spTree>
    <p:extLst>
      <p:ext uri="{BB962C8B-B14F-4D97-AF65-F5344CB8AC3E}">
        <p14:creationId xmlns:p14="http://schemas.microsoft.com/office/powerpoint/2010/main" val="28186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0101" y="1744045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3994" y="1744045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526" y="1882680"/>
            <a:ext cx="256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Реформаторские проекты Александра </a:t>
            </a:r>
            <a:r>
              <a:rPr lang="en-US" sz="1400" dirty="0"/>
              <a:t>I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73994" y="3245315"/>
            <a:ext cx="6192344" cy="80048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526" y="3383949"/>
            <a:ext cx="583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Подготовка почвы для проникновения идей либерализма </a:t>
            </a:r>
            <a:br>
              <a:rPr lang="ru-RU" sz="1400" b="1" dirty="0"/>
            </a:br>
            <a:r>
              <a:rPr lang="ru-RU" sz="1400" b="1" dirty="0"/>
              <a:t>в сознание передового дворянства России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Первые годы правления Александра I</a:t>
            </a:r>
          </a:p>
        </p:txBody>
      </p:sp>
      <p:cxnSp>
        <p:nvCxnSpPr>
          <p:cNvPr id="59" name="Скругленная соединительная линия 58"/>
          <p:cNvCxnSpPr>
            <a:stCxn id="29" idx="0"/>
            <a:endCxn id="17" idx="2"/>
          </p:cNvCxnSpPr>
          <p:nvPr/>
        </p:nvCxnSpPr>
        <p:spPr>
          <a:xfrm rot="16200000" flipV="1">
            <a:off x="3413880" y="2062768"/>
            <a:ext cx="700781" cy="1664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0"/>
            <a:endCxn id="22" idx="2"/>
          </p:cNvCxnSpPr>
          <p:nvPr/>
        </p:nvCxnSpPr>
        <p:spPr>
          <a:xfrm rot="5400000" flipH="1" flipV="1">
            <a:off x="5051933" y="2089029"/>
            <a:ext cx="700781" cy="16117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6633" y="1882680"/>
            <a:ext cx="256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Реформы Михаила Сперанского </a:t>
            </a:r>
          </a:p>
        </p:txBody>
      </p:sp>
    </p:spTree>
    <p:extLst>
      <p:ext uri="{BB962C8B-B14F-4D97-AF65-F5344CB8AC3E}">
        <p14:creationId xmlns:p14="http://schemas.microsoft.com/office/powerpoint/2010/main" val="5053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" grpId="0"/>
      <p:bldP spid="29" grpId="0" animBg="1"/>
      <p:bldP spid="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774" y="-634026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идеи при Александре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Окончание Отечественной войны 1812 года победой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Отсутствие реформ вопреки ожиданиям дворянства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простого народа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Повод к созданию тайных обществ и кружков для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тех, кто желал перемен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идеи при Александре I</a:t>
            </a:r>
          </a:p>
        </p:txBody>
      </p:sp>
    </p:spTree>
    <p:extLst>
      <p:ext uri="{BB962C8B-B14F-4D97-AF65-F5344CB8AC3E}">
        <p14:creationId xmlns:p14="http://schemas.microsoft.com/office/powerpoint/2010/main" val="37253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9425" y="2114702"/>
            <a:ext cx="475045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последнюю роль в возникновении тайных обществ сыграл опыт участия российских дворян в масонстве. </a:t>
            </a:r>
          </a:p>
        </p:txBody>
      </p:sp>
      <p:pic>
        <p:nvPicPr>
          <p:cNvPr id="11" name="Picture 2" descr="http://www.kulturologia.ru/files/u16613/masons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705531"/>
            <a:ext cx="3166529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689232"/>
            <a:ext cx="42989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Масонство в России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8777" y="2418840"/>
            <a:ext cx="3910881" cy="92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Проникло в страну во второй половине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XVIII века. К 20-м годам XIX века в ложах состояло около 3 тысяч дворян, купцов, государственных чиновников.</a:t>
            </a:r>
          </a:p>
        </p:txBody>
      </p:sp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11" y="1091949"/>
            <a:ext cx="4429821" cy="29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litobozrenie.com/wp-content/uploads/2017/10/shutterstock_2295363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11" y="1091949"/>
            <a:ext cx="4519694" cy="29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7244" y="1505303"/>
            <a:ext cx="486607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окончания Заграничных походов русской армии появились первые тайные общества.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стремились подготовить почву для преобразований в стране.</a:t>
            </a:r>
          </a:p>
        </p:txBody>
      </p:sp>
      <p:pic>
        <p:nvPicPr>
          <p:cNvPr id="7" name="Picture 2" descr="http://ocls.kyivlibs.org.ua/pushkin/pushkin_gallery/pages/pages_05_d/big_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58" y="705530"/>
            <a:ext cx="3166528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wikireading.ru/img/422157_19_i_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114455" y="-190500"/>
            <a:ext cx="3651723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www.wikireading.ru/img/422157_19_i_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68" y="-177356"/>
            <a:ext cx="67818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686250"/>
            <a:ext cx="2747680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«Союз спасения» был образован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1816 году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просуществовал до 1818 года.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3692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848202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«Союз спасения»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63481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 уставу именовался «Обществом истинных и верных сынов Отечества».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19473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5700" y="3946423"/>
            <a:ext cx="371679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Основателем являлся полковник Генерального штаба А. Н. Муравьёв.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3794" name="Picture 2" descr="ÐÐ»ÐµÐºÑÐ°Ð½Ð´Ñ ÐÐ¸ÐºÐ¾Ð»Ð°ÐµÐ²Ð¸Ñ ÐÑÑÐ°Ð²ÑÑ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3" y="1050341"/>
            <a:ext cx="2055997" cy="27764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4733" y="4468246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А. Н. Муравьёв</a:t>
            </a:r>
          </a:p>
        </p:txBody>
      </p:sp>
      <p:pic>
        <p:nvPicPr>
          <p:cNvPr id="34818" name="Picture 2" descr="ÐÐ°ÑÑÐ¸Ð½ÐºÐ¸ Ð¿Ð¾ Ð·Ð°Ð¿ÑÐ¾ÑÑ Ð. Ð. ÐÑÑÐ°Ð²ÑÑ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63" y="381269"/>
            <a:ext cx="3414072" cy="40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8149" y="4384643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С. П. Трубецкой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687" y="437307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М. И. Муравьёв-Апостол </a:t>
            </a:r>
          </a:p>
        </p:txBody>
      </p:sp>
      <p:pic>
        <p:nvPicPr>
          <p:cNvPr id="10" name="Picture 4" descr="Voltaire-lisa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21" y="376238"/>
            <a:ext cx="3165392" cy="39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upload.wikimedia.org/wikipedia/commons/a/a7/Sergei_Petrovich_Trubetskoy_by_N._Bestuzhev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21" y="411163"/>
            <a:ext cx="3165392" cy="3865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ic.academic.ru/pictures/wiki/files/77/Matwei_muravev-apostol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81562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6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3509" y="4378038"/>
            <a:ext cx="325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С. И. Муравьёв-Апостол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8835" y="4378038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Н. М. Муравьёв</a:t>
            </a:r>
          </a:p>
        </p:txBody>
      </p:sp>
      <p:pic>
        <p:nvPicPr>
          <p:cNvPr id="11" name="Picture 2" descr="Sergei Ivanovich Muraviev-Apostol BIG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9" y="411163"/>
            <a:ext cx="3155950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upload.wikimedia.org/wikipedia/commons/3/3f/86_portraits_of_Decembrists_287.jp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74389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9285" y="38674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345" y="778916"/>
            <a:ext cx="1663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 М. Васнецов. Красная площадь </a:t>
            </a:r>
            <a:br>
              <a:rPr lang="ru-RU" sz="1200" dirty="0"/>
            </a:br>
            <a:r>
              <a:rPr lang="ru-RU" sz="1200" dirty="0"/>
              <a:t>во второй половине </a:t>
            </a:r>
            <a:br>
              <a:rPr lang="ru-RU" sz="1200" dirty="0"/>
            </a:br>
            <a:r>
              <a:rPr lang="ru-RU" sz="1200" dirty="0"/>
              <a:t>XVII века. </a:t>
            </a:r>
            <a:br>
              <a:rPr lang="ru-RU" sz="1200" dirty="0"/>
            </a:br>
            <a:r>
              <a:rPr lang="ru-RU" sz="1200" dirty="0"/>
              <a:t>1925</a:t>
            </a:r>
          </a:p>
        </p:txBody>
      </p:sp>
    </p:spTree>
    <p:extLst>
      <p:ext uri="{BB962C8B-B14F-4D97-AF65-F5344CB8AC3E}">
        <p14:creationId xmlns:p14="http://schemas.microsoft.com/office/powerpoint/2010/main" val="35280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4366" y="4378038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П. И. Пестель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8753" y="437803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М. С. Лунин </a:t>
            </a:r>
          </a:p>
        </p:txBody>
      </p:sp>
      <p:pic>
        <p:nvPicPr>
          <p:cNvPr id="13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74389" cy="38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60 Pestel Pavel Ivanovich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9" y="411163"/>
            <a:ext cx="3155950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2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«Союза спасения»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способы их достижения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617104"/>
            <a:ext cx="52741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Замена самодержавия конституционной монархией.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241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476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04259"/>
            <a:ext cx="50168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Уничтожение в России крепостного права.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711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4202692"/>
            <a:ext cx="52741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Возможность военного переворота.</a:t>
            </a:r>
          </a:p>
        </p:txBody>
      </p:sp>
      <p:pic>
        <p:nvPicPr>
          <p:cNvPr id="14338" name="Picture 2" descr="ÐÐ°ÑÑÐ¸Ð½ÐºÐ¸ Ð¿Ð¾ Ð·Ð°Ð¿ÑÐ¾ÑÑ Ð´ÐµÐºÐ°Ð±ÑÐ¸ÑÑ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5020" y="1491474"/>
            <a:ext cx="2269035" cy="311971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Тайные организации при Александре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Самороспуск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«Союза спасения»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1818 году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10196" y="2752385"/>
            <a:ext cx="27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Возникновение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«Союза благоденствия» (существовал до 1821 года)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Привлечение в новую организацию около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200 человек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98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090209"/>
            <a:ext cx="475045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«Союз благоденствия»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принял собственный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устав – «Зелёную книгу». </a:t>
            </a:r>
          </a:p>
        </p:txBody>
      </p:sp>
      <p:pic>
        <p:nvPicPr>
          <p:cNvPr id="11" name="Picture 2" descr="http://www.kulturologia.ru/files/u16613/masons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705531"/>
            <a:ext cx="3166529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ÐÐ°ÑÑÐ¸Ð½ÐºÐ¸ Ð¿Ð¾ Ð·Ð°Ð¿ÑÐ¾ÑÑ Â«Ð¡Ð¾ÑÐ· Ð±Ð»Ð°Ð³Ð¾Ð´ÐµÐ½ÑÑÐ²Ð¸ÑÂ» Ð·ÐµÐ»ÐµÐ½Ð°Ñ ÐºÐ½Ð¸Ð³Ð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661851"/>
            <a:ext cx="3166530" cy="377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4" y="2299426"/>
            <a:ext cx="54795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крепостного права.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679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446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6764" y="3030661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либеральных реформ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различных областях.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8775" y="39213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6764" y="3914393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Нравственное воспитание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просвещение народа.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2911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422693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самодержавия.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«Союза благоденствия»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685" y="1033926"/>
            <a:ext cx="3025945" cy="3348000"/>
          </a:xfrm>
          <a:prstGeom prst="flowChartConnector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0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Отказ участников союза </a:t>
            </a:r>
            <a:br>
              <a:rPr lang="ru-RU" sz="1400" b="1" dirty="0"/>
            </a:br>
            <a:r>
              <a:rPr lang="ru-RU" sz="1400" b="1" dirty="0"/>
              <a:t>от идеи государственного переворота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Стремление пропагандировать передовые идеи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5920" y="3143758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Создание просветительских обществ, издательская деятельность, открытие школ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Занятие воспитанием </a:t>
            </a:r>
            <a:br>
              <a:rPr lang="ru-RU" sz="1400" b="1" dirty="0"/>
            </a:br>
            <a:r>
              <a:rPr lang="ru-RU" sz="1400" b="1" dirty="0"/>
              <a:t>и образованием населения России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Методы «Союза благоденствия»</a:t>
            </a:r>
          </a:p>
        </p:txBody>
      </p:sp>
    </p:spTree>
    <p:extLst>
      <p:ext uri="{BB962C8B-B14F-4D97-AF65-F5344CB8AC3E}">
        <p14:creationId xmlns:p14="http://schemas.microsoft.com/office/powerpoint/2010/main" val="10579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Тайные организации при Александре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Стремление «Союза благоденствия» помогать правительству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проведении реформ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10196" y="2752385"/>
            <a:ext cx="27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Отказ Александра I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от продолжения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реформ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Распад «Союза благоденствия» в 1821 году и пересмотр тактики борьбы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80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d/d3/Portuguese_Cortes_1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8292" y="872770"/>
            <a:ext cx="173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Принятие первой </a:t>
            </a:r>
          </a:p>
          <a:p>
            <a:pPr algn="ctr"/>
            <a:r>
              <a:rPr lang="ru-RU" sz="1200" dirty="0"/>
              <a:t>конституции </a:t>
            </a:r>
            <a:br>
              <a:rPr lang="ru-RU" sz="1200" dirty="0"/>
            </a:br>
            <a:r>
              <a:rPr lang="ru-RU" sz="1200" dirty="0"/>
              <a:t>в истории </a:t>
            </a:r>
            <a:br>
              <a:rPr lang="ru-RU" sz="1200" dirty="0"/>
            </a:br>
            <a:r>
              <a:rPr lang="ru-RU" sz="1200" dirty="0"/>
              <a:t>Португалии</a:t>
            </a:r>
          </a:p>
        </p:txBody>
      </p:sp>
    </p:spTree>
    <p:extLst>
      <p:ext uri="{BB962C8B-B14F-4D97-AF65-F5344CB8AC3E}">
        <p14:creationId xmlns:p14="http://schemas.microsoft.com/office/powerpoint/2010/main" val="28956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14702"/>
            <a:ext cx="4249145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1821–1822 годах были созданы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две новые тайные организации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Южное и Северное общества.</a:t>
            </a:r>
          </a:p>
        </p:txBody>
      </p:sp>
      <p:pic>
        <p:nvPicPr>
          <p:cNvPr id="10" name="Picture 4" descr="ÐÐ°ÑÑÐ¸Ð½ÐºÐ¸ Ð¿Ð¾ Ð·Ð°Ð¿ÑÐ¾ÑÑ ÐÑÐµÑÑÑÑÐ½Ðµ Ð ÐÐ¾Ð»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705531"/>
            <a:ext cx="3181869" cy="37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¡Ð¾ÑÐ· Ð±Ð»Ð°Ð³Ð¾Ð´ÐµÐ½ÑÑÐ²Ð¸Ñ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0" y="705531"/>
            <a:ext cx="3169171" cy="37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656">
            <a:off x="110765" y="1326229"/>
            <a:ext cx="3695377" cy="3210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63" y="-2626969"/>
            <a:ext cx="14687154" cy="83970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Блок-схема: узел 7"/>
          <p:cNvSpPr/>
          <p:nvPr/>
        </p:nvSpPr>
        <p:spPr>
          <a:xfrm>
            <a:off x="1140783" y="-2556485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1033" y="-2626969"/>
            <a:ext cx="120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>
                <a:solidFill>
                  <a:schemeClr val="bg1"/>
                </a:solidFill>
              </a:rPr>
              <a:t>Вильно</a:t>
            </a:r>
          </a:p>
        </p:txBody>
      </p:sp>
      <p:pic>
        <p:nvPicPr>
          <p:cNvPr id="17410" name="Picture 2" descr="ÐÐµÑÑÐµÐ»Ñ, ÐÐ°Ð²ÐµÐ» ÐÐ²Ð°Ð½Ð¾Ð²Ð¸Ñ, 1824 Ð³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7964" y="725162"/>
            <a:ext cx="3215491" cy="366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узел 13"/>
          <p:cNvSpPr/>
          <p:nvPr/>
        </p:nvSpPr>
        <p:spPr>
          <a:xfrm>
            <a:off x="945326" y="3923672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14401" y="4084444"/>
            <a:ext cx="121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 err="1">
                <a:solidFill>
                  <a:schemeClr val="bg1"/>
                </a:solidFill>
              </a:rPr>
              <a:t>Тульчин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1298388" y="3853189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77652" y="3782705"/>
            <a:ext cx="120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>
                <a:solidFill>
                  <a:schemeClr val="bg1"/>
                </a:solidFill>
              </a:rPr>
              <a:t>Каменка</a:t>
            </a:r>
          </a:p>
        </p:txBody>
      </p:sp>
    </p:spTree>
    <p:extLst>
      <p:ext uri="{BB962C8B-B14F-4D97-AF65-F5344CB8AC3E}">
        <p14:creationId xmlns:p14="http://schemas.microsoft.com/office/powerpoint/2010/main" val="1064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f/f8/%D0%9F%D0%B5%D1%81%D0%B8%D1%81_%D0%93.%D0%90._%22%D0%9F%D1%91%D1%82%D1%80_I_%D0%BD%D0%B0_%D1%81%D1%82%D1%80%D0%BE%D0%B8%D1%82%D0%B5%D0%BB%D1%8C%D1%81%D1%82%D0%B2%D0%B5_%D0%A1%D0%B0%D0%BD%D0%BA%D1%82-%D0%9F%D0%B5%D1%82%D0%B5%D1%80%D0%B1%D1%83%D1%80%D0%B3%D0%B0%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855" y="-13855"/>
            <a:ext cx="9157856" cy="51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676073"/>
            <a:ext cx="138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Г. А. </a:t>
            </a:r>
            <a:r>
              <a:rPr lang="ru-RU" sz="1200" dirty="0" err="1"/>
              <a:t>Песис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Пётр I на строительстве Санкт-Петербурга. 1951</a:t>
            </a:r>
          </a:p>
        </p:txBody>
      </p:sp>
    </p:spTree>
    <p:extLst>
      <p:ext uri="{BB962C8B-B14F-4D97-AF65-F5344CB8AC3E}">
        <p14:creationId xmlns:p14="http://schemas.microsoft.com/office/powerpoint/2010/main" val="2525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4366" y="4378038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В. Л. Давыдов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9906" y="4378038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С. Г. Волконский</a:t>
            </a:r>
          </a:p>
        </p:txBody>
      </p:sp>
      <p:pic>
        <p:nvPicPr>
          <p:cNvPr id="10" name="Picture 2" descr="https://upload.wikimedia.org/wikipedia/commons/thumb/f/f6/27_Davydov_Vasily_Lvovich.jpg/800px-27_Davydov_Vasily_Lvovich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9" y="411163"/>
            <a:ext cx="3155950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olkonsky-4 S G.jp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74389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656">
            <a:off x="110765" y="1326229"/>
            <a:ext cx="3695377" cy="3210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63" y="-2626969"/>
            <a:ext cx="14687154" cy="83970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Блок-схема: узел 7"/>
          <p:cNvSpPr/>
          <p:nvPr/>
        </p:nvSpPr>
        <p:spPr>
          <a:xfrm>
            <a:off x="1140783" y="-2556485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1033" y="-2626969"/>
            <a:ext cx="120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>
                <a:solidFill>
                  <a:schemeClr val="bg1"/>
                </a:solidFill>
              </a:rPr>
              <a:t>Вильно</a:t>
            </a:r>
          </a:p>
        </p:txBody>
      </p:sp>
      <p:pic>
        <p:nvPicPr>
          <p:cNvPr id="17410" name="Picture 2" descr="ÐÐµÑÑÐµÐ»Ñ, ÐÐ°Ð²ÐµÐ» ÐÐ²Ð°Ð½Ð¾Ð²Ð¸Ñ, 1824 Ð³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7964" y="725162"/>
            <a:ext cx="3215491" cy="366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узел 13"/>
          <p:cNvSpPr/>
          <p:nvPr/>
        </p:nvSpPr>
        <p:spPr>
          <a:xfrm>
            <a:off x="945326" y="3923672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14401" y="4084444"/>
            <a:ext cx="121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 err="1">
                <a:solidFill>
                  <a:schemeClr val="bg1"/>
                </a:solidFill>
              </a:rPr>
              <a:t>Тульчин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1298388" y="3853189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77652" y="3782705"/>
            <a:ext cx="120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08">
              <a:defRPr/>
            </a:pPr>
            <a:r>
              <a:rPr lang="ru-RU" sz="1400" dirty="0">
                <a:solidFill>
                  <a:schemeClr val="bg1"/>
                </a:solidFill>
              </a:rPr>
              <a:t>Каменка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1115576" y="3686378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96069" y="3356282"/>
            <a:ext cx="120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08">
              <a:defRPr/>
            </a:pPr>
            <a:r>
              <a:rPr lang="ru-RU" sz="1400" dirty="0">
                <a:solidFill>
                  <a:schemeClr val="bg1"/>
                </a:solidFill>
              </a:rPr>
              <a:t>Васильков</a:t>
            </a:r>
          </a:p>
        </p:txBody>
      </p:sp>
    </p:spTree>
    <p:extLst>
      <p:ext uri="{BB962C8B-B14F-4D97-AF65-F5344CB8AC3E}">
        <p14:creationId xmlns:p14="http://schemas.microsoft.com/office/powerpoint/2010/main" val="39226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7210" y="4378038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С. И. Муравьёв-Апостол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3927" y="4378038"/>
            <a:ext cx="307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М. П. Бестужев-Рюмин</a:t>
            </a:r>
          </a:p>
        </p:txBody>
      </p:sp>
      <p:pic>
        <p:nvPicPr>
          <p:cNvPr id="12" name="Picture 2" descr="ÐÐ°ÑÑÐ¸Ð½ÐºÐ¸ Ð¿Ð¾ Ð·Ð°Ð¿ÑÐ¾ÑÑ ÑÐµÑÐ³ÐµÐ¹ Ð¸Ð²Ð°Ð½Ð¾Ð²Ð¸Ñ Ð¼ÑÑÐ°Ð²ÑÐµÐ² Ð°Ð¿Ð¾ÑÑÐ¾Ð»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7" y="411163"/>
            <a:ext cx="3165396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rosimperija.info/wp-content/uploads/2012/05/%D0%9C.%D0%9F.%D0%91-%D0%A01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74389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88038" y="1505303"/>
            <a:ext cx="491497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Северное общество было создано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Петербурге.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председателем был Никита Михайлович Муравьёв.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688" y="675397"/>
            <a:ext cx="2965837" cy="3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452" y="4378038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Н. И. Тургенев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9637" y="43780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С. П. Трубецкой</a:t>
            </a:r>
          </a:p>
        </p:txBody>
      </p:sp>
      <p:pic>
        <p:nvPicPr>
          <p:cNvPr id="10" name="Picture 2" descr="https://upload.wikimedia.org/wikipedia/commons/thumb/f/f6/27_Davydov_Vasily_Lvovich.jpg/800px-27_Davydov_Vasily_Lvovich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9" y="411163"/>
            <a:ext cx="3155950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olkonsky-4 S G.jp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1163"/>
            <a:ext cx="3174389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N Turgenev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8" y="411164"/>
            <a:ext cx="3155951" cy="38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upload.wikimedia.org/wikipedia/commons/2/26/86_portraits_of_Decembrists_377.jp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418931"/>
            <a:ext cx="3174389" cy="3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2425" y="4378038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Е. П. Оболенский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7188" y="4378038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erriweather" panose="00000500000000000000" pitchFamily="2" charset="-52"/>
              </a:rPr>
              <a:t>И. И. </a:t>
            </a:r>
            <a:r>
              <a:rPr lang="ru-RU" sz="1800" dirty="0" err="1">
                <a:solidFill>
                  <a:schemeClr val="bg1"/>
                </a:solidFill>
                <a:latin typeface="Merriweather" panose="00000500000000000000" pitchFamily="2" charset="-52"/>
              </a:rPr>
              <a:t>Пущин</a:t>
            </a:r>
            <a:endParaRPr lang="ru-RU" sz="1800" dirty="0">
              <a:solidFill>
                <a:schemeClr val="bg1"/>
              </a:solidFill>
              <a:latin typeface="Merriweather" panose="00000500000000000000" pitchFamily="2" charset="-52"/>
            </a:endParaRPr>
          </a:p>
        </p:txBody>
      </p:sp>
      <p:pic>
        <p:nvPicPr>
          <p:cNvPr id="12" name="Picture 8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7" y="418931"/>
            <a:ext cx="3155952" cy="3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ÐÑÑÐ¸Ð½ ÐÐ²Ð°Ð½ ÐÐ²Ð°Ð½Ð¾Ð²Ð¸Ñ, 1837. Ð¥ÑÐ´Ð¾Ð¶Ð½Ð¸Ðº Ð. Ð. ÐÐµÑÑÑÐ¶ÐµÐ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6" y="411163"/>
            <a:ext cx="3165758" cy="3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и методы Южного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Северного обществ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4192086"/>
            <a:ext cx="37975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Захват власти в стране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вооружённым путём.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43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13384" y="3543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14351" y="4192086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Отказ от привлечения народных масс.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6626" name="Picture 2" descr="https://1.bp.blogspot.com/_vYPIDwOMhm4/R_TSp-lTfjI/AAAAAAAAKvQ/_LKTXk7A0Rs/s1600/Kardovskij_004%2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5176" y="1316156"/>
            <a:ext cx="3302758" cy="25111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196224" y="2718039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6224" y="1750407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3018" y="2694844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Предлагало сохранить монархию, но ограничить её конституцией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3" y="1750406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Выступало за ликвидацию монархии и создание </a:t>
            </a:r>
            <a:br>
              <a:rPr lang="ru-RU" sz="1400" dirty="0"/>
            </a:br>
            <a:r>
              <a:rPr lang="ru-RU" sz="1400" dirty="0"/>
              <a:t>в России республики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08492" y="2713014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08492" y="1750406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58" idx="1"/>
            <a:endCxn id="17" idx="3"/>
          </p:cNvCxnSpPr>
          <p:nvPr/>
        </p:nvCxnSpPr>
        <p:spPr>
          <a:xfrm flipH="1">
            <a:off x="5748885" y="2101568"/>
            <a:ext cx="45960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56" idx="1"/>
            <a:endCxn id="36" idx="3"/>
          </p:cNvCxnSpPr>
          <p:nvPr/>
        </p:nvCxnSpPr>
        <p:spPr>
          <a:xfrm flipH="1">
            <a:off x="5752452" y="3064176"/>
            <a:ext cx="456040" cy="502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Программы Южного и Северного обществ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69191" y="2909847"/>
            <a:ext cx="200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Северное общество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13680" y="1953146"/>
            <a:ext cx="253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Южное общество </a:t>
            </a:r>
          </a:p>
        </p:txBody>
      </p:sp>
      <p:cxnSp>
        <p:nvCxnSpPr>
          <p:cNvPr id="59" name="Скругленная соединительная линия 58"/>
          <p:cNvCxnSpPr>
            <a:stCxn id="36" idx="1"/>
            <a:endCxn id="18" idx="3"/>
          </p:cNvCxnSpPr>
          <p:nvPr/>
        </p:nvCxnSpPr>
        <p:spPr>
          <a:xfrm rot="10800000">
            <a:off x="2736618" y="2608297"/>
            <a:ext cx="459607" cy="46090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17" idx="1"/>
            <a:endCxn id="19" idx="3"/>
          </p:cNvCxnSpPr>
          <p:nvPr/>
        </p:nvCxnSpPr>
        <p:spPr>
          <a:xfrm rot="10800000" flipV="1">
            <a:off x="2736620" y="2101568"/>
            <a:ext cx="459604" cy="50672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243" y="2011725"/>
            <a:ext cx="2238374" cy="119314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756" y="2131242"/>
            <a:ext cx="2227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Серьёзные различия </a:t>
            </a:r>
            <a:br>
              <a:rPr lang="ru-RU" sz="1400" b="1" dirty="0"/>
            </a:br>
            <a:r>
              <a:rPr lang="ru-RU" sz="1400" b="1" dirty="0"/>
              <a:t>в программных документах и взглядах на реформы </a:t>
            </a:r>
          </a:p>
        </p:txBody>
      </p:sp>
    </p:spTree>
    <p:extLst>
      <p:ext uri="{BB962C8B-B14F-4D97-AF65-F5344CB8AC3E}">
        <p14:creationId xmlns:p14="http://schemas.microsoft.com/office/powerpoint/2010/main" val="756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12" grpId="0"/>
      <p:bldP spid="9" grpId="0"/>
      <p:bldP spid="56" grpId="0" animBg="1"/>
      <p:bldP spid="58" grpId="0" animBg="1"/>
      <p:bldP spid="55" grpId="0"/>
      <p:bldP spid="57" grpId="0"/>
      <p:bldP spid="18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14702"/>
            <a:ext cx="424914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Основным программным документом Южного общества стала «Русская правда».</a:t>
            </a:r>
          </a:p>
        </p:txBody>
      </p:sp>
      <p:pic>
        <p:nvPicPr>
          <p:cNvPr id="9" name="Picture 2" descr="ÐÐ°ÑÑÐ¸Ð½ÐºÐ¸ Ð¿Ð¾ Ð·Ð°Ð¿ÑÐ¾ÑÑ Ð¿Ð°Ð²Ð»Ð¾ Ð¿ÐµÑÑÐµÐ»Ñ ÑÑÑÑÐºÐ° Ð¿ÑÐ°Ð²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711131"/>
            <a:ext cx="3181866" cy="37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251757"/>
            <a:ext cx="5697072" cy="1292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49"/>
            <a:r>
              <a:rPr lang="ru-RU" sz="4200" dirty="0">
                <a:solidFill>
                  <a:srgbClr val="FFDC5A"/>
                </a:solidFill>
                <a:latin typeface="Merriweather"/>
              </a:rPr>
              <a:t>«Русская правда» </a:t>
            </a:r>
            <a:br>
              <a:rPr lang="ru-RU" sz="4200" dirty="0">
                <a:solidFill>
                  <a:srgbClr val="FFDC5A"/>
                </a:solidFill>
                <a:latin typeface="Merriweather"/>
              </a:rPr>
            </a:br>
            <a:r>
              <a:rPr lang="ru-RU" sz="4200" dirty="0">
                <a:solidFill>
                  <a:srgbClr val="FFDC5A"/>
                </a:solidFill>
                <a:latin typeface="Merriweather"/>
              </a:rPr>
              <a:t>Пестеля —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4" y="1537855"/>
            <a:ext cx="2930525" cy="1989806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053" y="1291269"/>
            <a:ext cx="2985464" cy="2560961"/>
          </a:xfrm>
          <a:prstGeom prst="leftArrow">
            <a:avLst>
              <a:gd name="adj1" fmla="val 100000"/>
              <a:gd name="adj2" fmla="val 262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6" y="2698327"/>
            <a:ext cx="5854696" cy="1263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в российской истории цельный проект республиканской конституции.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Предусматривал создание республики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введение принципа разделения властей. </a:t>
            </a:r>
          </a:p>
        </p:txBody>
      </p:sp>
    </p:spTree>
    <p:extLst>
      <p:ext uri="{BB962C8B-B14F-4D97-AF65-F5344CB8AC3E}">
        <p14:creationId xmlns:p14="http://schemas.microsoft.com/office/powerpoint/2010/main" val="25703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f/fe/%D0%9D.%D0%90._%D0%91%D0%B5%D1%81%D1%82%D1%83%D0%B6%D0%B5%D0%B2._%D0%9F%D0%BE%D1%80%D1%82%D1%80%D0%B5%D1%82_%D0%9D.%D0%9C._%D0%9C%D1%83%D1%80%D0%B0%D0%B2%D1%8C%D0%B5%D0%B2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0161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upload.wikimedia.org/wikipedia/commons/f/fe/%D0%9D.%D0%90._%D0%91%D0%B5%D1%81%D1%82%D1%83%D0%B6%D0%B5%D0%B2._%D0%9F%D0%BE%D1%80%D1%82%D1%80%D0%B5%D1%82_%D0%9D.%D0%9C._%D0%9C%D1%83%D1%80%D0%B0%D0%B2%D1%8C%D0%B5%D0%B2%D0%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0"/>
            <a:ext cx="62277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313713"/>
            <a:ext cx="274768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«Конституции»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Н. М.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Муравьёва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новой столицей предлагалось сделать Нижний Новгород.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169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4" y="2150360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Вече состояло из одной палаты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количестве пятисот человек.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474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6764" y="3017171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Исполнительной властью наделялась Державная дума.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8775" y="39009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6764" y="3893904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Дума состояла из пяти человек.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Ежегодно менялся один из её членов.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2707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263705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Законодательная власть передавалась парламенту – Народному вечу.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«Русская правда» Пестеля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20" y="1270704"/>
            <a:ext cx="2191929" cy="32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248691" y="2713014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48691" y="1750406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6423" y="2718039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6423" y="1750407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4078" y="2694844"/>
            <a:ext cx="2441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Избиралась </a:t>
            </a:r>
            <a:br>
              <a:rPr lang="ru-RU" sz="1400" dirty="0"/>
            </a:br>
            <a:r>
              <a:rPr lang="ru-RU" sz="1400" dirty="0"/>
              <a:t>членами </a:t>
            </a:r>
            <a:br>
              <a:rPr lang="ru-RU" sz="1400" dirty="0"/>
            </a:br>
            <a:r>
              <a:rPr lang="ru-RU" sz="1400" dirty="0"/>
              <a:t>Народного веча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2076" y="1732236"/>
            <a:ext cx="2385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Выбиралось всеми мужчинами, </a:t>
            </a:r>
            <a:br>
              <a:rPr lang="ru-RU" sz="1400" dirty="0"/>
            </a:br>
            <a:r>
              <a:rPr lang="ru-RU" sz="1400" dirty="0"/>
              <a:t>достигшими 20 лет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58" idx="1"/>
            <a:endCxn id="17" idx="3"/>
          </p:cNvCxnSpPr>
          <p:nvPr/>
        </p:nvCxnSpPr>
        <p:spPr>
          <a:xfrm flipH="1">
            <a:off x="5789084" y="2101568"/>
            <a:ext cx="45960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56" idx="1"/>
            <a:endCxn id="36" idx="3"/>
          </p:cNvCxnSpPr>
          <p:nvPr/>
        </p:nvCxnSpPr>
        <p:spPr>
          <a:xfrm flipH="1">
            <a:off x="5792651" y="3064176"/>
            <a:ext cx="456040" cy="502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Переустройство по «Русской правде»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11727" y="2938883"/>
            <a:ext cx="200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Державная дума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45150" y="1924122"/>
            <a:ext cx="253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Народное вече</a:t>
            </a:r>
          </a:p>
        </p:txBody>
      </p:sp>
      <p:cxnSp>
        <p:nvCxnSpPr>
          <p:cNvPr id="59" name="Скругленная соединительная линия 58"/>
          <p:cNvCxnSpPr>
            <a:stCxn id="18" idx="3"/>
            <a:endCxn id="36" idx="1"/>
          </p:cNvCxnSpPr>
          <p:nvPr/>
        </p:nvCxnSpPr>
        <p:spPr>
          <a:xfrm>
            <a:off x="2916236" y="2569552"/>
            <a:ext cx="320187" cy="49964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18" idx="3"/>
            <a:endCxn id="17" idx="1"/>
          </p:cNvCxnSpPr>
          <p:nvPr/>
        </p:nvCxnSpPr>
        <p:spPr>
          <a:xfrm flipV="1">
            <a:off x="2916236" y="2101569"/>
            <a:ext cx="320187" cy="4679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7862" y="1972981"/>
            <a:ext cx="2238374" cy="119314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374" y="2200219"/>
            <a:ext cx="222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Создание </a:t>
            </a:r>
            <a:br>
              <a:rPr lang="ru-RU" sz="1400" b="1" dirty="0"/>
            </a:br>
            <a:r>
              <a:rPr lang="ru-RU" sz="1400" b="1" dirty="0"/>
              <a:t>в России новых органов власти</a:t>
            </a:r>
          </a:p>
        </p:txBody>
      </p:sp>
    </p:spTree>
    <p:extLst>
      <p:ext uri="{BB962C8B-B14F-4D97-AF65-F5344CB8AC3E}">
        <p14:creationId xmlns:p14="http://schemas.microsoft.com/office/powerpoint/2010/main" val="41442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36" grpId="0" animBg="1"/>
      <p:bldP spid="17" grpId="0" animBg="1"/>
      <p:bldP spid="12" grpId="0"/>
      <p:bldP spid="9" grpId="0"/>
      <p:bldP spid="55" grpId="0"/>
      <p:bldP spid="57" grpId="0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Верховный собор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380435"/>
            <a:ext cx="36236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Контролировал соблюдение законов.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874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6109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567590"/>
            <a:ext cx="42539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 из 120 самых уважаемых в стране людей.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34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27327"/>
            <a:ext cx="41248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Должности в Верховном соборе были пожизненными.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17" y="1150045"/>
            <a:ext cx="22860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535809"/>
            <a:ext cx="4249145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«Русская правда» отменяла сословное деление в стране.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Всё население империи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получало равные права.</a:t>
            </a:r>
          </a:p>
        </p:txBody>
      </p:sp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11131"/>
            <a:ext cx="3181867" cy="37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Права населения согласно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«Русской правде»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87016" y="1645504"/>
            <a:ext cx="29247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Свобода слова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печати.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595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838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1871" y="2863644"/>
            <a:ext cx="40460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вероисповедания.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1065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7016" y="3961092"/>
            <a:ext cx="266451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Свобода собраний, занятий,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передвижения.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90856" y="1649800"/>
            <a:ext cx="29247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Равенство всех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перед законом.</a:t>
            </a:r>
          </a:p>
        </p:txBody>
      </p:sp>
      <p:sp>
        <p:nvSpPr>
          <p:cNvPr id="38" name="Овал 37"/>
          <p:cNvSpPr/>
          <p:nvPr/>
        </p:nvSpPr>
        <p:spPr>
          <a:xfrm>
            <a:off x="3745813" y="16462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39" name="Овал 38"/>
          <p:cNvSpPr/>
          <p:nvPr/>
        </p:nvSpPr>
        <p:spPr>
          <a:xfrm>
            <a:off x="3745813" y="28706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0856" y="2881167"/>
            <a:ext cx="40460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Неприкосновенность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личности.</a:t>
            </a:r>
          </a:p>
        </p:txBody>
      </p:sp>
      <p:sp>
        <p:nvSpPr>
          <p:cNvPr id="41" name="Овал 40"/>
          <p:cNvSpPr/>
          <p:nvPr/>
        </p:nvSpPr>
        <p:spPr>
          <a:xfrm>
            <a:off x="3745500" y="40933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3012" y="4098335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Неприкосновенность частной собственности.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44" y="1737185"/>
            <a:ext cx="1544504" cy="26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37" grpId="0"/>
      <p:bldP spid="38" grpId="0" animBg="1"/>
      <p:bldP spid="39" grpId="0" animBg="1"/>
      <p:bldP spid="40" grpId="0"/>
      <p:bldP spid="41" grpId="0" animBg="1"/>
      <p:bldP spid="4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согласно «Русской правде»</a:t>
            </a:r>
          </a:p>
          <a:p>
            <a:pPr defTabSz="685749"/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4195802"/>
            <a:ext cx="35202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получали личную свободу.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468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41129" y="3534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2096" y="4183770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наделялись землёй.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1709976"/>
            <a:ext cx="2103446" cy="28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22686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6865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7624" y="2863247"/>
            <a:ext cx="26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Безвозмездно делились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между крестьянскими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общинами каждой волости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818826" y="3648191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9670" y="3643076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9671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8825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929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Частные земли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Земельный вопрос в «Русской правде»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66531" y="3747763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Их было нельзя продавать, дарить, закладывать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5" y="1146711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78009" y="2938343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Оставались в рыночном обращении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17120" y="3760492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Должны были помогать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развитию предпринимательства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0333" y="2107267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Оставшиеся владения помещиков и государства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4968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Общественные земли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13215" y="2094538"/>
            <a:ext cx="2764705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Крестьянские наделы,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казённые, монастырские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земли, земли помещиков</a:t>
            </a:r>
          </a:p>
        </p:txBody>
      </p:sp>
    </p:spTree>
    <p:extLst>
      <p:ext uri="{BB962C8B-B14F-4D97-AF65-F5344CB8AC3E}">
        <p14:creationId xmlns:p14="http://schemas.microsoft.com/office/powerpoint/2010/main" val="21496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3" grpId="0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29" grpId="0"/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xpositions.nlr.ru/ex_map/Russia/images/2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063" y="-1"/>
            <a:ext cx="9168063" cy="51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Карта народов Российской империи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453717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Согласно мнению Пестеля, России предстояло стать унитарным государством.</a:t>
            </a:r>
          </a:p>
        </p:txBody>
      </p:sp>
    </p:spTree>
    <p:extLst>
      <p:ext uri="{BB962C8B-B14F-4D97-AF65-F5344CB8AC3E}">
        <p14:creationId xmlns:p14="http://schemas.microsoft.com/office/powerpoint/2010/main" val="8797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Отсутствие особого управления на окраинах Российской империи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731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Жизнь всех народов </a:t>
            </a:r>
            <a:br>
              <a:rPr lang="ru-RU" sz="1400" b="1" dirty="0"/>
            </a:br>
            <a:r>
              <a:rPr lang="ru-RU" sz="1400" b="1" dirty="0"/>
              <a:t>по единым законам </a:t>
            </a:r>
            <a:br>
              <a:rPr lang="ru-RU" sz="1400" b="1" dirty="0"/>
            </a:br>
            <a:r>
              <a:rPr lang="ru-RU" sz="1400" b="1" dirty="0"/>
              <a:t>и управление из центра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5920" y="3143758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Постепенное превращение всех жителей страны </a:t>
            </a:r>
            <a:br>
              <a:rPr lang="ru-RU" sz="1400" b="1" dirty="0"/>
            </a:br>
            <a:r>
              <a:rPr lang="ru-RU" sz="1400" b="1" dirty="0"/>
              <a:t>в единый русский народ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Сближение «малых народов» в культурном и бытовом плане с русскими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программа Пестеля</a:t>
            </a:r>
          </a:p>
        </p:txBody>
      </p:sp>
    </p:spTree>
    <p:extLst>
      <p:ext uri="{BB962C8B-B14F-4D97-AF65-F5344CB8AC3E}">
        <p14:creationId xmlns:p14="http://schemas.microsoft.com/office/powerpoint/2010/main" val="191717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upload.wikimedia.org/wikipedia/commons/d/df/Congress_Poland_1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3284536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d/df/Congress_Poland_1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5182" y="0"/>
            <a:ext cx="5988819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659962"/>
            <a:ext cx="274768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национальной программе Пестеля исключение делалось только для Польши.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745" y="1057437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Царство Польское в 1831 году</a:t>
            </a:r>
          </a:p>
        </p:txBody>
      </p:sp>
    </p:spTree>
    <p:extLst>
      <p:ext uri="{BB962C8B-B14F-4D97-AF65-F5344CB8AC3E}">
        <p14:creationId xmlns:p14="http://schemas.microsoft.com/office/powerpoint/2010/main" val="9825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e/e5/%D0%92%D0%BE%D0%B7%D0%B7%D0%B2%D0%B0%D0%BD%D0%B8%D0%B5_%D0%9C%D0%B8%D0%BD%D0%B8%D0%BD%D0%B0_%D0%BA_%D0%BD%D0%B8%D0%B6%D0%B5%D0%B3%D0%BE%D1%80%D0%BE%D0%B4%D1%86%D0%B0%D0%BC_%D0%B2_1611_%D0%B3%D0%BE%D0%B4%D1%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-1"/>
            <a:ext cx="9144004" cy="51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4777" y="688105"/>
            <a:ext cx="140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М. И. Песков.</a:t>
            </a:r>
          </a:p>
          <a:p>
            <a:pPr algn="ctr"/>
            <a:r>
              <a:rPr lang="ru-RU" sz="1200" dirty="0"/>
              <a:t>Воззвание Минина </a:t>
            </a:r>
            <a:br>
              <a:rPr lang="ru-RU" sz="1200" dirty="0"/>
            </a:br>
            <a:r>
              <a:rPr lang="ru-RU" sz="1200" dirty="0"/>
              <a:t>к нижегородцам в 1611 году. 1861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461971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«Конституции» </a:t>
            </a:r>
            <a:r>
              <a:rPr lang="ru-RU" sz="1400" dirty="0" err="1">
                <a:solidFill>
                  <a:prstClr val="white"/>
                </a:solidFill>
              </a:rPr>
              <a:t>Муравьёва</a:t>
            </a:r>
            <a:r>
              <a:rPr lang="ru-RU" sz="1400" dirty="0">
                <a:solidFill>
                  <a:prstClr val="white"/>
                </a:solidFill>
              </a:rPr>
              <a:t> Нижний Новгород предлагалось переименовать в </a:t>
            </a:r>
            <a:r>
              <a:rPr lang="ru-RU" sz="1400" dirty="0" err="1">
                <a:solidFill>
                  <a:prstClr val="white"/>
                </a:solidFill>
              </a:rPr>
              <a:t>Славенск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4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0251" y="2114702"/>
            <a:ext cx="49149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программным документом Северного общества стала «Конституция» Н. М.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Муравьёва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7" name="Picture 2" descr="http://rusarchives.ru/school/images/pre38-muraviev-proekt-konstituciya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2963182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c/c4/53_Muraviev_Nikita_Mikhailov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6286" y="-923237"/>
            <a:ext cx="6369805" cy="75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Picture 2" descr="https://upload.wikimedia.org/wikipedia/commons/c/c4/53_Muraviev_Nikita_Mikhail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8970" y="-927278"/>
            <a:ext cx="3195207" cy="88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28" y="1673106"/>
            <a:ext cx="2747680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взглядам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Муравьёва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Россия должна была стать конституционной монархией.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1006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772948" y="3743204"/>
            <a:ext cx="3019425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817" y="2617811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69634" y="1492418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3"/>
            <a:endCxn id="4" idx="1"/>
          </p:cNvCxnSpPr>
          <p:nvPr/>
        </p:nvCxnSpPr>
        <p:spPr>
          <a:xfrm flipV="1">
            <a:off x="4051657" y="1785022"/>
            <a:ext cx="737185" cy="11439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1"/>
            <a:endCxn id="15" idx="3"/>
          </p:cNvCxnSpPr>
          <p:nvPr/>
        </p:nvCxnSpPr>
        <p:spPr>
          <a:xfrm rot="10800000">
            <a:off x="4051658" y="2919294"/>
            <a:ext cx="721290" cy="111651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5" idx="3"/>
            <a:endCxn id="30" idx="1"/>
          </p:cNvCxnSpPr>
          <p:nvPr/>
        </p:nvCxnSpPr>
        <p:spPr>
          <a:xfrm flipV="1">
            <a:off x="4051658" y="2910415"/>
            <a:ext cx="718159" cy="8878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88842" y="1523412"/>
            <a:ext cx="298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Выведение из подчинения </a:t>
            </a:r>
            <a:br>
              <a:rPr lang="ru-RU" sz="1400" dirty="0"/>
            </a:br>
            <a:r>
              <a:rPr lang="ru-RU" sz="1400" dirty="0"/>
              <a:t>монарха законодательной власти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9439" y="2654731"/>
            <a:ext cx="276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Сохранение за правителем </a:t>
            </a:r>
            <a:br>
              <a:rPr lang="ru-RU" sz="1400" dirty="0"/>
            </a:br>
            <a:r>
              <a:rPr lang="ru-RU" sz="1400" dirty="0"/>
              <a:t>только исполнительной власти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3891" y="3774198"/>
            <a:ext cx="27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Право монарха задержать принятие закона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«Конституция» Н. М.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2168" y="2496100"/>
            <a:ext cx="2489490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2168" y="2559601"/>
            <a:ext cx="2489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Ограничение </a:t>
            </a:r>
            <a:br>
              <a:rPr lang="ru-RU" sz="1400" b="1" dirty="0"/>
            </a:br>
            <a:r>
              <a:rPr lang="ru-RU" sz="1400" b="1" dirty="0"/>
              <a:t>прав императора конституцией</a:t>
            </a:r>
          </a:p>
        </p:txBody>
      </p:sp>
    </p:spTree>
    <p:extLst>
      <p:ext uri="{BB962C8B-B14F-4D97-AF65-F5344CB8AC3E}">
        <p14:creationId xmlns:p14="http://schemas.microsoft.com/office/powerpoint/2010/main" val="35119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17" grpId="0" animBg="1"/>
      <p:bldP spid="4" grpId="0"/>
      <p:bldP spid="18" grpId="0"/>
      <p:bldP spid="22" grpId="0"/>
      <p:bldP spid="15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«Конституция» Н. М.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Ограничение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полномочий правителя конституцией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10196" y="2752385"/>
            <a:ext cx="27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Отказ императора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от предложенных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условий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Замена монарха президентом с теми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же полномочиями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8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765036"/>
            <a:chOff x="358776" y="1577920"/>
            <a:chExt cx="4298948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«Конституция»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Н. М. </a:t>
              </a:r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Муравьёва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Высшая законодательная власть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России передавалась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парламенту – Народному вечу. </a:t>
              </a:r>
            </a:p>
          </p:txBody>
        </p:sp>
      </p:grpSp>
      <p:pic>
        <p:nvPicPr>
          <p:cNvPr id="18434" name="Picture 2" descr="ÐÐ°ÑÑÐ¸Ð½ÐºÐ¸ Ð¿Ð¾ Ð·Ð°Ð¿ÑÐ¾ÑÑ Ð´ÐµÐºÐ°Ð±ÑÐ¸ÑÑÑ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02245"/>
            <a:ext cx="4392612" cy="29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5417" y="2075070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высокого имущественного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ценза для участия в выборах.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1132" y="2082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60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659" y="3060183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всех сословных привилегий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российском обществе.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132" y="40382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417" y="4031298"/>
            <a:ext cx="55887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Превращение всех должностей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выборные.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1039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659" y="108995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Наделение правом голоса только мужчин, достигших 21 года.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«Конституция» Н. М.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458" name="Picture 2" descr="ÐÐ°ÑÑÐ¸Ð½ÐºÐ¸ Ð¿Ð¾ Ð·Ð°Ð¿ÑÐ¾ÑÑ Ð½Ð¸ÐºÐ¸ÑÐ° Ð¼Ð¸ÑÐ°Ð¹Ð»Ð¾Ð²Ð¸Ñ Ð¼ÑÑÐ°Ð²Ñ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600" y="1312368"/>
            <a:ext cx="2282625" cy="32729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48090" y="2958627"/>
            <a:ext cx="1879764" cy="94969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48090" y="1564718"/>
            <a:ext cx="6104719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2"/>
            <a:endCxn id="15" idx="0"/>
          </p:cNvCxnSpPr>
          <p:nvPr/>
        </p:nvCxnSpPr>
        <p:spPr>
          <a:xfrm rot="5400000">
            <a:off x="3139679" y="1529115"/>
            <a:ext cx="780613" cy="207683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7223" y="1717083"/>
            <a:ext cx="398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Введение гражданских прав и свобод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10957" y="2958627"/>
            <a:ext cx="1921530" cy="94969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4474" y="3075683"/>
            <a:ext cx="147418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Равенство всех </a:t>
            </a:r>
            <a:br>
              <a:rPr lang="ru-RU" dirty="0"/>
            </a:br>
            <a:r>
              <a:rPr lang="ru-RU" dirty="0"/>
              <a:t>граждан перед </a:t>
            </a:r>
            <a:br>
              <a:rPr lang="ru-RU" dirty="0"/>
            </a:br>
            <a:r>
              <a:rPr lang="ru-RU" dirty="0"/>
              <a:t>законом</a:t>
            </a:r>
          </a:p>
        </p:txBody>
      </p:sp>
      <p:cxnSp>
        <p:nvCxnSpPr>
          <p:cNvPr id="24" name="Скругленная соединительная линия 23"/>
          <p:cNvCxnSpPr>
            <a:stCxn id="29" idx="2"/>
            <a:endCxn id="28" idx="0"/>
          </p:cNvCxnSpPr>
          <p:nvPr/>
        </p:nvCxnSpPr>
        <p:spPr>
          <a:xfrm rot="16200000" flipH="1">
            <a:off x="5255547" y="1522130"/>
            <a:ext cx="781400" cy="20915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9" idx="2"/>
            <a:endCxn id="18" idx="0"/>
          </p:cNvCxnSpPr>
          <p:nvPr/>
        </p:nvCxnSpPr>
        <p:spPr>
          <a:xfrm>
            <a:off x="4568403" y="2177227"/>
            <a:ext cx="3596" cy="78061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«Конституция» Н. М.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1279" y="2958627"/>
            <a:ext cx="1921530" cy="94969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03727" y="3075683"/>
            <a:ext cx="21766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Неприкосновенность </a:t>
            </a:r>
            <a:br>
              <a:rPr lang="ru-RU" dirty="0"/>
            </a:br>
            <a:r>
              <a:rPr lang="ru-RU" dirty="0"/>
              <a:t>личности </a:t>
            </a:r>
            <a:br>
              <a:rPr lang="ru-RU" dirty="0"/>
            </a:br>
            <a:r>
              <a:rPr lang="ru-RU" dirty="0"/>
              <a:t>и собственности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44907" y="3075683"/>
            <a:ext cx="16469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Свобода слова </a:t>
            </a:r>
            <a:br>
              <a:rPr lang="ru-RU" dirty="0"/>
            </a:br>
            <a:r>
              <a:rPr lang="ru-RU" dirty="0"/>
              <a:t>и печати, </a:t>
            </a:r>
            <a:br>
              <a:rPr lang="ru-RU" dirty="0"/>
            </a:br>
            <a:r>
              <a:rPr lang="ru-RU" dirty="0"/>
              <a:t>вероисповедания</a:t>
            </a:r>
          </a:p>
        </p:txBody>
      </p:sp>
    </p:spTree>
    <p:extLst>
      <p:ext uri="{BB962C8B-B14F-4D97-AF65-F5344CB8AC3E}">
        <p14:creationId xmlns:p14="http://schemas.microsoft.com/office/powerpoint/2010/main" val="19222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4" grpId="0"/>
      <p:bldP spid="18" grpId="0" animBg="1"/>
      <p:bldP spid="7" grpId="0"/>
      <p:bldP spid="28" grpId="0" animBg="1"/>
      <p:bldP spid="30" grpId="0"/>
      <p:bldP spid="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0101" y="1744045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3994" y="1744045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526" y="1787069"/>
            <a:ext cx="256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Сохранение за помещиками большей части их земель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73994" y="3245315"/>
            <a:ext cx="6192344" cy="80048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526" y="3383949"/>
            <a:ext cx="583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Превращение крестьян в арендаторов или наёмных работников </a:t>
            </a:r>
            <a:br>
              <a:rPr lang="ru-RU" sz="1400" b="1" dirty="0"/>
            </a:br>
            <a:r>
              <a:rPr lang="ru-RU" sz="1400" b="1" dirty="0"/>
              <a:t>у помещиков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86416"/>
            <a:ext cx="8426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Проект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по отмене </a:t>
            </a:r>
            <a:b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крепостного права</a:t>
            </a:r>
          </a:p>
        </p:txBody>
      </p:sp>
      <p:cxnSp>
        <p:nvCxnSpPr>
          <p:cNvPr id="59" name="Скругленная соединительная линия 58"/>
          <p:cNvCxnSpPr>
            <a:stCxn id="29" idx="0"/>
            <a:endCxn id="17" idx="2"/>
          </p:cNvCxnSpPr>
          <p:nvPr/>
        </p:nvCxnSpPr>
        <p:spPr>
          <a:xfrm rot="16200000" flipV="1">
            <a:off x="3413880" y="2062768"/>
            <a:ext cx="700781" cy="1664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0"/>
            <a:endCxn id="22" idx="2"/>
          </p:cNvCxnSpPr>
          <p:nvPr/>
        </p:nvCxnSpPr>
        <p:spPr>
          <a:xfrm rot="5400000" flipH="1" flipV="1">
            <a:off x="5051933" y="2089029"/>
            <a:ext cx="700781" cy="16117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51388" y="1882680"/>
            <a:ext cx="291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Наделение крестьян </a:t>
            </a:r>
            <a:br>
              <a:rPr lang="ru-RU" sz="1400" dirty="0"/>
            </a:br>
            <a:r>
              <a:rPr lang="ru-RU" sz="1400" dirty="0"/>
              <a:t>2 десятинами земли на душу</a:t>
            </a:r>
          </a:p>
        </p:txBody>
      </p:sp>
    </p:spTree>
    <p:extLst>
      <p:ext uri="{BB962C8B-B14F-4D97-AF65-F5344CB8AC3E}">
        <p14:creationId xmlns:p14="http://schemas.microsoft.com/office/powerpoint/2010/main" val="18829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" grpId="0"/>
      <p:bldP spid="29" grpId="0" animBg="1"/>
      <p:bldP spid="6" grpId="0"/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45120"/>
            <a:ext cx="49149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Н. М. Муравьёв выступал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против создания унитарного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государства в России.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084" y="675397"/>
            <a:ext cx="2968947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программа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Муравьёва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380435"/>
            <a:ext cx="43924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федерации, состоящей из 13 «держав» и двух областей.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874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6109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567590"/>
            <a:ext cx="4488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Разделение России на «державы» по национальному признаку.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34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27327"/>
            <a:ext cx="41248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Наделение каждой «державы» своей столицей.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2669" y="1304062"/>
            <a:ext cx="2333407" cy="33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Ð°ÑÑÐ¸Ð½ÐºÐ¸ Ð¿Ð¾ Ð·Ð°Ð¿ÑÐ¾ÑÑ Ð¡Ð¾ÑÐ· Ð±Ð»Ð°Ð³Ð¾Ð´ÐµÐ½ÑÑÐ²Ð¸Ñ 18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rtlib.ru/objects/gallery_465/artlib_gallery-232698-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2032"/>
            <a:ext cx="9144001" cy="5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2210" y="965104"/>
            <a:ext cx="11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Вид Тифлиса </a:t>
            </a:r>
            <a:br>
              <a:rPr lang="en-US" sz="1200" dirty="0"/>
            </a:br>
            <a:r>
              <a:rPr lang="ru-RU" sz="1200" dirty="0"/>
              <a:t>в середине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XIX</a:t>
            </a:r>
            <a:r>
              <a:rPr lang="ru-RU" sz="1200" dirty="0"/>
              <a:t> века </a:t>
            </a:r>
          </a:p>
        </p:txBody>
      </p:sp>
    </p:spTree>
    <p:extLst>
      <p:ext uri="{BB962C8B-B14F-4D97-AF65-F5344CB8AC3E}">
        <p14:creationId xmlns:p14="http://schemas.microsoft.com/office/powerpoint/2010/main" val="5331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92455" y="2207490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2734" y="2339957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Создание двухпалатных парламентов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2453" y="2847994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453" y="1582248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5667" y="2980461"/>
            <a:ext cx="2574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Палата выборных депутатов (нижняя палата)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667" y="1714715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Державная дума </a:t>
            </a:r>
            <a:br>
              <a:rPr lang="ru-RU" sz="1400" b="1" dirty="0"/>
            </a:br>
            <a:r>
              <a:rPr lang="ru-RU" sz="1400" b="1" dirty="0"/>
              <a:t>(верхняя палата) 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20" idx="1"/>
          </p:cNvCxnSpPr>
          <p:nvPr/>
        </p:nvCxnSpPr>
        <p:spPr>
          <a:xfrm flipV="1">
            <a:off x="4380383" y="1976325"/>
            <a:ext cx="41528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7" idx="3"/>
            <a:endCxn id="13" idx="1"/>
          </p:cNvCxnSpPr>
          <p:nvPr/>
        </p:nvCxnSpPr>
        <p:spPr>
          <a:xfrm>
            <a:off x="4380383" y="2601567"/>
            <a:ext cx="402070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Законодательная власть в «державах»</a:t>
            </a:r>
          </a:p>
        </p:txBody>
      </p:sp>
    </p:spTree>
    <p:extLst>
      <p:ext uri="{BB962C8B-B14F-4D97-AF65-F5344CB8AC3E}">
        <p14:creationId xmlns:p14="http://schemas.microsoft.com/office/powerpoint/2010/main" val="18799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3" grpId="0" animBg="1"/>
      <p:bldP spid="14" grpId="0" animBg="1"/>
      <p:bldP spid="19" grpId="0"/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45120"/>
            <a:ext cx="49149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Исполнительная власть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«державах» передавалась «державному правителю».</a:t>
            </a:r>
          </a:p>
        </p:txBody>
      </p:sp>
      <p:pic>
        <p:nvPicPr>
          <p:cNvPr id="7" name="Picture 2" descr="Bestuzhev Alexandr Alexandr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081" y="675397"/>
            <a:ext cx="2968949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Национальные тайные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организации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4223151"/>
            <a:ext cx="35202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«Патриотическое общество» в Польше.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742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9550" y="35621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9550" y="4223151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«Общество соединённых славян»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на Юге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65" y="1132600"/>
            <a:ext cx="2666075" cy="28783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203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221" y="437803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  <a:latin typeface="Merriweather" panose="00000500000000000000" pitchFamily="2" charset="-52"/>
              </a:rPr>
              <a:t>А. И. Борисов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4251" y="4378038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  <a:latin typeface="Merriweather" panose="00000500000000000000" pitchFamily="2" charset="-52"/>
              </a:rPr>
              <a:t>П. И. Борисов</a:t>
            </a:r>
          </a:p>
        </p:txBody>
      </p:sp>
      <p:pic>
        <p:nvPicPr>
          <p:cNvPr id="11" name="Picture 6" descr="13 Borisov Petr Ivan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028" y="418931"/>
            <a:ext cx="3182281" cy="3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 Borisov Andrei Ivanovic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217" y="418931"/>
            <a:ext cx="3165396" cy="3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0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70303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Основную задачу общества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Борисовы видели в создании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сильной демократической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«Славянской федерации».</a:t>
            </a:r>
          </a:p>
        </p:txBody>
      </p:sp>
      <p:pic>
        <p:nvPicPr>
          <p:cNvPr id="9" name="Picture 2" descr="https://upload.wikimedia.org/wikipedia/commons/thumb/0/05/%D0%9F%D0%B5%D1%82%D1%80%D0%BE_%D0%86%D0%B2%D0%B0%D0%BD%D0%BE%D0%B2%D0%B8%D1%87_%D0%91%D0%BE%D1%80%D0%B8%D1%81%D0%BE%D0%B2.jpg/800px-%D0%9F%D0%B5%D1%82%D1%80%D0%BE_%D0%86%D0%B2%D0%B0%D0%BD%D0%BE%D0%B2%D0%B8%D1%87_%D0%91%D0%BE%D1%80%D0%B8%D1%81%D0%BE%D0%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45630" y="675397"/>
            <a:ext cx="3019647" cy="38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4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/>
          <a:stretch/>
        </p:blipFill>
        <p:spPr>
          <a:xfrm>
            <a:off x="-44244" y="-14514"/>
            <a:ext cx="9652702" cy="53485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200" y="-30480"/>
            <a:ext cx="7517480" cy="4056568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5949994" y="1089065"/>
            <a:ext cx="1284045" cy="512455"/>
          </a:xfrm>
          <a:prstGeom prst="wedgeRectCallout">
            <a:avLst>
              <a:gd name="adj1" fmla="val -22684"/>
              <a:gd name="adj2" fmla="val 359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Россия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635237" y="-1152765"/>
            <a:ext cx="8603071" cy="5166821"/>
          </a:xfrm>
          <a:custGeom>
            <a:avLst/>
            <a:gdLst>
              <a:gd name="connsiteX0" fmla="*/ 955145 w 8566107"/>
              <a:gd name="connsiteY0" fmla="*/ 81116 h 4232060"/>
              <a:gd name="connsiteX1" fmla="*/ 1161623 w 8566107"/>
              <a:gd name="connsiteY1" fmla="*/ 228600 h 4232060"/>
              <a:gd name="connsiteX2" fmla="*/ 1154248 w 8566107"/>
              <a:gd name="connsiteY2" fmla="*/ 412954 h 4232060"/>
              <a:gd name="connsiteX3" fmla="*/ 1191119 w 8566107"/>
              <a:gd name="connsiteY3" fmla="*/ 501445 h 4232060"/>
              <a:gd name="connsiteX4" fmla="*/ 1294358 w 8566107"/>
              <a:gd name="connsiteY4" fmla="*/ 619432 h 4232060"/>
              <a:gd name="connsiteX5" fmla="*/ 1191119 w 8566107"/>
              <a:gd name="connsiteY5" fmla="*/ 789038 h 4232060"/>
              <a:gd name="connsiteX6" fmla="*/ 1021513 w 8566107"/>
              <a:gd name="connsiteY6" fmla="*/ 862780 h 4232060"/>
              <a:gd name="connsiteX7" fmla="*/ 910900 w 8566107"/>
              <a:gd name="connsiteY7" fmla="*/ 943896 h 4232060"/>
              <a:gd name="connsiteX8" fmla="*/ 896152 w 8566107"/>
              <a:gd name="connsiteY8" fmla="*/ 1061883 h 4232060"/>
              <a:gd name="connsiteX9" fmla="*/ 896152 w 8566107"/>
              <a:gd name="connsiteY9" fmla="*/ 1290483 h 4232060"/>
              <a:gd name="connsiteX10" fmla="*/ 969894 w 8566107"/>
              <a:gd name="connsiteY10" fmla="*/ 1408471 h 4232060"/>
              <a:gd name="connsiteX11" fmla="*/ 1124752 w 8566107"/>
              <a:gd name="connsiteY11" fmla="*/ 1460090 h 4232060"/>
              <a:gd name="connsiteX12" fmla="*/ 1397597 w 8566107"/>
              <a:gd name="connsiteY12" fmla="*/ 1349477 h 4232060"/>
              <a:gd name="connsiteX13" fmla="*/ 1640945 w 8566107"/>
              <a:gd name="connsiteY13" fmla="*/ 1356851 h 4232060"/>
              <a:gd name="connsiteX14" fmla="*/ 1626197 w 8566107"/>
              <a:gd name="connsiteY14" fmla="*/ 1496961 h 4232060"/>
              <a:gd name="connsiteX15" fmla="*/ 1368100 w 8566107"/>
              <a:gd name="connsiteY15" fmla="*/ 1526458 h 4232060"/>
              <a:gd name="connsiteX16" fmla="*/ 1132126 w 8566107"/>
              <a:gd name="connsiteY16" fmla="*/ 1533832 h 4232060"/>
              <a:gd name="connsiteX17" fmla="*/ 1095255 w 8566107"/>
              <a:gd name="connsiteY17" fmla="*/ 1600200 h 4232060"/>
              <a:gd name="connsiteX18" fmla="*/ 1139500 w 8566107"/>
              <a:gd name="connsiteY18" fmla="*/ 1666567 h 4232060"/>
              <a:gd name="connsiteX19" fmla="*/ 1191119 w 8566107"/>
              <a:gd name="connsiteY19" fmla="*/ 1858296 h 4232060"/>
              <a:gd name="connsiteX20" fmla="*/ 1036261 w 8566107"/>
              <a:gd name="connsiteY20" fmla="*/ 1814051 h 4232060"/>
              <a:gd name="connsiteX21" fmla="*/ 859281 w 8566107"/>
              <a:gd name="connsiteY21" fmla="*/ 1821425 h 4232060"/>
              <a:gd name="connsiteX22" fmla="*/ 896152 w 8566107"/>
              <a:gd name="connsiteY22" fmla="*/ 1946787 h 4232060"/>
              <a:gd name="connsiteX23" fmla="*/ 859281 w 8566107"/>
              <a:gd name="connsiteY23" fmla="*/ 2072148 h 4232060"/>
              <a:gd name="connsiteX24" fmla="*/ 770790 w 8566107"/>
              <a:gd name="connsiteY24" fmla="*/ 2182761 h 4232060"/>
              <a:gd name="connsiteX25" fmla="*/ 608558 w 8566107"/>
              <a:gd name="connsiteY25" fmla="*/ 2190135 h 4232060"/>
              <a:gd name="connsiteX26" fmla="*/ 379958 w 8566107"/>
              <a:gd name="connsiteY26" fmla="*/ 2234380 h 4232060"/>
              <a:gd name="connsiteX27" fmla="*/ 232474 w 8566107"/>
              <a:gd name="connsiteY27" fmla="*/ 2337619 h 4232060"/>
              <a:gd name="connsiteX28" fmla="*/ 225100 w 8566107"/>
              <a:gd name="connsiteY28" fmla="*/ 2521974 h 4232060"/>
              <a:gd name="connsiteX29" fmla="*/ 284094 w 8566107"/>
              <a:gd name="connsiteY29" fmla="*/ 2669458 h 4232060"/>
              <a:gd name="connsiteX30" fmla="*/ 70242 w 8566107"/>
              <a:gd name="connsiteY30" fmla="*/ 2728451 h 4232060"/>
              <a:gd name="connsiteX31" fmla="*/ 3874 w 8566107"/>
              <a:gd name="connsiteY31" fmla="*/ 2846438 h 4232060"/>
              <a:gd name="connsiteX32" fmla="*/ 166106 w 8566107"/>
              <a:gd name="connsiteY32" fmla="*/ 2993922 h 4232060"/>
              <a:gd name="connsiteX33" fmla="*/ 343087 w 8566107"/>
              <a:gd name="connsiteY33" fmla="*/ 3001296 h 4232060"/>
              <a:gd name="connsiteX34" fmla="*/ 453700 w 8566107"/>
              <a:gd name="connsiteY34" fmla="*/ 3119283 h 4232060"/>
              <a:gd name="connsiteX35" fmla="*/ 284094 w 8566107"/>
              <a:gd name="connsiteY35" fmla="*/ 3362632 h 4232060"/>
              <a:gd name="connsiteX36" fmla="*/ 143984 w 8566107"/>
              <a:gd name="connsiteY36" fmla="*/ 3355258 h 4232060"/>
              <a:gd name="connsiteX37" fmla="*/ 166106 w 8566107"/>
              <a:gd name="connsiteY37" fmla="*/ 3480619 h 4232060"/>
              <a:gd name="connsiteX38" fmla="*/ 379958 w 8566107"/>
              <a:gd name="connsiteY38" fmla="*/ 3598606 h 4232060"/>
              <a:gd name="connsiteX39" fmla="*/ 608558 w 8566107"/>
              <a:gd name="connsiteY39" fmla="*/ 3716593 h 4232060"/>
              <a:gd name="connsiteX40" fmla="*/ 785539 w 8566107"/>
              <a:gd name="connsiteY40" fmla="*/ 3642851 h 4232060"/>
              <a:gd name="connsiteX41" fmla="*/ 851906 w 8566107"/>
              <a:gd name="connsiteY41" fmla="*/ 3738716 h 4232060"/>
              <a:gd name="connsiteX42" fmla="*/ 992016 w 8566107"/>
              <a:gd name="connsiteY42" fmla="*/ 3790335 h 4232060"/>
              <a:gd name="connsiteX43" fmla="*/ 1065758 w 8566107"/>
              <a:gd name="connsiteY43" fmla="*/ 3598606 h 4232060"/>
              <a:gd name="connsiteX44" fmla="*/ 1250113 w 8566107"/>
              <a:gd name="connsiteY44" fmla="*/ 3605980 h 4232060"/>
              <a:gd name="connsiteX45" fmla="*/ 1515584 w 8566107"/>
              <a:gd name="connsiteY45" fmla="*/ 3605980 h 4232060"/>
              <a:gd name="connsiteX46" fmla="*/ 1670442 w 8566107"/>
              <a:gd name="connsiteY46" fmla="*/ 3576483 h 4232060"/>
              <a:gd name="connsiteX47" fmla="*/ 1714687 w 8566107"/>
              <a:gd name="connsiteY47" fmla="*/ 3443748 h 4232060"/>
              <a:gd name="connsiteX48" fmla="*/ 1854797 w 8566107"/>
              <a:gd name="connsiteY48" fmla="*/ 3296264 h 4232060"/>
              <a:gd name="connsiteX49" fmla="*/ 2061274 w 8566107"/>
              <a:gd name="connsiteY49" fmla="*/ 3377380 h 4232060"/>
              <a:gd name="connsiteX50" fmla="*/ 2053900 w 8566107"/>
              <a:gd name="connsiteY50" fmla="*/ 3502742 h 4232060"/>
              <a:gd name="connsiteX51" fmla="*/ 2164513 w 8566107"/>
              <a:gd name="connsiteY51" fmla="*/ 3569109 h 4232060"/>
              <a:gd name="connsiteX52" fmla="*/ 2282500 w 8566107"/>
              <a:gd name="connsiteY52" fmla="*/ 3502742 h 4232060"/>
              <a:gd name="connsiteX53" fmla="*/ 2341494 w 8566107"/>
              <a:gd name="connsiteY53" fmla="*/ 3311012 h 4232060"/>
              <a:gd name="connsiteX54" fmla="*/ 2570094 w 8566107"/>
              <a:gd name="connsiteY54" fmla="*/ 3222522 h 4232060"/>
              <a:gd name="connsiteX55" fmla="*/ 2577468 w 8566107"/>
              <a:gd name="connsiteY55" fmla="*/ 3384754 h 4232060"/>
              <a:gd name="connsiteX56" fmla="*/ 2806068 w 8566107"/>
              <a:gd name="connsiteY56" fmla="*/ 3731342 h 4232060"/>
              <a:gd name="connsiteX57" fmla="*/ 2990423 w 8566107"/>
              <a:gd name="connsiteY57" fmla="*/ 3930445 h 4232060"/>
              <a:gd name="connsiteX58" fmla="*/ 3270642 w 8566107"/>
              <a:gd name="connsiteY58" fmla="*/ 4166419 h 4232060"/>
              <a:gd name="connsiteX59" fmla="*/ 3587732 w 8566107"/>
              <a:gd name="connsiteY59" fmla="*/ 4225412 h 4232060"/>
              <a:gd name="connsiteX60" fmla="*/ 3727842 w 8566107"/>
              <a:gd name="connsiteY60" fmla="*/ 4041058 h 4232060"/>
              <a:gd name="connsiteX61" fmla="*/ 3550861 w 8566107"/>
              <a:gd name="connsiteY61" fmla="*/ 3760838 h 4232060"/>
              <a:gd name="connsiteX62" fmla="*/ 3506616 w 8566107"/>
              <a:gd name="connsiteY62" fmla="*/ 3480619 h 4232060"/>
              <a:gd name="connsiteX63" fmla="*/ 3794210 w 8566107"/>
              <a:gd name="connsiteY63" fmla="*/ 3266767 h 4232060"/>
              <a:gd name="connsiteX64" fmla="*/ 4081803 w 8566107"/>
              <a:gd name="connsiteY64" fmla="*/ 3288890 h 4232060"/>
              <a:gd name="connsiteX65" fmla="*/ 3912197 w 8566107"/>
              <a:gd name="connsiteY65" fmla="*/ 3436374 h 4232060"/>
              <a:gd name="connsiteX66" fmla="*/ 3749964 w 8566107"/>
              <a:gd name="connsiteY66" fmla="*/ 3532238 h 4232060"/>
              <a:gd name="connsiteX67" fmla="*/ 3993313 w 8566107"/>
              <a:gd name="connsiteY67" fmla="*/ 3723967 h 4232060"/>
              <a:gd name="connsiteX68" fmla="*/ 4111300 w 8566107"/>
              <a:gd name="connsiteY68" fmla="*/ 3878825 h 4232060"/>
              <a:gd name="connsiteX69" fmla="*/ 4369397 w 8566107"/>
              <a:gd name="connsiteY69" fmla="*/ 3900948 h 4232060"/>
              <a:gd name="connsiteX70" fmla="*/ 4391519 w 8566107"/>
              <a:gd name="connsiteY70" fmla="*/ 3539612 h 4232060"/>
              <a:gd name="connsiteX71" fmla="*/ 4767603 w 8566107"/>
              <a:gd name="connsiteY71" fmla="*/ 3104535 h 4232060"/>
              <a:gd name="connsiteX72" fmla="*/ 5726248 w 8566107"/>
              <a:gd name="connsiteY72" fmla="*/ 2934929 h 4232060"/>
              <a:gd name="connsiteX73" fmla="*/ 6294061 w 8566107"/>
              <a:gd name="connsiteY73" fmla="*/ 3229896 h 4232060"/>
              <a:gd name="connsiteX74" fmla="*/ 7046229 w 8566107"/>
              <a:gd name="connsiteY74" fmla="*/ 3274142 h 4232060"/>
              <a:gd name="connsiteX75" fmla="*/ 7348571 w 8566107"/>
              <a:gd name="connsiteY75" fmla="*/ 3119283 h 4232060"/>
              <a:gd name="connsiteX76" fmla="*/ 8557939 w 8566107"/>
              <a:gd name="connsiteY76" fmla="*/ 2617838 h 4232060"/>
              <a:gd name="connsiteX77" fmla="*/ 6677519 w 8566107"/>
              <a:gd name="connsiteY77" fmla="*/ 0 h 4232060"/>
              <a:gd name="connsiteX78" fmla="*/ 6677519 w 8566107"/>
              <a:gd name="connsiteY78" fmla="*/ 0 h 4232060"/>
              <a:gd name="connsiteX0" fmla="*/ 955145 w 8566107"/>
              <a:gd name="connsiteY0" fmla="*/ 301781 h 4452725"/>
              <a:gd name="connsiteX1" fmla="*/ 1161623 w 8566107"/>
              <a:gd name="connsiteY1" fmla="*/ 449265 h 4452725"/>
              <a:gd name="connsiteX2" fmla="*/ 1154248 w 8566107"/>
              <a:gd name="connsiteY2" fmla="*/ 633619 h 4452725"/>
              <a:gd name="connsiteX3" fmla="*/ 1191119 w 8566107"/>
              <a:gd name="connsiteY3" fmla="*/ 722110 h 4452725"/>
              <a:gd name="connsiteX4" fmla="*/ 1294358 w 8566107"/>
              <a:gd name="connsiteY4" fmla="*/ 840097 h 4452725"/>
              <a:gd name="connsiteX5" fmla="*/ 1191119 w 8566107"/>
              <a:gd name="connsiteY5" fmla="*/ 1009703 h 4452725"/>
              <a:gd name="connsiteX6" fmla="*/ 1021513 w 8566107"/>
              <a:gd name="connsiteY6" fmla="*/ 1083445 h 4452725"/>
              <a:gd name="connsiteX7" fmla="*/ 910900 w 8566107"/>
              <a:gd name="connsiteY7" fmla="*/ 1164561 h 4452725"/>
              <a:gd name="connsiteX8" fmla="*/ 896152 w 8566107"/>
              <a:gd name="connsiteY8" fmla="*/ 1282548 h 4452725"/>
              <a:gd name="connsiteX9" fmla="*/ 896152 w 8566107"/>
              <a:gd name="connsiteY9" fmla="*/ 1511148 h 4452725"/>
              <a:gd name="connsiteX10" fmla="*/ 969894 w 8566107"/>
              <a:gd name="connsiteY10" fmla="*/ 1629136 h 4452725"/>
              <a:gd name="connsiteX11" fmla="*/ 1124752 w 8566107"/>
              <a:gd name="connsiteY11" fmla="*/ 1680755 h 4452725"/>
              <a:gd name="connsiteX12" fmla="*/ 1397597 w 8566107"/>
              <a:gd name="connsiteY12" fmla="*/ 1570142 h 4452725"/>
              <a:gd name="connsiteX13" fmla="*/ 1640945 w 8566107"/>
              <a:gd name="connsiteY13" fmla="*/ 1577516 h 4452725"/>
              <a:gd name="connsiteX14" fmla="*/ 1626197 w 8566107"/>
              <a:gd name="connsiteY14" fmla="*/ 1717626 h 4452725"/>
              <a:gd name="connsiteX15" fmla="*/ 1368100 w 8566107"/>
              <a:gd name="connsiteY15" fmla="*/ 1747123 h 4452725"/>
              <a:gd name="connsiteX16" fmla="*/ 1132126 w 8566107"/>
              <a:gd name="connsiteY16" fmla="*/ 1754497 h 4452725"/>
              <a:gd name="connsiteX17" fmla="*/ 1095255 w 8566107"/>
              <a:gd name="connsiteY17" fmla="*/ 1820865 h 4452725"/>
              <a:gd name="connsiteX18" fmla="*/ 1139500 w 8566107"/>
              <a:gd name="connsiteY18" fmla="*/ 1887232 h 4452725"/>
              <a:gd name="connsiteX19" fmla="*/ 1191119 w 8566107"/>
              <a:gd name="connsiteY19" fmla="*/ 2078961 h 4452725"/>
              <a:gd name="connsiteX20" fmla="*/ 1036261 w 8566107"/>
              <a:gd name="connsiteY20" fmla="*/ 2034716 h 4452725"/>
              <a:gd name="connsiteX21" fmla="*/ 859281 w 8566107"/>
              <a:gd name="connsiteY21" fmla="*/ 2042090 h 4452725"/>
              <a:gd name="connsiteX22" fmla="*/ 896152 w 8566107"/>
              <a:gd name="connsiteY22" fmla="*/ 2167452 h 4452725"/>
              <a:gd name="connsiteX23" fmla="*/ 859281 w 8566107"/>
              <a:gd name="connsiteY23" fmla="*/ 2292813 h 4452725"/>
              <a:gd name="connsiteX24" fmla="*/ 770790 w 8566107"/>
              <a:gd name="connsiteY24" fmla="*/ 2403426 h 4452725"/>
              <a:gd name="connsiteX25" fmla="*/ 608558 w 8566107"/>
              <a:gd name="connsiteY25" fmla="*/ 2410800 h 4452725"/>
              <a:gd name="connsiteX26" fmla="*/ 379958 w 8566107"/>
              <a:gd name="connsiteY26" fmla="*/ 2455045 h 4452725"/>
              <a:gd name="connsiteX27" fmla="*/ 232474 w 8566107"/>
              <a:gd name="connsiteY27" fmla="*/ 2558284 h 4452725"/>
              <a:gd name="connsiteX28" fmla="*/ 225100 w 8566107"/>
              <a:gd name="connsiteY28" fmla="*/ 2742639 h 4452725"/>
              <a:gd name="connsiteX29" fmla="*/ 284094 w 8566107"/>
              <a:gd name="connsiteY29" fmla="*/ 2890123 h 4452725"/>
              <a:gd name="connsiteX30" fmla="*/ 70242 w 8566107"/>
              <a:gd name="connsiteY30" fmla="*/ 2949116 h 4452725"/>
              <a:gd name="connsiteX31" fmla="*/ 3874 w 8566107"/>
              <a:gd name="connsiteY31" fmla="*/ 3067103 h 4452725"/>
              <a:gd name="connsiteX32" fmla="*/ 166106 w 8566107"/>
              <a:gd name="connsiteY32" fmla="*/ 3214587 h 4452725"/>
              <a:gd name="connsiteX33" fmla="*/ 343087 w 8566107"/>
              <a:gd name="connsiteY33" fmla="*/ 3221961 h 4452725"/>
              <a:gd name="connsiteX34" fmla="*/ 453700 w 8566107"/>
              <a:gd name="connsiteY34" fmla="*/ 3339948 h 4452725"/>
              <a:gd name="connsiteX35" fmla="*/ 284094 w 8566107"/>
              <a:gd name="connsiteY35" fmla="*/ 3583297 h 4452725"/>
              <a:gd name="connsiteX36" fmla="*/ 143984 w 8566107"/>
              <a:gd name="connsiteY36" fmla="*/ 3575923 h 4452725"/>
              <a:gd name="connsiteX37" fmla="*/ 166106 w 8566107"/>
              <a:gd name="connsiteY37" fmla="*/ 3701284 h 4452725"/>
              <a:gd name="connsiteX38" fmla="*/ 379958 w 8566107"/>
              <a:gd name="connsiteY38" fmla="*/ 3819271 h 4452725"/>
              <a:gd name="connsiteX39" fmla="*/ 608558 w 8566107"/>
              <a:gd name="connsiteY39" fmla="*/ 3937258 h 4452725"/>
              <a:gd name="connsiteX40" fmla="*/ 785539 w 8566107"/>
              <a:gd name="connsiteY40" fmla="*/ 3863516 h 4452725"/>
              <a:gd name="connsiteX41" fmla="*/ 851906 w 8566107"/>
              <a:gd name="connsiteY41" fmla="*/ 3959381 h 4452725"/>
              <a:gd name="connsiteX42" fmla="*/ 992016 w 8566107"/>
              <a:gd name="connsiteY42" fmla="*/ 4011000 h 4452725"/>
              <a:gd name="connsiteX43" fmla="*/ 1065758 w 8566107"/>
              <a:gd name="connsiteY43" fmla="*/ 3819271 h 4452725"/>
              <a:gd name="connsiteX44" fmla="*/ 1250113 w 8566107"/>
              <a:gd name="connsiteY44" fmla="*/ 3826645 h 4452725"/>
              <a:gd name="connsiteX45" fmla="*/ 1515584 w 8566107"/>
              <a:gd name="connsiteY45" fmla="*/ 3826645 h 4452725"/>
              <a:gd name="connsiteX46" fmla="*/ 1670442 w 8566107"/>
              <a:gd name="connsiteY46" fmla="*/ 3797148 h 4452725"/>
              <a:gd name="connsiteX47" fmla="*/ 1714687 w 8566107"/>
              <a:gd name="connsiteY47" fmla="*/ 3664413 h 4452725"/>
              <a:gd name="connsiteX48" fmla="*/ 1854797 w 8566107"/>
              <a:gd name="connsiteY48" fmla="*/ 3516929 h 4452725"/>
              <a:gd name="connsiteX49" fmla="*/ 2061274 w 8566107"/>
              <a:gd name="connsiteY49" fmla="*/ 3598045 h 4452725"/>
              <a:gd name="connsiteX50" fmla="*/ 2053900 w 8566107"/>
              <a:gd name="connsiteY50" fmla="*/ 3723407 h 4452725"/>
              <a:gd name="connsiteX51" fmla="*/ 2164513 w 8566107"/>
              <a:gd name="connsiteY51" fmla="*/ 3789774 h 4452725"/>
              <a:gd name="connsiteX52" fmla="*/ 2282500 w 8566107"/>
              <a:gd name="connsiteY52" fmla="*/ 3723407 h 4452725"/>
              <a:gd name="connsiteX53" fmla="*/ 2341494 w 8566107"/>
              <a:gd name="connsiteY53" fmla="*/ 3531677 h 4452725"/>
              <a:gd name="connsiteX54" fmla="*/ 2570094 w 8566107"/>
              <a:gd name="connsiteY54" fmla="*/ 3443187 h 4452725"/>
              <a:gd name="connsiteX55" fmla="*/ 2577468 w 8566107"/>
              <a:gd name="connsiteY55" fmla="*/ 3605419 h 4452725"/>
              <a:gd name="connsiteX56" fmla="*/ 2806068 w 8566107"/>
              <a:gd name="connsiteY56" fmla="*/ 3952007 h 4452725"/>
              <a:gd name="connsiteX57" fmla="*/ 2990423 w 8566107"/>
              <a:gd name="connsiteY57" fmla="*/ 4151110 h 4452725"/>
              <a:gd name="connsiteX58" fmla="*/ 3270642 w 8566107"/>
              <a:gd name="connsiteY58" fmla="*/ 4387084 h 4452725"/>
              <a:gd name="connsiteX59" fmla="*/ 3587732 w 8566107"/>
              <a:gd name="connsiteY59" fmla="*/ 4446077 h 4452725"/>
              <a:gd name="connsiteX60" fmla="*/ 3727842 w 8566107"/>
              <a:gd name="connsiteY60" fmla="*/ 4261723 h 4452725"/>
              <a:gd name="connsiteX61" fmla="*/ 3550861 w 8566107"/>
              <a:gd name="connsiteY61" fmla="*/ 3981503 h 4452725"/>
              <a:gd name="connsiteX62" fmla="*/ 3506616 w 8566107"/>
              <a:gd name="connsiteY62" fmla="*/ 3701284 h 4452725"/>
              <a:gd name="connsiteX63" fmla="*/ 3794210 w 8566107"/>
              <a:gd name="connsiteY63" fmla="*/ 3487432 h 4452725"/>
              <a:gd name="connsiteX64" fmla="*/ 4081803 w 8566107"/>
              <a:gd name="connsiteY64" fmla="*/ 3509555 h 4452725"/>
              <a:gd name="connsiteX65" fmla="*/ 3912197 w 8566107"/>
              <a:gd name="connsiteY65" fmla="*/ 3657039 h 4452725"/>
              <a:gd name="connsiteX66" fmla="*/ 3749964 w 8566107"/>
              <a:gd name="connsiteY66" fmla="*/ 3752903 h 4452725"/>
              <a:gd name="connsiteX67" fmla="*/ 3993313 w 8566107"/>
              <a:gd name="connsiteY67" fmla="*/ 3944632 h 4452725"/>
              <a:gd name="connsiteX68" fmla="*/ 4111300 w 8566107"/>
              <a:gd name="connsiteY68" fmla="*/ 4099490 h 4452725"/>
              <a:gd name="connsiteX69" fmla="*/ 4369397 w 8566107"/>
              <a:gd name="connsiteY69" fmla="*/ 4121613 h 4452725"/>
              <a:gd name="connsiteX70" fmla="*/ 4391519 w 8566107"/>
              <a:gd name="connsiteY70" fmla="*/ 3760277 h 4452725"/>
              <a:gd name="connsiteX71" fmla="*/ 4767603 w 8566107"/>
              <a:gd name="connsiteY71" fmla="*/ 3325200 h 4452725"/>
              <a:gd name="connsiteX72" fmla="*/ 5726248 w 8566107"/>
              <a:gd name="connsiteY72" fmla="*/ 3155594 h 4452725"/>
              <a:gd name="connsiteX73" fmla="*/ 6294061 w 8566107"/>
              <a:gd name="connsiteY73" fmla="*/ 3450561 h 4452725"/>
              <a:gd name="connsiteX74" fmla="*/ 7046229 w 8566107"/>
              <a:gd name="connsiteY74" fmla="*/ 3494807 h 4452725"/>
              <a:gd name="connsiteX75" fmla="*/ 7348571 w 8566107"/>
              <a:gd name="connsiteY75" fmla="*/ 3339948 h 4452725"/>
              <a:gd name="connsiteX76" fmla="*/ 8557939 w 8566107"/>
              <a:gd name="connsiteY76" fmla="*/ 2838503 h 4452725"/>
              <a:gd name="connsiteX77" fmla="*/ 6677519 w 8566107"/>
              <a:gd name="connsiteY77" fmla="*/ 220665 h 4452725"/>
              <a:gd name="connsiteX78" fmla="*/ 3587732 w 8566107"/>
              <a:gd name="connsiteY78" fmla="*/ 124800 h 4452725"/>
              <a:gd name="connsiteX0" fmla="*/ 955145 w 8566107"/>
              <a:gd name="connsiteY0" fmla="*/ 266141 h 4417085"/>
              <a:gd name="connsiteX1" fmla="*/ 1161623 w 8566107"/>
              <a:gd name="connsiteY1" fmla="*/ 413625 h 4417085"/>
              <a:gd name="connsiteX2" fmla="*/ 1154248 w 8566107"/>
              <a:gd name="connsiteY2" fmla="*/ 597979 h 4417085"/>
              <a:gd name="connsiteX3" fmla="*/ 1191119 w 8566107"/>
              <a:gd name="connsiteY3" fmla="*/ 686470 h 4417085"/>
              <a:gd name="connsiteX4" fmla="*/ 1294358 w 8566107"/>
              <a:gd name="connsiteY4" fmla="*/ 804457 h 4417085"/>
              <a:gd name="connsiteX5" fmla="*/ 1191119 w 8566107"/>
              <a:gd name="connsiteY5" fmla="*/ 974063 h 4417085"/>
              <a:gd name="connsiteX6" fmla="*/ 1021513 w 8566107"/>
              <a:gd name="connsiteY6" fmla="*/ 1047805 h 4417085"/>
              <a:gd name="connsiteX7" fmla="*/ 910900 w 8566107"/>
              <a:gd name="connsiteY7" fmla="*/ 1128921 h 4417085"/>
              <a:gd name="connsiteX8" fmla="*/ 896152 w 8566107"/>
              <a:gd name="connsiteY8" fmla="*/ 1246908 h 4417085"/>
              <a:gd name="connsiteX9" fmla="*/ 896152 w 8566107"/>
              <a:gd name="connsiteY9" fmla="*/ 1475508 h 4417085"/>
              <a:gd name="connsiteX10" fmla="*/ 969894 w 8566107"/>
              <a:gd name="connsiteY10" fmla="*/ 1593496 h 4417085"/>
              <a:gd name="connsiteX11" fmla="*/ 1124752 w 8566107"/>
              <a:gd name="connsiteY11" fmla="*/ 1645115 h 4417085"/>
              <a:gd name="connsiteX12" fmla="*/ 1397597 w 8566107"/>
              <a:gd name="connsiteY12" fmla="*/ 1534502 h 4417085"/>
              <a:gd name="connsiteX13" fmla="*/ 1640945 w 8566107"/>
              <a:gd name="connsiteY13" fmla="*/ 1541876 h 4417085"/>
              <a:gd name="connsiteX14" fmla="*/ 1626197 w 8566107"/>
              <a:gd name="connsiteY14" fmla="*/ 1681986 h 4417085"/>
              <a:gd name="connsiteX15" fmla="*/ 1368100 w 8566107"/>
              <a:gd name="connsiteY15" fmla="*/ 1711483 h 4417085"/>
              <a:gd name="connsiteX16" fmla="*/ 1132126 w 8566107"/>
              <a:gd name="connsiteY16" fmla="*/ 1718857 h 4417085"/>
              <a:gd name="connsiteX17" fmla="*/ 1095255 w 8566107"/>
              <a:gd name="connsiteY17" fmla="*/ 1785225 h 4417085"/>
              <a:gd name="connsiteX18" fmla="*/ 1139500 w 8566107"/>
              <a:gd name="connsiteY18" fmla="*/ 1851592 h 4417085"/>
              <a:gd name="connsiteX19" fmla="*/ 1191119 w 8566107"/>
              <a:gd name="connsiteY19" fmla="*/ 2043321 h 4417085"/>
              <a:gd name="connsiteX20" fmla="*/ 1036261 w 8566107"/>
              <a:gd name="connsiteY20" fmla="*/ 1999076 h 4417085"/>
              <a:gd name="connsiteX21" fmla="*/ 859281 w 8566107"/>
              <a:gd name="connsiteY21" fmla="*/ 2006450 h 4417085"/>
              <a:gd name="connsiteX22" fmla="*/ 896152 w 8566107"/>
              <a:gd name="connsiteY22" fmla="*/ 2131812 h 4417085"/>
              <a:gd name="connsiteX23" fmla="*/ 859281 w 8566107"/>
              <a:gd name="connsiteY23" fmla="*/ 2257173 h 4417085"/>
              <a:gd name="connsiteX24" fmla="*/ 770790 w 8566107"/>
              <a:gd name="connsiteY24" fmla="*/ 2367786 h 4417085"/>
              <a:gd name="connsiteX25" fmla="*/ 608558 w 8566107"/>
              <a:gd name="connsiteY25" fmla="*/ 2375160 h 4417085"/>
              <a:gd name="connsiteX26" fmla="*/ 379958 w 8566107"/>
              <a:gd name="connsiteY26" fmla="*/ 2419405 h 4417085"/>
              <a:gd name="connsiteX27" fmla="*/ 232474 w 8566107"/>
              <a:gd name="connsiteY27" fmla="*/ 2522644 h 4417085"/>
              <a:gd name="connsiteX28" fmla="*/ 225100 w 8566107"/>
              <a:gd name="connsiteY28" fmla="*/ 2706999 h 4417085"/>
              <a:gd name="connsiteX29" fmla="*/ 284094 w 8566107"/>
              <a:gd name="connsiteY29" fmla="*/ 2854483 h 4417085"/>
              <a:gd name="connsiteX30" fmla="*/ 70242 w 8566107"/>
              <a:gd name="connsiteY30" fmla="*/ 2913476 h 4417085"/>
              <a:gd name="connsiteX31" fmla="*/ 3874 w 8566107"/>
              <a:gd name="connsiteY31" fmla="*/ 3031463 h 4417085"/>
              <a:gd name="connsiteX32" fmla="*/ 166106 w 8566107"/>
              <a:gd name="connsiteY32" fmla="*/ 3178947 h 4417085"/>
              <a:gd name="connsiteX33" fmla="*/ 343087 w 8566107"/>
              <a:gd name="connsiteY33" fmla="*/ 3186321 h 4417085"/>
              <a:gd name="connsiteX34" fmla="*/ 453700 w 8566107"/>
              <a:gd name="connsiteY34" fmla="*/ 3304308 h 4417085"/>
              <a:gd name="connsiteX35" fmla="*/ 284094 w 8566107"/>
              <a:gd name="connsiteY35" fmla="*/ 3547657 h 4417085"/>
              <a:gd name="connsiteX36" fmla="*/ 143984 w 8566107"/>
              <a:gd name="connsiteY36" fmla="*/ 3540283 h 4417085"/>
              <a:gd name="connsiteX37" fmla="*/ 166106 w 8566107"/>
              <a:gd name="connsiteY37" fmla="*/ 3665644 h 4417085"/>
              <a:gd name="connsiteX38" fmla="*/ 379958 w 8566107"/>
              <a:gd name="connsiteY38" fmla="*/ 3783631 h 4417085"/>
              <a:gd name="connsiteX39" fmla="*/ 608558 w 8566107"/>
              <a:gd name="connsiteY39" fmla="*/ 3901618 h 4417085"/>
              <a:gd name="connsiteX40" fmla="*/ 785539 w 8566107"/>
              <a:gd name="connsiteY40" fmla="*/ 3827876 h 4417085"/>
              <a:gd name="connsiteX41" fmla="*/ 851906 w 8566107"/>
              <a:gd name="connsiteY41" fmla="*/ 3923741 h 4417085"/>
              <a:gd name="connsiteX42" fmla="*/ 992016 w 8566107"/>
              <a:gd name="connsiteY42" fmla="*/ 3975360 h 4417085"/>
              <a:gd name="connsiteX43" fmla="*/ 1065758 w 8566107"/>
              <a:gd name="connsiteY43" fmla="*/ 3783631 h 4417085"/>
              <a:gd name="connsiteX44" fmla="*/ 1250113 w 8566107"/>
              <a:gd name="connsiteY44" fmla="*/ 3791005 h 4417085"/>
              <a:gd name="connsiteX45" fmla="*/ 1515584 w 8566107"/>
              <a:gd name="connsiteY45" fmla="*/ 3791005 h 4417085"/>
              <a:gd name="connsiteX46" fmla="*/ 1670442 w 8566107"/>
              <a:gd name="connsiteY46" fmla="*/ 3761508 h 4417085"/>
              <a:gd name="connsiteX47" fmla="*/ 1714687 w 8566107"/>
              <a:gd name="connsiteY47" fmla="*/ 3628773 h 4417085"/>
              <a:gd name="connsiteX48" fmla="*/ 1854797 w 8566107"/>
              <a:gd name="connsiteY48" fmla="*/ 3481289 h 4417085"/>
              <a:gd name="connsiteX49" fmla="*/ 2061274 w 8566107"/>
              <a:gd name="connsiteY49" fmla="*/ 3562405 h 4417085"/>
              <a:gd name="connsiteX50" fmla="*/ 2053900 w 8566107"/>
              <a:gd name="connsiteY50" fmla="*/ 3687767 h 4417085"/>
              <a:gd name="connsiteX51" fmla="*/ 2164513 w 8566107"/>
              <a:gd name="connsiteY51" fmla="*/ 3754134 h 4417085"/>
              <a:gd name="connsiteX52" fmla="*/ 2282500 w 8566107"/>
              <a:gd name="connsiteY52" fmla="*/ 3687767 h 4417085"/>
              <a:gd name="connsiteX53" fmla="*/ 2341494 w 8566107"/>
              <a:gd name="connsiteY53" fmla="*/ 3496037 h 4417085"/>
              <a:gd name="connsiteX54" fmla="*/ 2570094 w 8566107"/>
              <a:gd name="connsiteY54" fmla="*/ 3407547 h 4417085"/>
              <a:gd name="connsiteX55" fmla="*/ 2577468 w 8566107"/>
              <a:gd name="connsiteY55" fmla="*/ 3569779 h 4417085"/>
              <a:gd name="connsiteX56" fmla="*/ 2806068 w 8566107"/>
              <a:gd name="connsiteY56" fmla="*/ 3916367 h 4417085"/>
              <a:gd name="connsiteX57" fmla="*/ 2990423 w 8566107"/>
              <a:gd name="connsiteY57" fmla="*/ 4115470 h 4417085"/>
              <a:gd name="connsiteX58" fmla="*/ 3270642 w 8566107"/>
              <a:gd name="connsiteY58" fmla="*/ 4351444 h 4417085"/>
              <a:gd name="connsiteX59" fmla="*/ 3587732 w 8566107"/>
              <a:gd name="connsiteY59" fmla="*/ 4410437 h 4417085"/>
              <a:gd name="connsiteX60" fmla="*/ 3727842 w 8566107"/>
              <a:gd name="connsiteY60" fmla="*/ 4226083 h 4417085"/>
              <a:gd name="connsiteX61" fmla="*/ 3550861 w 8566107"/>
              <a:gd name="connsiteY61" fmla="*/ 3945863 h 4417085"/>
              <a:gd name="connsiteX62" fmla="*/ 3506616 w 8566107"/>
              <a:gd name="connsiteY62" fmla="*/ 3665644 h 4417085"/>
              <a:gd name="connsiteX63" fmla="*/ 3794210 w 8566107"/>
              <a:gd name="connsiteY63" fmla="*/ 3451792 h 4417085"/>
              <a:gd name="connsiteX64" fmla="*/ 4081803 w 8566107"/>
              <a:gd name="connsiteY64" fmla="*/ 3473915 h 4417085"/>
              <a:gd name="connsiteX65" fmla="*/ 3912197 w 8566107"/>
              <a:gd name="connsiteY65" fmla="*/ 3621399 h 4417085"/>
              <a:gd name="connsiteX66" fmla="*/ 3749964 w 8566107"/>
              <a:gd name="connsiteY66" fmla="*/ 3717263 h 4417085"/>
              <a:gd name="connsiteX67" fmla="*/ 3993313 w 8566107"/>
              <a:gd name="connsiteY67" fmla="*/ 3908992 h 4417085"/>
              <a:gd name="connsiteX68" fmla="*/ 4111300 w 8566107"/>
              <a:gd name="connsiteY68" fmla="*/ 4063850 h 4417085"/>
              <a:gd name="connsiteX69" fmla="*/ 4369397 w 8566107"/>
              <a:gd name="connsiteY69" fmla="*/ 4085973 h 4417085"/>
              <a:gd name="connsiteX70" fmla="*/ 4391519 w 8566107"/>
              <a:gd name="connsiteY70" fmla="*/ 3724637 h 4417085"/>
              <a:gd name="connsiteX71" fmla="*/ 4767603 w 8566107"/>
              <a:gd name="connsiteY71" fmla="*/ 3289560 h 4417085"/>
              <a:gd name="connsiteX72" fmla="*/ 5726248 w 8566107"/>
              <a:gd name="connsiteY72" fmla="*/ 3119954 h 4417085"/>
              <a:gd name="connsiteX73" fmla="*/ 6294061 w 8566107"/>
              <a:gd name="connsiteY73" fmla="*/ 3414921 h 4417085"/>
              <a:gd name="connsiteX74" fmla="*/ 7046229 w 8566107"/>
              <a:gd name="connsiteY74" fmla="*/ 3459167 h 4417085"/>
              <a:gd name="connsiteX75" fmla="*/ 7348571 w 8566107"/>
              <a:gd name="connsiteY75" fmla="*/ 3304308 h 4417085"/>
              <a:gd name="connsiteX76" fmla="*/ 8557939 w 8566107"/>
              <a:gd name="connsiteY76" fmla="*/ 2802863 h 4417085"/>
              <a:gd name="connsiteX77" fmla="*/ 6677519 w 8566107"/>
              <a:gd name="connsiteY77" fmla="*/ 185025 h 4417085"/>
              <a:gd name="connsiteX78" fmla="*/ 3587732 w 8566107"/>
              <a:gd name="connsiteY78" fmla="*/ 89160 h 4417085"/>
              <a:gd name="connsiteX0" fmla="*/ 955145 w 8566107"/>
              <a:gd name="connsiteY0" fmla="*/ 217481 h 4368425"/>
              <a:gd name="connsiteX1" fmla="*/ 1161623 w 8566107"/>
              <a:gd name="connsiteY1" fmla="*/ 364965 h 4368425"/>
              <a:gd name="connsiteX2" fmla="*/ 1154248 w 8566107"/>
              <a:gd name="connsiteY2" fmla="*/ 549319 h 4368425"/>
              <a:gd name="connsiteX3" fmla="*/ 1191119 w 8566107"/>
              <a:gd name="connsiteY3" fmla="*/ 637810 h 4368425"/>
              <a:gd name="connsiteX4" fmla="*/ 1294358 w 8566107"/>
              <a:gd name="connsiteY4" fmla="*/ 755797 h 4368425"/>
              <a:gd name="connsiteX5" fmla="*/ 1191119 w 8566107"/>
              <a:gd name="connsiteY5" fmla="*/ 925403 h 4368425"/>
              <a:gd name="connsiteX6" fmla="*/ 1021513 w 8566107"/>
              <a:gd name="connsiteY6" fmla="*/ 999145 h 4368425"/>
              <a:gd name="connsiteX7" fmla="*/ 910900 w 8566107"/>
              <a:gd name="connsiteY7" fmla="*/ 1080261 h 4368425"/>
              <a:gd name="connsiteX8" fmla="*/ 896152 w 8566107"/>
              <a:gd name="connsiteY8" fmla="*/ 1198248 h 4368425"/>
              <a:gd name="connsiteX9" fmla="*/ 896152 w 8566107"/>
              <a:gd name="connsiteY9" fmla="*/ 1426848 h 4368425"/>
              <a:gd name="connsiteX10" fmla="*/ 969894 w 8566107"/>
              <a:gd name="connsiteY10" fmla="*/ 1544836 h 4368425"/>
              <a:gd name="connsiteX11" fmla="*/ 1124752 w 8566107"/>
              <a:gd name="connsiteY11" fmla="*/ 1596455 h 4368425"/>
              <a:gd name="connsiteX12" fmla="*/ 1397597 w 8566107"/>
              <a:gd name="connsiteY12" fmla="*/ 1485842 h 4368425"/>
              <a:gd name="connsiteX13" fmla="*/ 1640945 w 8566107"/>
              <a:gd name="connsiteY13" fmla="*/ 1493216 h 4368425"/>
              <a:gd name="connsiteX14" fmla="*/ 1626197 w 8566107"/>
              <a:gd name="connsiteY14" fmla="*/ 1633326 h 4368425"/>
              <a:gd name="connsiteX15" fmla="*/ 1368100 w 8566107"/>
              <a:gd name="connsiteY15" fmla="*/ 1662823 h 4368425"/>
              <a:gd name="connsiteX16" fmla="*/ 1132126 w 8566107"/>
              <a:gd name="connsiteY16" fmla="*/ 1670197 h 4368425"/>
              <a:gd name="connsiteX17" fmla="*/ 1095255 w 8566107"/>
              <a:gd name="connsiteY17" fmla="*/ 1736565 h 4368425"/>
              <a:gd name="connsiteX18" fmla="*/ 1139500 w 8566107"/>
              <a:gd name="connsiteY18" fmla="*/ 1802932 h 4368425"/>
              <a:gd name="connsiteX19" fmla="*/ 1191119 w 8566107"/>
              <a:gd name="connsiteY19" fmla="*/ 1994661 h 4368425"/>
              <a:gd name="connsiteX20" fmla="*/ 1036261 w 8566107"/>
              <a:gd name="connsiteY20" fmla="*/ 1950416 h 4368425"/>
              <a:gd name="connsiteX21" fmla="*/ 859281 w 8566107"/>
              <a:gd name="connsiteY21" fmla="*/ 1957790 h 4368425"/>
              <a:gd name="connsiteX22" fmla="*/ 896152 w 8566107"/>
              <a:gd name="connsiteY22" fmla="*/ 2083152 h 4368425"/>
              <a:gd name="connsiteX23" fmla="*/ 859281 w 8566107"/>
              <a:gd name="connsiteY23" fmla="*/ 2208513 h 4368425"/>
              <a:gd name="connsiteX24" fmla="*/ 770790 w 8566107"/>
              <a:gd name="connsiteY24" fmla="*/ 2319126 h 4368425"/>
              <a:gd name="connsiteX25" fmla="*/ 608558 w 8566107"/>
              <a:gd name="connsiteY25" fmla="*/ 2326500 h 4368425"/>
              <a:gd name="connsiteX26" fmla="*/ 379958 w 8566107"/>
              <a:gd name="connsiteY26" fmla="*/ 2370745 h 4368425"/>
              <a:gd name="connsiteX27" fmla="*/ 232474 w 8566107"/>
              <a:gd name="connsiteY27" fmla="*/ 2473984 h 4368425"/>
              <a:gd name="connsiteX28" fmla="*/ 225100 w 8566107"/>
              <a:gd name="connsiteY28" fmla="*/ 2658339 h 4368425"/>
              <a:gd name="connsiteX29" fmla="*/ 284094 w 8566107"/>
              <a:gd name="connsiteY29" fmla="*/ 2805823 h 4368425"/>
              <a:gd name="connsiteX30" fmla="*/ 70242 w 8566107"/>
              <a:gd name="connsiteY30" fmla="*/ 2864816 h 4368425"/>
              <a:gd name="connsiteX31" fmla="*/ 3874 w 8566107"/>
              <a:gd name="connsiteY31" fmla="*/ 2982803 h 4368425"/>
              <a:gd name="connsiteX32" fmla="*/ 166106 w 8566107"/>
              <a:gd name="connsiteY32" fmla="*/ 3130287 h 4368425"/>
              <a:gd name="connsiteX33" fmla="*/ 343087 w 8566107"/>
              <a:gd name="connsiteY33" fmla="*/ 3137661 h 4368425"/>
              <a:gd name="connsiteX34" fmla="*/ 453700 w 8566107"/>
              <a:gd name="connsiteY34" fmla="*/ 3255648 h 4368425"/>
              <a:gd name="connsiteX35" fmla="*/ 284094 w 8566107"/>
              <a:gd name="connsiteY35" fmla="*/ 3498997 h 4368425"/>
              <a:gd name="connsiteX36" fmla="*/ 143984 w 8566107"/>
              <a:gd name="connsiteY36" fmla="*/ 3491623 h 4368425"/>
              <a:gd name="connsiteX37" fmla="*/ 166106 w 8566107"/>
              <a:gd name="connsiteY37" fmla="*/ 3616984 h 4368425"/>
              <a:gd name="connsiteX38" fmla="*/ 379958 w 8566107"/>
              <a:gd name="connsiteY38" fmla="*/ 3734971 h 4368425"/>
              <a:gd name="connsiteX39" fmla="*/ 608558 w 8566107"/>
              <a:gd name="connsiteY39" fmla="*/ 3852958 h 4368425"/>
              <a:gd name="connsiteX40" fmla="*/ 785539 w 8566107"/>
              <a:gd name="connsiteY40" fmla="*/ 3779216 h 4368425"/>
              <a:gd name="connsiteX41" fmla="*/ 851906 w 8566107"/>
              <a:gd name="connsiteY41" fmla="*/ 3875081 h 4368425"/>
              <a:gd name="connsiteX42" fmla="*/ 992016 w 8566107"/>
              <a:gd name="connsiteY42" fmla="*/ 3926700 h 4368425"/>
              <a:gd name="connsiteX43" fmla="*/ 1065758 w 8566107"/>
              <a:gd name="connsiteY43" fmla="*/ 3734971 h 4368425"/>
              <a:gd name="connsiteX44" fmla="*/ 1250113 w 8566107"/>
              <a:gd name="connsiteY44" fmla="*/ 3742345 h 4368425"/>
              <a:gd name="connsiteX45" fmla="*/ 1515584 w 8566107"/>
              <a:gd name="connsiteY45" fmla="*/ 3742345 h 4368425"/>
              <a:gd name="connsiteX46" fmla="*/ 1670442 w 8566107"/>
              <a:gd name="connsiteY46" fmla="*/ 3712848 h 4368425"/>
              <a:gd name="connsiteX47" fmla="*/ 1714687 w 8566107"/>
              <a:gd name="connsiteY47" fmla="*/ 3580113 h 4368425"/>
              <a:gd name="connsiteX48" fmla="*/ 1854797 w 8566107"/>
              <a:gd name="connsiteY48" fmla="*/ 3432629 h 4368425"/>
              <a:gd name="connsiteX49" fmla="*/ 2061274 w 8566107"/>
              <a:gd name="connsiteY49" fmla="*/ 3513745 h 4368425"/>
              <a:gd name="connsiteX50" fmla="*/ 2053900 w 8566107"/>
              <a:gd name="connsiteY50" fmla="*/ 3639107 h 4368425"/>
              <a:gd name="connsiteX51" fmla="*/ 2164513 w 8566107"/>
              <a:gd name="connsiteY51" fmla="*/ 3705474 h 4368425"/>
              <a:gd name="connsiteX52" fmla="*/ 2282500 w 8566107"/>
              <a:gd name="connsiteY52" fmla="*/ 3639107 h 4368425"/>
              <a:gd name="connsiteX53" fmla="*/ 2341494 w 8566107"/>
              <a:gd name="connsiteY53" fmla="*/ 3447377 h 4368425"/>
              <a:gd name="connsiteX54" fmla="*/ 2570094 w 8566107"/>
              <a:gd name="connsiteY54" fmla="*/ 3358887 h 4368425"/>
              <a:gd name="connsiteX55" fmla="*/ 2577468 w 8566107"/>
              <a:gd name="connsiteY55" fmla="*/ 3521119 h 4368425"/>
              <a:gd name="connsiteX56" fmla="*/ 2806068 w 8566107"/>
              <a:gd name="connsiteY56" fmla="*/ 3867707 h 4368425"/>
              <a:gd name="connsiteX57" fmla="*/ 2990423 w 8566107"/>
              <a:gd name="connsiteY57" fmla="*/ 4066810 h 4368425"/>
              <a:gd name="connsiteX58" fmla="*/ 3270642 w 8566107"/>
              <a:gd name="connsiteY58" fmla="*/ 4302784 h 4368425"/>
              <a:gd name="connsiteX59" fmla="*/ 3587732 w 8566107"/>
              <a:gd name="connsiteY59" fmla="*/ 4361777 h 4368425"/>
              <a:gd name="connsiteX60" fmla="*/ 3727842 w 8566107"/>
              <a:gd name="connsiteY60" fmla="*/ 4177423 h 4368425"/>
              <a:gd name="connsiteX61" fmla="*/ 3550861 w 8566107"/>
              <a:gd name="connsiteY61" fmla="*/ 3897203 h 4368425"/>
              <a:gd name="connsiteX62" fmla="*/ 3506616 w 8566107"/>
              <a:gd name="connsiteY62" fmla="*/ 3616984 h 4368425"/>
              <a:gd name="connsiteX63" fmla="*/ 3794210 w 8566107"/>
              <a:gd name="connsiteY63" fmla="*/ 3403132 h 4368425"/>
              <a:gd name="connsiteX64" fmla="*/ 4081803 w 8566107"/>
              <a:gd name="connsiteY64" fmla="*/ 3425255 h 4368425"/>
              <a:gd name="connsiteX65" fmla="*/ 3912197 w 8566107"/>
              <a:gd name="connsiteY65" fmla="*/ 3572739 h 4368425"/>
              <a:gd name="connsiteX66" fmla="*/ 3749964 w 8566107"/>
              <a:gd name="connsiteY66" fmla="*/ 3668603 h 4368425"/>
              <a:gd name="connsiteX67" fmla="*/ 3993313 w 8566107"/>
              <a:gd name="connsiteY67" fmla="*/ 3860332 h 4368425"/>
              <a:gd name="connsiteX68" fmla="*/ 4111300 w 8566107"/>
              <a:gd name="connsiteY68" fmla="*/ 4015190 h 4368425"/>
              <a:gd name="connsiteX69" fmla="*/ 4369397 w 8566107"/>
              <a:gd name="connsiteY69" fmla="*/ 4037313 h 4368425"/>
              <a:gd name="connsiteX70" fmla="*/ 4391519 w 8566107"/>
              <a:gd name="connsiteY70" fmla="*/ 3675977 h 4368425"/>
              <a:gd name="connsiteX71" fmla="*/ 4767603 w 8566107"/>
              <a:gd name="connsiteY71" fmla="*/ 3240900 h 4368425"/>
              <a:gd name="connsiteX72" fmla="*/ 5726248 w 8566107"/>
              <a:gd name="connsiteY72" fmla="*/ 3071294 h 4368425"/>
              <a:gd name="connsiteX73" fmla="*/ 6294061 w 8566107"/>
              <a:gd name="connsiteY73" fmla="*/ 3366261 h 4368425"/>
              <a:gd name="connsiteX74" fmla="*/ 7046229 w 8566107"/>
              <a:gd name="connsiteY74" fmla="*/ 3410507 h 4368425"/>
              <a:gd name="connsiteX75" fmla="*/ 7348571 w 8566107"/>
              <a:gd name="connsiteY75" fmla="*/ 3255648 h 4368425"/>
              <a:gd name="connsiteX76" fmla="*/ 8557939 w 8566107"/>
              <a:gd name="connsiteY76" fmla="*/ 2754203 h 4368425"/>
              <a:gd name="connsiteX77" fmla="*/ 6677519 w 8566107"/>
              <a:gd name="connsiteY77" fmla="*/ 136365 h 4368425"/>
              <a:gd name="connsiteX78" fmla="*/ 940397 w 8566107"/>
              <a:gd name="connsiteY78" fmla="*/ 232229 h 4368425"/>
              <a:gd name="connsiteX0" fmla="*/ 955145 w 8603071"/>
              <a:gd name="connsiteY0" fmla="*/ 1015877 h 5166821"/>
              <a:gd name="connsiteX1" fmla="*/ 1161623 w 8603071"/>
              <a:gd name="connsiteY1" fmla="*/ 1163361 h 5166821"/>
              <a:gd name="connsiteX2" fmla="*/ 1154248 w 8603071"/>
              <a:gd name="connsiteY2" fmla="*/ 1347715 h 5166821"/>
              <a:gd name="connsiteX3" fmla="*/ 1191119 w 8603071"/>
              <a:gd name="connsiteY3" fmla="*/ 1436206 h 5166821"/>
              <a:gd name="connsiteX4" fmla="*/ 1294358 w 8603071"/>
              <a:gd name="connsiteY4" fmla="*/ 1554193 h 5166821"/>
              <a:gd name="connsiteX5" fmla="*/ 1191119 w 8603071"/>
              <a:gd name="connsiteY5" fmla="*/ 1723799 h 5166821"/>
              <a:gd name="connsiteX6" fmla="*/ 1021513 w 8603071"/>
              <a:gd name="connsiteY6" fmla="*/ 1797541 h 5166821"/>
              <a:gd name="connsiteX7" fmla="*/ 910900 w 8603071"/>
              <a:gd name="connsiteY7" fmla="*/ 1878657 h 5166821"/>
              <a:gd name="connsiteX8" fmla="*/ 896152 w 8603071"/>
              <a:gd name="connsiteY8" fmla="*/ 1996644 h 5166821"/>
              <a:gd name="connsiteX9" fmla="*/ 896152 w 8603071"/>
              <a:gd name="connsiteY9" fmla="*/ 2225244 h 5166821"/>
              <a:gd name="connsiteX10" fmla="*/ 969894 w 8603071"/>
              <a:gd name="connsiteY10" fmla="*/ 2343232 h 5166821"/>
              <a:gd name="connsiteX11" fmla="*/ 1124752 w 8603071"/>
              <a:gd name="connsiteY11" fmla="*/ 2394851 h 5166821"/>
              <a:gd name="connsiteX12" fmla="*/ 1397597 w 8603071"/>
              <a:gd name="connsiteY12" fmla="*/ 2284238 h 5166821"/>
              <a:gd name="connsiteX13" fmla="*/ 1640945 w 8603071"/>
              <a:gd name="connsiteY13" fmla="*/ 2291612 h 5166821"/>
              <a:gd name="connsiteX14" fmla="*/ 1626197 w 8603071"/>
              <a:gd name="connsiteY14" fmla="*/ 2431722 h 5166821"/>
              <a:gd name="connsiteX15" fmla="*/ 1368100 w 8603071"/>
              <a:gd name="connsiteY15" fmla="*/ 2461219 h 5166821"/>
              <a:gd name="connsiteX16" fmla="*/ 1132126 w 8603071"/>
              <a:gd name="connsiteY16" fmla="*/ 2468593 h 5166821"/>
              <a:gd name="connsiteX17" fmla="*/ 1095255 w 8603071"/>
              <a:gd name="connsiteY17" fmla="*/ 2534961 h 5166821"/>
              <a:gd name="connsiteX18" fmla="*/ 1139500 w 8603071"/>
              <a:gd name="connsiteY18" fmla="*/ 2601328 h 5166821"/>
              <a:gd name="connsiteX19" fmla="*/ 1191119 w 8603071"/>
              <a:gd name="connsiteY19" fmla="*/ 2793057 h 5166821"/>
              <a:gd name="connsiteX20" fmla="*/ 1036261 w 8603071"/>
              <a:gd name="connsiteY20" fmla="*/ 2748812 h 5166821"/>
              <a:gd name="connsiteX21" fmla="*/ 859281 w 8603071"/>
              <a:gd name="connsiteY21" fmla="*/ 2756186 h 5166821"/>
              <a:gd name="connsiteX22" fmla="*/ 896152 w 8603071"/>
              <a:gd name="connsiteY22" fmla="*/ 2881548 h 5166821"/>
              <a:gd name="connsiteX23" fmla="*/ 859281 w 8603071"/>
              <a:gd name="connsiteY23" fmla="*/ 3006909 h 5166821"/>
              <a:gd name="connsiteX24" fmla="*/ 770790 w 8603071"/>
              <a:gd name="connsiteY24" fmla="*/ 3117522 h 5166821"/>
              <a:gd name="connsiteX25" fmla="*/ 608558 w 8603071"/>
              <a:gd name="connsiteY25" fmla="*/ 3124896 h 5166821"/>
              <a:gd name="connsiteX26" fmla="*/ 379958 w 8603071"/>
              <a:gd name="connsiteY26" fmla="*/ 3169141 h 5166821"/>
              <a:gd name="connsiteX27" fmla="*/ 232474 w 8603071"/>
              <a:gd name="connsiteY27" fmla="*/ 3272380 h 5166821"/>
              <a:gd name="connsiteX28" fmla="*/ 225100 w 8603071"/>
              <a:gd name="connsiteY28" fmla="*/ 3456735 h 5166821"/>
              <a:gd name="connsiteX29" fmla="*/ 284094 w 8603071"/>
              <a:gd name="connsiteY29" fmla="*/ 3604219 h 5166821"/>
              <a:gd name="connsiteX30" fmla="*/ 70242 w 8603071"/>
              <a:gd name="connsiteY30" fmla="*/ 3663212 h 5166821"/>
              <a:gd name="connsiteX31" fmla="*/ 3874 w 8603071"/>
              <a:gd name="connsiteY31" fmla="*/ 3781199 h 5166821"/>
              <a:gd name="connsiteX32" fmla="*/ 166106 w 8603071"/>
              <a:gd name="connsiteY32" fmla="*/ 3928683 h 5166821"/>
              <a:gd name="connsiteX33" fmla="*/ 343087 w 8603071"/>
              <a:gd name="connsiteY33" fmla="*/ 3936057 h 5166821"/>
              <a:gd name="connsiteX34" fmla="*/ 453700 w 8603071"/>
              <a:gd name="connsiteY34" fmla="*/ 4054044 h 5166821"/>
              <a:gd name="connsiteX35" fmla="*/ 284094 w 8603071"/>
              <a:gd name="connsiteY35" fmla="*/ 4297393 h 5166821"/>
              <a:gd name="connsiteX36" fmla="*/ 143984 w 8603071"/>
              <a:gd name="connsiteY36" fmla="*/ 4290019 h 5166821"/>
              <a:gd name="connsiteX37" fmla="*/ 166106 w 8603071"/>
              <a:gd name="connsiteY37" fmla="*/ 4415380 h 5166821"/>
              <a:gd name="connsiteX38" fmla="*/ 379958 w 8603071"/>
              <a:gd name="connsiteY38" fmla="*/ 4533367 h 5166821"/>
              <a:gd name="connsiteX39" fmla="*/ 608558 w 8603071"/>
              <a:gd name="connsiteY39" fmla="*/ 4651354 h 5166821"/>
              <a:gd name="connsiteX40" fmla="*/ 785539 w 8603071"/>
              <a:gd name="connsiteY40" fmla="*/ 4577612 h 5166821"/>
              <a:gd name="connsiteX41" fmla="*/ 851906 w 8603071"/>
              <a:gd name="connsiteY41" fmla="*/ 4673477 h 5166821"/>
              <a:gd name="connsiteX42" fmla="*/ 992016 w 8603071"/>
              <a:gd name="connsiteY42" fmla="*/ 4725096 h 5166821"/>
              <a:gd name="connsiteX43" fmla="*/ 1065758 w 8603071"/>
              <a:gd name="connsiteY43" fmla="*/ 4533367 h 5166821"/>
              <a:gd name="connsiteX44" fmla="*/ 1250113 w 8603071"/>
              <a:gd name="connsiteY44" fmla="*/ 4540741 h 5166821"/>
              <a:gd name="connsiteX45" fmla="*/ 1515584 w 8603071"/>
              <a:gd name="connsiteY45" fmla="*/ 4540741 h 5166821"/>
              <a:gd name="connsiteX46" fmla="*/ 1670442 w 8603071"/>
              <a:gd name="connsiteY46" fmla="*/ 4511244 h 5166821"/>
              <a:gd name="connsiteX47" fmla="*/ 1714687 w 8603071"/>
              <a:gd name="connsiteY47" fmla="*/ 4378509 h 5166821"/>
              <a:gd name="connsiteX48" fmla="*/ 1854797 w 8603071"/>
              <a:gd name="connsiteY48" fmla="*/ 4231025 h 5166821"/>
              <a:gd name="connsiteX49" fmla="*/ 2061274 w 8603071"/>
              <a:gd name="connsiteY49" fmla="*/ 4312141 h 5166821"/>
              <a:gd name="connsiteX50" fmla="*/ 2053900 w 8603071"/>
              <a:gd name="connsiteY50" fmla="*/ 4437503 h 5166821"/>
              <a:gd name="connsiteX51" fmla="*/ 2164513 w 8603071"/>
              <a:gd name="connsiteY51" fmla="*/ 4503870 h 5166821"/>
              <a:gd name="connsiteX52" fmla="*/ 2282500 w 8603071"/>
              <a:gd name="connsiteY52" fmla="*/ 4437503 h 5166821"/>
              <a:gd name="connsiteX53" fmla="*/ 2341494 w 8603071"/>
              <a:gd name="connsiteY53" fmla="*/ 4245773 h 5166821"/>
              <a:gd name="connsiteX54" fmla="*/ 2570094 w 8603071"/>
              <a:gd name="connsiteY54" fmla="*/ 4157283 h 5166821"/>
              <a:gd name="connsiteX55" fmla="*/ 2577468 w 8603071"/>
              <a:gd name="connsiteY55" fmla="*/ 4319515 h 5166821"/>
              <a:gd name="connsiteX56" fmla="*/ 2806068 w 8603071"/>
              <a:gd name="connsiteY56" fmla="*/ 4666103 h 5166821"/>
              <a:gd name="connsiteX57" fmla="*/ 2990423 w 8603071"/>
              <a:gd name="connsiteY57" fmla="*/ 4865206 h 5166821"/>
              <a:gd name="connsiteX58" fmla="*/ 3270642 w 8603071"/>
              <a:gd name="connsiteY58" fmla="*/ 5101180 h 5166821"/>
              <a:gd name="connsiteX59" fmla="*/ 3587732 w 8603071"/>
              <a:gd name="connsiteY59" fmla="*/ 5160173 h 5166821"/>
              <a:gd name="connsiteX60" fmla="*/ 3727842 w 8603071"/>
              <a:gd name="connsiteY60" fmla="*/ 4975819 h 5166821"/>
              <a:gd name="connsiteX61" fmla="*/ 3550861 w 8603071"/>
              <a:gd name="connsiteY61" fmla="*/ 4695599 h 5166821"/>
              <a:gd name="connsiteX62" fmla="*/ 3506616 w 8603071"/>
              <a:gd name="connsiteY62" fmla="*/ 4415380 h 5166821"/>
              <a:gd name="connsiteX63" fmla="*/ 3794210 w 8603071"/>
              <a:gd name="connsiteY63" fmla="*/ 4201528 h 5166821"/>
              <a:gd name="connsiteX64" fmla="*/ 4081803 w 8603071"/>
              <a:gd name="connsiteY64" fmla="*/ 4223651 h 5166821"/>
              <a:gd name="connsiteX65" fmla="*/ 3912197 w 8603071"/>
              <a:gd name="connsiteY65" fmla="*/ 4371135 h 5166821"/>
              <a:gd name="connsiteX66" fmla="*/ 3749964 w 8603071"/>
              <a:gd name="connsiteY66" fmla="*/ 4466999 h 5166821"/>
              <a:gd name="connsiteX67" fmla="*/ 3993313 w 8603071"/>
              <a:gd name="connsiteY67" fmla="*/ 4658728 h 5166821"/>
              <a:gd name="connsiteX68" fmla="*/ 4111300 w 8603071"/>
              <a:gd name="connsiteY68" fmla="*/ 4813586 h 5166821"/>
              <a:gd name="connsiteX69" fmla="*/ 4369397 w 8603071"/>
              <a:gd name="connsiteY69" fmla="*/ 4835709 h 5166821"/>
              <a:gd name="connsiteX70" fmla="*/ 4391519 w 8603071"/>
              <a:gd name="connsiteY70" fmla="*/ 4474373 h 5166821"/>
              <a:gd name="connsiteX71" fmla="*/ 4767603 w 8603071"/>
              <a:gd name="connsiteY71" fmla="*/ 4039296 h 5166821"/>
              <a:gd name="connsiteX72" fmla="*/ 5726248 w 8603071"/>
              <a:gd name="connsiteY72" fmla="*/ 3869690 h 5166821"/>
              <a:gd name="connsiteX73" fmla="*/ 6294061 w 8603071"/>
              <a:gd name="connsiteY73" fmla="*/ 4164657 h 5166821"/>
              <a:gd name="connsiteX74" fmla="*/ 7046229 w 8603071"/>
              <a:gd name="connsiteY74" fmla="*/ 4208903 h 5166821"/>
              <a:gd name="connsiteX75" fmla="*/ 7348571 w 8603071"/>
              <a:gd name="connsiteY75" fmla="*/ 4054044 h 5166821"/>
              <a:gd name="connsiteX76" fmla="*/ 8557939 w 8603071"/>
              <a:gd name="connsiteY76" fmla="*/ 3552599 h 5166821"/>
              <a:gd name="connsiteX77" fmla="*/ 7577170 w 8603071"/>
              <a:gd name="connsiteY77" fmla="*/ 71981 h 5166821"/>
              <a:gd name="connsiteX78" fmla="*/ 940397 w 8603071"/>
              <a:gd name="connsiteY78" fmla="*/ 1030625 h 51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603071" h="5166821">
                <a:moveTo>
                  <a:pt x="955145" y="1015877"/>
                </a:moveTo>
                <a:cubicBezTo>
                  <a:pt x="1041792" y="1061966"/>
                  <a:pt x="1128439" y="1108055"/>
                  <a:pt x="1161623" y="1163361"/>
                </a:cubicBezTo>
                <a:cubicBezTo>
                  <a:pt x="1194807" y="1218667"/>
                  <a:pt x="1149332" y="1302241"/>
                  <a:pt x="1154248" y="1347715"/>
                </a:cubicBezTo>
                <a:cubicBezTo>
                  <a:pt x="1159164" y="1393189"/>
                  <a:pt x="1167767" y="1401793"/>
                  <a:pt x="1191119" y="1436206"/>
                </a:cubicBezTo>
                <a:cubicBezTo>
                  <a:pt x="1214471" y="1470619"/>
                  <a:pt x="1294358" y="1506261"/>
                  <a:pt x="1294358" y="1554193"/>
                </a:cubicBezTo>
                <a:cubicBezTo>
                  <a:pt x="1294358" y="1602125"/>
                  <a:pt x="1236593" y="1683241"/>
                  <a:pt x="1191119" y="1723799"/>
                </a:cubicBezTo>
                <a:cubicBezTo>
                  <a:pt x="1145645" y="1764357"/>
                  <a:pt x="1068216" y="1771731"/>
                  <a:pt x="1021513" y="1797541"/>
                </a:cubicBezTo>
                <a:cubicBezTo>
                  <a:pt x="974810" y="1823351"/>
                  <a:pt x="931793" y="1845473"/>
                  <a:pt x="910900" y="1878657"/>
                </a:cubicBezTo>
                <a:cubicBezTo>
                  <a:pt x="890007" y="1911841"/>
                  <a:pt x="898610" y="1938880"/>
                  <a:pt x="896152" y="1996644"/>
                </a:cubicBezTo>
                <a:cubicBezTo>
                  <a:pt x="893694" y="2054408"/>
                  <a:pt x="883862" y="2167479"/>
                  <a:pt x="896152" y="2225244"/>
                </a:cubicBezTo>
                <a:cubicBezTo>
                  <a:pt x="908442" y="2283009"/>
                  <a:pt x="931794" y="2314964"/>
                  <a:pt x="969894" y="2343232"/>
                </a:cubicBezTo>
                <a:cubicBezTo>
                  <a:pt x="1007994" y="2371500"/>
                  <a:pt x="1053468" y="2404683"/>
                  <a:pt x="1124752" y="2394851"/>
                </a:cubicBezTo>
                <a:cubicBezTo>
                  <a:pt x="1196036" y="2385019"/>
                  <a:pt x="1311565" y="2301444"/>
                  <a:pt x="1397597" y="2284238"/>
                </a:cubicBezTo>
                <a:cubicBezTo>
                  <a:pt x="1483629" y="2267032"/>
                  <a:pt x="1602845" y="2267031"/>
                  <a:pt x="1640945" y="2291612"/>
                </a:cubicBezTo>
                <a:cubicBezTo>
                  <a:pt x="1679045" y="2316193"/>
                  <a:pt x="1671671" y="2403454"/>
                  <a:pt x="1626197" y="2431722"/>
                </a:cubicBezTo>
                <a:cubicBezTo>
                  <a:pt x="1580723" y="2459990"/>
                  <a:pt x="1450445" y="2455074"/>
                  <a:pt x="1368100" y="2461219"/>
                </a:cubicBezTo>
                <a:cubicBezTo>
                  <a:pt x="1285755" y="2467364"/>
                  <a:pt x="1177600" y="2456303"/>
                  <a:pt x="1132126" y="2468593"/>
                </a:cubicBezTo>
                <a:cubicBezTo>
                  <a:pt x="1086652" y="2480883"/>
                  <a:pt x="1094026" y="2512839"/>
                  <a:pt x="1095255" y="2534961"/>
                </a:cubicBezTo>
                <a:cubicBezTo>
                  <a:pt x="1096484" y="2557083"/>
                  <a:pt x="1123523" y="2558312"/>
                  <a:pt x="1139500" y="2601328"/>
                </a:cubicBezTo>
                <a:cubicBezTo>
                  <a:pt x="1155477" y="2644344"/>
                  <a:pt x="1208325" y="2768476"/>
                  <a:pt x="1191119" y="2793057"/>
                </a:cubicBezTo>
                <a:cubicBezTo>
                  <a:pt x="1173913" y="2817638"/>
                  <a:pt x="1091567" y="2754957"/>
                  <a:pt x="1036261" y="2748812"/>
                </a:cubicBezTo>
                <a:cubicBezTo>
                  <a:pt x="980955" y="2742667"/>
                  <a:pt x="882632" y="2734063"/>
                  <a:pt x="859281" y="2756186"/>
                </a:cubicBezTo>
                <a:cubicBezTo>
                  <a:pt x="835929" y="2778309"/>
                  <a:pt x="896152" y="2839761"/>
                  <a:pt x="896152" y="2881548"/>
                </a:cubicBezTo>
                <a:cubicBezTo>
                  <a:pt x="896152" y="2923335"/>
                  <a:pt x="880175" y="2967580"/>
                  <a:pt x="859281" y="3006909"/>
                </a:cubicBezTo>
                <a:cubicBezTo>
                  <a:pt x="838387" y="3046238"/>
                  <a:pt x="812577" y="3097858"/>
                  <a:pt x="770790" y="3117522"/>
                </a:cubicBezTo>
                <a:cubicBezTo>
                  <a:pt x="729003" y="3137186"/>
                  <a:pt x="673697" y="3116293"/>
                  <a:pt x="608558" y="3124896"/>
                </a:cubicBezTo>
                <a:cubicBezTo>
                  <a:pt x="543419" y="3133499"/>
                  <a:pt x="442639" y="3144560"/>
                  <a:pt x="379958" y="3169141"/>
                </a:cubicBezTo>
                <a:cubicBezTo>
                  <a:pt x="317277" y="3193722"/>
                  <a:pt x="258284" y="3224448"/>
                  <a:pt x="232474" y="3272380"/>
                </a:cubicBezTo>
                <a:cubicBezTo>
                  <a:pt x="206664" y="3320312"/>
                  <a:pt x="216497" y="3401429"/>
                  <a:pt x="225100" y="3456735"/>
                </a:cubicBezTo>
                <a:cubicBezTo>
                  <a:pt x="233703" y="3512041"/>
                  <a:pt x="309904" y="3569806"/>
                  <a:pt x="284094" y="3604219"/>
                </a:cubicBezTo>
                <a:cubicBezTo>
                  <a:pt x="258284" y="3638632"/>
                  <a:pt x="116945" y="3633715"/>
                  <a:pt x="70242" y="3663212"/>
                </a:cubicBezTo>
                <a:cubicBezTo>
                  <a:pt x="23539" y="3692709"/>
                  <a:pt x="-12103" y="3736954"/>
                  <a:pt x="3874" y="3781199"/>
                </a:cubicBezTo>
                <a:cubicBezTo>
                  <a:pt x="19851" y="3825444"/>
                  <a:pt x="109570" y="3902873"/>
                  <a:pt x="166106" y="3928683"/>
                </a:cubicBezTo>
                <a:cubicBezTo>
                  <a:pt x="222641" y="3954493"/>
                  <a:pt x="295155" y="3915164"/>
                  <a:pt x="343087" y="3936057"/>
                </a:cubicBezTo>
                <a:cubicBezTo>
                  <a:pt x="391019" y="3956950"/>
                  <a:pt x="463532" y="3993821"/>
                  <a:pt x="453700" y="4054044"/>
                </a:cubicBezTo>
                <a:cubicBezTo>
                  <a:pt x="443868" y="4114267"/>
                  <a:pt x="335713" y="4258064"/>
                  <a:pt x="284094" y="4297393"/>
                </a:cubicBezTo>
                <a:cubicBezTo>
                  <a:pt x="232475" y="4336722"/>
                  <a:pt x="163649" y="4270355"/>
                  <a:pt x="143984" y="4290019"/>
                </a:cubicBezTo>
                <a:cubicBezTo>
                  <a:pt x="124319" y="4309683"/>
                  <a:pt x="126777" y="4374822"/>
                  <a:pt x="166106" y="4415380"/>
                </a:cubicBezTo>
                <a:cubicBezTo>
                  <a:pt x="205435" y="4455938"/>
                  <a:pt x="306216" y="4494038"/>
                  <a:pt x="379958" y="4533367"/>
                </a:cubicBezTo>
                <a:cubicBezTo>
                  <a:pt x="453700" y="4572696"/>
                  <a:pt x="540961" y="4643980"/>
                  <a:pt x="608558" y="4651354"/>
                </a:cubicBezTo>
                <a:cubicBezTo>
                  <a:pt x="676155" y="4658728"/>
                  <a:pt x="744981" y="4573925"/>
                  <a:pt x="785539" y="4577612"/>
                </a:cubicBezTo>
                <a:cubicBezTo>
                  <a:pt x="826097" y="4581299"/>
                  <a:pt x="817493" y="4648896"/>
                  <a:pt x="851906" y="4673477"/>
                </a:cubicBezTo>
                <a:cubicBezTo>
                  <a:pt x="886319" y="4698058"/>
                  <a:pt x="956374" y="4748448"/>
                  <a:pt x="992016" y="4725096"/>
                </a:cubicBezTo>
                <a:cubicBezTo>
                  <a:pt x="1027658" y="4701744"/>
                  <a:pt x="1022742" y="4564093"/>
                  <a:pt x="1065758" y="4533367"/>
                </a:cubicBezTo>
                <a:cubicBezTo>
                  <a:pt x="1108774" y="4502641"/>
                  <a:pt x="1175142" y="4539512"/>
                  <a:pt x="1250113" y="4540741"/>
                </a:cubicBezTo>
                <a:cubicBezTo>
                  <a:pt x="1325084" y="4541970"/>
                  <a:pt x="1445529" y="4545657"/>
                  <a:pt x="1515584" y="4540741"/>
                </a:cubicBezTo>
                <a:cubicBezTo>
                  <a:pt x="1585639" y="4535825"/>
                  <a:pt x="1637258" y="4538283"/>
                  <a:pt x="1670442" y="4511244"/>
                </a:cubicBezTo>
                <a:cubicBezTo>
                  <a:pt x="1703626" y="4484205"/>
                  <a:pt x="1683961" y="4425212"/>
                  <a:pt x="1714687" y="4378509"/>
                </a:cubicBezTo>
                <a:cubicBezTo>
                  <a:pt x="1745413" y="4331806"/>
                  <a:pt x="1797033" y="4242086"/>
                  <a:pt x="1854797" y="4231025"/>
                </a:cubicBezTo>
                <a:cubicBezTo>
                  <a:pt x="1912562" y="4219964"/>
                  <a:pt x="2028090" y="4277728"/>
                  <a:pt x="2061274" y="4312141"/>
                </a:cubicBezTo>
                <a:cubicBezTo>
                  <a:pt x="2094458" y="4346554"/>
                  <a:pt x="2036694" y="4405548"/>
                  <a:pt x="2053900" y="4437503"/>
                </a:cubicBezTo>
                <a:cubicBezTo>
                  <a:pt x="2071106" y="4469458"/>
                  <a:pt x="2126413" y="4503870"/>
                  <a:pt x="2164513" y="4503870"/>
                </a:cubicBezTo>
                <a:cubicBezTo>
                  <a:pt x="2202613" y="4503870"/>
                  <a:pt x="2253003" y="4480519"/>
                  <a:pt x="2282500" y="4437503"/>
                </a:cubicBezTo>
                <a:cubicBezTo>
                  <a:pt x="2311997" y="4394487"/>
                  <a:pt x="2293562" y="4292476"/>
                  <a:pt x="2341494" y="4245773"/>
                </a:cubicBezTo>
                <a:cubicBezTo>
                  <a:pt x="2389426" y="4199070"/>
                  <a:pt x="2530765" y="4144993"/>
                  <a:pt x="2570094" y="4157283"/>
                </a:cubicBezTo>
                <a:cubicBezTo>
                  <a:pt x="2609423" y="4169573"/>
                  <a:pt x="2538139" y="4234712"/>
                  <a:pt x="2577468" y="4319515"/>
                </a:cubicBezTo>
                <a:cubicBezTo>
                  <a:pt x="2616797" y="4404318"/>
                  <a:pt x="2737242" y="4575155"/>
                  <a:pt x="2806068" y="4666103"/>
                </a:cubicBezTo>
                <a:cubicBezTo>
                  <a:pt x="2874894" y="4757051"/>
                  <a:pt x="2912994" y="4792693"/>
                  <a:pt x="2990423" y="4865206"/>
                </a:cubicBezTo>
                <a:cubicBezTo>
                  <a:pt x="3067852" y="4937719"/>
                  <a:pt x="3171091" y="5052019"/>
                  <a:pt x="3270642" y="5101180"/>
                </a:cubicBezTo>
                <a:cubicBezTo>
                  <a:pt x="3370193" y="5150341"/>
                  <a:pt x="3511532" y="5181067"/>
                  <a:pt x="3587732" y="5160173"/>
                </a:cubicBezTo>
                <a:cubicBezTo>
                  <a:pt x="3663932" y="5139280"/>
                  <a:pt x="3733987" y="5053248"/>
                  <a:pt x="3727842" y="4975819"/>
                </a:cubicBezTo>
                <a:cubicBezTo>
                  <a:pt x="3721697" y="4898390"/>
                  <a:pt x="3587732" y="4789005"/>
                  <a:pt x="3550861" y="4695599"/>
                </a:cubicBezTo>
                <a:cubicBezTo>
                  <a:pt x="3513990" y="4602193"/>
                  <a:pt x="3466058" y="4497725"/>
                  <a:pt x="3506616" y="4415380"/>
                </a:cubicBezTo>
                <a:cubicBezTo>
                  <a:pt x="3547174" y="4333035"/>
                  <a:pt x="3698346" y="4233483"/>
                  <a:pt x="3794210" y="4201528"/>
                </a:cubicBezTo>
                <a:cubicBezTo>
                  <a:pt x="3890074" y="4169573"/>
                  <a:pt x="4062139" y="4195383"/>
                  <a:pt x="4081803" y="4223651"/>
                </a:cubicBezTo>
                <a:cubicBezTo>
                  <a:pt x="4101467" y="4251919"/>
                  <a:pt x="3967503" y="4330577"/>
                  <a:pt x="3912197" y="4371135"/>
                </a:cubicBezTo>
                <a:cubicBezTo>
                  <a:pt x="3856891" y="4411693"/>
                  <a:pt x="3736445" y="4419067"/>
                  <a:pt x="3749964" y="4466999"/>
                </a:cubicBezTo>
                <a:cubicBezTo>
                  <a:pt x="3763483" y="4514931"/>
                  <a:pt x="3933090" y="4600964"/>
                  <a:pt x="3993313" y="4658728"/>
                </a:cubicBezTo>
                <a:cubicBezTo>
                  <a:pt x="4053536" y="4716493"/>
                  <a:pt x="4048619" y="4784089"/>
                  <a:pt x="4111300" y="4813586"/>
                </a:cubicBezTo>
                <a:cubicBezTo>
                  <a:pt x="4173981" y="4843083"/>
                  <a:pt x="4322694" y="4892244"/>
                  <a:pt x="4369397" y="4835709"/>
                </a:cubicBezTo>
                <a:cubicBezTo>
                  <a:pt x="4416100" y="4779174"/>
                  <a:pt x="4325151" y="4607108"/>
                  <a:pt x="4391519" y="4474373"/>
                </a:cubicBezTo>
                <a:cubicBezTo>
                  <a:pt x="4457887" y="4341638"/>
                  <a:pt x="4545148" y="4140077"/>
                  <a:pt x="4767603" y="4039296"/>
                </a:cubicBezTo>
                <a:cubicBezTo>
                  <a:pt x="4990058" y="3938516"/>
                  <a:pt x="5471838" y="3848797"/>
                  <a:pt x="5726248" y="3869690"/>
                </a:cubicBezTo>
                <a:cubicBezTo>
                  <a:pt x="5980658" y="3890583"/>
                  <a:pt x="6074064" y="4108122"/>
                  <a:pt x="6294061" y="4164657"/>
                </a:cubicBezTo>
                <a:cubicBezTo>
                  <a:pt x="6514058" y="4221193"/>
                  <a:pt x="6870477" y="4227338"/>
                  <a:pt x="7046229" y="4208903"/>
                </a:cubicBezTo>
                <a:cubicBezTo>
                  <a:pt x="7221981" y="4190468"/>
                  <a:pt x="7096619" y="4163428"/>
                  <a:pt x="7348571" y="4054044"/>
                </a:cubicBezTo>
                <a:cubicBezTo>
                  <a:pt x="7600523" y="3944660"/>
                  <a:pt x="8519839" y="4216276"/>
                  <a:pt x="8557939" y="3552599"/>
                </a:cubicBezTo>
                <a:cubicBezTo>
                  <a:pt x="8596039" y="2888922"/>
                  <a:pt x="8846760" y="492310"/>
                  <a:pt x="7577170" y="71981"/>
                </a:cubicBezTo>
                <a:cubicBezTo>
                  <a:pt x="6307580" y="-348348"/>
                  <a:pt x="-1694648" y="1217438"/>
                  <a:pt x="940397" y="1030625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038050" y="1135063"/>
            <a:ext cx="1051252" cy="317245"/>
          </a:xfrm>
          <a:prstGeom prst="wedgeRectCallout">
            <a:avLst>
              <a:gd name="adj1" fmla="val 57127"/>
              <a:gd name="adj2" fmla="val 26519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Польша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70062" y="1739405"/>
            <a:ext cx="1051252" cy="317245"/>
          </a:xfrm>
          <a:prstGeom prst="wedgeRectCallout">
            <a:avLst>
              <a:gd name="adj1" fmla="val 97110"/>
              <a:gd name="adj2" fmla="val 2326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Чехия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322753" y="2661689"/>
            <a:ext cx="1051252" cy="317245"/>
          </a:xfrm>
          <a:prstGeom prst="wedgeRectCallout">
            <a:avLst>
              <a:gd name="adj1" fmla="val 139198"/>
              <a:gd name="adj2" fmla="val 5599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Венгрия </a:t>
            </a: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2824923" y="2056650"/>
            <a:ext cx="1765627" cy="317245"/>
          </a:xfrm>
          <a:prstGeom prst="wedgeRectCallout">
            <a:avLst>
              <a:gd name="adj1" fmla="val -51675"/>
              <a:gd name="adj2" fmla="val 25589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Трансильвания </a:t>
            </a: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2580645" y="4127814"/>
            <a:ext cx="1051252" cy="317245"/>
          </a:xfrm>
          <a:prstGeom prst="wedgeRectCallout">
            <a:avLst>
              <a:gd name="adj1" fmla="val -55108"/>
              <a:gd name="adj2" fmla="val -2647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Сербия </a:t>
            </a: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921329" y="3087586"/>
            <a:ext cx="1260271" cy="378943"/>
          </a:xfrm>
          <a:prstGeom prst="wedgeRectCallout">
            <a:avLst>
              <a:gd name="adj1" fmla="val -122887"/>
              <a:gd name="adj2" fmla="val -5790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Молдавия 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035097" y="3582919"/>
            <a:ext cx="1051252" cy="317245"/>
          </a:xfrm>
          <a:prstGeom prst="wedgeRectCallout">
            <a:avLst>
              <a:gd name="adj1" fmla="val -74749"/>
              <a:gd name="adj2" fmla="val -17412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Валахия 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871950" y="4130446"/>
            <a:ext cx="1242249" cy="314613"/>
          </a:xfrm>
          <a:prstGeom prst="wedgeRectCallout">
            <a:avLst>
              <a:gd name="adj1" fmla="val 56276"/>
              <a:gd name="adj2" fmla="val -29965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Далмация </a:t>
            </a: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286536" y="3272675"/>
            <a:ext cx="1234778" cy="317245"/>
          </a:xfrm>
          <a:prstGeom prst="wedgeRectCallout">
            <a:avLst>
              <a:gd name="adj1" fmla="val 90913"/>
              <a:gd name="adj2" fmla="val -8347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700" dirty="0">
                <a:solidFill>
                  <a:srgbClr val="4E361E"/>
                </a:solidFill>
              </a:rPr>
              <a:t>Хорватия </a:t>
            </a:r>
          </a:p>
        </p:txBody>
      </p:sp>
    </p:spTree>
    <p:extLst>
      <p:ext uri="{BB962C8B-B14F-4D97-AF65-F5344CB8AC3E}">
        <p14:creationId xmlns:p14="http://schemas.microsoft.com/office/powerpoint/2010/main" val="605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Устройство «Славянской федерации»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380435"/>
            <a:ext cx="43924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Каждая из стран наделялась собственной конституцией.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874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6109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567590"/>
            <a:ext cx="4488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федерации уничтожалось крепостное право.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34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27327"/>
            <a:ext cx="41248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Граждане федерации получали демократические свободы.</a:t>
            </a:r>
          </a:p>
        </p:txBody>
      </p:sp>
      <p:pic>
        <p:nvPicPr>
          <p:cNvPr id="26628" name="Picture 4" descr="P.I. Borisov by Maz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41" y="1221043"/>
            <a:ext cx="2660584" cy="33079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37709"/>
            <a:ext cx="456948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членов тайных обществ велись споры о способах и сроках достижения своих целей.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632044"/>
            <a:ext cx="3149879" cy="39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632043"/>
            <a:ext cx="3149875" cy="3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moiarussia.ru/wp-content/uploads/2016/08/smerti-alexandra-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71301" y="297759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971" y="3554427"/>
            <a:ext cx="113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Александр I </a:t>
            </a:r>
            <a:br>
              <a:rPr lang="ru-RU" sz="1200" dirty="0"/>
            </a:br>
            <a:r>
              <a:rPr lang="ru-RU" sz="1200" dirty="0"/>
              <a:t>на смертном </a:t>
            </a:r>
            <a:br>
              <a:rPr lang="ru-RU" sz="1200" dirty="0"/>
            </a:br>
            <a:r>
              <a:rPr lang="ru-RU" sz="1200" dirty="0"/>
              <a:t>одре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8428" y="1326858"/>
            <a:ext cx="2747680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Ввиду династического кризиса 1825 года было принято решение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вооружённом выступлении. </a:t>
            </a:r>
          </a:p>
        </p:txBody>
      </p:sp>
    </p:spTree>
    <p:extLst>
      <p:ext uri="{BB962C8B-B14F-4D97-AF65-F5344CB8AC3E}">
        <p14:creationId xmlns:p14="http://schemas.microsoft.com/office/powerpoint/2010/main" val="37766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4009" y="966914"/>
            <a:ext cx="563649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Зарождение организованного общественного движения.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9716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18049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36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1936476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Первые тайные общества.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2636039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Южное и Северное тайные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3600203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«Русская правда» Пестеля. 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4714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1131" y="4438265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«Конституция»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Муравьёва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3067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38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826668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Общественное движение при Александре 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258409"/>
            <a:ext cx="735456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Тайные общества ставили перед собой задачу изменить государственный и общественный строй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2724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1721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0526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148737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Тайные общества сходились во мнении о том,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что крепостное право необходимо отменить.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045661"/>
            <a:ext cx="708624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«Русская правда» Пестеля предлагала создать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унитарную республику.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3944996"/>
            <a:ext cx="708624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«Конституции»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Муравьёва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империя должна была стать федеративной конституционной монархией.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951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75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hopforclipart.com/images/i/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2153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shopforclipart.com/images/i/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3718" y="0"/>
            <a:ext cx="69902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499982"/>
            <a:ext cx="2747680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Александра I общественное движение </a:t>
            </a:r>
            <a:br>
              <a:rPr lang="en-US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впервые стало организованным.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6581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1332</Words>
  <Application>Microsoft Office PowerPoint</Application>
  <PresentationFormat>Экран (16:9)</PresentationFormat>
  <Paragraphs>393</Paragraphs>
  <Slides>80</Slides>
  <Notes>80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7" baseType="lpstr">
      <vt:lpstr>Merriweather</vt:lpstr>
      <vt:lpstr>Calibri</vt:lpstr>
      <vt:lpstr>Roboto Slab</vt:lpstr>
      <vt:lpstr>Theano Didot</vt:lpstr>
      <vt:lpstr>Roboto</vt:lpstr>
      <vt:lpstr>Arial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2018-11-06T07:01:05Z</dcterms:created>
  <dcterms:modified xsi:type="dcterms:W3CDTF">2018-11-19T06:00:07Z</dcterms:modified>
</cp:coreProperties>
</file>