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7"/>
  </p:notesMasterIdLst>
  <p:sldIdLst>
    <p:sldId id="284" r:id="rId2"/>
    <p:sldId id="291" r:id="rId3"/>
    <p:sldId id="290" r:id="rId4"/>
    <p:sldId id="292" r:id="rId5"/>
    <p:sldId id="294" r:id="rId6"/>
    <p:sldId id="296" r:id="rId7"/>
    <p:sldId id="295" r:id="rId8"/>
    <p:sldId id="297" r:id="rId9"/>
    <p:sldId id="298" r:id="rId10"/>
    <p:sldId id="299" r:id="rId11"/>
    <p:sldId id="300" r:id="rId12"/>
    <p:sldId id="302" r:id="rId13"/>
    <p:sldId id="301" r:id="rId14"/>
    <p:sldId id="304" r:id="rId15"/>
    <p:sldId id="303" r:id="rId16"/>
    <p:sldId id="293" r:id="rId17"/>
    <p:sldId id="307" r:id="rId18"/>
    <p:sldId id="308" r:id="rId19"/>
    <p:sldId id="311" r:id="rId20"/>
    <p:sldId id="286" r:id="rId21"/>
    <p:sldId id="313" r:id="rId22"/>
    <p:sldId id="314" r:id="rId23"/>
    <p:sldId id="315" r:id="rId24"/>
    <p:sldId id="316" r:id="rId25"/>
    <p:sldId id="325" r:id="rId26"/>
    <p:sldId id="317" r:id="rId27"/>
    <p:sldId id="318" r:id="rId28"/>
    <p:sldId id="320" r:id="rId29"/>
    <p:sldId id="319" r:id="rId30"/>
    <p:sldId id="321" r:id="rId31"/>
    <p:sldId id="324" r:id="rId32"/>
    <p:sldId id="305" r:id="rId33"/>
    <p:sldId id="312" r:id="rId34"/>
    <p:sldId id="322" r:id="rId35"/>
    <p:sldId id="309" r:id="rId36"/>
  </p:sldIdLst>
  <p:sldSz cx="9144000" cy="5143500" type="screen16x9"/>
  <p:notesSz cx="6858000" cy="9144000"/>
  <p:embeddedFontLst>
    <p:embeddedFont>
      <p:font typeface="Meiryo" panose="020B0604030504040204" pitchFamily="34" charset="-128"/>
      <p:regular r:id="rId38"/>
      <p:bold r:id="rId39"/>
      <p:italic r:id="rId40"/>
      <p:bold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Open Sans" panose="020B0606030504020204" pitchFamily="34" charset="0"/>
      <p:regular r:id="rId46"/>
      <p:bold r:id="rId47"/>
      <p:italic r:id="rId48"/>
    </p:embeddedFont>
    <p:embeddedFont>
      <p:font typeface="Roboto Slab" pitchFamily="2" charset="0"/>
      <p:regular r:id="rId49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3003" userDrawn="1">
          <p15:clr>
            <a:srgbClr val="A4A3A4"/>
          </p15:clr>
        </p15:guide>
        <p15:guide id="4" pos="299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064" userDrawn="1">
          <p15:clr>
            <a:srgbClr val="A4A3A4"/>
          </p15:clr>
        </p15:guide>
        <p15:guide id="9" pos="3696" userDrawn="1">
          <p15:clr>
            <a:srgbClr val="A4A3A4"/>
          </p15:clr>
        </p15:guide>
        <p15:guide id="10" pos="403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698"/>
    <a:srgbClr val="00FF00"/>
    <a:srgbClr val="F8F8F8"/>
    <a:srgbClr val="0BE5C1"/>
    <a:srgbClr val="5300A6"/>
    <a:srgbClr val="333333"/>
    <a:srgbClr val="F5F5F5"/>
    <a:srgbClr val="2A2A8C"/>
    <a:srgbClr val="572001"/>
    <a:srgbClr val="6E2B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5765" autoAdjust="0"/>
  </p:normalViewPr>
  <p:slideViewPr>
    <p:cSldViewPr snapToGrid="0" showGuides="1">
      <p:cViewPr varScale="1">
        <p:scale>
          <a:sx n="100" d="100"/>
          <a:sy n="100" d="100"/>
        </p:scale>
        <p:origin x="540" y="84"/>
      </p:cViewPr>
      <p:guideLst>
        <p:guide orient="horz" pos="237"/>
        <p:guide pos="5534"/>
        <p:guide orient="horz" pos="3003"/>
        <p:guide pos="2993"/>
        <p:guide pos="2767"/>
        <p:guide pos="226"/>
        <p:guide pos="1837"/>
        <p:guide pos="2064"/>
        <p:guide pos="3696"/>
        <p:guide pos="403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rgbClr val="00A698">
                <a:alpha val="75000"/>
              </a:srgbClr>
            </a:solidFill>
            <a:ln>
              <a:noFill/>
            </a:ln>
            <a:effectLst/>
          </c:spPr>
          <c:invertIfNegative val="0"/>
          <c:cat>
            <c:numRef>
              <c:f>Лист1!$A$2:$A$27</c:f>
              <c:numCache>
                <c:formatCode>General</c:formatCode>
                <c:ptCount val="26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</c:numCache>
            </c:numRef>
          </c:cat>
          <c:val>
            <c:numRef>
              <c:f>Лист1!$B$2:$B$27</c:f>
              <c:numCache>
                <c:formatCode>General</c:formatCode>
                <c:ptCount val="26"/>
                <c:pt idx="0">
                  <c:v>148273746</c:v>
                </c:pt>
                <c:pt idx="1">
                  <c:v>148514692</c:v>
                </c:pt>
                <c:pt idx="2">
                  <c:v>148561694</c:v>
                </c:pt>
                <c:pt idx="3">
                  <c:v>148355867</c:v>
                </c:pt>
                <c:pt idx="4">
                  <c:v>148499937</c:v>
                </c:pt>
                <c:pt idx="5">
                  <c:v>148291638</c:v>
                </c:pt>
                <c:pt idx="6">
                  <c:v>148028613</c:v>
                </c:pt>
                <c:pt idx="7">
                  <c:v>147802133</c:v>
                </c:pt>
                <c:pt idx="8">
                  <c:v>147539426</c:v>
                </c:pt>
                <c:pt idx="9">
                  <c:v>146890128</c:v>
                </c:pt>
                <c:pt idx="10">
                  <c:v>146303611</c:v>
                </c:pt>
                <c:pt idx="11">
                  <c:v>145166721</c:v>
                </c:pt>
                <c:pt idx="12">
                  <c:v>144963650</c:v>
                </c:pt>
                <c:pt idx="13">
                  <c:v>144168205</c:v>
                </c:pt>
                <c:pt idx="14">
                  <c:v>143474219</c:v>
                </c:pt>
                <c:pt idx="15">
                  <c:v>142753551</c:v>
                </c:pt>
                <c:pt idx="16">
                  <c:v>142220968</c:v>
                </c:pt>
                <c:pt idx="17">
                  <c:v>142008838</c:v>
                </c:pt>
                <c:pt idx="18">
                  <c:v>140903979</c:v>
                </c:pt>
                <c:pt idx="19">
                  <c:v>142856536</c:v>
                </c:pt>
                <c:pt idx="20">
                  <c:v>142865433</c:v>
                </c:pt>
                <c:pt idx="21">
                  <c:v>143056383</c:v>
                </c:pt>
                <c:pt idx="22">
                  <c:v>143347059</c:v>
                </c:pt>
                <c:pt idx="23">
                  <c:v>143666931</c:v>
                </c:pt>
                <c:pt idx="24">
                  <c:v>146267288</c:v>
                </c:pt>
                <c:pt idx="25">
                  <c:v>146544710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366777296"/>
        <c:axId val="412958976"/>
      </c:barChart>
      <c:catAx>
        <c:axId val="366777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12958976"/>
        <c:crosses val="autoZero"/>
        <c:auto val="1"/>
        <c:lblAlgn val="ctr"/>
        <c:lblOffset val="100"/>
        <c:noMultiLvlLbl val="0"/>
      </c:catAx>
      <c:valAx>
        <c:axId val="412958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66777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rgbClr val="00A698">
                <a:alpha val="75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A698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Лист1!$A$2:$A$23</c:f>
              <c:numCache>
                <c:formatCode>General</c:formatCode>
                <c:ptCount val="22"/>
                <c:pt idx="0">
                  <c:v>1950</c:v>
                </c:pt>
                <c:pt idx="1">
                  <c:v>1960</c:v>
                </c:pt>
                <c:pt idx="2">
                  <c:v>1970</c:v>
                </c:pt>
                <c:pt idx="3">
                  <c:v>1980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</c:numCache>
            </c:numRef>
          </c:cat>
          <c:val>
            <c:numRef>
              <c:f>Лист1!$B$2:$B$23</c:f>
              <c:numCache>
                <c:formatCode>General</c:formatCode>
                <c:ptCount val="22"/>
                <c:pt idx="0">
                  <c:v>26.9</c:v>
                </c:pt>
                <c:pt idx="1">
                  <c:v>23.2</c:v>
                </c:pt>
                <c:pt idx="2">
                  <c:v>14.6</c:v>
                </c:pt>
                <c:pt idx="3">
                  <c:v>15.9</c:v>
                </c:pt>
                <c:pt idx="4">
                  <c:v>13.4</c:v>
                </c:pt>
                <c:pt idx="5">
                  <c:v>9.3000000000000007</c:v>
                </c:pt>
                <c:pt idx="6">
                  <c:v>8.6999999999999993</c:v>
                </c:pt>
                <c:pt idx="7">
                  <c:v>9</c:v>
                </c:pt>
                <c:pt idx="8">
                  <c:v>9.6999999999999993</c:v>
                </c:pt>
                <c:pt idx="9">
                  <c:v>10.199999999999999</c:v>
                </c:pt>
                <c:pt idx="10">
                  <c:v>10.4</c:v>
                </c:pt>
                <c:pt idx="11">
                  <c:v>10.199999999999999</c:v>
                </c:pt>
                <c:pt idx="12">
                  <c:v>10.3</c:v>
                </c:pt>
                <c:pt idx="13">
                  <c:v>11.3</c:v>
                </c:pt>
                <c:pt idx="14">
                  <c:v>12</c:v>
                </c:pt>
                <c:pt idx="15">
                  <c:v>12.3</c:v>
                </c:pt>
                <c:pt idx="16">
                  <c:v>12.5</c:v>
                </c:pt>
                <c:pt idx="17">
                  <c:v>12.6</c:v>
                </c:pt>
                <c:pt idx="18">
                  <c:v>13.3</c:v>
                </c:pt>
                <c:pt idx="19">
                  <c:v>13.2</c:v>
                </c:pt>
                <c:pt idx="20">
                  <c:v>13.3</c:v>
                </c:pt>
                <c:pt idx="21">
                  <c:v>13.3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overlap val="100"/>
        <c:axId val="412961328"/>
        <c:axId val="412959760"/>
      </c:barChart>
      <c:catAx>
        <c:axId val="412961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12959760"/>
        <c:crosses val="autoZero"/>
        <c:auto val="1"/>
        <c:lblAlgn val="ctr"/>
        <c:lblOffset val="100"/>
        <c:noMultiLvlLbl val="0"/>
      </c:catAx>
      <c:valAx>
        <c:axId val="412959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12961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rgbClr val="00A698">
                <a:alpha val="75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A698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Лист1!$A$2:$A$23</c:f>
              <c:numCache>
                <c:formatCode>General</c:formatCode>
                <c:ptCount val="22"/>
                <c:pt idx="0">
                  <c:v>1950</c:v>
                </c:pt>
                <c:pt idx="1">
                  <c:v>1960</c:v>
                </c:pt>
                <c:pt idx="2">
                  <c:v>1970</c:v>
                </c:pt>
                <c:pt idx="3">
                  <c:v>1980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</c:numCache>
            </c:numRef>
          </c:cat>
          <c:val>
            <c:numRef>
              <c:f>Лист1!$B$2:$B$23</c:f>
              <c:numCache>
                <c:formatCode>General</c:formatCode>
                <c:ptCount val="22"/>
                <c:pt idx="0">
                  <c:v>26.9</c:v>
                </c:pt>
                <c:pt idx="1">
                  <c:v>23.2</c:v>
                </c:pt>
                <c:pt idx="2">
                  <c:v>14.6</c:v>
                </c:pt>
                <c:pt idx="3">
                  <c:v>15.9</c:v>
                </c:pt>
                <c:pt idx="4">
                  <c:v>13.4</c:v>
                </c:pt>
                <c:pt idx="5">
                  <c:v>9.3000000000000007</c:v>
                </c:pt>
                <c:pt idx="6">
                  <c:v>8.6999999999999993</c:v>
                </c:pt>
                <c:pt idx="7">
                  <c:v>9</c:v>
                </c:pt>
                <c:pt idx="8">
                  <c:v>9.6999999999999993</c:v>
                </c:pt>
                <c:pt idx="9">
                  <c:v>10.199999999999999</c:v>
                </c:pt>
                <c:pt idx="10">
                  <c:v>10.4</c:v>
                </c:pt>
                <c:pt idx="11">
                  <c:v>10.199999999999999</c:v>
                </c:pt>
                <c:pt idx="12">
                  <c:v>10.3</c:v>
                </c:pt>
                <c:pt idx="13">
                  <c:v>11.3</c:v>
                </c:pt>
                <c:pt idx="14">
                  <c:v>12</c:v>
                </c:pt>
                <c:pt idx="15">
                  <c:v>12.3</c:v>
                </c:pt>
                <c:pt idx="16">
                  <c:v>12.5</c:v>
                </c:pt>
                <c:pt idx="17">
                  <c:v>12.6</c:v>
                </c:pt>
                <c:pt idx="18">
                  <c:v>13.3</c:v>
                </c:pt>
                <c:pt idx="19">
                  <c:v>13.2</c:v>
                </c:pt>
                <c:pt idx="20">
                  <c:v>13.3</c:v>
                </c:pt>
                <c:pt idx="21">
                  <c:v>13.3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overlap val="100"/>
        <c:axId val="412960544"/>
        <c:axId val="412961720"/>
      </c:barChart>
      <c:catAx>
        <c:axId val="412960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12961720"/>
        <c:crosses val="autoZero"/>
        <c:auto val="1"/>
        <c:lblAlgn val="ctr"/>
        <c:lblOffset val="100"/>
        <c:noMultiLvlLbl val="0"/>
      </c:catAx>
      <c:valAx>
        <c:axId val="412961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12960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rgbClr val="00A698">
                <a:alpha val="75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A698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Лист1!$A$2:$A$22</c:f>
              <c:numCache>
                <c:formatCode>General</c:formatCode>
                <c:ptCount val="21"/>
                <c:pt idx="0">
                  <c:v>1987</c:v>
                </c:pt>
                <c:pt idx="1">
                  <c:v>1989</c:v>
                </c:pt>
                <c:pt idx="2">
                  <c:v>1991</c:v>
                </c:pt>
                <c:pt idx="3">
                  <c:v>1993</c:v>
                </c:pt>
                <c:pt idx="4">
                  <c:v>1996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</c:numCache>
            </c:numRef>
          </c:cat>
          <c:val>
            <c:numRef>
              <c:f>Лист1!$B$2:$B$22</c:f>
              <c:numCache>
                <c:formatCode>General</c:formatCode>
                <c:ptCount val="21"/>
                <c:pt idx="0">
                  <c:v>2.23</c:v>
                </c:pt>
                <c:pt idx="1">
                  <c:v>2.0099999999999998</c:v>
                </c:pt>
                <c:pt idx="2">
                  <c:v>1.73</c:v>
                </c:pt>
                <c:pt idx="3">
                  <c:v>1.39</c:v>
                </c:pt>
                <c:pt idx="4">
                  <c:v>1.28</c:v>
                </c:pt>
                <c:pt idx="5">
                  <c:v>1.17</c:v>
                </c:pt>
                <c:pt idx="6">
                  <c:v>1.2</c:v>
                </c:pt>
                <c:pt idx="7">
                  <c:v>1.22</c:v>
                </c:pt>
                <c:pt idx="8">
                  <c:v>1.29</c:v>
                </c:pt>
                <c:pt idx="9">
                  <c:v>1.32</c:v>
                </c:pt>
                <c:pt idx="10">
                  <c:v>1.34</c:v>
                </c:pt>
                <c:pt idx="11">
                  <c:v>1.29</c:v>
                </c:pt>
                <c:pt idx="12">
                  <c:v>1.31</c:v>
                </c:pt>
                <c:pt idx="13">
                  <c:v>1.42</c:v>
                </c:pt>
                <c:pt idx="14">
                  <c:v>1.5</c:v>
                </c:pt>
                <c:pt idx="15">
                  <c:v>1.54</c:v>
                </c:pt>
                <c:pt idx="16">
                  <c:v>1.57</c:v>
                </c:pt>
                <c:pt idx="17">
                  <c:v>1.58</c:v>
                </c:pt>
                <c:pt idx="18">
                  <c:v>1.69</c:v>
                </c:pt>
                <c:pt idx="19">
                  <c:v>1.72</c:v>
                </c:pt>
                <c:pt idx="20">
                  <c:v>1.75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5"/>
        <c:overlap val="100"/>
        <c:axId val="412954664"/>
        <c:axId val="412957016"/>
      </c:barChart>
      <c:catAx>
        <c:axId val="412954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12957016"/>
        <c:crosses val="autoZero"/>
        <c:auto val="1"/>
        <c:lblAlgn val="ctr"/>
        <c:lblOffset val="100"/>
        <c:noMultiLvlLbl val="0"/>
      </c:catAx>
      <c:valAx>
        <c:axId val="412957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12954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rgbClr val="00A698">
                <a:alpha val="75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A698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Лист1!$A$2:$A$14</c:f>
              <c:numCache>
                <c:formatCode>General</c:formatCode>
                <c:ptCount val="13"/>
                <c:pt idx="0">
                  <c:v>1990</c:v>
                </c:pt>
                <c:pt idx="1">
                  <c:v>1992</c:v>
                </c:pt>
                <c:pt idx="2">
                  <c:v>1994</c:v>
                </c:pt>
                <c:pt idx="3">
                  <c:v>1996</c:v>
                </c:pt>
                <c:pt idx="4">
                  <c:v>1998</c:v>
                </c:pt>
                <c:pt idx="5">
                  <c:v>2000</c:v>
                </c:pt>
                <c:pt idx="6">
                  <c:v>2002</c:v>
                </c:pt>
                <c:pt idx="7">
                  <c:v>2004</c:v>
                </c:pt>
                <c:pt idx="8">
                  <c:v>2006</c:v>
                </c:pt>
                <c:pt idx="9">
                  <c:v>2008</c:v>
                </c:pt>
                <c:pt idx="10">
                  <c:v>2010</c:v>
                </c:pt>
                <c:pt idx="11">
                  <c:v>2012</c:v>
                </c:pt>
                <c:pt idx="12">
                  <c:v>2015</c:v>
                </c:pt>
              </c:numCache>
            </c:numRef>
          </c:cat>
          <c:val>
            <c:numRef>
              <c:f>Лист1!$B$2:$B$14</c:f>
              <c:numCache>
                <c:formatCode>General</c:formatCode>
                <c:ptCount val="13"/>
                <c:pt idx="0">
                  <c:v>42</c:v>
                </c:pt>
                <c:pt idx="1">
                  <c:v>61</c:v>
                </c:pt>
                <c:pt idx="2">
                  <c:v>63</c:v>
                </c:pt>
                <c:pt idx="3">
                  <c:v>65</c:v>
                </c:pt>
                <c:pt idx="4">
                  <c:v>59</c:v>
                </c:pt>
                <c:pt idx="5">
                  <c:v>70</c:v>
                </c:pt>
                <c:pt idx="6">
                  <c:v>84</c:v>
                </c:pt>
                <c:pt idx="7">
                  <c:v>65</c:v>
                </c:pt>
                <c:pt idx="8">
                  <c:v>57</c:v>
                </c:pt>
                <c:pt idx="9">
                  <c:v>59</c:v>
                </c:pt>
                <c:pt idx="10">
                  <c:v>52</c:v>
                </c:pt>
                <c:pt idx="11">
                  <c:v>53</c:v>
                </c:pt>
                <c:pt idx="12">
                  <c:v>57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overlap val="100"/>
        <c:axId val="198764912"/>
        <c:axId val="419749080"/>
      </c:barChart>
      <c:catAx>
        <c:axId val="198764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19749080"/>
        <c:crosses val="autoZero"/>
        <c:auto val="1"/>
        <c:lblAlgn val="ctr"/>
        <c:lblOffset val="100"/>
        <c:noMultiLvlLbl val="0"/>
      </c:catAx>
      <c:valAx>
        <c:axId val="419749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8764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A7A9C6-453B-4051-942C-5EE4241D813B}" type="datetimeFigureOut">
              <a:rPr lang="ru-RU" smtClean="0"/>
              <a:t>18.10.2016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160056-3C8D-45B2-B120-ABFEE66A46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864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638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1510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5993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5789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6359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2571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4072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3042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2990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6706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812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8594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7928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0214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7760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1780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8176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9647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4372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3689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0370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969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9243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2846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3528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556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8682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9622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154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711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952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673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350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554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15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18.10.2016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0299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18.10.2016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5012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18.10.2016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5069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18.10.2016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141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18.10.2016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6820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18.10.2016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2668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18.10.2016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2317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18.10.2016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7522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18.10.2016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7855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18.10.2016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8004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18.10.2016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4193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18.10.2016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8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chart" Target="../charts/char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0" b="12446"/>
          <a:stretch/>
        </p:blipFill>
        <p:spPr>
          <a:xfrm>
            <a:off x="4953686" y="1491750"/>
            <a:ext cx="3809162" cy="2160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4371624"/>
            <a:ext cx="3066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solidFill>
                  <a:srgbClr val="00A698"/>
                </a:solidFill>
                <a:latin typeface="+mj-lt"/>
              </a:rPr>
              <a:t>Социальные отношения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8775" y="1758677"/>
            <a:ext cx="357822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333333"/>
                </a:solidFill>
                <a:latin typeface="+mj-lt"/>
              </a:rPr>
              <a:t>Семья и </a:t>
            </a:r>
          </a:p>
          <a:p>
            <a:r>
              <a:rPr lang="ru-RU" sz="2800" dirty="0" smtClean="0">
                <a:solidFill>
                  <a:srgbClr val="333333"/>
                </a:solidFill>
                <a:latin typeface="+mj-lt"/>
              </a:rPr>
              <a:t>демографическая </a:t>
            </a:r>
          </a:p>
          <a:p>
            <a:r>
              <a:rPr lang="ru-RU" sz="2800" dirty="0" smtClean="0">
                <a:solidFill>
                  <a:srgbClr val="333333"/>
                </a:solidFill>
                <a:latin typeface="+mj-lt"/>
              </a:rPr>
              <a:t>ситуация в РФ</a:t>
            </a:r>
            <a:endParaRPr lang="ru-RU" sz="2800" dirty="0">
              <a:solidFill>
                <a:srgbClr val="33333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90649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7653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77710" y="1916609"/>
            <a:ext cx="4696701" cy="1723549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r>
              <a:rPr lang="ru-RU" sz="16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Россия занимает </a:t>
            </a:r>
            <a:r>
              <a:rPr lang="ru-RU" sz="16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9-е </a:t>
            </a:r>
            <a:r>
              <a:rPr lang="ru-RU" sz="16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место в мире по </a:t>
            </a:r>
          </a:p>
          <a:p>
            <a:r>
              <a:rPr lang="ru-RU" sz="16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численности населения.</a:t>
            </a:r>
          </a:p>
          <a:p>
            <a:endParaRPr lang="ru-RU" sz="16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  <a:p>
            <a:r>
              <a:rPr lang="ru-RU" sz="16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1 января 2016 г.: 146 544 710 постоянных </a:t>
            </a:r>
          </a:p>
          <a:p>
            <a:r>
              <a:rPr lang="ru-RU" sz="16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жителей.</a:t>
            </a:r>
          </a:p>
          <a:p>
            <a:endParaRPr lang="ru-RU" sz="16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  <a:p>
            <a:r>
              <a:rPr lang="ru-RU" sz="16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Рост населения за 2015 г.: 277 422 человека.</a:t>
            </a:r>
            <a:endParaRPr lang="ru-RU" sz="16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020"/>
            <a:ext cx="3572381" cy="246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0926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666593439"/>
              </p:ext>
            </p:extLst>
          </p:nvPr>
        </p:nvGraphicFramePr>
        <p:xfrm>
          <a:off x="252248" y="703263"/>
          <a:ext cx="8628993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663736" y="307249"/>
            <a:ext cx="383754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Численность населения РФ</a:t>
            </a:r>
            <a:endParaRPr lang="ru-RU" sz="20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737131" y="1576552"/>
            <a:ext cx="2048094" cy="272218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701159" y="1072055"/>
            <a:ext cx="4035972" cy="32266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462709" y="1241640"/>
            <a:ext cx="426320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6587154" y="1241640"/>
            <a:ext cx="971" cy="1824915"/>
          </a:xfrm>
          <a:prstGeom prst="line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1"/>
          <p:cNvSpPr txBox="1"/>
          <p:nvPr/>
        </p:nvSpPr>
        <p:spPr>
          <a:xfrm>
            <a:off x="5484088" y="2030457"/>
            <a:ext cx="1153306" cy="25224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 smtClean="0"/>
              <a:t>6 555 958 чел.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10670848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6" grpId="0"/>
      <p:bldP spid="2" grpId="0" animBg="1"/>
      <p:bldP spid="2" grpId="1" animBg="1"/>
      <p:bldP spid="7" grpId="0" animBg="1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867400" y="1030013"/>
            <a:ext cx="3276600" cy="1157918"/>
          </a:xfrm>
          <a:prstGeom prst="rect">
            <a:avLst/>
          </a:prstGeom>
          <a:solidFill>
            <a:srgbClr val="00A698"/>
          </a:solidFill>
        </p:spPr>
        <p:txBody>
          <a:bodyPr wrap="square" lIns="360000" tIns="360000" rIns="360000" bIns="36000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Прирост населения России за 2015 г. – </a:t>
            </a:r>
            <a:r>
              <a:rPr lang="ru-RU" sz="1400" b="1" dirty="0" smtClean="0">
                <a:solidFill>
                  <a:schemeClr val="bg1"/>
                </a:solidFill>
                <a:ea typeface="Meiryo" pitchFamily="34" charset="-128"/>
              </a:rPr>
              <a:t>277 422 </a:t>
            </a:r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чел.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867400" y="2928672"/>
            <a:ext cx="3276600" cy="1157918"/>
          </a:xfrm>
          <a:prstGeom prst="rect">
            <a:avLst/>
          </a:prstGeom>
          <a:solidFill>
            <a:srgbClr val="00A698"/>
          </a:solidFill>
        </p:spPr>
        <p:txBody>
          <a:bodyPr wrap="square" lIns="360000" tIns="360000" rIns="360000" bIns="36000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ea typeface="Meiryo" pitchFamily="34" charset="-128"/>
              </a:rPr>
              <a:t>Естественный прирост </a:t>
            </a:r>
            <a:r>
              <a:rPr lang="ru-RU" sz="1400" dirty="0" err="1">
                <a:solidFill>
                  <a:schemeClr val="bg1"/>
                </a:solidFill>
                <a:ea typeface="Meiryo" pitchFamily="34" charset="-128"/>
              </a:rPr>
              <a:t>насе-ления</a:t>
            </a:r>
            <a:r>
              <a:rPr lang="ru-RU" sz="1400" dirty="0">
                <a:solidFill>
                  <a:schemeClr val="bg1"/>
                </a:solidFill>
                <a:ea typeface="Meiryo" pitchFamily="34" charset="-128"/>
              </a:rPr>
              <a:t> в 2015 г. – </a:t>
            </a:r>
            <a:r>
              <a:rPr lang="ru-RU" sz="1400" b="1" dirty="0">
                <a:solidFill>
                  <a:schemeClr val="bg1"/>
                </a:solidFill>
                <a:ea typeface="Meiryo" pitchFamily="34" charset="-128"/>
              </a:rPr>
              <a:t>32 700 </a:t>
            </a:r>
            <a:r>
              <a:rPr lang="ru-RU" sz="1400" dirty="0">
                <a:solidFill>
                  <a:schemeClr val="bg1"/>
                </a:solidFill>
                <a:ea typeface="Meiryo" pitchFamily="34" charset="-128"/>
              </a:rPr>
              <a:t>чел.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6" r="53678"/>
          <a:stretch/>
        </p:blipFill>
        <p:spPr>
          <a:xfrm>
            <a:off x="676819" y="865298"/>
            <a:ext cx="1387365" cy="3901965"/>
          </a:xfrm>
          <a:prstGeom prst="rect">
            <a:avLst/>
          </a:prstGeom>
        </p:spPr>
      </p:pic>
      <p:sp>
        <p:nvSpPr>
          <p:cNvPr id="8" name="Прямоугольная выноска 7"/>
          <p:cNvSpPr/>
          <p:nvPr/>
        </p:nvSpPr>
        <p:spPr>
          <a:xfrm>
            <a:off x="2353605" y="376238"/>
            <a:ext cx="2985651" cy="1079117"/>
          </a:xfrm>
          <a:prstGeom prst="wedgeRectCallout">
            <a:avLst>
              <a:gd name="adj1" fmla="val -67040"/>
              <a:gd name="adj2" fmla="val 51462"/>
            </a:avLst>
          </a:prstGeom>
          <a:solidFill>
            <a:srgbClr val="0BE5C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4138"/>
            <a:r>
              <a:rPr lang="ru-RU" sz="1400" dirty="0" smtClean="0">
                <a:solidFill>
                  <a:schemeClr val="tx1"/>
                </a:solidFill>
                <a:latin typeface="+mj-lt"/>
              </a:rPr>
              <a:t>Естественный прирост населения – разница между количеством рождённых и умерших.</a:t>
            </a:r>
            <a:endParaRPr lang="ru-RU" sz="1400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2543503" y="1610528"/>
            <a:ext cx="2884427" cy="3244971"/>
            <a:chOff x="2543503" y="1610528"/>
            <a:chExt cx="2884427" cy="3244971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5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23" t="2861" r="16079" b="2528"/>
            <a:stretch/>
          </p:blipFill>
          <p:spPr>
            <a:xfrm>
              <a:off x="2543503" y="1610528"/>
              <a:ext cx="2884427" cy="3244971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762703" y="2322342"/>
              <a:ext cx="8780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400" dirty="0" smtClean="0"/>
                <a:t>277 422</a:t>
              </a:r>
              <a:endParaRPr lang="ru-RU" sz="1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888115" y="2630994"/>
              <a:ext cx="7526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400" dirty="0" smtClean="0"/>
                <a:t>32 700</a:t>
              </a:r>
              <a:endParaRPr lang="ru-RU" sz="1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26658" y="2467057"/>
              <a:ext cx="3614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400" dirty="0" smtClean="0"/>
                <a:t> – </a:t>
              </a:r>
              <a:endParaRPr lang="ru-RU" sz="14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62703" y="2950258"/>
              <a:ext cx="8780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400" dirty="0" smtClean="0"/>
                <a:t>244 722</a:t>
              </a:r>
              <a:endParaRPr lang="ru-RU" sz="1400" dirty="0"/>
            </a:p>
          </p:txBody>
        </p:sp>
        <p:cxnSp>
          <p:nvCxnSpPr>
            <p:cNvPr id="14" name="Прямая соединительная линия 13"/>
            <p:cNvCxnSpPr/>
            <p:nvPr/>
          </p:nvCxnSpPr>
          <p:spPr>
            <a:xfrm>
              <a:off x="3762703" y="2929134"/>
              <a:ext cx="87805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529448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3937220" y="2407034"/>
            <a:ext cx="4179390" cy="833115"/>
            <a:chOff x="2044700" y="1690884"/>
            <a:chExt cx="4179390" cy="833115"/>
          </a:xfrm>
        </p:grpSpPr>
        <p:sp>
          <p:nvSpPr>
            <p:cNvPr id="10" name="TextBox 9"/>
            <p:cNvSpPr txBox="1"/>
            <p:nvPr/>
          </p:nvSpPr>
          <p:spPr>
            <a:xfrm>
              <a:off x="2044700" y="1690884"/>
              <a:ext cx="403383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2000" dirty="0" smtClean="0">
                  <a:solidFill>
                    <a:srgbClr val="00A698"/>
                  </a:solidFill>
                  <a:latin typeface="+mj-lt"/>
                  <a:ea typeface="Meiryo" pitchFamily="34" charset="-128"/>
                </a:rPr>
                <a:t>Эмиграция —</a:t>
              </a:r>
              <a:endParaRPr lang="ru-RU" sz="2000" dirty="0">
                <a:solidFill>
                  <a:srgbClr val="00A698"/>
                </a:solidFill>
                <a:latin typeface="+mj-lt"/>
                <a:ea typeface="Meiryo" pitchFamily="34" charset="-128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2044700" y="2093112"/>
              <a:ext cx="4179390" cy="4308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ea typeface="Meiryo" pitchFamily="34" charset="-128"/>
                </a:rPr>
                <a:t>переселение в другую страну из своего отечества.</a:t>
              </a:r>
              <a:endParaRPr lang="ru-RU" sz="1400" dirty="0">
                <a:ea typeface="Meiryo" pitchFamily="34" charset="-128"/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937221" y="1293354"/>
            <a:ext cx="4179389" cy="833115"/>
            <a:chOff x="2044700" y="1690884"/>
            <a:chExt cx="4179389" cy="833115"/>
          </a:xfrm>
        </p:grpSpPr>
        <p:sp>
          <p:nvSpPr>
            <p:cNvPr id="28" name="TextBox 27"/>
            <p:cNvSpPr txBox="1"/>
            <p:nvPr/>
          </p:nvSpPr>
          <p:spPr>
            <a:xfrm>
              <a:off x="2044700" y="1690884"/>
              <a:ext cx="403383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2000" dirty="0" smtClean="0">
                  <a:solidFill>
                    <a:srgbClr val="00A698"/>
                  </a:solidFill>
                  <a:latin typeface="+mj-lt"/>
                  <a:ea typeface="Meiryo" pitchFamily="34" charset="-128"/>
                </a:rPr>
                <a:t>Миграция —</a:t>
              </a:r>
              <a:endParaRPr lang="ru-RU" sz="2000" dirty="0">
                <a:solidFill>
                  <a:srgbClr val="00A698"/>
                </a:solidFill>
                <a:latin typeface="+mj-lt"/>
                <a:ea typeface="Meiryo" pitchFamily="34" charset="-128"/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2044700" y="2093112"/>
              <a:ext cx="4179389" cy="4308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ea typeface="Meiryo" pitchFamily="34" charset="-128"/>
                </a:rPr>
                <a:t>перемещение, переселение людей из одного региона (страны) в другой.</a:t>
              </a:r>
              <a:endParaRPr lang="ru-RU" sz="1400" dirty="0">
                <a:ea typeface="Meiryo" pitchFamily="34" charset="-128"/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3937220" y="3497047"/>
            <a:ext cx="4179391" cy="833115"/>
            <a:chOff x="2044699" y="1690884"/>
            <a:chExt cx="4179391" cy="833115"/>
          </a:xfrm>
        </p:grpSpPr>
        <p:sp>
          <p:nvSpPr>
            <p:cNvPr id="7" name="TextBox 6"/>
            <p:cNvSpPr txBox="1"/>
            <p:nvPr/>
          </p:nvSpPr>
          <p:spPr>
            <a:xfrm>
              <a:off x="2044700" y="1690884"/>
              <a:ext cx="403383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2000" dirty="0" smtClean="0">
                  <a:solidFill>
                    <a:srgbClr val="00A698"/>
                  </a:solidFill>
                  <a:latin typeface="+mj-lt"/>
                  <a:ea typeface="Meiryo" pitchFamily="34" charset="-128"/>
                </a:rPr>
                <a:t>Иммиграция —</a:t>
              </a:r>
              <a:endParaRPr lang="ru-RU" sz="2000" dirty="0">
                <a:solidFill>
                  <a:srgbClr val="00A698"/>
                </a:solidFill>
                <a:latin typeface="+mj-lt"/>
                <a:ea typeface="Meiryo" pitchFamily="34" charset="-128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2044699" y="2093112"/>
              <a:ext cx="4179391" cy="4308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ea typeface="Meiryo" pitchFamily="34" charset="-128"/>
                </a:rPr>
                <a:t>въезд в страну иностранцев для временного или постоянного проживания.</a:t>
              </a:r>
              <a:endParaRPr lang="ru-RU" sz="1400" dirty="0">
                <a:ea typeface="Meiryo" pitchFamily="34" charset="-128"/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0" y="1293354"/>
            <a:ext cx="3018912" cy="3018912"/>
            <a:chOff x="0" y="1293354"/>
            <a:chExt cx="3018912" cy="3018912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93354"/>
              <a:ext cx="3018912" cy="3018912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08522" y="1502551"/>
              <a:ext cx="14188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>
                  <a:solidFill>
                    <a:srgbClr val="00A698"/>
                  </a:solidFill>
                </a:rPr>
                <a:t>Мигрант</a:t>
              </a:r>
              <a:endParaRPr lang="ru-RU" sz="1400" dirty="0">
                <a:solidFill>
                  <a:srgbClr val="00A698"/>
                </a:solidFill>
              </a:endParaRPr>
            </a:p>
          </p:txBody>
        </p:sp>
      </p:grpSp>
      <p:cxnSp>
        <p:nvCxnSpPr>
          <p:cNvPr id="12" name="Прямая со стрелкой 11"/>
          <p:cNvCxnSpPr/>
          <p:nvPr/>
        </p:nvCxnSpPr>
        <p:spPr>
          <a:xfrm flipH="1">
            <a:off x="358776" y="2788480"/>
            <a:ext cx="600174" cy="939011"/>
          </a:xfrm>
          <a:prstGeom prst="straightConnector1">
            <a:avLst/>
          </a:prstGeom>
          <a:ln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1229710" y="2788480"/>
            <a:ext cx="647547" cy="333092"/>
          </a:xfrm>
          <a:prstGeom prst="straightConnector1">
            <a:avLst/>
          </a:prstGeom>
          <a:ln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94441" y="3742879"/>
            <a:ext cx="1192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A698"/>
                </a:solidFill>
              </a:rPr>
              <a:t>Эмигрант</a:t>
            </a:r>
            <a:endParaRPr lang="ru-RU" sz="1200" dirty="0">
              <a:solidFill>
                <a:srgbClr val="00A698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39949" y="3121572"/>
            <a:ext cx="1192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A698"/>
                </a:solidFill>
              </a:rPr>
              <a:t>Иммигрант</a:t>
            </a:r>
            <a:endParaRPr lang="ru-RU" sz="1200" dirty="0">
              <a:solidFill>
                <a:srgbClr val="00A6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1578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995" y="1310933"/>
            <a:ext cx="1905228" cy="1905228"/>
          </a:xfrm>
          <a:prstGeom prst="ellipse">
            <a:avLst/>
          </a:prstGeom>
          <a:ln w="12700">
            <a:solidFill>
              <a:srgbClr val="00A698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41" y="1310933"/>
            <a:ext cx="1905228" cy="1905228"/>
          </a:xfrm>
          <a:prstGeom prst="ellipse">
            <a:avLst/>
          </a:prstGeom>
          <a:ln w="12700">
            <a:solidFill>
              <a:srgbClr val="00A698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549" y="1310933"/>
            <a:ext cx="1905228" cy="1905228"/>
          </a:xfrm>
          <a:prstGeom prst="ellipse">
            <a:avLst/>
          </a:prstGeom>
          <a:ln w="12700">
            <a:solidFill>
              <a:srgbClr val="00A698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956441" y="391329"/>
            <a:ext cx="725213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Естественный прирост населения</a:t>
            </a:r>
            <a:endParaRPr lang="ru-RU" sz="24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3079094" y="2258241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5867400" y="2258241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rot="16200000">
            <a:off x="2652776" y="3718691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rot="16200000">
            <a:off x="6265863" y="3575815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56442" y="4130566"/>
            <a:ext cx="362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latin typeface="+mj-lt"/>
              </a:rPr>
              <a:t>Рост рождаемости</a:t>
            </a:r>
            <a:endParaRPr lang="ru-RU" sz="1800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83228" y="4130566"/>
            <a:ext cx="362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latin typeface="+mj-lt"/>
              </a:rPr>
              <a:t>Сокращение смертности</a:t>
            </a:r>
            <a:endParaRPr lang="ru-RU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605146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802354892"/>
              </p:ext>
            </p:extLst>
          </p:nvPr>
        </p:nvGraphicFramePr>
        <p:xfrm>
          <a:off x="252248" y="922803"/>
          <a:ext cx="8628993" cy="3844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338193" y="307249"/>
            <a:ext cx="448863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Уровень рождаемости в России</a:t>
            </a:r>
            <a:endParaRPr lang="ru-RU" sz="20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08537" y="615026"/>
            <a:ext cx="6547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(число детей, родившихся живыми, в расчёте на 1000 населения)</a:t>
            </a:r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870516" y="3114989"/>
            <a:ext cx="365053" cy="135190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375504" y="2592475"/>
            <a:ext cx="365053" cy="187442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900012" y="3451836"/>
            <a:ext cx="580891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09823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6" grpId="0"/>
      <p:bldP spid="5" grpId="0"/>
      <p:bldP spid="8" grpId="0" animBg="1"/>
      <p:bldP spid="8" grpId="1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97870" y="0"/>
            <a:ext cx="4410868" cy="2019693"/>
          </a:xfrm>
          <a:prstGeom prst="rect">
            <a:avLst/>
          </a:prstGeom>
          <a:solidFill>
            <a:srgbClr val="00A698"/>
          </a:solidFill>
        </p:spPr>
        <p:txBody>
          <a:bodyPr wrap="square" lIns="360000" tIns="360000" rIns="360000" bIns="36000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400" b="1" dirty="0">
                <a:solidFill>
                  <a:schemeClr val="bg1"/>
                </a:solidFill>
                <a:ea typeface="Meiryo" pitchFamily="34" charset="-128"/>
              </a:rPr>
              <a:t>Уровень рождаемости: 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ea typeface="Meiryo" pitchFamily="34" charset="-128"/>
              </a:rPr>
              <a:t>в мире в среднем – 20,3; 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ea typeface="Meiryo" pitchFamily="34" charset="-128"/>
              </a:rPr>
              <a:t>в Конго, Гвинее-Бисау, Либерии – 49,6; 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ea typeface="Meiryo" pitchFamily="34" charset="-128"/>
              </a:rPr>
              <a:t>в Германии, Сингапуре – 8,2.  </a:t>
            </a:r>
          </a:p>
          <a:p>
            <a:pPr algn="r">
              <a:lnSpc>
                <a:spcPct val="120000"/>
              </a:lnSpc>
            </a:pPr>
            <a:r>
              <a:rPr lang="ru-RU" sz="1400" i="1" dirty="0">
                <a:solidFill>
                  <a:schemeClr val="bg1"/>
                </a:solidFill>
                <a:ea typeface="Meiryo" pitchFamily="34" charset="-128"/>
              </a:rPr>
              <a:t>Данные ООН, 2005–2010 гг.</a:t>
            </a:r>
          </a:p>
        </p:txBody>
      </p:sp>
    </p:spTree>
    <p:extLst>
      <p:ext uri="{BB962C8B-B14F-4D97-AF65-F5344CB8AC3E}">
        <p14:creationId xmlns:p14="http://schemas.microsoft.com/office/powerpoint/2010/main" val="22453793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42091174"/>
              </p:ext>
            </p:extLst>
          </p:nvPr>
        </p:nvGraphicFramePr>
        <p:xfrm>
          <a:off x="252248" y="922803"/>
          <a:ext cx="8628993" cy="3844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52248" y="922803"/>
            <a:ext cx="8532977" cy="3844460"/>
          </a:xfrm>
          <a:prstGeom prst="rect">
            <a:avLst/>
          </a:prstGeom>
          <a:solidFill>
            <a:srgbClr val="F8F8F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2386503" y="1143493"/>
            <a:ext cx="2985651" cy="863983"/>
          </a:xfrm>
          <a:prstGeom prst="wedgeRectCallout">
            <a:avLst>
              <a:gd name="adj1" fmla="val -71284"/>
              <a:gd name="adj2" fmla="val 4423"/>
            </a:avLst>
          </a:prstGeom>
          <a:solidFill>
            <a:srgbClr val="0BE5C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4138"/>
            <a:r>
              <a:rPr lang="ru-RU" sz="1400" dirty="0" smtClean="0">
                <a:solidFill>
                  <a:schemeClr val="tx1"/>
                </a:solidFill>
                <a:latin typeface="+mj-lt"/>
              </a:rPr>
              <a:t>Является ли рост уровня рождаемости устойчивым?</a:t>
            </a:r>
            <a:endParaRPr lang="ru-RU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Прямоугольная выноска 13"/>
          <p:cNvSpPr/>
          <p:nvPr/>
        </p:nvSpPr>
        <p:spPr>
          <a:xfrm>
            <a:off x="2388264" y="1143492"/>
            <a:ext cx="3146097" cy="863983"/>
          </a:xfrm>
          <a:prstGeom prst="wedgeRectCallout">
            <a:avLst>
              <a:gd name="adj1" fmla="val -69721"/>
              <a:gd name="adj2" fmla="val 4423"/>
            </a:avLst>
          </a:prstGeom>
          <a:solidFill>
            <a:srgbClr val="0BE5C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4138"/>
            <a:r>
              <a:rPr lang="ru-RU" sz="1400" dirty="0" smtClean="0">
                <a:solidFill>
                  <a:schemeClr val="tx1"/>
                </a:solidFill>
                <a:latin typeface="+mj-lt"/>
              </a:rPr>
              <a:t>Простое воспроизводство обеспечивает суммарный коэффициент рождаемости 2,1.</a:t>
            </a:r>
            <a:endParaRPr lang="ru-RU" sz="1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6441" y="307249"/>
            <a:ext cx="725213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Уровень рождаемости в России</a:t>
            </a:r>
            <a:endParaRPr lang="ru-RU" sz="20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08537" y="613903"/>
            <a:ext cx="6547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(число детей, родившихся живыми, в расчёте на 1000 населения)</a:t>
            </a:r>
            <a:endParaRPr lang="ru-RU" sz="1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6" r="53678"/>
          <a:stretch/>
        </p:blipFill>
        <p:spPr>
          <a:xfrm>
            <a:off x="676819" y="865298"/>
            <a:ext cx="1387365" cy="390196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386503" y="2485245"/>
            <a:ext cx="6769761" cy="1804249"/>
          </a:xfrm>
          <a:prstGeom prst="rect">
            <a:avLst/>
          </a:prstGeom>
          <a:solidFill>
            <a:srgbClr val="00A698"/>
          </a:solidFill>
        </p:spPr>
        <p:txBody>
          <a:bodyPr wrap="square" lIns="360000" tIns="360000" rIns="360000" bIns="36000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ea typeface="Meiryo" pitchFamily="34" charset="-128"/>
              </a:rPr>
              <a:t>Суммарный коэффициент рождаемости </a:t>
            </a:r>
            <a:r>
              <a:rPr lang="ru-RU" sz="1400" dirty="0">
                <a:solidFill>
                  <a:schemeClr val="bg1"/>
                </a:solidFill>
                <a:ea typeface="Meiryo" pitchFamily="34" charset="-128"/>
              </a:rPr>
              <a:t>– среднее число рождений у одной женщины в гипотетическом поколении за всю её жизнь при сохранении существующих уровней рождаемости в каждом </a:t>
            </a:r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возрасте </a:t>
            </a:r>
            <a:r>
              <a:rPr lang="ru-RU" sz="1400" dirty="0">
                <a:solidFill>
                  <a:schemeClr val="bg1"/>
                </a:solidFill>
                <a:ea typeface="Meiryo" pitchFamily="34" charset="-128"/>
              </a:rPr>
              <a:t>независимо от смертности и от изменений возрастного состава.</a:t>
            </a:r>
          </a:p>
        </p:txBody>
      </p:sp>
    </p:spTree>
    <p:extLst>
      <p:ext uri="{BB962C8B-B14F-4D97-AF65-F5344CB8AC3E}">
        <p14:creationId xmlns:p14="http://schemas.microsoft.com/office/powerpoint/2010/main" val="5518073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2" grpId="1" animBg="1"/>
      <p:bldP spid="14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/>
          <p:cNvGrpSpPr/>
          <p:nvPr/>
        </p:nvGrpSpPr>
        <p:grpSpPr>
          <a:xfrm>
            <a:off x="252248" y="922803"/>
            <a:ext cx="8628993" cy="3844460"/>
            <a:chOff x="252248" y="922803"/>
            <a:chExt cx="8628993" cy="3844460"/>
          </a:xfrm>
        </p:grpSpPr>
        <p:graphicFrame>
          <p:nvGraphicFramePr>
            <p:cNvPr id="4" name="Диаграмма 3"/>
            <p:cNvGraphicFramePr/>
            <p:nvPr>
              <p:extLst>
                <p:ext uri="{D42A27DB-BD31-4B8C-83A1-F6EECF244321}">
                  <p14:modId xmlns:p14="http://schemas.microsoft.com/office/powerpoint/2010/main" val="2573399339"/>
                </p:ext>
              </p:extLst>
            </p:nvPr>
          </p:nvGraphicFramePr>
          <p:xfrm>
            <a:off x="252248" y="922803"/>
            <a:ext cx="8628993" cy="384446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12" name="Прямая соединительная линия 11"/>
            <p:cNvCxnSpPr/>
            <p:nvPr/>
          </p:nvCxnSpPr>
          <p:spPr>
            <a:xfrm>
              <a:off x="742172" y="1628236"/>
              <a:ext cx="8043053" cy="6889"/>
            </a:xfrm>
            <a:prstGeom prst="line">
              <a:avLst/>
            </a:prstGeom>
            <a:ln w="1905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Выноска 2 (без границы) 16"/>
            <p:cNvSpPr/>
            <p:nvPr/>
          </p:nvSpPr>
          <p:spPr>
            <a:xfrm>
              <a:off x="3489434" y="940836"/>
              <a:ext cx="4435366" cy="488560"/>
            </a:xfrm>
            <a:prstGeom prst="callout2">
              <a:avLst>
                <a:gd name="adj1" fmla="val 46716"/>
                <a:gd name="adj2" fmla="val -1698"/>
                <a:gd name="adj3" fmla="val 46716"/>
                <a:gd name="adj4" fmla="val -10980"/>
                <a:gd name="adj5" fmla="val 142618"/>
                <a:gd name="adj6" fmla="val -1407"/>
              </a:avLst>
            </a:prstGeom>
            <a:noFill/>
            <a:ln>
              <a:solidFill>
                <a:srgbClr val="00A6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200" dirty="0" smtClean="0">
                  <a:solidFill>
                    <a:schemeClr val="tx1"/>
                  </a:solidFill>
                </a:rPr>
                <a:t>Суммарный коэффициент рождаемости 2,1 обеспечивает простое воспроизводство населения.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6441" y="307249"/>
            <a:ext cx="725213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Суммарный коэффициент рождаемости в России</a:t>
            </a:r>
            <a:endParaRPr lang="ru-RU" sz="20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28778" y="2481943"/>
            <a:ext cx="365053" cy="198495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364994" y="1744717"/>
            <a:ext cx="365053" cy="272217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V="1">
            <a:off x="2662238" y="2848579"/>
            <a:ext cx="6036005" cy="317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70591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4367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8775" y="376238"/>
            <a:ext cx="3771791" cy="276999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Дедушки с внуками, первая половина 1980-х гг.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832501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2598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7103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056992" y="1286619"/>
            <a:ext cx="4414345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Демографическое эхо войны —</a:t>
            </a:r>
            <a:endParaRPr lang="ru-RU" sz="20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056993" y="1688847"/>
            <a:ext cx="4728232" cy="646331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потери населения, связанные с резким падением рождаемости во время войны, повторяющиеся через поколение.</a:t>
            </a:r>
            <a:endParaRPr lang="ru-RU" sz="1400" dirty="0">
              <a:ea typeface="Meiryo" pitchFamily="34" charset="-128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3" r="10171"/>
          <a:stretch/>
        </p:blipFill>
        <p:spPr>
          <a:xfrm>
            <a:off x="0" y="1286619"/>
            <a:ext cx="3541987" cy="281020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056992" y="2639170"/>
            <a:ext cx="4414345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Демографические ямы в России:</a:t>
            </a:r>
            <a:endParaRPr lang="ru-RU" sz="20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487917" y="2999358"/>
            <a:ext cx="4297308" cy="1098762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pPr>
              <a:lnSpc>
                <a:spcPct val="170000"/>
              </a:lnSpc>
            </a:pPr>
            <a:r>
              <a:rPr lang="ru-RU" sz="1400" dirty="0" smtClean="0">
                <a:ea typeface="Meiryo" pitchFamily="34" charset="-128"/>
              </a:rPr>
              <a:t>середина 1960-х гг.;</a:t>
            </a:r>
          </a:p>
          <a:p>
            <a:pPr>
              <a:lnSpc>
                <a:spcPct val="170000"/>
              </a:lnSpc>
            </a:pPr>
            <a:r>
              <a:rPr lang="ru-RU" sz="1400" dirty="0" smtClean="0">
                <a:ea typeface="Meiryo" pitchFamily="34" charset="-128"/>
              </a:rPr>
              <a:t>конец 1980-х – 1990-е гг.;</a:t>
            </a:r>
          </a:p>
          <a:p>
            <a:pPr>
              <a:lnSpc>
                <a:spcPct val="170000"/>
              </a:lnSpc>
            </a:pPr>
            <a:r>
              <a:rPr lang="ru-RU" sz="1400" dirty="0">
                <a:ea typeface="Meiryo" pitchFamily="34" charset="-128"/>
              </a:rPr>
              <a:t>в</a:t>
            </a:r>
            <a:r>
              <a:rPr lang="ru-RU" sz="1400" dirty="0" smtClean="0">
                <a:ea typeface="Meiryo" pitchFamily="34" charset="-128"/>
              </a:rPr>
              <a:t>озможно, </a:t>
            </a:r>
            <a:r>
              <a:rPr lang="ru-RU" sz="1400" dirty="0" smtClean="0">
                <a:ea typeface="Meiryo" pitchFamily="34" charset="-128"/>
              </a:rPr>
              <a:t>начнётся в 2018–2020 гг.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4056992" y="3066484"/>
            <a:ext cx="327140" cy="296514"/>
          </a:xfrm>
          <a:prstGeom prst="ellipse">
            <a:avLst/>
          </a:prstGeom>
          <a:solidFill>
            <a:srgbClr val="00A698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A698"/>
                </a:solidFill>
                <a:latin typeface="+mj-lt"/>
              </a:rPr>
              <a:t>1</a:t>
            </a:r>
            <a:endParaRPr lang="ru-RU" sz="1200" dirty="0">
              <a:solidFill>
                <a:srgbClr val="00A698"/>
              </a:solidFill>
              <a:latin typeface="+mj-lt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4056992" y="3433760"/>
            <a:ext cx="327140" cy="296514"/>
          </a:xfrm>
          <a:prstGeom prst="ellipse">
            <a:avLst/>
          </a:prstGeom>
          <a:solidFill>
            <a:srgbClr val="00A698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A698"/>
                </a:solidFill>
                <a:latin typeface="+mj-lt"/>
              </a:rPr>
              <a:t>2</a:t>
            </a:r>
            <a:endParaRPr lang="ru-RU" sz="1200" dirty="0">
              <a:solidFill>
                <a:srgbClr val="00A698"/>
              </a:solidFill>
              <a:latin typeface="+mj-lt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4056992" y="3801036"/>
            <a:ext cx="327140" cy="296514"/>
          </a:xfrm>
          <a:prstGeom prst="ellipse">
            <a:avLst/>
          </a:prstGeom>
          <a:solidFill>
            <a:srgbClr val="00A698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0A698"/>
                </a:solidFill>
                <a:latin typeface="+mj-lt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660991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5" grpId="0"/>
      <p:bldP spid="21" grpId="0"/>
      <p:bldP spid="23" grpId="0" uiExpand="1" build="p"/>
      <p:bldP spid="24" grpId="0" animBg="1"/>
      <p:bldP spid="25" grpId="0" animBg="1"/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9897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2349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8527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199007969"/>
              </p:ext>
            </p:extLst>
          </p:nvPr>
        </p:nvGraphicFramePr>
        <p:xfrm>
          <a:off x="252248" y="1008993"/>
          <a:ext cx="8628993" cy="3758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3" name="Группа 2"/>
          <p:cNvGrpSpPr/>
          <p:nvPr/>
        </p:nvGrpSpPr>
        <p:grpSpPr>
          <a:xfrm>
            <a:off x="2587575" y="307249"/>
            <a:ext cx="3989870" cy="601390"/>
            <a:chOff x="2587575" y="307249"/>
            <a:chExt cx="3989870" cy="601390"/>
          </a:xfrm>
        </p:grpSpPr>
        <p:sp>
          <p:nvSpPr>
            <p:cNvPr id="6" name="TextBox 5"/>
            <p:cNvSpPr txBox="1"/>
            <p:nvPr/>
          </p:nvSpPr>
          <p:spPr>
            <a:xfrm>
              <a:off x="2587575" y="307249"/>
              <a:ext cx="398987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2000" dirty="0" smtClean="0">
                  <a:solidFill>
                    <a:srgbClr val="333333"/>
                  </a:solidFill>
                  <a:latin typeface="+mj-lt"/>
                  <a:ea typeface="Meiryo" pitchFamily="34" charset="-128"/>
                </a:rPr>
                <a:t>Число разводов в России</a:t>
              </a:r>
              <a:endParaRPr lang="ru-RU" sz="2000" dirty="0">
                <a:solidFill>
                  <a:srgbClr val="333333"/>
                </a:solidFill>
                <a:latin typeface="+mj-lt"/>
                <a:ea typeface="Meiryo" pitchFamily="34" charset="-128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297619" y="600862"/>
              <a:ext cx="25697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/>
                <a:t>(в расчёте на 100 браков)</a:t>
              </a:r>
              <a:endParaRPr lang="ru-RU" sz="1400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4399983" y="1082567"/>
            <a:ext cx="602941" cy="338433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449170" y="2355850"/>
            <a:ext cx="4239443" cy="345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8140244" y="2051895"/>
            <a:ext cx="602941" cy="241500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/>
        </p:nvGrpSpPr>
        <p:grpSpPr>
          <a:xfrm>
            <a:off x="7287489" y="312429"/>
            <a:ext cx="1557495" cy="1529389"/>
            <a:chOff x="6128803" y="554251"/>
            <a:chExt cx="1557495" cy="1529389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8738" y="715380"/>
              <a:ext cx="1008460" cy="1207133"/>
            </a:xfrm>
            <a:prstGeom prst="rect">
              <a:avLst/>
            </a:prstGeom>
          </p:spPr>
        </p:pic>
        <p:sp>
          <p:nvSpPr>
            <p:cNvPr id="12" name="Знак запрета 11"/>
            <p:cNvSpPr/>
            <p:nvPr/>
          </p:nvSpPr>
          <p:spPr>
            <a:xfrm>
              <a:off x="6128803" y="554251"/>
              <a:ext cx="1557495" cy="1529389"/>
            </a:xfrm>
            <a:prstGeom prst="noSmoking">
              <a:avLst>
                <a:gd name="adj" fmla="val 6953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58060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8" grpId="0" animBg="1"/>
      <p:bldP spid="8" grpId="1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4085951" y="1541750"/>
            <a:ext cx="4645573" cy="2128036"/>
            <a:chOff x="4085951" y="1541750"/>
            <a:chExt cx="4645573" cy="2128036"/>
          </a:xfrm>
        </p:grpSpPr>
        <p:sp>
          <p:nvSpPr>
            <p:cNvPr id="28" name="TextBox 27"/>
            <p:cNvSpPr txBox="1"/>
            <p:nvPr/>
          </p:nvSpPr>
          <p:spPr>
            <a:xfrm>
              <a:off x="4085951" y="1541750"/>
              <a:ext cx="364868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2000" dirty="0" smtClean="0">
                  <a:solidFill>
                    <a:srgbClr val="00A698"/>
                  </a:solidFill>
                  <a:latin typeface="+mj-lt"/>
                  <a:ea typeface="Meiryo" pitchFamily="34" charset="-128"/>
                </a:rPr>
                <a:t>Гражданский брак —</a:t>
              </a:r>
              <a:endParaRPr lang="ru-RU" sz="2000" dirty="0">
                <a:solidFill>
                  <a:srgbClr val="00A698"/>
                </a:solidFill>
                <a:latin typeface="+mj-lt"/>
                <a:ea typeface="Meiryo" pitchFamily="34" charset="-128"/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4085951" y="2038570"/>
              <a:ext cx="4645573" cy="1631216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>
                  <a:ea typeface="Meiryo" pitchFamily="34" charset="-128"/>
                </a:rPr>
                <a:t>брачный союз, зарегистрированный и оформленный в соответствующих органах государственной власти без участия </a:t>
              </a:r>
              <a:r>
                <a:rPr lang="ru-RU" sz="1400" dirty="0" smtClean="0">
                  <a:ea typeface="Meiryo" pitchFamily="34" charset="-128"/>
                </a:rPr>
                <a:t>церкви;</a:t>
              </a:r>
            </a:p>
            <a:p>
              <a:endParaRPr lang="ru-RU" sz="800" dirty="0">
                <a:ea typeface="Meiryo" pitchFamily="34" charset="-128"/>
              </a:endParaRPr>
            </a:p>
            <a:p>
              <a:r>
                <a:rPr lang="ru-RU" sz="1400" dirty="0" smtClean="0">
                  <a:ea typeface="Meiryo" pitchFamily="34" charset="-128"/>
                </a:rPr>
                <a:t>часто используется для обозначения пары, не зарегистрировавшей брак в официальном порядке, следовательно, с юридической точки зрения в браке не состоящей.</a:t>
              </a:r>
              <a:endParaRPr lang="ru-RU" sz="1400" dirty="0">
                <a:ea typeface="Meiryo" pitchFamily="34" charset="-128"/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-10510" y="1431305"/>
            <a:ext cx="3594537" cy="2515480"/>
            <a:chOff x="-10510" y="1431305"/>
            <a:chExt cx="3594537" cy="251548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3" r="530"/>
            <a:stretch/>
          </p:blipFill>
          <p:spPr>
            <a:xfrm>
              <a:off x="-10510" y="1431305"/>
              <a:ext cx="3594537" cy="2238481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-10510" y="3669786"/>
              <a:ext cx="35945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 smtClean="0"/>
                <a:t>Альберт Анкер. Гражданский брак. 1887 г.</a:t>
              </a:r>
              <a:endParaRPr lang="ru-RU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020156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07723" y="0"/>
            <a:ext cx="3833513" cy="1373362"/>
          </a:xfrm>
          <a:prstGeom prst="rect">
            <a:avLst/>
          </a:prstGeom>
          <a:solidFill>
            <a:srgbClr val="00A698"/>
          </a:solidFill>
        </p:spPr>
        <p:txBody>
          <a:bodyPr wrap="square" lIns="360000" tIns="360000" rIns="360000" bIns="36000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По данным Института </a:t>
            </a:r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демографии, </a:t>
            </a:r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в России почти половина пар проживает в «гражданском» браке.</a:t>
            </a:r>
            <a:endParaRPr lang="ru-RU" sz="1400" dirty="0">
              <a:solidFill>
                <a:schemeClr val="bg1"/>
              </a:solidFill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106116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2543503" y="1610528"/>
            <a:ext cx="2890349" cy="3244971"/>
            <a:chOff x="2543503" y="1610528"/>
            <a:chExt cx="2890349" cy="3244971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23" t="2861" r="16079" b="2528"/>
            <a:stretch/>
          </p:blipFill>
          <p:spPr>
            <a:xfrm>
              <a:off x="2543503" y="1610528"/>
              <a:ext cx="2884427" cy="324497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010498" y="2416304"/>
              <a:ext cx="2270950" cy="1937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68000"/>
                </a:lnSpc>
              </a:pPr>
              <a:r>
                <a:rPr lang="ru-RU" sz="1200" i="1" dirty="0" smtClean="0"/>
                <a:t>Рождаемость, смертность, продолжительность жизни, половозрастной состав, территориальное размещение населения, миграция…</a:t>
              </a:r>
              <a:endParaRPr lang="ru-RU" sz="1200" i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866412" y="1792927"/>
              <a:ext cx="2567440" cy="716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60000"/>
                </a:lnSpc>
              </a:pPr>
              <a:r>
                <a:rPr lang="ru-RU" sz="1300" i="1" dirty="0" smtClean="0">
                  <a:solidFill>
                    <a:srgbClr val="00A698"/>
                  </a:solidFill>
                </a:rPr>
                <a:t>Основные демографические показатели</a:t>
              </a:r>
              <a:endParaRPr lang="ru-RU" sz="1300" i="1" dirty="0">
                <a:solidFill>
                  <a:srgbClr val="00A698"/>
                </a:solidFill>
              </a:endParaRPr>
            </a:p>
          </p:txBody>
        </p:sp>
      </p:grpSp>
      <p:sp>
        <p:nvSpPr>
          <p:cNvPr id="7" name="Прямоугольная выноска 6"/>
          <p:cNvSpPr/>
          <p:nvPr/>
        </p:nvSpPr>
        <p:spPr>
          <a:xfrm>
            <a:off x="2364115" y="455394"/>
            <a:ext cx="2985651" cy="819807"/>
          </a:xfrm>
          <a:prstGeom prst="wedgeRectCallout">
            <a:avLst>
              <a:gd name="adj1" fmla="val -66688"/>
              <a:gd name="adj2" fmla="val 61202"/>
            </a:avLst>
          </a:prstGeom>
          <a:solidFill>
            <a:srgbClr val="0BE5C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4138"/>
            <a:r>
              <a:rPr lang="ru-RU" sz="1400" dirty="0" smtClean="0">
                <a:solidFill>
                  <a:schemeClr val="tx1"/>
                </a:solidFill>
                <a:latin typeface="+mj-lt"/>
              </a:rPr>
              <a:t>Основные демографические показатели? Записывайте.</a:t>
            </a:r>
            <a:endParaRPr lang="ru-RU" sz="1400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6227763" y="0"/>
            <a:ext cx="2916237" cy="5143500"/>
            <a:chOff x="6227763" y="0"/>
            <a:chExt cx="2916237" cy="514350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6227763" y="0"/>
              <a:ext cx="2916236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432331" y="412282"/>
              <a:ext cx="271166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>
                  <a:solidFill>
                    <a:schemeClr val="bg1"/>
                  </a:solidFill>
                </a:rPr>
                <a:t>Демография</a:t>
              </a:r>
              <a:r>
                <a:rPr lang="ru-RU" sz="1400" dirty="0" smtClean="0">
                  <a:solidFill>
                    <a:schemeClr val="bg1"/>
                  </a:solidFill>
                </a:rPr>
                <a:t> </a:t>
              </a:r>
            </a:p>
            <a:p>
              <a:r>
                <a:rPr lang="ru-RU" sz="1400" dirty="0" smtClean="0">
                  <a:solidFill>
                    <a:schemeClr val="bg1"/>
                  </a:solidFill>
                </a:rPr>
                <a:t>(</a:t>
              </a:r>
              <a:r>
                <a:rPr lang="ru-RU" sz="1400" i="1" dirty="0" smtClean="0">
                  <a:solidFill>
                    <a:schemeClr val="bg1"/>
                  </a:solidFill>
                </a:rPr>
                <a:t>от др</a:t>
              </a:r>
              <a:r>
                <a:rPr lang="ru-RU" sz="1400" i="1" dirty="0">
                  <a:solidFill>
                    <a:schemeClr val="bg1"/>
                  </a:solidFill>
                </a:rPr>
                <a:t>.-греч. </a:t>
              </a:r>
              <a:r>
                <a:rPr lang="el-GR" sz="1400" i="1" dirty="0">
                  <a:solidFill>
                    <a:schemeClr val="bg1"/>
                  </a:solidFill>
                </a:rPr>
                <a:t>δῆμος </a:t>
              </a:r>
              <a:r>
                <a:rPr lang="ru-RU" sz="1400" i="1" dirty="0">
                  <a:solidFill>
                    <a:schemeClr val="bg1"/>
                  </a:solidFill>
                </a:rPr>
                <a:t>– </a:t>
              </a:r>
              <a:r>
                <a:rPr lang="ru-RU" sz="1400" i="1" dirty="0" smtClean="0">
                  <a:solidFill>
                    <a:schemeClr val="bg1"/>
                  </a:solidFill>
                </a:rPr>
                <a:t>народ</a:t>
              </a:r>
              <a:r>
                <a:rPr lang="ru-RU" sz="1400" i="1" dirty="0">
                  <a:solidFill>
                    <a:schemeClr val="bg1"/>
                  </a:solidFill>
                </a:rPr>
                <a:t>, </a:t>
              </a:r>
              <a:r>
                <a:rPr lang="el-GR" sz="1400" i="1" dirty="0" smtClean="0">
                  <a:solidFill>
                    <a:schemeClr val="bg1"/>
                  </a:solidFill>
                </a:rPr>
                <a:t>γράφω </a:t>
              </a:r>
              <a:r>
                <a:rPr lang="ru-RU" sz="1400" i="1" dirty="0">
                  <a:solidFill>
                    <a:schemeClr val="bg1"/>
                  </a:solidFill>
                </a:rPr>
                <a:t>– </a:t>
              </a:r>
              <a:r>
                <a:rPr lang="ru-RU" sz="1400" i="1" dirty="0" smtClean="0">
                  <a:solidFill>
                    <a:schemeClr val="bg1"/>
                  </a:solidFill>
                </a:rPr>
                <a:t>пишу</a:t>
              </a:r>
              <a:r>
                <a:rPr lang="ru-RU" sz="1400" dirty="0" smtClean="0">
                  <a:solidFill>
                    <a:schemeClr val="bg1"/>
                  </a:solidFill>
                </a:rPr>
                <a:t>) – наука о народонаселении и основных закономерностях его развития.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7" name="Прямоугольная выноска 16"/>
          <p:cNvSpPr/>
          <p:nvPr/>
        </p:nvSpPr>
        <p:spPr>
          <a:xfrm>
            <a:off x="2364115" y="455393"/>
            <a:ext cx="2539481" cy="819807"/>
          </a:xfrm>
          <a:prstGeom prst="wedgeRectCallout">
            <a:avLst>
              <a:gd name="adj1" fmla="val -69689"/>
              <a:gd name="adj2" fmla="val 60040"/>
            </a:avLst>
          </a:prstGeom>
          <a:solidFill>
            <a:srgbClr val="0BE5C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4138"/>
            <a:r>
              <a:rPr lang="ru-RU" sz="1400" dirty="0" smtClean="0">
                <a:solidFill>
                  <a:schemeClr val="tx1"/>
                </a:solidFill>
                <a:latin typeface="+mj-lt"/>
              </a:rPr>
              <a:t>Демография – очень увлекательная наука!</a:t>
            </a:r>
            <a:endParaRPr lang="ru-RU" sz="1400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664647" y="728664"/>
            <a:ext cx="1387365" cy="4120266"/>
            <a:chOff x="664647" y="728664"/>
            <a:chExt cx="1387365" cy="4120266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66" r="53678"/>
            <a:stretch/>
          </p:blipFill>
          <p:spPr>
            <a:xfrm>
              <a:off x="664647" y="728664"/>
              <a:ext cx="1387365" cy="390196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40540" y="4571931"/>
              <a:ext cx="10832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 smtClean="0">
                  <a:solidFill>
                    <a:srgbClr val="00A698"/>
                  </a:solidFill>
                </a:rPr>
                <a:t>Демограф</a:t>
              </a:r>
              <a:endParaRPr lang="ru-RU" sz="1200" dirty="0">
                <a:solidFill>
                  <a:srgbClr val="00A698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85494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4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55810" y="0"/>
            <a:ext cx="3917210" cy="1588806"/>
          </a:xfrm>
          <a:prstGeom prst="rect">
            <a:avLst/>
          </a:prstGeom>
          <a:solidFill>
            <a:srgbClr val="00A698"/>
          </a:solidFill>
        </p:spPr>
        <p:txBody>
          <a:bodyPr wrap="square" lIns="360000" tIns="360000" rIns="360000" bIns="36000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Пары, живущие в «гражданском» браке, почти в 2 раза чаще, </a:t>
            </a:r>
            <a:r>
              <a:rPr lang="ru-RU" sz="1400" dirty="0">
                <a:solidFill>
                  <a:schemeClr val="bg1"/>
                </a:solidFill>
                <a:ea typeface="Meiryo" pitchFamily="34" charset="-128"/>
              </a:rPr>
              <a:t>чем «законные» </a:t>
            </a:r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супруги, используют средства контрацепции.</a:t>
            </a:r>
            <a:endParaRPr lang="ru-RU" sz="1400" dirty="0">
              <a:solidFill>
                <a:schemeClr val="bg1"/>
              </a:solidFill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36853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226790" y="0"/>
            <a:ext cx="3917210" cy="1373362"/>
          </a:xfrm>
          <a:prstGeom prst="rect">
            <a:avLst/>
          </a:prstGeom>
          <a:solidFill>
            <a:srgbClr val="00A698"/>
          </a:solidFill>
        </p:spPr>
        <p:txBody>
          <a:bodyPr wrap="square" lIns="360000" tIns="360000" rIns="360000" bIns="36000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В 2013 г. средний возраст матери при рождении первого ребёнка – 27,2 года.</a:t>
            </a:r>
            <a:endParaRPr lang="ru-RU" sz="1400" dirty="0">
              <a:solidFill>
                <a:schemeClr val="bg1"/>
              </a:solidFill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1450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15" y="1982301"/>
            <a:ext cx="2784962" cy="2784962"/>
          </a:xfrm>
          <a:prstGeom prst="ellipse">
            <a:avLst/>
          </a:prstGeom>
          <a:ln w="12700">
            <a:solidFill>
              <a:srgbClr val="00A698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296" y="1982301"/>
            <a:ext cx="2784962" cy="2784962"/>
          </a:xfrm>
          <a:prstGeom prst="ellipse">
            <a:avLst/>
          </a:prstGeom>
          <a:ln w="12700">
            <a:solidFill>
              <a:srgbClr val="00A698"/>
            </a:solidFill>
          </a:ln>
        </p:spPr>
      </p:pic>
      <p:grpSp>
        <p:nvGrpSpPr>
          <p:cNvPr id="10" name="Группа 9"/>
          <p:cNvGrpSpPr/>
          <p:nvPr/>
        </p:nvGrpSpPr>
        <p:grpSpPr>
          <a:xfrm>
            <a:off x="949215" y="451944"/>
            <a:ext cx="1864989" cy="1366345"/>
            <a:chOff x="4751388" y="735724"/>
            <a:chExt cx="1864989" cy="1366345"/>
          </a:xfrm>
        </p:grpSpPr>
        <p:sp>
          <p:nvSpPr>
            <p:cNvPr id="9" name="Выноска-облако 8"/>
            <p:cNvSpPr/>
            <p:nvPr/>
          </p:nvSpPr>
          <p:spPr>
            <a:xfrm>
              <a:off x="4751388" y="735724"/>
              <a:ext cx="1864989" cy="1366345"/>
            </a:xfrm>
            <a:prstGeom prst="cloudCallout">
              <a:avLst>
                <a:gd name="adj1" fmla="val 16925"/>
                <a:gd name="adj2" fmla="val 72500"/>
              </a:avLst>
            </a:prstGeom>
            <a:solidFill>
              <a:schemeClr val="bg1"/>
            </a:solidFill>
            <a:ln w="9525">
              <a:solidFill>
                <a:srgbClr val="00A6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" name="Группа 4"/>
            <p:cNvGrpSpPr/>
            <p:nvPr/>
          </p:nvGrpSpPr>
          <p:grpSpPr>
            <a:xfrm>
              <a:off x="4994465" y="927539"/>
              <a:ext cx="1404413" cy="930489"/>
              <a:chOff x="2644043" y="843027"/>
              <a:chExt cx="1404413" cy="930489"/>
            </a:xfrm>
          </p:grpSpPr>
          <p:pic>
            <p:nvPicPr>
              <p:cNvPr id="4" name="Рисунок 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89665" y="843027"/>
                <a:ext cx="1040524" cy="520262"/>
              </a:xfrm>
              <a:prstGeom prst="rect">
                <a:avLst/>
              </a:prstGeom>
            </p:spPr>
          </p:pic>
          <p:pic>
            <p:nvPicPr>
              <p:cNvPr id="6" name="Рисунок 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7932" y="1110277"/>
                <a:ext cx="1040524" cy="520262"/>
              </a:xfrm>
              <a:prstGeom prst="rect">
                <a:avLst/>
              </a:prstGeom>
            </p:spPr>
          </p:pic>
          <p:pic>
            <p:nvPicPr>
              <p:cNvPr id="7" name="Рисунок 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44043" y="1041845"/>
                <a:ext cx="1040524" cy="520262"/>
              </a:xfrm>
              <a:prstGeom prst="rect">
                <a:avLst/>
              </a:prstGeom>
            </p:spPr>
          </p:pic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8439" y="1253254"/>
                <a:ext cx="1040524" cy="520262"/>
              </a:xfrm>
              <a:prstGeom prst="rect">
                <a:avLst/>
              </a:prstGeom>
            </p:spPr>
          </p:pic>
        </p:grpSp>
      </p:grpSp>
      <p:grpSp>
        <p:nvGrpSpPr>
          <p:cNvPr id="12" name="Группа 11"/>
          <p:cNvGrpSpPr/>
          <p:nvPr/>
        </p:nvGrpSpPr>
        <p:grpSpPr>
          <a:xfrm>
            <a:off x="4724965" y="562303"/>
            <a:ext cx="1864989" cy="1366345"/>
            <a:chOff x="4751388" y="735724"/>
            <a:chExt cx="1864989" cy="1366345"/>
          </a:xfrm>
        </p:grpSpPr>
        <p:sp>
          <p:nvSpPr>
            <p:cNvPr id="13" name="Выноска-облако 12"/>
            <p:cNvSpPr/>
            <p:nvPr/>
          </p:nvSpPr>
          <p:spPr>
            <a:xfrm>
              <a:off x="4751388" y="735724"/>
              <a:ext cx="1864989" cy="1366345"/>
            </a:xfrm>
            <a:prstGeom prst="cloudCallout">
              <a:avLst>
                <a:gd name="adj1" fmla="val 24815"/>
                <a:gd name="adj2" fmla="val 68654"/>
              </a:avLst>
            </a:prstGeom>
            <a:solidFill>
              <a:schemeClr val="bg1"/>
            </a:solidFill>
            <a:ln w="9525">
              <a:solidFill>
                <a:srgbClr val="00A6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4" name="Группа 13"/>
            <p:cNvGrpSpPr/>
            <p:nvPr/>
          </p:nvGrpSpPr>
          <p:grpSpPr>
            <a:xfrm>
              <a:off x="5084862" y="1015998"/>
              <a:ext cx="1203736" cy="752911"/>
              <a:chOff x="2734440" y="931486"/>
              <a:chExt cx="1203736" cy="752911"/>
            </a:xfrm>
          </p:grpSpPr>
          <p:pic>
            <p:nvPicPr>
              <p:cNvPr id="15" name="Рисунок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7652" y="931486"/>
                <a:ext cx="1040524" cy="520262"/>
              </a:xfrm>
              <a:prstGeom prst="rect">
                <a:avLst/>
              </a:prstGeom>
            </p:spPr>
          </p:pic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34440" y="1164135"/>
                <a:ext cx="1040524" cy="520262"/>
              </a:xfrm>
              <a:prstGeom prst="rect">
                <a:avLst/>
              </a:prstGeom>
            </p:spPr>
          </p:pic>
        </p:grpSp>
      </p:grpSp>
      <p:grpSp>
        <p:nvGrpSpPr>
          <p:cNvPr id="20" name="Группа 19"/>
          <p:cNvGrpSpPr/>
          <p:nvPr/>
        </p:nvGrpSpPr>
        <p:grpSpPr>
          <a:xfrm flipH="1">
            <a:off x="6819122" y="533399"/>
            <a:ext cx="1864989" cy="1366345"/>
            <a:chOff x="4751388" y="735724"/>
            <a:chExt cx="1864989" cy="1366345"/>
          </a:xfrm>
        </p:grpSpPr>
        <p:sp>
          <p:nvSpPr>
            <p:cNvPr id="21" name="Выноска-облако 20"/>
            <p:cNvSpPr/>
            <p:nvPr/>
          </p:nvSpPr>
          <p:spPr>
            <a:xfrm>
              <a:off x="4751388" y="735724"/>
              <a:ext cx="1864989" cy="1366345"/>
            </a:xfrm>
            <a:prstGeom prst="cloudCallout">
              <a:avLst>
                <a:gd name="adj1" fmla="val 24815"/>
                <a:gd name="adj2" fmla="val 69423"/>
              </a:avLst>
            </a:prstGeom>
            <a:solidFill>
              <a:schemeClr val="bg1"/>
            </a:solidFill>
            <a:ln w="9525">
              <a:solidFill>
                <a:srgbClr val="00A6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2" name="Группа 21"/>
            <p:cNvGrpSpPr/>
            <p:nvPr/>
          </p:nvGrpSpPr>
          <p:grpSpPr>
            <a:xfrm>
              <a:off x="5048132" y="1019825"/>
              <a:ext cx="1190816" cy="748102"/>
              <a:chOff x="2697710" y="935313"/>
              <a:chExt cx="1190816" cy="748102"/>
            </a:xfrm>
          </p:grpSpPr>
          <p:pic>
            <p:nvPicPr>
              <p:cNvPr id="23" name="Рисунок 2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8002" y="935313"/>
                <a:ext cx="1040524" cy="520262"/>
              </a:xfrm>
              <a:prstGeom prst="rect">
                <a:avLst/>
              </a:prstGeom>
            </p:spPr>
          </p:pic>
          <p:pic>
            <p:nvPicPr>
              <p:cNvPr id="24" name="Рисунок 2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97710" y="1163153"/>
                <a:ext cx="1040524" cy="5202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4814560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6436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8F8F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6" r="53678"/>
          <a:stretch/>
        </p:blipFill>
        <p:spPr>
          <a:xfrm>
            <a:off x="676819" y="865298"/>
            <a:ext cx="1387365" cy="3901965"/>
          </a:xfrm>
          <a:prstGeom prst="rect">
            <a:avLst/>
          </a:prstGeom>
        </p:spPr>
      </p:pic>
      <p:sp>
        <p:nvSpPr>
          <p:cNvPr id="5" name="Прямоугольная выноска 4"/>
          <p:cNvSpPr/>
          <p:nvPr/>
        </p:nvSpPr>
        <p:spPr>
          <a:xfrm>
            <a:off x="2323441" y="528966"/>
            <a:ext cx="3667456" cy="863983"/>
          </a:xfrm>
          <a:prstGeom prst="wedgeRectCallout">
            <a:avLst>
              <a:gd name="adj1" fmla="val -64714"/>
              <a:gd name="adj2" fmla="val 62857"/>
            </a:avLst>
          </a:prstGeom>
          <a:solidFill>
            <a:srgbClr val="0BE5C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4138"/>
            <a:r>
              <a:rPr lang="ru-RU" sz="1400" dirty="0" smtClean="0">
                <a:solidFill>
                  <a:schemeClr val="tx1"/>
                </a:solidFill>
                <a:latin typeface="+mj-lt"/>
              </a:rPr>
              <a:t>Проявляются ли в демографической ситуации вашего региона общероссийские тенденции?</a:t>
            </a:r>
            <a:endParaRPr lang="ru-RU" sz="14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845143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6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1026" name="Picture 2" descr="Картинки по запросу концепция демографической политики до 2025 год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376238"/>
            <a:ext cx="2794329" cy="439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3689131" y="376238"/>
            <a:ext cx="5096094" cy="4391025"/>
            <a:chOff x="3689131" y="376238"/>
            <a:chExt cx="5096094" cy="4391025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689131" y="376238"/>
              <a:ext cx="5096094" cy="4391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83724" y="567559"/>
              <a:ext cx="4897821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4138"/>
              <a:r>
                <a:rPr lang="ru-RU" sz="1400" dirty="0"/>
                <a:t>Демографическая политика Российской Федерации направлена на увеличение продолжительности жизни населения, сокращение уровня смертности, рост рождаемости, регулирование внутренней и внешней миграции, сохранение и укрепление здоровья населения и улучшение на этой основе демографической ситуации в стране.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783724" y="2256234"/>
              <a:ext cx="489782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4138" algn="ctr"/>
              <a:r>
                <a:rPr lang="ru-RU" sz="1400" b="1" dirty="0"/>
                <a:t>Цели, принципы, задачи и основные направления демографической политики Российской Федерации на период до 2025 года</a:t>
              </a:r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228" y="3156708"/>
            <a:ext cx="1515317" cy="1515317"/>
          </a:xfrm>
          <a:prstGeom prst="rect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11593606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9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34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1191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6259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1589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5525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3" id="{04AA83D5-8BE9-47FC-B0E8-44C42ED1D821}" vid="{828C27D0-69AE-4260-8438-0AA92066904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Социальные отношения</Template>
  <TotalTime>823</TotalTime>
  <Words>597</Words>
  <Application>Microsoft Office PowerPoint</Application>
  <PresentationFormat>Экран (16:9)</PresentationFormat>
  <Paragraphs>111</Paragraphs>
  <Slides>35</Slides>
  <Notes>35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2" baseType="lpstr">
      <vt:lpstr>Meiryo</vt:lpstr>
      <vt:lpstr>Wingdings</vt:lpstr>
      <vt:lpstr>Calibri</vt:lpstr>
      <vt:lpstr>Open Sans</vt:lpstr>
      <vt:lpstr>Arial</vt:lpstr>
      <vt:lpstr>Roboto Slab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abook</dc:creator>
  <cp:lastModifiedBy>abook</cp:lastModifiedBy>
  <cp:revision>57</cp:revision>
  <dcterms:created xsi:type="dcterms:W3CDTF">2016-10-08T07:12:50Z</dcterms:created>
  <dcterms:modified xsi:type="dcterms:W3CDTF">2016-10-18T08:43:55Z</dcterms:modified>
</cp:coreProperties>
</file>