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6"/>
  </p:notesMasterIdLst>
  <p:sldIdLst>
    <p:sldId id="284" r:id="rId2"/>
    <p:sldId id="286" r:id="rId3"/>
    <p:sldId id="290" r:id="rId4"/>
    <p:sldId id="291" r:id="rId5"/>
    <p:sldId id="293" r:id="rId6"/>
    <p:sldId id="294" r:id="rId7"/>
    <p:sldId id="295" r:id="rId8"/>
    <p:sldId id="296" r:id="rId9"/>
    <p:sldId id="297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309" r:id="rId19"/>
    <p:sldId id="307" r:id="rId20"/>
    <p:sldId id="310" r:id="rId21"/>
    <p:sldId id="311" r:id="rId22"/>
    <p:sldId id="292" r:id="rId23"/>
    <p:sldId id="314" r:id="rId24"/>
    <p:sldId id="315" r:id="rId25"/>
    <p:sldId id="317" r:id="rId26"/>
    <p:sldId id="316" r:id="rId27"/>
    <p:sldId id="318" r:id="rId28"/>
    <p:sldId id="313" r:id="rId29"/>
    <p:sldId id="320" r:id="rId30"/>
    <p:sldId id="321" r:id="rId31"/>
    <p:sldId id="322" r:id="rId32"/>
    <p:sldId id="319" r:id="rId33"/>
    <p:sldId id="312" r:id="rId34"/>
    <p:sldId id="323" r:id="rId35"/>
  </p:sldIdLst>
  <p:sldSz cx="9144000" cy="5143500" type="screen16x9"/>
  <p:notesSz cx="6858000" cy="9144000"/>
  <p:embeddedFontLst>
    <p:embeddedFont>
      <p:font typeface="Roboto Slab" pitchFamily="2" charset="0"/>
      <p:regular r:id="rId37"/>
    </p:embeddedFont>
    <p:embeddedFont>
      <p:font typeface="Meiryo" panose="020B0604030504040204" pitchFamily="34" charset="-128"/>
      <p:regular r:id="rId38"/>
      <p:bold r:id="rId39"/>
      <p:italic r:id="rId40"/>
      <p:boldItalic r:id="rId41"/>
    </p:embeddedFont>
    <p:embeddedFont>
      <p:font typeface="Open Sans" panose="020B0606030504020204" pitchFamily="34" charset="0"/>
      <p:regular r:id="rId42"/>
      <p:bold r:id="rId43"/>
      <p:italic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Book Antiqua" panose="02040602050305030304" pitchFamily="18" charset="0"/>
      <p:regular r:id="rId49"/>
      <p:bold r:id="rId50"/>
      <p:italic r:id="rId51"/>
      <p:boldItalic r:id="rId52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5556" userDrawn="1">
          <p15:clr>
            <a:srgbClr val="A4A3A4"/>
          </p15:clr>
        </p15:guide>
        <p15:guide id="3" orient="horz" pos="2981" userDrawn="1">
          <p15:clr>
            <a:srgbClr val="A4A3A4"/>
          </p15:clr>
        </p15:guide>
        <p15:guide id="4" pos="2971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156" userDrawn="1">
          <p15:clr>
            <a:srgbClr val="A4A3A4"/>
          </p15:clr>
        </p15:guide>
        <p15:guide id="8" pos="2064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698"/>
    <a:srgbClr val="5300A6"/>
    <a:srgbClr val="333333"/>
    <a:srgbClr val="F8F8F8"/>
    <a:srgbClr val="F5F5F5"/>
    <a:srgbClr val="2A2A8C"/>
    <a:srgbClr val="0BE5C1"/>
    <a:srgbClr val="572001"/>
    <a:srgbClr val="6E2B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5765" autoAdjust="0"/>
  </p:normalViewPr>
  <p:slideViewPr>
    <p:cSldViewPr snapToGrid="0" showGuides="1">
      <p:cViewPr varScale="1">
        <p:scale>
          <a:sx n="95" d="100"/>
          <a:sy n="95" d="100"/>
        </p:scale>
        <p:origin x="606" y="84"/>
      </p:cViewPr>
      <p:guideLst>
        <p:guide orient="horz" pos="237"/>
        <p:guide pos="5556"/>
        <p:guide orient="horz" pos="2981"/>
        <p:guide pos="2971"/>
        <p:guide pos="2767"/>
        <p:guide pos="226"/>
        <p:guide pos="1156"/>
        <p:guide pos="2064"/>
        <p:guide pos="3674"/>
        <p:guide pos="392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A7A9C6-453B-4051-942C-5EE4241D813B}" type="datetimeFigureOut">
              <a:rPr lang="ru-RU" smtClean="0"/>
              <a:t>28.10.2016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160056-3C8D-45B2-B120-ABFEE66A46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864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638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320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131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0917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3381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7065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1717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3520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6667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9989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91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7928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7552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2294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3945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4449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3662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1013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495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7251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2263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426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8353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3048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7512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7142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1010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055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597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074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346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146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0463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434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28.10.2016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0299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28.10.2016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5012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28.10.2016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5069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28.10.2016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141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28.10.2016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6820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28.10.2016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2668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28.10.2016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2317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28.10.2016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7522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28.10.2016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7855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28.10.2016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8004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28.10.2016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4193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28.10.2016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8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2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28.pn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5"/>
          <a:stretch/>
        </p:blipFill>
        <p:spPr>
          <a:xfrm>
            <a:off x="4953686" y="1491750"/>
            <a:ext cx="3809314" cy="2160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4371624"/>
            <a:ext cx="3066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solidFill>
                  <a:srgbClr val="00A698"/>
                </a:solidFill>
                <a:latin typeface="+mj-lt"/>
              </a:rPr>
              <a:t>Социальные отношения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8776" y="1974503"/>
            <a:ext cx="40338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333333"/>
                </a:solidFill>
                <a:latin typeface="+mj-lt"/>
              </a:rPr>
              <a:t>Семья </a:t>
            </a:r>
          </a:p>
          <a:p>
            <a:r>
              <a:rPr lang="ru-RU" sz="2800" dirty="0" smtClean="0">
                <a:solidFill>
                  <a:srgbClr val="333333"/>
                </a:solidFill>
                <a:latin typeface="+mj-lt"/>
              </a:rPr>
              <a:t>в современном мире</a:t>
            </a:r>
            <a:endParaRPr lang="ru-RU" sz="2800" dirty="0">
              <a:solidFill>
                <a:srgbClr val="33333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90649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8875" y="376238"/>
            <a:ext cx="4270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A698"/>
                </a:solidFill>
                <a:latin typeface="+mj-lt"/>
              </a:rPr>
              <a:t>Виды современной семьи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47143" y="912012"/>
            <a:ext cx="403383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800" dirty="0" smtClean="0">
                <a:ea typeface="Meiryo" pitchFamily="34" charset="-128"/>
              </a:rPr>
              <a:t>По структуре родственных связей</a:t>
            </a:r>
            <a:endParaRPr lang="ru-RU" sz="1800" dirty="0">
              <a:ea typeface="Meiryo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8775" y="1519434"/>
            <a:ext cx="255746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Нуклеарная</a:t>
            </a:r>
            <a:endParaRPr lang="ru-RU" sz="20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cxnSp>
        <p:nvCxnSpPr>
          <p:cNvPr id="6" name="Соединительная линия уступом 5"/>
          <p:cNvCxnSpPr>
            <a:stCxn id="3" idx="1"/>
            <a:endCxn id="5" idx="0"/>
          </p:cNvCxnSpPr>
          <p:nvPr/>
        </p:nvCxnSpPr>
        <p:spPr>
          <a:xfrm rot="10800000" flipV="1">
            <a:off x="1637507" y="607070"/>
            <a:ext cx="791368" cy="912363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349572" y="1519434"/>
            <a:ext cx="237490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Расширенная (сложная) </a:t>
            </a:r>
            <a:endParaRPr lang="ru-RU" sz="20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cxnSp>
        <p:nvCxnSpPr>
          <p:cNvPr id="11" name="Соединительная линия уступом 10"/>
          <p:cNvCxnSpPr>
            <a:stCxn id="3" idx="3"/>
            <a:endCxn id="10" idx="0"/>
          </p:cNvCxnSpPr>
          <p:nvPr/>
        </p:nvCxnSpPr>
        <p:spPr>
          <a:xfrm>
            <a:off x="6699251" y="607071"/>
            <a:ext cx="837772" cy="912363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8775" y="1947486"/>
            <a:ext cx="25574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a-Latn" sz="1400" i="1" dirty="0">
                <a:solidFill>
                  <a:srgbClr val="00A698"/>
                </a:solidFill>
              </a:rPr>
              <a:t>nucleus </a:t>
            </a:r>
            <a:r>
              <a:rPr lang="ru-RU" sz="1400" i="1" dirty="0" smtClean="0">
                <a:solidFill>
                  <a:srgbClr val="00A698"/>
                </a:solidFill>
              </a:rPr>
              <a:t>– ядро</a:t>
            </a:r>
            <a:endParaRPr lang="ru-RU" sz="1400" i="1" dirty="0">
              <a:solidFill>
                <a:srgbClr val="00A698"/>
              </a:solidFill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642428" y="2514654"/>
            <a:ext cx="1984315" cy="2193431"/>
            <a:chOff x="642428" y="2514654"/>
            <a:chExt cx="1984315" cy="2193431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1940" y="2658479"/>
              <a:ext cx="1024803" cy="2049606"/>
            </a:xfrm>
            <a:prstGeom prst="rect">
              <a:avLst/>
            </a:prstGeom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713" y="2514654"/>
              <a:ext cx="1094723" cy="2189446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428" y="3274467"/>
              <a:ext cx="757568" cy="1431625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0271" y="3364883"/>
              <a:ext cx="670107" cy="1340213"/>
            </a:xfrm>
            <a:prstGeom prst="rect">
              <a:avLst/>
            </a:prstGeom>
          </p:spPr>
        </p:pic>
      </p:grpSp>
      <p:pic>
        <p:nvPicPr>
          <p:cNvPr id="26" name="Рисунок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074" y="2547985"/>
            <a:ext cx="1074683" cy="2201692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6171004" y="2531506"/>
            <a:ext cx="1593623" cy="2195879"/>
            <a:chOff x="6171004" y="2531506"/>
            <a:chExt cx="1593623" cy="2195879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9824" y="2658479"/>
              <a:ext cx="1024803" cy="2049606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1004" y="2531506"/>
              <a:ext cx="1094723" cy="2189446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2596" y="3295760"/>
              <a:ext cx="757568" cy="1431625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7171" y="3380739"/>
              <a:ext cx="670107" cy="13402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64908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8875" y="376238"/>
            <a:ext cx="4270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A698"/>
                </a:solidFill>
                <a:latin typeface="+mj-lt"/>
              </a:rPr>
              <a:t>Виды современной семьи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47143" y="912012"/>
            <a:ext cx="403383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800" dirty="0" smtClean="0">
                <a:ea typeface="Meiryo" pitchFamily="34" charset="-128"/>
              </a:rPr>
              <a:t>По структуре родственных связей</a:t>
            </a:r>
            <a:endParaRPr lang="ru-RU" sz="1800" dirty="0">
              <a:ea typeface="Meiryo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8775" y="1519434"/>
            <a:ext cx="255746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Нуклеарная</a:t>
            </a:r>
            <a:endParaRPr lang="ru-RU" sz="20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cxnSp>
        <p:nvCxnSpPr>
          <p:cNvPr id="6" name="Соединительная линия уступом 5"/>
          <p:cNvCxnSpPr>
            <a:stCxn id="3" idx="1"/>
            <a:endCxn id="5" idx="0"/>
          </p:cNvCxnSpPr>
          <p:nvPr/>
        </p:nvCxnSpPr>
        <p:spPr>
          <a:xfrm rot="10800000" flipV="1">
            <a:off x="1637507" y="607070"/>
            <a:ext cx="791368" cy="912363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349572" y="1519434"/>
            <a:ext cx="237490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Расширенная (сложная) </a:t>
            </a:r>
            <a:endParaRPr lang="ru-RU" sz="20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cxnSp>
        <p:nvCxnSpPr>
          <p:cNvPr id="11" name="Соединительная линия уступом 10"/>
          <p:cNvCxnSpPr>
            <a:stCxn id="3" idx="3"/>
            <a:endCxn id="10" idx="0"/>
          </p:cNvCxnSpPr>
          <p:nvPr/>
        </p:nvCxnSpPr>
        <p:spPr>
          <a:xfrm>
            <a:off x="6699251" y="607071"/>
            <a:ext cx="837772" cy="912363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8775" y="1947486"/>
            <a:ext cx="25574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a-Latn" sz="1400" i="1" dirty="0">
                <a:solidFill>
                  <a:srgbClr val="00A698"/>
                </a:solidFill>
              </a:rPr>
              <a:t>nucleus </a:t>
            </a:r>
            <a:r>
              <a:rPr lang="ru-RU" sz="1400" i="1" dirty="0" smtClean="0">
                <a:solidFill>
                  <a:srgbClr val="00A698"/>
                </a:solidFill>
              </a:rPr>
              <a:t>– ядро</a:t>
            </a:r>
            <a:endParaRPr lang="ru-RU" sz="1400" i="1" dirty="0">
              <a:solidFill>
                <a:srgbClr val="00A698"/>
              </a:solidFill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940" y="2658479"/>
            <a:ext cx="1024803" cy="2049606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13" y="2514654"/>
            <a:ext cx="1094723" cy="21894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28" y="3274467"/>
            <a:ext cx="757568" cy="14316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271" y="3364883"/>
            <a:ext cx="670107" cy="134021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824" y="2658479"/>
            <a:ext cx="1024803" cy="204960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004" y="2531506"/>
            <a:ext cx="1094723" cy="2189446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596" y="3295760"/>
            <a:ext cx="757568" cy="143162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71" y="2560654"/>
            <a:ext cx="1376494" cy="21434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591" y="3787468"/>
            <a:ext cx="937132" cy="916632"/>
          </a:xfrm>
          <a:prstGeom prst="rect">
            <a:avLst/>
          </a:prstGeom>
        </p:spPr>
      </p:pic>
      <p:cxnSp>
        <p:nvCxnSpPr>
          <p:cNvPr id="20" name="Прямая со стрелкой 19"/>
          <p:cNvCxnSpPr>
            <a:stCxn id="4" idx="2"/>
            <a:endCxn id="21" idx="0"/>
          </p:cNvCxnSpPr>
          <p:nvPr/>
        </p:nvCxnSpPr>
        <p:spPr>
          <a:xfrm flipH="1">
            <a:off x="4564062" y="1189011"/>
            <a:ext cx="1" cy="330423"/>
          </a:xfrm>
          <a:prstGeom prst="straightConnector1">
            <a:avLst/>
          </a:prstGeom>
          <a:ln w="127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285330" y="1519434"/>
            <a:ext cx="255746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Полигамная</a:t>
            </a:r>
            <a:endParaRPr lang="ru-RU" sz="20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3222499" y="2531506"/>
            <a:ext cx="2615563" cy="2195879"/>
            <a:chOff x="3222499" y="2531506"/>
            <a:chExt cx="2615563" cy="2195879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2499" y="2654494"/>
              <a:ext cx="1024803" cy="2049606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9047" y="2654494"/>
              <a:ext cx="1024803" cy="2049606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0213" y="2677779"/>
              <a:ext cx="1024803" cy="2049606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339" y="2531506"/>
              <a:ext cx="1094723" cy="2189446"/>
            </a:xfrm>
            <a:prstGeom prst="rect">
              <a:avLst/>
            </a:prstGeom>
          </p:spPr>
        </p:pic>
      </p:grpSp>
      <p:grpSp>
        <p:nvGrpSpPr>
          <p:cNvPr id="19" name="Группа 18"/>
          <p:cNvGrpSpPr/>
          <p:nvPr/>
        </p:nvGrpSpPr>
        <p:grpSpPr>
          <a:xfrm>
            <a:off x="3291491" y="3272475"/>
            <a:ext cx="2164434" cy="1494788"/>
            <a:chOff x="3291491" y="3272475"/>
            <a:chExt cx="2164434" cy="1494788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5722" y="3272475"/>
              <a:ext cx="757568" cy="1431625"/>
            </a:xfrm>
            <a:prstGeom prst="rect">
              <a:avLst/>
            </a:prstGeom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5818" y="3427050"/>
              <a:ext cx="670107" cy="1340213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8107" y="3850631"/>
              <a:ext cx="937132" cy="916632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1491" y="3828766"/>
              <a:ext cx="698414" cy="892186"/>
            </a:xfrm>
            <a:prstGeom prst="rect">
              <a:avLst/>
            </a:prstGeom>
          </p:spPr>
        </p:pic>
      </p:grpSp>
      <p:pic>
        <p:nvPicPr>
          <p:cNvPr id="36" name="Рисунок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171" y="3380739"/>
            <a:ext cx="670107" cy="134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2802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8875" y="376238"/>
            <a:ext cx="4270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A698"/>
                </a:solidFill>
                <a:latin typeface="+mj-lt"/>
              </a:rPr>
              <a:t>Виды современной семьи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67826" y="912012"/>
            <a:ext cx="299247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800" dirty="0" smtClean="0">
                <a:ea typeface="Meiryo" pitchFamily="34" charset="-128"/>
              </a:rPr>
              <a:t>По наличию родителей</a:t>
            </a:r>
            <a:endParaRPr lang="ru-RU" sz="1800" dirty="0">
              <a:ea typeface="Meiryo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8775" y="1519434"/>
            <a:ext cx="34798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Полная</a:t>
            </a:r>
            <a:endParaRPr lang="ru-RU" sz="20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cxnSp>
        <p:nvCxnSpPr>
          <p:cNvPr id="6" name="Соединительная линия уступом 5"/>
          <p:cNvCxnSpPr>
            <a:stCxn id="3" idx="1"/>
            <a:endCxn id="5" idx="0"/>
          </p:cNvCxnSpPr>
          <p:nvPr/>
        </p:nvCxnSpPr>
        <p:spPr>
          <a:xfrm rot="10800000" flipV="1">
            <a:off x="2098675" y="607070"/>
            <a:ext cx="330200" cy="912363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057900" y="1519434"/>
            <a:ext cx="197485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Неполная</a:t>
            </a:r>
            <a:endParaRPr lang="ru-RU" sz="20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cxnSp>
        <p:nvCxnSpPr>
          <p:cNvPr id="11" name="Соединительная линия уступом 10"/>
          <p:cNvCxnSpPr>
            <a:stCxn id="3" idx="3"/>
            <a:endCxn id="10" idx="0"/>
          </p:cNvCxnSpPr>
          <p:nvPr/>
        </p:nvCxnSpPr>
        <p:spPr>
          <a:xfrm>
            <a:off x="6699251" y="607071"/>
            <a:ext cx="346074" cy="912363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000501" y="2120977"/>
            <a:ext cx="183197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Только мать</a:t>
            </a:r>
            <a:endParaRPr lang="ru-RU" sz="18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72288" y="2120977"/>
            <a:ext cx="183197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Только отец</a:t>
            </a:r>
            <a:endParaRPr lang="ru-RU" sz="18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cxnSp>
        <p:nvCxnSpPr>
          <p:cNvPr id="19" name="Соединительная линия уступом 18"/>
          <p:cNvCxnSpPr>
            <a:stCxn id="10" idx="1"/>
            <a:endCxn id="17" idx="0"/>
          </p:cNvCxnSpPr>
          <p:nvPr/>
        </p:nvCxnSpPr>
        <p:spPr>
          <a:xfrm rot="10800000" flipV="1">
            <a:off x="4916488" y="1673323"/>
            <a:ext cx="1141412" cy="447654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оединительная линия уступом 22"/>
          <p:cNvCxnSpPr>
            <a:stCxn id="10" idx="3"/>
            <a:endCxn id="18" idx="0"/>
          </p:cNvCxnSpPr>
          <p:nvPr/>
        </p:nvCxnSpPr>
        <p:spPr>
          <a:xfrm flipH="1">
            <a:off x="7788275" y="1673323"/>
            <a:ext cx="244475" cy="447654"/>
          </a:xfrm>
          <a:prstGeom prst="bentConnector4">
            <a:avLst>
              <a:gd name="adj1" fmla="val -93506"/>
              <a:gd name="adj2" fmla="val 67188"/>
            </a:avLst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1"/>
          <p:cNvGrpSpPr/>
          <p:nvPr/>
        </p:nvGrpSpPr>
        <p:grpSpPr>
          <a:xfrm>
            <a:off x="964472" y="2406699"/>
            <a:ext cx="2190907" cy="2335466"/>
            <a:chOff x="964472" y="2406699"/>
            <a:chExt cx="2190907" cy="2335466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6798" y="2560112"/>
              <a:ext cx="1091027" cy="2182053"/>
            </a:xfrm>
            <a:prstGeom prst="rect">
              <a:avLst/>
            </a:prstGeom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946" y="2406699"/>
              <a:ext cx="1167733" cy="2335465"/>
            </a:xfrm>
            <a:prstGeom prst="rect">
              <a:avLst/>
            </a:prstGeom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7811" y="3310539"/>
              <a:ext cx="757568" cy="1431625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472" y="3401951"/>
              <a:ext cx="670107" cy="1340213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7086" y="3825533"/>
              <a:ext cx="937132" cy="916632"/>
            </a:xfrm>
            <a:prstGeom prst="rect">
              <a:avLst/>
            </a:prstGeom>
          </p:spPr>
        </p:pic>
      </p:grpSp>
      <p:grpSp>
        <p:nvGrpSpPr>
          <p:cNvPr id="7" name="Группа 6"/>
          <p:cNvGrpSpPr/>
          <p:nvPr/>
        </p:nvGrpSpPr>
        <p:grpSpPr>
          <a:xfrm>
            <a:off x="4149530" y="2562373"/>
            <a:ext cx="1647289" cy="2199531"/>
            <a:chOff x="4149530" y="2562373"/>
            <a:chExt cx="1647289" cy="2199531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6105" y="2562373"/>
              <a:ext cx="1091027" cy="2182053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9530" y="3330279"/>
              <a:ext cx="757568" cy="1431625"/>
            </a:xfrm>
            <a:prstGeom prst="rect">
              <a:avLst/>
            </a:prstGeom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9687" y="3845272"/>
              <a:ext cx="937132" cy="916632"/>
            </a:xfrm>
            <a:prstGeom prst="rect">
              <a:avLst/>
            </a:prstGeom>
          </p:spPr>
        </p:pic>
      </p:grpSp>
      <p:grpSp>
        <p:nvGrpSpPr>
          <p:cNvPr id="8" name="Группа 7"/>
          <p:cNvGrpSpPr/>
          <p:nvPr/>
        </p:nvGrpSpPr>
        <p:grpSpPr>
          <a:xfrm>
            <a:off x="7152733" y="2408961"/>
            <a:ext cx="1321207" cy="2335465"/>
            <a:chOff x="7152733" y="2408961"/>
            <a:chExt cx="1321207" cy="2335465"/>
          </a:xfrm>
        </p:grpSpPr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6207" y="2408961"/>
              <a:ext cx="1167733" cy="2335465"/>
            </a:xfrm>
            <a:prstGeom prst="rect">
              <a:avLst/>
            </a:prstGeom>
          </p:spPr>
        </p:pic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2733" y="3404213"/>
              <a:ext cx="670107" cy="13402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36124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405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5000" r="-13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4672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8875" y="376238"/>
            <a:ext cx="4270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A698"/>
                </a:solidFill>
                <a:latin typeface="+mj-lt"/>
              </a:rPr>
              <a:t>Виды современной семьи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47143" y="912012"/>
            <a:ext cx="403383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800" dirty="0" smtClean="0">
                <a:ea typeface="Meiryo" pitchFamily="34" charset="-128"/>
              </a:rPr>
              <a:t>По наличию детей</a:t>
            </a:r>
            <a:endParaRPr lang="ru-RU" sz="1800" dirty="0">
              <a:ea typeface="Meiryo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8775" y="1755736"/>
            <a:ext cx="181160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Бездетная</a:t>
            </a:r>
            <a:endParaRPr lang="ru-RU" sz="20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cxnSp>
        <p:nvCxnSpPr>
          <p:cNvPr id="6" name="Соединительная линия уступом 5"/>
          <p:cNvCxnSpPr>
            <a:stCxn id="3" idx="1"/>
            <a:endCxn id="5" idx="0"/>
          </p:cNvCxnSpPr>
          <p:nvPr/>
        </p:nvCxnSpPr>
        <p:spPr>
          <a:xfrm rot="10800000" flipV="1">
            <a:off x="1264577" y="607070"/>
            <a:ext cx="1164298" cy="1148665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807018" y="1755736"/>
            <a:ext cx="214349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Многодетная</a:t>
            </a:r>
            <a:endParaRPr lang="ru-RU" sz="20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cxnSp>
        <p:nvCxnSpPr>
          <p:cNvPr id="11" name="Соединительная линия уступом 10"/>
          <p:cNvCxnSpPr>
            <a:stCxn id="3" idx="3"/>
            <a:endCxn id="10" idx="0"/>
          </p:cNvCxnSpPr>
          <p:nvPr/>
        </p:nvCxnSpPr>
        <p:spPr>
          <a:xfrm>
            <a:off x="6699251" y="607071"/>
            <a:ext cx="1179513" cy="1148665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Группа 75"/>
          <p:cNvGrpSpPr/>
          <p:nvPr/>
        </p:nvGrpSpPr>
        <p:grpSpPr>
          <a:xfrm>
            <a:off x="428657" y="2431073"/>
            <a:ext cx="1705142" cy="2245482"/>
            <a:chOff x="428657" y="2431073"/>
            <a:chExt cx="1705142" cy="2245482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768" y="2654494"/>
              <a:ext cx="1011031" cy="2022061"/>
            </a:xfrm>
            <a:prstGeom prst="rect">
              <a:avLst/>
            </a:prstGeom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657" y="2431073"/>
              <a:ext cx="1122741" cy="2245482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2510971" y="1754817"/>
            <a:ext cx="185968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dirty="0" err="1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Малодетная</a:t>
            </a:r>
            <a:endParaRPr lang="ru-RU" sz="20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716125" y="1754817"/>
            <a:ext cx="194355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dirty="0" err="1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Среднедетная</a:t>
            </a:r>
            <a:endParaRPr lang="ru-RU" sz="20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cxnSp>
        <p:nvCxnSpPr>
          <p:cNvPr id="41" name="Соединительная линия уступом 40"/>
          <p:cNvCxnSpPr>
            <a:stCxn id="3" idx="1"/>
            <a:endCxn id="21" idx="0"/>
          </p:cNvCxnSpPr>
          <p:nvPr/>
        </p:nvCxnSpPr>
        <p:spPr>
          <a:xfrm rot="10800000" flipH="1" flipV="1">
            <a:off x="2428874" y="607071"/>
            <a:ext cx="1011939" cy="1147746"/>
          </a:xfrm>
          <a:prstGeom prst="bentConnector4">
            <a:avLst>
              <a:gd name="adj1" fmla="val -254"/>
              <a:gd name="adj2" fmla="val 60056"/>
            </a:avLst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Соединительная линия уступом 42"/>
          <p:cNvCxnSpPr>
            <a:stCxn id="3" idx="3"/>
            <a:endCxn id="40" idx="0"/>
          </p:cNvCxnSpPr>
          <p:nvPr/>
        </p:nvCxnSpPr>
        <p:spPr>
          <a:xfrm flipH="1">
            <a:off x="5687902" y="607071"/>
            <a:ext cx="1011349" cy="1147746"/>
          </a:xfrm>
          <a:prstGeom prst="bentConnector4">
            <a:avLst>
              <a:gd name="adj1" fmla="val -254"/>
              <a:gd name="adj2" fmla="val 60056"/>
            </a:avLst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Группа 74"/>
          <p:cNvGrpSpPr/>
          <p:nvPr/>
        </p:nvGrpSpPr>
        <p:grpSpPr>
          <a:xfrm>
            <a:off x="2552067" y="2458618"/>
            <a:ext cx="1705142" cy="2254418"/>
            <a:chOff x="2552067" y="2458618"/>
            <a:chExt cx="1705142" cy="2254418"/>
          </a:xfrm>
        </p:grpSpPr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6178" y="2682039"/>
              <a:ext cx="1011031" cy="2022061"/>
            </a:xfrm>
            <a:prstGeom prst="rect">
              <a:avLst/>
            </a:prstGeom>
          </p:spPr>
        </p:pic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2067" y="2458618"/>
              <a:ext cx="1122741" cy="2245482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0117" y="3372823"/>
              <a:ext cx="670107" cy="1340213"/>
            </a:xfrm>
            <a:prstGeom prst="rect">
              <a:avLst/>
            </a:prstGeom>
          </p:spPr>
        </p:pic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1583" y="3811914"/>
              <a:ext cx="698414" cy="892186"/>
            </a:xfrm>
            <a:prstGeom prst="rect">
              <a:avLst/>
            </a:prstGeom>
          </p:spPr>
        </p:pic>
      </p:grpSp>
      <p:grpSp>
        <p:nvGrpSpPr>
          <p:cNvPr id="73" name="Группа 72"/>
          <p:cNvGrpSpPr/>
          <p:nvPr/>
        </p:nvGrpSpPr>
        <p:grpSpPr>
          <a:xfrm>
            <a:off x="4662100" y="2458618"/>
            <a:ext cx="1930539" cy="2254418"/>
            <a:chOff x="4662100" y="2458618"/>
            <a:chExt cx="1930539" cy="2254418"/>
          </a:xfrm>
        </p:grpSpPr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1608" y="2682039"/>
              <a:ext cx="1011031" cy="2022061"/>
            </a:xfrm>
            <a:prstGeom prst="rect">
              <a:avLst/>
            </a:prstGeom>
          </p:spPr>
        </p:pic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7497" y="2458618"/>
              <a:ext cx="1122741" cy="2245482"/>
            </a:xfrm>
            <a:prstGeom prst="rect">
              <a:avLst/>
            </a:prstGeom>
          </p:spPr>
        </p:pic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5547" y="3372823"/>
              <a:ext cx="670107" cy="1340213"/>
            </a:xfrm>
            <a:prstGeom prst="rect">
              <a:avLst/>
            </a:prstGeom>
          </p:spPr>
        </p:pic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2100" y="3276943"/>
              <a:ext cx="757568" cy="1431625"/>
            </a:xfrm>
            <a:prstGeom prst="rect">
              <a:avLst/>
            </a:prstGeom>
          </p:spPr>
        </p:pic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6892" y="3811914"/>
              <a:ext cx="698414" cy="892186"/>
            </a:xfrm>
            <a:prstGeom prst="rect">
              <a:avLst/>
            </a:prstGeom>
          </p:spPr>
        </p:pic>
      </p:grpSp>
      <p:grpSp>
        <p:nvGrpSpPr>
          <p:cNvPr id="74" name="Группа 73"/>
          <p:cNvGrpSpPr/>
          <p:nvPr/>
        </p:nvGrpSpPr>
        <p:grpSpPr>
          <a:xfrm>
            <a:off x="6778934" y="2432861"/>
            <a:ext cx="2236631" cy="2313330"/>
            <a:chOff x="6778934" y="2432861"/>
            <a:chExt cx="2236631" cy="2313330"/>
          </a:xfrm>
        </p:grpSpPr>
        <p:pic>
          <p:nvPicPr>
            <p:cNvPr id="68" name="Рисунок 6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5213" y="2705487"/>
              <a:ext cx="1020352" cy="2040704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2415" y="2656282"/>
              <a:ext cx="1011031" cy="2022061"/>
            </a:xfrm>
            <a:prstGeom prst="rect">
              <a:avLst/>
            </a:prstGeom>
          </p:spPr>
        </p:pic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8304" y="2432861"/>
              <a:ext cx="1122741" cy="2245482"/>
            </a:xfrm>
            <a:prstGeom prst="rect">
              <a:avLst/>
            </a:prstGeom>
          </p:spPr>
        </p:pic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2381" y="3376006"/>
              <a:ext cx="670107" cy="1340213"/>
            </a:xfrm>
            <a:prstGeom prst="rect">
              <a:avLst/>
            </a:prstGeom>
          </p:spPr>
        </p:pic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8934" y="3280126"/>
              <a:ext cx="757568" cy="1431625"/>
            </a:xfrm>
            <a:prstGeom prst="rect">
              <a:avLst/>
            </a:prstGeom>
          </p:spPr>
        </p:pic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3726" y="3815097"/>
              <a:ext cx="698414" cy="892186"/>
            </a:xfrm>
            <a:prstGeom prst="rect">
              <a:avLst/>
            </a:prstGeom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6768" y="4107998"/>
              <a:ext cx="881354" cy="584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39006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5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21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8875" y="376238"/>
            <a:ext cx="4270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A698"/>
                </a:solidFill>
                <a:latin typeface="+mj-lt"/>
              </a:rPr>
              <a:t>Виды современной семьи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47143" y="912012"/>
            <a:ext cx="403383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800" dirty="0" smtClean="0">
                <a:ea typeface="Meiryo" pitchFamily="34" charset="-128"/>
              </a:rPr>
              <a:t>По внутренней иерархии</a:t>
            </a:r>
            <a:endParaRPr lang="ru-RU" sz="1800" dirty="0">
              <a:ea typeface="Meiryo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8775" y="1519434"/>
            <a:ext cx="34798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Традиционная </a:t>
            </a:r>
            <a:endParaRPr lang="ru-RU" sz="20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cxnSp>
        <p:nvCxnSpPr>
          <p:cNvPr id="6" name="Соединительная линия уступом 5"/>
          <p:cNvCxnSpPr>
            <a:stCxn id="3" idx="1"/>
            <a:endCxn id="5" idx="0"/>
          </p:cNvCxnSpPr>
          <p:nvPr/>
        </p:nvCxnSpPr>
        <p:spPr>
          <a:xfrm rot="10800000" flipV="1">
            <a:off x="2098675" y="607070"/>
            <a:ext cx="330200" cy="912363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057900" y="1519434"/>
            <a:ext cx="197485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Партнёрская</a:t>
            </a:r>
            <a:endParaRPr lang="ru-RU" sz="20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cxnSp>
        <p:nvCxnSpPr>
          <p:cNvPr id="11" name="Соединительная линия уступом 10"/>
          <p:cNvCxnSpPr>
            <a:stCxn id="3" idx="3"/>
            <a:endCxn id="10" idx="0"/>
          </p:cNvCxnSpPr>
          <p:nvPr/>
        </p:nvCxnSpPr>
        <p:spPr>
          <a:xfrm>
            <a:off x="6699251" y="607071"/>
            <a:ext cx="346074" cy="912363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Группа 55"/>
          <p:cNvGrpSpPr/>
          <p:nvPr/>
        </p:nvGrpSpPr>
        <p:grpSpPr>
          <a:xfrm>
            <a:off x="984785" y="3867150"/>
            <a:ext cx="2291816" cy="865188"/>
            <a:chOff x="984785" y="3867150"/>
            <a:chExt cx="2291816" cy="865188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986319" y="4732338"/>
              <a:ext cx="2290281" cy="0"/>
            </a:xfrm>
            <a:prstGeom prst="line">
              <a:avLst/>
            </a:prstGeom>
            <a:ln w="19050" cap="rnd">
              <a:solidFill>
                <a:srgbClr val="00A69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 flipH="1">
              <a:off x="3276600" y="3873360"/>
              <a:ext cx="1" cy="858978"/>
            </a:xfrm>
            <a:prstGeom prst="line">
              <a:avLst/>
            </a:prstGeom>
            <a:ln w="19050" cap="rnd">
              <a:solidFill>
                <a:srgbClr val="00A69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>
              <a:off x="2527889" y="3867150"/>
              <a:ext cx="748711" cy="0"/>
            </a:xfrm>
            <a:prstGeom prst="line">
              <a:avLst/>
            </a:prstGeom>
            <a:ln w="19050" cap="rnd">
              <a:solidFill>
                <a:srgbClr val="00A69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>
              <a:off x="986319" y="4445358"/>
              <a:ext cx="835085" cy="0"/>
            </a:xfrm>
            <a:prstGeom prst="line">
              <a:avLst/>
            </a:prstGeom>
            <a:ln w="19050" cap="rnd">
              <a:solidFill>
                <a:srgbClr val="00A69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 flipV="1">
              <a:off x="1821404" y="4161034"/>
              <a:ext cx="695765" cy="8564"/>
            </a:xfrm>
            <a:prstGeom prst="line">
              <a:avLst/>
            </a:prstGeom>
            <a:ln w="19050" cap="rnd">
              <a:solidFill>
                <a:srgbClr val="00A69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>
              <a:off x="2527889" y="3867150"/>
              <a:ext cx="0" cy="293884"/>
            </a:xfrm>
            <a:prstGeom prst="line">
              <a:avLst/>
            </a:prstGeom>
            <a:ln w="19050" cap="rnd">
              <a:solidFill>
                <a:srgbClr val="00A69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 flipH="1">
              <a:off x="1819892" y="4181168"/>
              <a:ext cx="1534" cy="268035"/>
            </a:xfrm>
            <a:prstGeom prst="line">
              <a:avLst/>
            </a:prstGeom>
            <a:ln w="19050" cap="rnd">
              <a:solidFill>
                <a:srgbClr val="00A69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/>
            <p:cNvCxnSpPr/>
            <p:nvPr/>
          </p:nvCxnSpPr>
          <p:spPr>
            <a:xfrm flipH="1">
              <a:off x="984785" y="4459179"/>
              <a:ext cx="1534" cy="268035"/>
            </a:xfrm>
            <a:prstGeom prst="line">
              <a:avLst/>
            </a:prstGeom>
            <a:ln w="19050" cap="rnd">
              <a:solidFill>
                <a:srgbClr val="00A69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Рисунок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169" y="2177436"/>
            <a:ext cx="848973" cy="1697946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034" y="2560672"/>
            <a:ext cx="797694" cy="1595387"/>
          </a:xfrm>
          <a:prstGeom prst="rect">
            <a:avLst/>
          </a:prstGeom>
        </p:spPr>
      </p:pic>
      <p:grpSp>
        <p:nvGrpSpPr>
          <p:cNvPr id="78" name="Группа 77"/>
          <p:cNvGrpSpPr/>
          <p:nvPr/>
        </p:nvGrpSpPr>
        <p:grpSpPr>
          <a:xfrm>
            <a:off x="956998" y="3251523"/>
            <a:ext cx="912167" cy="1194400"/>
            <a:chOff x="956998" y="3251523"/>
            <a:chExt cx="912167" cy="1194400"/>
          </a:xfrm>
        </p:grpSpPr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998" y="3411020"/>
              <a:ext cx="517452" cy="1034903"/>
            </a:xfrm>
            <a:prstGeom prst="rect">
              <a:avLst/>
            </a:prstGeom>
          </p:spPr>
        </p:pic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3173" y="3251523"/>
              <a:ext cx="625992" cy="1182977"/>
            </a:xfrm>
            <a:prstGeom prst="rect">
              <a:avLst/>
            </a:prstGeom>
          </p:spPr>
        </p:pic>
      </p:grpSp>
      <p:sp>
        <p:nvSpPr>
          <p:cNvPr id="76" name="Прямоугольник 75"/>
          <p:cNvSpPr/>
          <p:nvPr/>
        </p:nvSpPr>
        <p:spPr>
          <a:xfrm>
            <a:off x="4731774" y="2505384"/>
            <a:ext cx="4427537" cy="1711916"/>
          </a:xfrm>
          <a:prstGeom prst="rect">
            <a:avLst/>
          </a:prstGeom>
          <a:solidFill>
            <a:srgbClr val="00A698"/>
          </a:solidFill>
        </p:spPr>
        <p:txBody>
          <a:bodyPr wrap="square" lIns="360000" tIns="360000" rIns="360000" bIns="36000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ea typeface="Meiryo" pitchFamily="34" charset="-128"/>
              </a:rPr>
              <a:t>Патриархальная семья </a:t>
            </a:r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– семья, во главе которой стоит мужчина, отец семейства.</a:t>
            </a:r>
          </a:p>
          <a:p>
            <a:endParaRPr lang="ru-RU" sz="800" dirty="0">
              <a:solidFill>
                <a:schemeClr val="bg1"/>
              </a:solidFill>
              <a:ea typeface="Meiryo" pitchFamily="34" charset="-128"/>
            </a:endParaRPr>
          </a:p>
          <a:p>
            <a:r>
              <a:rPr lang="ru-RU" sz="1400" b="1" dirty="0" smtClean="0">
                <a:solidFill>
                  <a:schemeClr val="bg1"/>
                </a:solidFill>
                <a:ea typeface="Meiryo" pitchFamily="34" charset="-128"/>
              </a:rPr>
              <a:t>Матриархальная семья </a:t>
            </a:r>
            <a:r>
              <a:rPr lang="ru-RU" sz="1400" dirty="0">
                <a:solidFill>
                  <a:schemeClr val="bg1"/>
                </a:solidFill>
                <a:ea typeface="Meiryo" pitchFamily="34" charset="-128"/>
              </a:rPr>
              <a:t>– семья, в которой доминирует женщина, мать.</a:t>
            </a:r>
          </a:p>
        </p:txBody>
      </p:sp>
    </p:spTree>
    <p:extLst>
      <p:ext uri="{BB962C8B-B14F-4D97-AF65-F5344CB8AC3E}">
        <p14:creationId xmlns:p14="http://schemas.microsoft.com/office/powerpoint/2010/main" val="6874020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1000"/>
                                        <p:tgtEl>
                                          <p:spTgt spid="7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10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60494E-6 L -0.07604 0.05432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2" y="2716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59259E-6 L 0.07587 -0.0534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-21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76" grpId="0" uiExpand="1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Рисунок 5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98" y="3411020"/>
            <a:ext cx="517452" cy="103490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8875" y="376238"/>
            <a:ext cx="4270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A698"/>
                </a:solidFill>
                <a:latin typeface="+mj-lt"/>
              </a:rPr>
              <a:t>Виды современной семьи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47143" y="912012"/>
            <a:ext cx="403383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800" dirty="0" smtClean="0">
                <a:ea typeface="Meiryo" pitchFamily="34" charset="-128"/>
              </a:rPr>
              <a:t>По внутренней иерархии</a:t>
            </a:r>
            <a:endParaRPr lang="ru-RU" sz="1800" dirty="0">
              <a:ea typeface="Meiryo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8775" y="1519434"/>
            <a:ext cx="34798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Традиционная </a:t>
            </a:r>
            <a:endParaRPr lang="ru-RU" sz="20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cxnSp>
        <p:nvCxnSpPr>
          <p:cNvPr id="6" name="Соединительная линия уступом 5"/>
          <p:cNvCxnSpPr>
            <a:stCxn id="3" idx="1"/>
            <a:endCxn id="5" idx="0"/>
          </p:cNvCxnSpPr>
          <p:nvPr/>
        </p:nvCxnSpPr>
        <p:spPr>
          <a:xfrm rot="10800000" flipV="1">
            <a:off x="2098675" y="607070"/>
            <a:ext cx="330200" cy="912363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057900" y="1519434"/>
            <a:ext cx="197485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Партнёрская</a:t>
            </a:r>
            <a:endParaRPr lang="ru-RU" sz="20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cxnSp>
        <p:nvCxnSpPr>
          <p:cNvPr id="11" name="Соединительная линия уступом 10"/>
          <p:cNvCxnSpPr>
            <a:stCxn id="3" idx="3"/>
            <a:endCxn id="10" idx="0"/>
          </p:cNvCxnSpPr>
          <p:nvPr/>
        </p:nvCxnSpPr>
        <p:spPr>
          <a:xfrm>
            <a:off x="6699251" y="607071"/>
            <a:ext cx="346074" cy="912363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Группа 55"/>
          <p:cNvGrpSpPr/>
          <p:nvPr/>
        </p:nvGrpSpPr>
        <p:grpSpPr>
          <a:xfrm>
            <a:off x="984785" y="3867150"/>
            <a:ext cx="2291816" cy="865188"/>
            <a:chOff x="984785" y="3867150"/>
            <a:chExt cx="2291816" cy="865188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986319" y="4732338"/>
              <a:ext cx="2290281" cy="0"/>
            </a:xfrm>
            <a:prstGeom prst="line">
              <a:avLst/>
            </a:prstGeom>
            <a:ln w="19050" cap="rnd">
              <a:solidFill>
                <a:srgbClr val="00A69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 flipH="1">
              <a:off x="3276600" y="3873360"/>
              <a:ext cx="1" cy="858978"/>
            </a:xfrm>
            <a:prstGeom prst="line">
              <a:avLst/>
            </a:prstGeom>
            <a:ln w="19050" cap="rnd">
              <a:solidFill>
                <a:srgbClr val="00A69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>
              <a:off x="2527889" y="3867150"/>
              <a:ext cx="748711" cy="0"/>
            </a:xfrm>
            <a:prstGeom prst="line">
              <a:avLst/>
            </a:prstGeom>
            <a:ln w="19050" cap="rnd">
              <a:solidFill>
                <a:srgbClr val="00A69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>
              <a:off x="986319" y="4445358"/>
              <a:ext cx="835085" cy="0"/>
            </a:xfrm>
            <a:prstGeom prst="line">
              <a:avLst/>
            </a:prstGeom>
            <a:ln w="19050" cap="rnd">
              <a:solidFill>
                <a:srgbClr val="00A69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 flipV="1">
              <a:off x="1821404" y="4161034"/>
              <a:ext cx="695765" cy="8564"/>
            </a:xfrm>
            <a:prstGeom prst="line">
              <a:avLst/>
            </a:prstGeom>
            <a:ln w="19050" cap="rnd">
              <a:solidFill>
                <a:srgbClr val="00A69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>
              <a:off x="2527889" y="3867150"/>
              <a:ext cx="0" cy="293884"/>
            </a:xfrm>
            <a:prstGeom prst="line">
              <a:avLst/>
            </a:prstGeom>
            <a:ln w="19050" cap="rnd">
              <a:solidFill>
                <a:srgbClr val="00A69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 flipH="1">
              <a:off x="1819892" y="4181168"/>
              <a:ext cx="1534" cy="268035"/>
            </a:xfrm>
            <a:prstGeom prst="line">
              <a:avLst/>
            </a:prstGeom>
            <a:ln w="19050" cap="rnd">
              <a:solidFill>
                <a:srgbClr val="00A69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/>
            <p:cNvCxnSpPr/>
            <p:nvPr/>
          </p:nvCxnSpPr>
          <p:spPr>
            <a:xfrm flipH="1">
              <a:off x="984785" y="4459179"/>
              <a:ext cx="1534" cy="268035"/>
            </a:xfrm>
            <a:prstGeom prst="line">
              <a:avLst/>
            </a:prstGeom>
            <a:ln w="19050" cap="rnd">
              <a:solidFill>
                <a:srgbClr val="00A69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169" y="2177436"/>
            <a:ext cx="848973" cy="1697946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066" y="2578813"/>
            <a:ext cx="797694" cy="1595387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173" y="3251523"/>
            <a:ext cx="625992" cy="1182977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772" y="1915037"/>
            <a:ext cx="517452" cy="1034903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395" y="2363824"/>
            <a:ext cx="848973" cy="1697946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908" y="2466383"/>
            <a:ext cx="797694" cy="1595387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737" y="3559515"/>
            <a:ext cx="625992" cy="1182977"/>
          </a:xfrm>
          <a:prstGeom prst="rect">
            <a:avLst/>
          </a:prstGeom>
        </p:spPr>
      </p:pic>
      <p:cxnSp>
        <p:nvCxnSpPr>
          <p:cNvPr id="64" name="Скругленная соединительная линия 63"/>
          <p:cNvCxnSpPr>
            <a:stCxn id="60" idx="1"/>
            <a:endCxn id="62" idx="3"/>
          </p:cNvCxnSpPr>
          <p:nvPr/>
        </p:nvCxnSpPr>
        <p:spPr>
          <a:xfrm rot="10800000" flipV="1">
            <a:off x="6378602" y="2432489"/>
            <a:ext cx="424170" cy="831588"/>
          </a:xfrm>
          <a:prstGeom prst="curvedConnector3">
            <a:avLst>
              <a:gd name="adj1" fmla="val 50000"/>
            </a:avLst>
          </a:prstGeom>
          <a:ln>
            <a:solidFill>
              <a:srgbClr val="00A698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Скругленная соединительная линия 66"/>
          <p:cNvCxnSpPr>
            <a:stCxn id="62" idx="3"/>
            <a:endCxn id="63" idx="1"/>
          </p:cNvCxnSpPr>
          <p:nvPr/>
        </p:nvCxnSpPr>
        <p:spPr>
          <a:xfrm>
            <a:off x="6378602" y="3264077"/>
            <a:ext cx="385135" cy="886927"/>
          </a:xfrm>
          <a:prstGeom prst="curvedConnector3">
            <a:avLst>
              <a:gd name="adj1" fmla="val 50000"/>
            </a:avLst>
          </a:prstGeom>
          <a:ln>
            <a:solidFill>
              <a:srgbClr val="00A698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Скругленная соединительная линия 69"/>
          <p:cNvCxnSpPr>
            <a:stCxn id="60" idx="3"/>
            <a:endCxn id="61" idx="1"/>
          </p:cNvCxnSpPr>
          <p:nvPr/>
        </p:nvCxnSpPr>
        <p:spPr>
          <a:xfrm>
            <a:off x="7320224" y="2432489"/>
            <a:ext cx="424171" cy="780308"/>
          </a:xfrm>
          <a:prstGeom prst="curvedConnector3">
            <a:avLst>
              <a:gd name="adj1" fmla="val 50000"/>
            </a:avLst>
          </a:prstGeom>
          <a:ln>
            <a:solidFill>
              <a:srgbClr val="00A698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Скругленная соединительная линия 72"/>
          <p:cNvCxnSpPr>
            <a:stCxn id="61" idx="1"/>
            <a:endCxn id="63" idx="3"/>
          </p:cNvCxnSpPr>
          <p:nvPr/>
        </p:nvCxnSpPr>
        <p:spPr>
          <a:xfrm rot="10800000" flipV="1">
            <a:off x="7389729" y="3212796"/>
            <a:ext cx="354666" cy="938207"/>
          </a:xfrm>
          <a:prstGeom prst="curvedConnector3">
            <a:avLst>
              <a:gd name="adj1" fmla="val 50000"/>
            </a:avLst>
          </a:prstGeom>
          <a:ln>
            <a:solidFill>
              <a:srgbClr val="00A698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45503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9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4887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945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7675" y="476250"/>
            <a:ext cx="842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Семья – древнейший социальный институт, прошедший в своём развитии через </a:t>
            </a:r>
          </a:p>
          <a:p>
            <a:r>
              <a:rPr lang="ru-RU" sz="1600" dirty="0" smtClean="0"/>
              <a:t>несколько этапов.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3511550" y="2724150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5254625" y="2724150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849687" y="2409172"/>
            <a:ext cx="1352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…</a:t>
            </a:r>
            <a:endParaRPr lang="ru-RU" sz="3600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619125" y="1487988"/>
            <a:ext cx="2514599" cy="3097645"/>
            <a:chOff x="619125" y="1487988"/>
            <a:chExt cx="2514599" cy="3097645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2" r="27813"/>
            <a:stretch/>
          </p:blipFill>
          <p:spPr>
            <a:xfrm>
              <a:off x="619125" y="1487988"/>
              <a:ext cx="2514599" cy="2488700"/>
            </a:xfrm>
            <a:prstGeom prst="ellipse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71524" y="4062413"/>
              <a:ext cx="2209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>
                  <a:solidFill>
                    <a:srgbClr val="00A698"/>
                  </a:solidFill>
                </a:rPr>
                <a:t>Кровнородственная семья</a:t>
              </a:r>
              <a:endParaRPr lang="ru-RU" sz="1400" dirty="0">
                <a:solidFill>
                  <a:srgbClr val="00A698"/>
                </a:solidFill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6057900" y="1487988"/>
            <a:ext cx="2514599" cy="3097645"/>
            <a:chOff x="6057900" y="1487988"/>
            <a:chExt cx="2514599" cy="3097645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08" r="17641"/>
            <a:stretch/>
          </p:blipFill>
          <p:spPr>
            <a:xfrm>
              <a:off x="6057900" y="1487988"/>
              <a:ext cx="2514599" cy="2488700"/>
            </a:xfrm>
            <a:prstGeom prst="ellipse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210299" y="4062413"/>
              <a:ext cx="2209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>
                  <a:solidFill>
                    <a:srgbClr val="00A698"/>
                  </a:solidFill>
                </a:rPr>
                <a:t>Моногамная  </a:t>
              </a:r>
            </a:p>
            <a:p>
              <a:pPr algn="ctr"/>
              <a:r>
                <a:rPr lang="ru-RU" sz="1400" dirty="0" smtClean="0">
                  <a:solidFill>
                    <a:srgbClr val="00A698"/>
                  </a:solidFill>
                </a:rPr>
                <a:t>семья</a:t>
              </a:r>
              <a:endParaRPr lang="ru-RU" sz="1400" dirty="0">
                <a:solidFill>
                  <a:srgbClr val="00A698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2501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8875" y="376238"/>
            <a:ext cx="4270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A698"/>
                </a:solidFill>
                <a:latin typeface="+mj-lt"/>
              </a:rPr>
              <a:t>Виды современной семьи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47143" y="912012"/>
            <a:ext cx="403383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800" dirty="0" smtClean="0">
                <a:ea typeface="Meiryo" pitchFamily="34" charset="-128"/>
              </a:rPr>
              <a:t>По типу воспитания</a:t>
            </a:r>
            <a:endParaRPr lang="ru-RU" sz="1800" dirty="0">
              <a:ea typeface="Meiryo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8775" y="1519434"/>
            <a:ext cx="255746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Авторитарный</a:t>
            </a:r>
          </a:p>
          <a:p>
            <a:pPr algn="ctr"/>
            <a:r>
              <a:rPr lang="ru-RU" sz="20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подход </a:t>
            </a:r>
            <a:endParaRPr lang="ru-RU" sz="20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cxnSp>
        <p:nvCxnSpPr>
          <p:cNvPr id="6" name="Соединительная линия уступом 5"/>
          <p:cNvCxnSpPr>
            <a:stCxn id="3" idx="1"/>
            <a:endCxn id="5" idx="0"/>
          </p:cNvCxnSpPr>
          <p:nvPr/>
        </p:nvCxnSpPr>
        <p:spPr>
          <a:xfrm rot="10800000" flipV="1">
            <a:off x="1637507" y="607070"/>
            <a:ext cx="791368" cy="912363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288821" y="1519434"/>
            <a:ext cx="249640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Демократический подход</a:t>
            </a:r>
            <a:endParaRPr lang="ru-RU" sz="20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cxnSp>
        <p:nvCxnSpPr>
          <p:cNvPr id="11" name="Соединительная линия уступом 10"/>
          <p:cNvCxnSpPr>
            <a:stCxn id="3" idx="3"/>
            <a:endCxn id="10" idx="0"/>
          </p:cNvCxnSpPr>
          <p:nvPr/>
        </p:nvCxnSpPr>
        <p:spPr>
          <a:xfrm>
            <a:off x="6699251" y="607071"/>
            <a:ext cx="837772" cy="912363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4" idx="2"/>
            <a:endCxn id="21" idx="0"/>
          </p:cNvCxnSpPr>
          <p:nvPr/>
        </p:nvCxnSpPr>
        <p:spPr>
          <a:xfrm flipH="1">
            <a:off x="4564062" y="1189011"/>
            <a:ext cx="1" cy="330423"/>
          </a:xfrm>
          <a:prstGeom prst="straightConnector1">
            <a:avLst/>
          </a:prstGeom>
          <a:ln w="127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285330" y="1519434"/>
            <a:ext cx="255746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Либеральный подход</a:t>
            </a:r>
            <a:endParaRPr lang="ru-RU" sz="20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71" y="2487665"/>
            <a:ext cx="2209870" cy="2209870"/>
          </a:xfrm>
          <a:prstGeom prst="ellipse">
            <a:avLst/>
          </a:prstGeom>
          <a:ln w="12700">
            <a:solidFill>
              <a:srgbClr val="00A698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329" y="2487665"/>
            <a:ext cx="2209870" cy="2209870"/>
          </a:xfrm>
          <a:prstGeom prst="ellipse">
            <a:avLst/>
          </a:prstGeom>
          <a:ln w="12700">
            <a:solidFill>
              <a:srgbClr val="00A698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088" y="2487665"/>
            <a:ext cx="2209870" cy="2209870"/>
          </a:xfrm>
          <a:prstGeom prst="ellipse">
            <a:avLst/>
          </a:prstGeom>
          <a:ln w="12700">
            <a:solidFill>
              <a:srgbClr val="00A698"/>
            </a:solidFill>
          </a:ln>
        </p:spPr>
      </p:pic>
    </p:spTree>
    <p:extLst>
      <p:ext uri="{BB962C8B-B14F-4D97-AF65-F5344CB8AC3E}">
        <p14:creationId xmlns:p14="http://schemas.microsoft.com/office/powerpoint/2010/main" val="5043877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6582" y="304320"/>
            <a:ext cx="4562546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+mj-lt"/>
              </a:rPr>
              <a:t>Другие критерии классификации семьи:</a:t>
            </a:r>
            <a:endParaRPr lang="ru-RU" sz="16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+mj-lt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81327" y="735340"/>
            <a:ext cx="4113519" cy="184666"/>
            <a:chOff x="381327" y="735340"/>
            <a:chExt cx="4113519" cy="184666"/>
          </a:xfrm>
          <a:effectLst/>
        </p:grpSpPr>
        <p:sp>
          <p:nvSpPr>
            <p:cNvPr id="4" name="Прямоугольник 3"/>
            <p:cNvSpPr/>
            <p:nvPr/>
          </p:nvSpPr>
          <p:spPr>
            <a:xfrm>
              <a:off x="620864" y="735340"/>
              <a:ext cx="3873982" cy="1846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200" dirty="0" smtClean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ea typeface="Meiryo" pitchFamily="34" charset="-128"/>
                </a:rPr>
                <a:t>по отношению между родителями и детьми;</a:t>
              </a:r>
              <a:endParaRPr lang="ru-RU" sz="1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ea typeface="Meiryo" pitchFamily="34" charset="-128"/>
              </a:endParaRPr>
            </a:p>
          </p:txBody>
        </p:sp>
        <p:sp>
          <p:nvSpPr>
            <p:cNvPr id="5" name="Овал 4"/>
            <p:cNvSpPr/>
            <p:nvPr/>
          </p:nvSpPr>
          <p:spPr>
            <a:xfrm>
              <a:off x="381327" y="782764"/>
              <a:ext cx="118803" cy="118803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381327" y="1059896"/>
            <a:ext cx="4113519" cy="184666"/>
            <a:chOff x="381327" y="735340"/>
            <a:chExt cx="4113519" cy="184666"/>
          </a:xfrm>
          <a:effectLst/>
        </p:grpSpPr>
        <p:sp>
          <p:nvSpPr>
            <p:cNvPr id="8" name="Прямоугольник 7"/>
            <p:cNvSpPr/>
            <p:nvPr/>
          </p:nvSpPr>
          <p:spPr>
            <a:xfrm>
              <a:off x="620864" y="735340"/>
              <a:ext cx="3873982" cy="1846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200" dirty="0" smtClean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ea typeface="Meiryo" pitchFamily="34" charset="-128"/>
                </a:rPr>
                <a:t>по способу выбора партнёров;</a:t>
              </a:r>
              <a:endParaRPr lang="ru-RU" sz="1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ea typeface="Meiryo" pitchFamily="34" charset="-128"/>
              </a:endParaRPr>
            </a:p>
          </p:txBody>
        </p:sp>
        <p:sp>
          <p:nvSpPr>
            <p:cNvPr id="9" name="Овал 8"/>
            <p:cNvSpPr/>
            <p:nvPr/>
          </p:nvSpPr>
          <p:spPr>
            <a:xfrm>
              <a:off x="381327" y="782764"/>
              <a:ext cx="118803" cy="118803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4346597" y="735340"/>
            <a:ext cx="4113519" cy="184666"/>
            <a:chOff x="381327" y="735340"/>
            <a:chExt cx="4113519" cy="184666"/>
          </a:xfrm>
          <a:effectLst/>
        </p:grpSpPr>
        <p:sp>
          <p:nvSpPr>
            <p:cNvPr id="11" name="Прямоугольник 10"/>
            <p:cNvSpPr/>
            <p:nvPr/>
          </p:nvSpPr>
          <p:spPr>
            <a:xfrm>
              <a:off x="620864" y="735340"/>
              <a:ext cx="3873982" cy="1846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200" dirty="0" smtClean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ea typeface="Meiryo" pitchFamily="34" charset="-128"/>
                </a:rPr>
                <a:t>по месту человека в семье;</a:t>
              </a:r>
              <a:endParaRPr lang="ru-RU" sz="1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ea typeface="Meiryo" pitchFamily="34" charset="-128"/>
              </a:endParaRPr>
            </a:p>
          </p:txBody>
        </p:sp>
        <p:sp>
          <p:nvSpPr>
            <p:cNvPr id="12" name="Овал 11"/>
            <p:cNvSpPr/>
            <p:nvPr/>
          </p:nvSpPr>
          <p:spPr>
            <a:xfrm>
              <a:off x="381327" y="782764"/>
              <a:ext cx="118803" cy="118803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4346597" y="1059896"/>
            <a:ext cx="4113519" cy="184666"/>
            <a:chOff x="381327" y="735340"/>
            <a:chExt cx="4113519" cy="184666"/>
          </a:xfrm>
          <a:effectLst/>
        </p:grpSpPr>
        <p:sp>
          <p:nvSpPr>
            <p:cNvPr id="14" name="Прямоугольник 13"/>
            <p:cNvSpPr/>
            <p:nvPr/>
          </p:nvSpPr>
          <p:spPr>
            <a:xfrm>
              <a:off x="620864" y="735340"/>
              <a:ext cx="3873982" cy="1846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200" dirty="0" smtClean="0">
                  <a:solidFill>
                    <a:schemeClr val="bg1"/>
                  </a:solidFill>
                  <a:effectLst>
                    <a:glow rad="127000">
                      <a:schemeClr val="tx1">
                        <a:alpha val="60000"/>
                      </a:schemeClr>
                    </a:glow>
                  </a:effectLst>
                  <a:ea typeface="Meiryo" pitchFamily="34" charset="-128"/>
                </a:rPr>
                <a:t>по месту проживания семьи.</a:t>
              </a:r>
              <a:endParaRPr lang="ru-RU" sz="1200" dirty="0">
                <a:solidFill>
                  <a:schemeClr val="bg1"/>
                </a:solidFill>
                <a:effectLst>
                  <a:glow rad="127000">
                    <a:schemeClr val="tx1">
                      <a:alpha val="60000"/>
                    </a:schemeClr>
                  </a:glow>
                </a:effectLst>
                <a:ea typeface="Meiryo" pitchFamily="34" charset="-128"/>
              </a:endParaRPr>
            </a:p>
          </p:txBody>
        </p:sp>
        <p:sp>
          <p:nvSpPr>
            <p:cNvPr id="15" name="Овал 14"/>
            <p:cNvSpPr/>
            <p:nvPr/>
          </p:nvSpPr>
          <p:spPr>
            <a:xfrm>
              <a:off x="381327" y="782764"/>
              <a:ext cx="118803" cy="118803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14715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5771" y="376238"/>
            <a:ext cx="719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A698"/>
                </a:solidFill>
                <a:latin typeface="+mj-lt"/>
              </a:rPr>
              <a:t>Тенденции развития современной семьи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8775" y="1088883"/>
            <a:ext cx="403383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Демократизация</a:t>
            </a:r>
            <a:endParaRPr lang="ru-RU" sz="16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8774" y="1435247"/>
            <a:ext cx="4033839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Возрастает ценность личной свободы человека, его определённой автономности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2766" y="1088883"/>
            <a:ext cx="383245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Изменение гендерных ролей</a:t>
            </a:r>
            <a:endParaRPr lang="ru-RU" sz="16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952766" y="1435247"/>
            <a:ext cx="383246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Изменяются общественные представления о социальных ролях и статусах мужчин и женщин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 rot="5400000">
            <a:off x="4383929" y="-2192351"/>
            <a:ext cx="376141" cy="8426450"/>
          </a:xfrm>
          <a:prstGeom prst="rightBrace">
            <a:avLst>
              <a:gd name="adj1" fmla="val 104583"/>
              <a:gd name="adj2" fmla="val 50000"/>
            </a:avLst>
          </a:prstGeom>
          <a:ln w="12700">
            <a:solidFill>
              <a:srgbClr val="00A698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423649" y="2364062"/>
            <a:ext cx="8361576" cy="342570"/>
            <a:chOff x="423649" y="2364062"/>
            <a:chExt cx="8361576" cy="342570"/>
          </a:xfrm>
        </p:grpSpPr>
        <p:sp>
          <p:nvSpPr>
            <p:cNvPr id="12" name="Половина рамки 11"/>
            <p:cNvSpPr/>
            <p:nvPr/>
          </p:nvSpPr>
          <p:spPr>
            <a:xfrm rot="7740000" flipH="1">
              <a:off x="349066" y="2438645"/>
              <a:ext cx="278428" cy="129261"/>
            </a:xfrm>
            <a:prstGeom prst="halfFrame">
              <a:avLst>
                <a:gd name="adj1" fmla="val 34277"/>
                <a:gd name="adj2" fmla="val 41808"/>
              </a:avLst>
            </a:prstGeom>
            <a:solidFill>
              <a:srgbClr val="00A6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797469" y="2460411"/>
              <a:ext cx="7987756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600" dirty="0" smtClean="0">
                  <a:latin typeface="+mj-lt"/>
                  <a:ea typeface="Meiryo" pitchFamily="34" charset="-128"/>
                </a:rPr>
                <a:t>Сокращение доли традиционных и рост числа партнёрских семей</a:t>
              </a:r>
              <a:endParaRPr lang="ru-RU" sz="1600" dirty="0">
                <a:latin typeface="+mj-lt"/>
                <a:ea typeface="Meiryo" pitchFamily="34" charset="-128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431982" y="2807255"/>
            <a:ext cx="8361576" cy="342570"/>
            <a:chOff x="431982" y="2807255"/>
            <a:chExt cx="8361576" cy="342570"/>
          </a:xfrm>
        </p:grpSpPr>
        <p:sp>
          <p:nvSpPr>
            <p:cNvPr id="14" name="Половина рамки 13"/>
            <p:cNvSpPr/>
            <p:nvPr/>
          </p:nvSpPr>
          <p:spPr>
            <a:xfrm rot="7740000" flipH="1">
              <a:off x="357399" y="2881838"/>
              <a:ext cx="278428" cy="129261"/>
            </a:xfrm>
            <a:prstGeom prst="halfFrame">
              <a:avLst>
                <a:gd name="adj1" fmla="val 34277"/>
                <a:gd name="adj2" fmla="val 41808"/>
              </a:avLst>
            </a:prstGeom>
            <a:solidFill>
              <a:srgbClr val="00A6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805802" y="2903604"/>
              <a:ext cx="7987756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600" dirty="0" smtClean="0">
                  <a:latin typeface="+mj-lt"/>
                  <a:ea typeface="Meiryo" pitchFamily="34" charset="-128"/>
                </a:rPr>
                <a:t>Разделение институтов брака и семьи, рост числа «гражданских» браков</a:t>
              </a:r>
              <a:endParaRPr lang="ru-RU" sz="1600" dirty="0">
                <a:latin typeface="+mj-lt"/>
                <a:ea typeface="Meiryo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02524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9" grpId="0"/>
      <p:bldP spid="10" grpId="0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4635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5771" y="376238"/>
            <a:ext cx="719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A698"/>
                </a:solidFill>
                <a:latin typeface="+mj-lt"/>
              </a:rPr>
              <a:t>Тенденции развития современной семьи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8775" y="1088883"/>
            <a:ext cx="403383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Демократизация</a:t>
            </a:r>
            <a:endParaRPr lang="ru-RU" sz="16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8774" y="1435247"/>
            <a:ext cx="4033839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Возрастает ценность личной свободы человека, его определённой автономности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2766" y="1088883"/>
            <a:ext cx="383245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Изменение гендерных ролей</a:t>
            </a:r>
            <a:endParaRPr lang="ru-RU" sz="16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952766" y="1435247"/>
            <a:ext cx="383246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Изменяются общественные представления о социальных ролях и статусах мужчин и женщин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 rot="5400000">
            <a:off x="4383929" y="-2192351"/>
            <a:ext cx="376141" cy="8426450"/>
          </a:xfrm>
          <a:prstGeom prst="rightBrace">
            <a:avLst>
              <a:gd name="adj1" fmla="val 104583"/>
              <a:gd name="adj2" fmla="val 50000"/>
            </a:avLst>
          </a:prstGeom>
          <a:ln w="12700">
            <a:solidFill>
              <a:srgbClr val="00A698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овина рамки 11"/>
          <p:cNvSpPr/>
          <p:nvPr/>
        </p:nvSpPr>
        <p:spPr>
          <a:xfrm rot="7740000" flipH="1">
            <a:off x="349066" y="2438645"/>
            <a:ext cx="278428" cy="129261"/>
          </a:xfrm>
          <a:prstGeom prst="halfFrame">
            <a:avLst>
              <a:gd name="adj1" fmla="val 34277"/>
              <a:gd name="adj2" fmla="val 41808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97469" y="2460411"/>
            <a:ext cx="798775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600" dirty="0" smtClean="0">
                <a:latin typeface="+mj-lt"/>
                <a:ea typeface="Meiryo" pitchFamily="34" charset="-128"/>
              </a:rPr>
              <a:t>Сокращение доли традиционных и рост числа партнёрских семей</a:t>
            </a:r>
            <a:endParaRPr lang="ru-RU" sz="1600" dirty="0">
              <a:latin typeface="+mj-lt"/>
              <a:ea typeface="Meiryo" pitchFamily="34" charset="-128"/>
            </a:endParaRPr>
          </a:p>
        </p:txBody>
      </p:sp>
      <p:sp>
        <p:nvSpPr>
          <p:cNvPr id="14" name="Половина рамки 13"/>
          <p:cNvSpPr/>
          <p:nvPr/>
        </p:nvSpPr>
        <p:spPr>
          <a:xfrm rot="7740000" flipH="1">
            <a:off x="357399" y="2881838"/>
            <a:ext cx="278428" cy="129261"/>
          </a:xfrm>
          <a:prstGeom prst="halfFrame">
            <a:avLst>
              <a:gd name="adj1" fmla="val 34277"/>
              <a:gd name="adj2" fmla="val 41808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05802" y="2903604"/>
            <a:ext cx="798775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600" dirty="0" smtClean="0">
                <a:latin typeface="+mj-lt"/>
                <a:ea typeface="Meiryo" pitchFamily="34" charset="-128"/>
              </a:rPr>
              <a:t>Разделение институтов брака и семьи, рост числа «гражданских» браков</a:t>
            </a:r>
            <a:endParaRPr lang="ru-RU" sz="1600" dirty="0">
              <a:latin typeface="+mj-lt"/>
              <a:ea typeface="Meiryo" pitchFamily="34" charset="-128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423649" y="3250448"/>
            <a:ext cx="8361576" cy="342570"/>
            <a:chOff x="423649" y="3250448"/>
            <a:chExt cx="8361576" cy="342570"/>
          </a:xfrm>
        </p:grpSpPr>
        <p:sp>
          <p:nvSpPr>
            <p:cNvPr id="17" name="Половина рамки 16"/>
            <p:cNvSpPr/>
            <p:nvPr/>
          </p:nvSpPr>
          <p:spPr>
            <a:xfrm rot="7740000" flipH="1">
              <a:off x="349066" y="3325031"/>
              <a:ext cx="278428" cy="129261"/>
            </a:xfrm>
            <a:prstGeom prst="halfFrame">
              <a:avLst>
                <a:gd name="adj1" fmla="val 34277"/>
                <a:gd name="adj2" fmla="val 41808"/>
              </a:avLst>
            </a:prstGeom>
            <a:solidFill>
              <a:srgbClr val="00A6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797469" y="3346797"/>
              <a:ext cx="7987756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600" dirty="0" smtClean="0">
                  <a:latin typeface="+mj-lt"/>
                  <a:ea typeface="Meiryo" pitchFamily="34" charset="-128"/>
                </a:rPr>
                <a:t>Расшатывание устоев брака, рост числа разводов и неполных семей</a:t>
              </a:r>
              <a:endParaRPr lang="ru-RU" sz="1600" dirty="0">
                <a:latin typeface="+mj-lt"/>
                <a:ea typeface="Meiryo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39992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1837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2408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7593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5771" y="376238"/>
            <a:ext cx="719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A698"/>
                </a:solidFill>
                <a:latin typeface="+mj-lt"/>
              </a:rPr>
              <a:t>Тенденции развития современной семьи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8775" y="1088883"/>
            <a:ext cx="403383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Демократизация</a:t>
            </a:r>
            <a:endParaRPr lang="ru-RU" sz="16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8774" y="1435247"/>
            <a:ext cx="4033839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Возрастает ценность личной свободы человека, его определённой автономности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2766" y="1088883"/>
            <a:ext cx="383245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Изменение гендерных ролей</a:t>
            </a:r>
            <a:endParaRPr lang="ru-RU" sz="16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952766" y="1435247"/>
            <a:ext cx="383246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Изменяются общественные представления о социальных ролях и статусах мужчин и женщин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 rot="5400000">
            <a:off x="4383929" y="-2192351"/>
            <a:ext cx="376141" cy="8426450"/>
          </a:xfrm>
          <a:prstGeom prst="rightBrace">
            <a:avLst>
              <a:gd name="adj1" fmla="val 104583"/>
              <a:gd name="adj2" fmla="val 50000"/>
            </a:avLst>
          </a:prstGeom>
          <a:ln w="12700">
            <a:solidFill>
              <a:srgbClr val="00A698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овина рамки 11"/>
          <p:cNvSpPr/>
          <p:nvPr/>
        </p:nvSpPr>
        <p:spPr>
          <a:xfrm rot="7740000" flipH="1">
            <a:off x="349066" y="2438645"/>
            <a:ext cx="278428" cy="129261"/>
          </a:xfrm>
          <a:prstGeom prst="halfFrame">
            <a:avLst>
              <a:gd name="adj1" fmla="val 34277"/>
              <a:gd name="adj2" fmla="val 41808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97469" y="2460411"/>
            <a:ext cx="798775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600" dirty="0" smtClean="0">
                <a:latin typeface="+mj-lt"/>
                <a:ea typeface="Meiryo" pitchFamily="34" charset="-128"/>
              </a:rPr>
              <a:t>Сокращение доли традиционных и рост числа партнёрских семей</a:t>
            </a:r>
            <a:endParaRPr lang="ru-RU" sz="1600" dirty="0">
              <a:latin typeface="+mj-lt"/>
              <a:ea typeface="Meiryo" pitchFamily="34" charset="-128"/>
            </a:endParaRPr>
          </a:p>
        </p:txBody>
      </p:sp>
      <p:sp>
        <p:nvSpPr>
          <p:cNvPr id="14" name="Половина рамки 13"/>
          <p:cNvSpPr/>
          <p:nvPr/>
        </p:nvSpPr>
        <p:spPr>
          <a:xfrm rot="7740000" flipH="1">
            <a:off x="357399" y="2881838"/>
            <a:ext cx="278428" cy="129261"/>
          </a:xfrm>
          <a:prstGeom prst="halfFrame">
            <a:avLst>
              <a:gd name="adj1" fmla="val 34277"/>
              <a:gd name="adj2" fmla="val 41808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05802" y="2903604"/>
            <a:ext cx="798775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600" dirty="0" smtClean="0">
                <a:latin typeface="+mj-lt"/>
                <a:ea typeface="Meiryo" pitchFamily="34" charset="-128"/>
              </a:rPr>
              <a:t>Разделение институтов брака и семьи, рост числа «гражданских» браков</a:t>
            </a:r>
            <a:endParaRPr lang="ru-RU" sz="1600" dirty="0">
              <a:latin typeface="+mj-lt"/>
              <a:ea typeface="Meiryo" pitchFamily="34" charset="-128"/>
            </a:endParaRPr>
          </a:p>
        </p:txBody>
      </p:sp>
      <p:sp>
        <p:nvSpPr>
          <p:cNvPr id="17" name="Половина рамки 16"/>
          <p:cNvSpPr/>
          <p:nvPr/>
        </p:nvSpPr>
        <p:spPr>
          <a:xfrm rot="7740000" flipH="1">
            <a:off x="349066" y="3325031"/>
            <a:ext cx="278428" cy="129261"/>
          </a:xfrm>
          <a:prstGeom prst="halfFrame">
            <a:avLst>
              <a:gd name="adj1" fmla="val 34277"/>
              <a:gd name="adj2" fmla="val 41808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97469" y="3346797"/>
            <a:ext cx="798775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600" dirty="0" smtClean="0">
                <a:latin typeface="+mj-lt"/>
                <a:ea typeface="Meiryo" pitchFamily="34" charset="-128"/>
              </a:rPr>
              <a:t>Расшатывание устоев брака, рост числа разводов и неполных семей</a:t>
            </a:r>
            <a:endParaRPr lang="ru-RU" sz="1600" dirty="0">
              <a:latin typeface="+mj-lt"/>
              <a:ea typeface="Meiryo" pitchFamily="34" charset="-128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431982" y="3698472"/>
            <a:ext cx="8361576" cy="342570"/>
            <a:chOff x="431982" y="3698472"/>
            <a:chExt cx="8361576" cy="342570"/>
          </a:xfrm>
        </p:grpSpPr>
        <p:sp>
          <p:nvSpPr>
            <p:cNvPr id="19" name="Половина рамки 18"/>
            <p:cNvSpPr/>
            <p:nvPr/>
          </p:nvSpPr>
          <p:spPr>
            <a:xfrm rot="7740000" flipH="1">
              <a:off x="357399" y="3773055"/>
              <a:ext cx="278428" cy="129261"/>
            </a:xfrm>
            <a:prstGeom prst="halfFrame">
              <a:avLst>
                <a:gd name="adj1" fmla="val 34277"/>
                <a:gd name="adj2" fmla="val 41808"/>
              </a:avLst>
            </a:prstGeom>
            <a:solidFill>
              <a:srgbClr val="00A6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805802" y="3794821"/>
              <a:ext cx="7987756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600" dirty="0" smtClean="0">
                  <a:latin typeface="+mj-lt"/>
                  <a:ea typeface="Meiryo" pitchFamily="34" charset="-128"/>
                </a:rPr>
                <a:t>Разрушение сложной многопоколенной семьи, преобладание нуклеарной</a:t>
              </a:r>
              <a:endParaRPr lang="ru-RU" sz="1600" dirty="0">
                <a:latin typeface="+mj-lt"/>
                <a:ea typeface="Meiryo" pitchFamily="34" charset="-128"/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431982" y="4148742"/>
            <a:ext cx="8361576" cy="342570"/>
            <a:chOff x="431982" y="4148742"/>
            <a:chExt cx="8361576" cy="342570"/>
          </a:xfrm>
        </p:grpSpPr>
        <p:sp>
          <p:nvSpPr>
            <p:cNvPr id="21" name="Половина рамки 20"/>
            <p:cNvSpPr/>
            <p:nvPr/>
          </p:nvSpPr>
          <p:spPr>
            <a:xfrm rot="7740000" flipH="1">
              <a:off x="357399" y="4223325"/>
              <a:ext cx="278428" cy="129261"/>
            </a:xfrm>
            <a:prstGeom prst="halfFrame">
              <a:avLst>
                <a:gd name="adj1" fmla="val 34277"/>
                <a:gd name="adj2" fmla="val 41808"/>
              </a:avLst>
            </a:prstGeom>
            <a:solidFill>
              <a:srgbClr val="00A6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805802" y="4245091"/>
              <a:ext cx="7987756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600" dirty="0" smtClean="0">
                  <a:latin typeface="+mj-lt"/>
                  <a:ea typeface="Meiryo" pitchFamily="34" charset="-128"/>
                </a:rPr>
                <a:t>Снижение роли семьи в социализации детей, организации досуга</a:t>
              </a:r>
              <a:endParaRPr lang="ru-RU" sz="1600" dirty="0">
                <a:latin typeface="+mj-lt"/>
                <a:ea typeface="Meiryo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99619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2288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8875" y="376238"/>
            <a:ext cx="4270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A698"/>
                </a:solidFill>
                <a:latin typeface="+mj-lt"/>
              </a:rPr>
              <a:t>Виды современной семьи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21414" y="912012"/>
            <a:ext cx="208529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800" dirty="0" smtClean="0">
                <a:ea typeface="Meiryo" pitchFamily="34" charset="-128"/>
              </a:rPr>
              <a:t>По форме брака</a:t>
            </a:r>
            <a:endParaRPr lang="ru-RU" sz="1800" dirty="0">
              <a:ea typeface="Meiryo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8775" y="1519434"/>
            <a:ext cx="34798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Моногамная</a:t>
            </a:r>
            <a:endParaRPr lang="ru-RU" sz="20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cxnSp>
        <p:nvCxnSpPr>
          <p:cNvPr id="6" name="Соединительная линия уступом 5"/>
          <p:cNvCxnSpPr>
            <a:stCxn id="3" idx="1"/>
            <a:endCxn id="5" idx="0"/>
          </p:cNvCxnSpPr>
          <p:nvPr/>
        </p:nvCxnSpPr>
        <p:spPr>
          <a:xfrm rot="10800000" flipV="1">
            <a:off x="2098675" y="607070"/>
            <a:ext cx="330200" cy="912363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057900" y="1519434"/>
            <a:ext cx="197485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Полигамная</a:t>
            </a:r>
            <a:endParaRPr lang="ru-RU" sz="20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cxnSp>
        <p:nvCxnSpPr>
          <p:cNvPr id="11" name="Соединительная линия уступом 10"/>
          <p:cNvCxnSpPr>
            <a:stCxn id="3" idx="3"/>
            <a:endCxn id="10" idx="0"/>
          </p:cNvCxnSpPr>
          <p:nvPr/>
        </p:nvCxnSpPr>
        <p:spPr>
          <a:xfrm>
            <a:off x="6699251" y="607071"/>
            <a:ext cx="346074" cy="912363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8775" y="1914525"/>
            <a:ext cx="3479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i="1" dirty="0" smtClean="0">
                <a:solidFill>
                  <a:srgbClr val="00A698"/>
                </a:solidFill>
              </a:rPr>
              <a:t>μονος</a:t>
            </a:r>
            <a:r>
              <a:rPr lang="ru-RU" sz="1400" i="1" dirty="0" smtClean="0">
                <a:solidFill>
                  <a:srgbClr val="00A698"/>
                </a:solidFill>
              </a:rPr>
              <a:t> – один, единый</a:t>
            </a:r>
          </a:p>
          <a:p>
            <a:pPr algn="ctr"/>
            <a:r>
              <a:rPr lang="ru-RU" sz="1400" i="1" dirty="0" smtClean="0">
                <a:solidFill>
                  <a:srgbClr val="00A698"/>
                </a:solidFill>
              </a:rPr>
              <a:t>+ </a:t>
            </a:r>
          </a:p>
          <a:p>
            <a:pPr algn="ctr"/>
            <a:r>
              <a:rPr lang="ru-RU" sz="1400" i="1" dirty="0" err="1" smtClean="0">
                <a:solidFill>
                  <a:srgbClr val="00A698"/>
                </a:solidFill>
              </a:rPr>
              <a:t>γάμος</a:t>
            </a:r>
            <a:r>
              <a:rPr lang="ru-RU" sz="1400" i="1" dirty="0" smtClean="0">
                <a:solidFill>
                  <a:srgbClr val="00A698"/>
                </a:solidFill>
              </a:rPr>
              <a:t> </a:t>
            </a:r>
            <a:r>
              <a:rPr lang="ru-RU" sz="1400" i="1" dirty="0">
                <a:solidFill>
                  <a:srgbClr val="00A698"/>
                </a:solidFill>
              </a:rPr>
              <a:t>– </a:t>
            </a:r>
            <a:r>
              <a:rPr lang="ru-RU" sz="1400" i="1" dirty="0" smtClean="0">
                <a:solidFill>
                  <a:srgbClr val="00A698"/>
                </a:solidFill>
              </a:rPr>
              <a:t>брак</a:t>
            </a:r>
            <a:endParaRPr lang="ru-RU" sz="1400" i="1" dirty="0">
              <a:solidFill>
                <a:srgbClr val="00A698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05425" y="1914525"/>
            <a:ext cx="3479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A698"/>
                </a:solidFill>
              </a:rPr>
              <a:t>π</a:t>
            </a:r>
            <a:r>
              <a:rPr lang="ru-RU" sz="1400" i="1" dirty="0" err="1" smtClean="0">
                <a:solidFill>
                  <a:srgbClr val="00A698"/>
                </a:solidFill>
              </a:rPr>
              <a:t>ολύς</a:t>
            </a:r>
            <a:r>
              <a:rPr lang="ru-RU" sz="1400" i="1" dirty="0" smtClean="0">
                <a:solidFill>
                  <a:srgbClr val="00A698"/>
                </a:solidFill>
              </a:rPr>
              <a:t> – многочисленный </a:t>
            </a:r>
          </a:p>
          <a:p>
            <a:pPr algn="ctr"/>
            <a:r>
              <a:rPr lang="ru-RU" sz="1400" i="1" dirty="0" smtClean="0">
                <a:solidFill>
                  <a:srgbClr val="00A698"/>
                </a:solidFill>
              </a:rPr>
              <a:t>+</a:t>
            </a:r>
          </a:p>
          <a:p>
            <a:pPr algn="ctr"/>
            <a:r>
              <a:rPr lang="ru-RU" sz="1400" i="1" dirty="0" err="1" smtClean="0">
                <a:solidFill>
                  <a:srgbClr val="00A698"/>
                </a:solidFill>
              </a:rPr>
              <a:t>γάμος</a:t>
            </a:r>
            <a:r>
              <a:rPr lang="ru-RU" sz="1400" i="1" dirty="0" smtClean="0">
                <a:solidFill>
                  <a:srgbClr val="00A698"/>
                </a:solidFill>
              </a:rPr>
              <a:t> – брак</a:t>
            </a:r>
            <a:endParaRPr lang="ru-RU" sz="1400" i="1" dirty="0">
              <a:solidFill>
                <a:srgbClr val="00A698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00501" y="2850431"/>
            <a:ext cx="183197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Полигиния</a:t>
            </a:r>
            <a:endParaRPr lang="ru-RU" sz="18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cxnSp>
        <p:nvCxnSpPr>
          <p:cNvPr id="19" name="Соединительная линия уступом 18"/>
          <p:cNvCxnSpPr>
            <a:stCxn id="10" idx="1"/>
            <a:endCxn id="17" idx="0"/>
          </p:cNvCxnSpPr>
          <p:nvPr/>
        </p:nvCxnSpPr>
        <p:spPr>
          <a:xfrm rot="10800000" flipV="1">
            <a:off x="4916488" y="1673323"/>
            <a:ext cx="1141412" cy="1177108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Группа 52"/>
          <p:cNvGrpSpPr/>
          <p:nvPr/>
        </p:nvGrpSpPr>
        <p:grpSpPr>
          <a:xfrm>
            <a:off x="795896" y="2930063"/>
            <a:ext cx="2276146" cy="1837200"/>
            <a:chOff x="795896" y="2930063"/>
            <a:chExt cx="2276146" cy="1837200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3442" y="2930063"/>
              <a:ext cx="918600" cy="1837200"/>
            </a:xfrm>
            <a:prstGeom prst="rect">
              <a:avLst/>
            </a:prstGeom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896" y="2930063"/>
              <a:ext cx="918600" cy="1837200"/>
            </a:xfrm>
            <a:prstGeom prst="rect">
              <a:avLst/>
            </a:prstGeom>
          </p:spPr>
        </p:pic>
        <p:sp>
          <p:nvSpPr>
            <p:cNvPr id="39" name="Плюс 38"/>
            <p:cNvSpPr/>
            <p:nvPr/>
          </p:nvSpPr>
          <p:spPr>
            <a:xfrm>
              <a:off x="1711719" y="3624825"/>
              <a:ext cx="444500" cy="447675"/>
            </a:xfrm>
            <a:prstGeom prst="mathPlus">
              <a:avLst>
                <a:gd name="adj1" fmla="val 10663"/>
              </a:avLst>
            </a:prstGeom>
            <a:solidFill>
              <a:srgbClr val="00A698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4" name="Группа 53"/>
          <p:cNvGrpSpPr/>
          <p:nvPr/>
        </p:nvGrpSpPr>
        <p:grpSpPr>
          <a:xfrm>
            <a:off x="3918051" y="3377737"/>
            <a:ext cx="2185547" cy="1325794"/>
            <a:chOff x="3918051" y="3377737"/>
            <a:chExt cx="2185547" cy="1325794"/>
          </a:xfrm>
        </p:grpSpPr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8051" y="3441469"/>
              <a:ext cx="631031" cy="1262062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0701" y="3377737"/>
              <a:ext cx="662897" cy="1325794"/>
            </a:xfrm>
            <a:prstGeom prst="rect">
              <a:avLst/>
            </a:prstGeom>
          </p:spPr>
        </p:pic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7589" y="3377737"/>
              <a:ext cx="662897" cy="1325794"/>
            </a:xfrm>
            <a:prstGeom prst="rect">
              <a:avLst/>
            </a:prstGeom>
          </p:spPr>
        </p:pic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0476" y="3377737"/>
              <a:ext cx="662897" cy="1325794"/>
            </a:xfrm>
            <a:prstGeom prst="rect">
              <a:avLst/>
            </a:prstGeom>
          </p:spPr>
        </p:pic>
        <p:sp>
          <p:nvSpPr>
            <p:cNvPr id="47" name="Плюс 46"/>
            <p:cNvSpPr/>
            <p:nvPr/>
          </p:nvSpPr>
          <p:spPr>
            <a:xfrm>
              <a:off x="4628118" y="3848662"/>
              <a:ext cx="444500" cy="447675"/>
            </a:xfrm>
            <a:prstGeom prst="mathPlus">
              <a:avLst>
                <a:gd name="adj1" fmla="val 10663"/>
              </a:avLst>
            </a:prstGeom>
            <a:solidFill>
              <a:srgbClr val="00A698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9320853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0" grpId="0"/>
      <p:bldP spid="13" grpId="0"/>
      <p:bldP spid="14" grpId="0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826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7943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5771" y="376238"/>
            <a:ext cx="719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A698"/>
                </a:solidFill>
                <a:latin typeface="+mj-lt"/>
              </a:rPr>
              <a:t>Тенденции развития современной семьи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8775" y="1088883"/>
            <a:ext cx="403383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Демократизация</a:t>
            </a:r>
            <a:endParaRPr lang="ru-RU" sz="16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8774" y="1435247"/>
            <a:ext cx="4033839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Возрастает ценность личной свободы человека, его определённой автономности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2766" y="1088883"/>
            <a:ext cx="383245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Изменение гендерных ролей</a:t>
            </a:r>
            <a:endParaRPr lang="ru-RU" sz="16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952766" y="1435247"/>
            <a:ext cx="383246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Изменяются общественные представления о социальных ролях и статусах мужчин и женщин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 rot="5400000">
            <a:off x="4383929" y="-2192351"/>
            <a:ext cx="376141" cy="8426450"/>
          </a:xfrm>
          <a:prstGeom prst="rightBrace">
            <a:avLst>
              <a:gd name="adj1" fmla="val 104583"/>
              <a:gd name="adj2" fmla="val 50000"/>
            </a:avLst>
          </a:prstGeom>
          <a:ln w="12700">
            <a:solidFill>
              <a:srgbClr val="00A698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овина рамки 11"/>
          <p:cNvSpPr/>
          <p:nvPr/>
        </p:nvSpPr>
        <p:spPr>
          <a:xfrm rot="7740000" flipH="1">
            <a:off x="349066" y="2438645"/>
            <a:ext cx="278428" cy="129261"/>
          </a:xfrm>
          <a:prstGeom prst="halfFrame">
            <a:avLst>
              <a:gd name="adj1" fmla="val 34277"/>
              <a:gd name="adj2" fmla="val 41808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97469" y="2460411"/>
            <a:ext cx="798775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600" dirty="0" smtClean="0">
                <a:latin typeface="+mj-lt"/>
                <a:ea typeface="Meiryo" pitchFamily="34" charset="-128"/>
              </a:rPr>
              <a:t>Сокращение доли традиционных и рост числа партнёрских семей</a:t>
            </a:r>
            <a:endParaRPr lang="ru-RU" sz="1600" dirty="0">
              <a:latin typeface="+mj-lt"/>
              <a:ea typeface="Meiryo" pitchFamily="34" charset="-128"/>
            </a:endParaRPr>
          </a:p>
        </p:txBody>
      </p:sp>
      <p:sp>
        <p:nvSpPr>
          <p:cNvPr id="14" name="Половина рамки 13"/>
          <p:cNvSpPr/>
          <p:nvPr/>
        </p:nvSpPr>
        <p:spPr>
          <a:xfrm rot="7740000" flipH="1">
            <a:off x="357399" y="2881838"/>
            <a:ext cx="278428" cy="129261"/>
          </a:xfrm>
          <a:prstGeom prst="halfFrame">
            <a:avLst>
              <a:gd name="adj1" fmla="val 34277"/>
              <a:gd name="adj2" fmla="val 41808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05802" y="2903604"/>
            <a:ext cx="798775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600" dirty="0" smtClean="0">
                <a:latin typeface="+mj-lt"/>
                <a:ea typeface="Meiryo" pitchFamily="34" charset="-128"/>
              </a:rPr>
              <a:t>Разделение институтов брака и семьи, рост числа «гражданских» браков</a:t>
            </a:r>
            <a:endParaRPr lang="ru-RU" sz="1600" dirty="0">
              <a:latin typeface="+mj-lt"/>
              <a:ea typeface="Meiryo" pitchFamily="34" charset="-128"/>
            </a:endParaRPr>
          </a:p>
        </p:txBody>
      </p:sp>
      <p:sp>
        <p:nvSpPr>
          <p:cNvPr id="17" name="Половина рамки 16"/>
          <p:cNvSpPr/>
          <p:nvPr/>
        </p:nvSpPr>
        <p:spPr>
          <a:xfrm rot="7740000" flipH="1">
            <a:off x="349066" y="3325031"/>
            <a:ext cx="278428" cy="129261"/>
          </a:xfrm>
          <a:prstGeom prst="halfFrame">
            <a:avLst>
              <a:gd name="adj1" fmla="val 34277"/>
              <a:gd name="adj2" fmla="val 41808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97469" y="3346797"/>
            <a:ext cx="798775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600" dirty="0" smtClean="0">
                <a:latin typeface="+mj-lt"/>
                <a:ea typeface="Meiryo" pitchFamily="34" charset="-128"/>
              </a:rPr>
              <a:t>Расшатывание устоев брака, рост числа разводов и неполных семей</a:t>
            </a:r>
            <a:endParaRPr lang="ru-RU" sz="1600" dirty="0">
              <a:latin typeface="+mj-lt"/>
              <a:ea typeface="Meiryo" pitchFamily="34" charset="-128"/>
            </a:endParaRPr>
          </a:p>
        </p:txBody>
      </p:sp>
      <p:sp>
        <p:nvSpPr>
          <p:cNvPr id="19" name="Половина рамки 18"/>
          <p:cNvSpPr/>
          <p:nvPr/>
        </p:nvSpPr>
        <p:spPr>
          <a:xfrm rot="7740000" flipH="1">
            <a:off x="357399" y="3773055"/>
            <a:ext cx="278428" cy="129261"/>
          </a:xfrm>
          <a:prstGeom prst="halfFrame">
            <a:avLst>
              <a:gd name="adj1" fmla="val 34277"/>
              <a:gd name="adj2" fmla="val 41808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5802" y="3794821"/>
            <a:ext cx="798775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600" dirty="0" smtClean="0">
                <a:latin typeface="+mj-lt"/>
                <a:ea typeface="Meiryo" pitchFamily="34" charset="-128"/>
              </a:rPr>
              <a:t>Разрушение сложной многопоколенной семьи, преобладание нуклеарной</a:t>
            </a:r>
            <a:endParaRPr lang="ru-RU" sz="1600" dirty="0">
              <a:latin typeface="+mj-lt"/>
              <a:ea typeface="Meiryo" pitchFamily="34" charset="-128"/>
            </a:endParaRPr>
          </a:p>
        </p:txBody>
      </p:sp>
      <p:sp>
        <p:nvSpPr>
          <p:cNvPr id="21" name="Половина рамки 20"/>
          <p:cNvSpPr/>
          <p:nvPr/>
        </p:nvSpPr>
        <p:spPr>
          <a:xfrm rot="7740000" flipH="1">
            <a:off x="357399" y="4223325"/>
            <a:ext cx="278428" cy="129261"/>
          </a:xfrm>
          <a:prstGeom prst="halfFrame">
            <a:avLst>
              <a:gd name="adj1" fmla="val 34277"/>
              <a:gd name="adj2" fmla="val 41808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05802" y="4245091"/>
            <a:ext cx="798775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600" dirty="0" smtClean="0">
                <a:latin typeface="+mj-lt"/>
                <a:ea typeface="Meiryo" pitchFamily="34" charset="-128"/>
              </a:rPr>
              <a:t>Снижение роли семьи в социализации детей, организации досуга</a:t>
            </a:r>
            <a:endParaRPr lang="ru-RU" sz="1600" dirty="0">
              <a:latin typeface="+mj-lt"/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805752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6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001" y="1510301"/>
            <a:ext cx="4908925" cy="3417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6880" y="550899"/>
            <a:ext cx="5568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Семья перестала выполнять многие свои функции 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или </a:t>
            </a:r>
            <a:r>
              <a:rPr lang="ru-RU" sz="1600" dirty="0" smtClean="0">
                <a:solidFill>
                  <a:schemeClr val="bg1"/>
                </a:solidFill>
              </a:rPr>
              <a:t>выполняет </a:t>
            </a:r>
            <a:r>
              <a:rPr lang="ru-RU" sz="1600" dirty="0" smtClean="0">
                <a:solidFill>
                  <a:schemeClr val="bg1"/>
                </a:solidFill>
              </a:rPr>
              <a:t>их в меньшем объёме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482" y="1582220"/>
            <a:ext cx="22705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Семья исчезнет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04570" y="1582220"/>
            <a:ext cx="22705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Семья изменится</a:t>
            </a:r>
            <a:endParaRPr lang="ru-RU" sz="1600" dirty="0">
              <a:solidFill>
                <a:schemeClr val="bg1"/>
              </a:solidFill>
            </a:endParaRPr>
          </a:p>
        </p:txBody>
      </p:sp>
      <p:cxnSp>
        <p:nvCxnSpPr>
          <p:cNvPr id="7" name="Соединительная линия уступом 6"/>
          <p:cNvCxnSpPr>
            <a:stCxn id="3" idx="1"/>
            <a:endCxn id="5" idx="0"/>
          </p:cNvCxnSpPr>
          <p:nvPr/>
        </p:nvCxnSpPr>
        <p:spPr>
          <a:xfrm rot="10800000" flipV="1">
            <a:off x="1340778" y="843286"/>
            <a:ext cx="416103" cy="738933"/>
          </a:xfrm>
          <a:prstGeom prst="bentConnector2">
            <a:avLst/>
          </a:prstGeom>
          <a:ln w="12700" cap="rnd">
            <a:solidFill>
              <a:schemeClr val="bg1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Соединительная линия уступом 10"/>
          <p:cNvCxnSpPr>
            <a:stCxn id="3" idx="3"/>
            <a:endCxn id="6" idx="0"/>
          </p:cNvCxnSpPr>
          <p:nvPr/>
        </p:nvCxnSpPr>
        <p:spPr>
          <a:xfrm>
            <a:off x="7325474" y="843287"/>
            <a:ext cx="414391" cy="738933"/>
          </a:xfrm>
          <a:prstGeom prst="bentConnector2">
            <a:avLst/>
          </a:prstGeom>
          <a:ln w="12700" cap="rnd">
            <a:solidFill>
              <a:schemeClr val="bg1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73011" y="1848857"/>
            <a:ext cx="1341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?</a:t>
            </a:r>
            <a:endParaRPr lang="ru-RU" sz="54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68869" y="1848856"/>
            <a:ext cx="1341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?</a:t>
            </a:r>
            <a:endParaRPr lang="ru-RU" sz="54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4844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6" grpId="0"/>
      <p:bldP spid="18" grpId="0"/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6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358775" y="950913"/>
            <a:ext cx="84264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358775" y="1492250"/>
            <a:ext cx="84264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358775" y="2032000"/>
            <a:ext cx="84264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358775" y="2571750"/>
            <a:ext cx="84264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358775" y="3105204"/>
            <a:ext cx="84264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358775" y="3651250"/>
            <a:ext cx="84264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62878" y="4192588"/>
            <a:ext cx="84264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58775" y="4732338"/>
            <a:ext cx="84264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369049" y="950913"/>
            <a:ext cx="0" cy="378142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8782692" y="950913"/>
            <a:ext cx="0" cy="378142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4392613" y="950913"/>
            <a:ext cx="0" cy="378142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85750" y="350390"/>
            <a:ext cx="8611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+mj-lt"/>
              </a:rPr>
              <a:t>Виды современной семьи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5221" y="1066162"/>
            <a:ext cx="401739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dirty="0" smtClean="0">
                <a:latin typeface="+mj-lt"/>
                <a:ea typeface="Meiryo" pitchFamily="34" charset="-128"/>
              </a:rPr>
              <a:t>Критерии классификации</a:t>
            </a:r>
            <a:endParaRPr lang="ru-RU" sz="2000" dirty="0">
              <a:latin typeface="+mj-lt"/>
              <a:ea typeface="Meiryo" pitchFamily="34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91584" y="1063841"/>
            <a:ext cx="401739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dirty="0" smtClean="0">
                <a:latin typeface="+mj-lt"/>
                <a:ea typeface="Meiryo" pitchFamily="34" charset="-128"/>
              </a:rPr>
              <a:t>Виды семьи</a:t>
            </a:r>
            <a:endParaRPr lang="ru-RU" sz="2000" dirty="0">
              <a:latin typeface="+mj-lt"/>
              <a:ea typeface="Meiryo" pitchFamily="34" charset="-128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33434" y="2692649"/>
            <a:ext cx="366020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ea typeface="Meiryo" pitchFamily="34" charset="-128"/>
              </a:rPr>
              <a:t>По наличию супругов в семье</a:t>
            </a:r>
            <a:endParaRPr lang="ru-RU" sz="1600" dirty="0">
              <a:solidFill>
                <a:schemeClr val="bg1"/>
              </a:solidFill>
              <a:ea typeface="Meiryo" pitchFamily="34" charset="-128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33434" y="2162343"/>
            <a:ext cx="366020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ea typeface="Meiryo" pitchFamily="34" charset="-128"/>
              </a:rPr>
              <a:t>По структуре родственных связей</a:t>
            </a:r>
            <a:endParaRPr lang="ru-RU" sz="1600" dirty="0">
              <a:solidFill>
                <a:schemeClr val="bg1"/>
              </a:solidFill>
              <a:ea typeface="Meiryo" pitchFamily="34" charset="-128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33434" y="1628890"/>
            <a:ext cx="366020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ea typeface="Meiryo" pitchFamily="34" charset="-128"/>
              </a:rPr>
              <a:t>По форме брака</a:t>
            </a:r>
            <a:endParaRPr lang="ru-RU" sz="1600" dirty="0">
              <a:solidFill>
                <a:schemeClr val="bg1"/>
              </a:solidFill>
              <a:ea typeface="Meiryo" pitchFamily="34" charset="-128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33434" y="3242637"/>
            <a:ext cx="366020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ea typeface="Meiryo" pitchFamily="34" charset="-128"/>
              </a:rPr>
              <a:t>По наличию и количеству детей</a:t>
            </a:r>
            <a:endParaRPr lang="ru-RU" sz="1600" dirty="0">
              <a:solidFill>
                <a:schemeClr val="bg1"/>
              </a:solidFill>
              <a:ea typeface="Meiryo" pitchFamily="34" charset="-128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33434" y="3787053"/>
            <a:ext cx="366020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ea typeface="Meiryo" pitchFamily="34" charset="-128"/>
              </a:rPr>
              <a:t>По типу внутренней иерархии</a:t>
            </a:r>
            <a:endParaRPr lang="ru-RU" sz="1600" dirty="0">
              <a:solidFill>
                <a:schemeClr val="bg1"/>
              </a:solidFill>
              <a:ea typeface="Meiryo" pitchFamily="34" charset="-128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33434" y="4331447"/>
            <a:ext cx="366020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ea typeface="Meiryo" pitchFamily="34" charset="-128"/>
              </a:rPr>
              <a:t>По типу воспитания</a:t>
            </a:r>
            <a:endParaRPr lang="ru-RU" sz="1600" dirty="0">
              <a:solidFill>
                <a:schemeClr val="bg1"/>
              </a:solidFill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8393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666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4059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08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8875" y="376238"/>
            <a:ext cx="4270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A698"/>
                </a:solidFill>
                <a:latin typeface="+mj-lt"/>
              </a:rPr>
              <a:t>Виды современной семьи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47143" y="912012"/>
            <a:ext cx="403383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800" dirty="0" smtClean="0">
                <a:ea typeface="Meiryo" pitchFamily="34" charset="-128"/>
              </a:rPr>
              <a:t>По форме брака</a:t>
            </a:r>
            <a:endParaRPr lang="ru-RU" sz="1800" dirty="0">
              <a:ea typeface="Meiryo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8775" y="1519434"/>
            <a:ext cx="34798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Моногамная</a:t>
            </a:r>
            <a:endParaRPr lang="ru-RU" sz="20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cxnSp>
        <p:nvCxnSpPr>
          <p:cNvPr id="6" name="Соединительная линия уступом 5"/>
          <p:cNvCxnSpPr>
            <a:stCxn id="3" idx="1"/>
            <a:endCxn id="5" idx="0"/>
          </p:cNvCxnSpPr>
          <p:nvPr/>
        </p:nvCxnSpPr>
        <p:spPr>
          <a:xfrm rot="10800000" flipV="1">
            <a:off x="2098675" y="607070"/>
            <a:ext cx="330200" cy="912363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057900" y="1519434"/>
            <a:ext cx="197485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Полигамная</a:t>
            </a:r>
            <a:endParaRPr lang="ru-RU" sz="20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cxnSp>
        <p:nvCxnSpPr>
          <p:cNvPr id="11" name="Соединительная линия уступом 10"/>
          <p:cNvCxnSpPr>
            <a:stCxn id="3" idx="3"/>
            <a:endCxn id="10" idx="0"/>
          </p:cNvCxnSpPr>
          <p:nvPr/>
        </p:nvCxnSpPr>
        <p:spPr>
          <a:xfrm>
            <a:off x="6699251" y="607071"/>
            <a:ext cx="346074" cy="912363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8775" y="1914525"/>
            <a:ext cx="3479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i="1" dirty="0" smtClean="0">
                <a:solidFill>
                  <a:srgbClr val="00A698"/>
                </a:solidFill>
              </a:rPr>
              <a:t>μονος</a:t>
            </a:r>
            <a:r>
              <a:rPr lang="ru-RU" sz="1400" i="1" dirty="0" smtClean="0">
                <a:solidFill>
                  <a:srgbClr val="00A698"/>
                </a:solidFill>
              </a:rPr>
              <a:t> – единый </a:t>
            </a:r>
          </a:p>
          <a:p>
            <a:pPr algn="ctr"/>
            <a:r>
              <a:rPr lang="ru-RU" sz="1400" i="1" dirty="0" smtClean="0">
                <a:solidFill>
                  <a:srgbClr val="00A698"/>
                </a:solidFill>
              </a:rPr>
              <a:t>+ </a:t>
            </a:r>
          </a:p>
          <a:p>
            <a:pPr algn="ctr"/>
            <a:r>
              <a:rPr lang="ru-RU" sz="1400" i="1" dirty="0" err="1" smtClean="0">
                <a:solidFill>
                  <a:srgbClr val="00A698"/>
                </a:solidFill>
              </a:rPr>
              <a:t>γάμος</a:t>
            </a:r>
            <a:r>
              <a:rPr lang="ru-RU" sz="1400" i="1" dirty="0" smtClean="0">
                <a:solidFill>
                  <a:srgbClr val="00A698"/>
                </a:solidFill>
              </a:rPr>
              <a:t> </a:t>
            </a:r>
            <a:r>
              <a:rPr lang="ru-RU" sz="1400" i="1" dirty="0">
                <a:solidFill>
                  <a:srgbClr val="00A698"/>
                </a:solidFill>
              </a:rPr>
              <a:t>– </a:t>
            </a:r>
            <a:r>
              <a:rPr lang="ru-RU" sz="1400" i="1" dirty="0" smtClean="0">
                <a:solidFill>
                  <a:srgbClr val="00A698"/>
                </a:solidFill>
              </a:rPr>
              <a:t>брак</a:t>
            </a:r>
            <a:endParaRPr lang="ru-RU" sz="1400" i="1" dirty="0">
              <a:solidFill>
                <a:srgbClr val="00A698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05425" y="1914525"/>
            <a:ext cx="3479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A698"/>
                </a:solidFill>
              </a:rPr>
              <a:t>π</a:t>
            </a:r>
            <a:r>
              <a:rPr lang="ru-RU" sz="1400" i="1" dirty="0" err="1" smtClean="0">
                <a:solidFill>
                  <a:srgbClr val="00A698"/>
                </a:solidFill>
              </a:rPr>
              <a:t>ολύς</a:t>
            </a:r>
            <a:r>
              <a:rPr lang="ru-RU" sz="1400" i="1" dirty="0" smtClean="0">
                <a:solidFill>
                  <a:srgbClr val="00A698"/>
                </a:solidFill>
              </a:rPr>
              <a:t> – многочисленный </a:t>
            </a:r>
          </a:p>
          <a:p>
            <a:pPr algn="ctr"/>
            <a:r>
              <a:rPr lang="ru-RU" sz="1400" i="1" dirty="0" smtClean="0">
                <a:solidFill>
                  <a:srgbClr val="00A698"/>
                </a:solidFill>
              </a:rPr>
              <a:t>+</a:t>
            </a:r>
          </a:p>
          <a:p>
            <a:pPr algn="ctr"/>
            <a:r>
              <a:rPr lang="ru-RU" sz="1400" i="1" dirty="0" err="1" smtClean="0">
                <a:solidFill>
                  <a:srgbClr val="00A698"/>
                </a:solidFill>
              </a:rPr>
              <a:t>γάμος</a:t>
            </a:r>
            <a:r>
              <a:rPr lang="ru-RU" sz="1400" i="1" dirty="0" smtClean="0">
                <a:solidFill>
                  <a:srgbClr val="00A698"/>
                </a:solidFill>
              </a:rPr>
              <a:t> – брак</a:t>
            </a:r>
            <a:endParaRPr lang="ru-RU" sz="1400" i="1" dirty="0">
              <a:solidFill>
                <a:srgbClr val="00A698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00501" y="2850431"/>
            <a:ext cx="183197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Полигиния</a:t>
            </a:r>
            <a:endParaRPr lang="ru-RU" sz="18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72288" y="2850431"/>
            <a:ext cx="183197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Полиандрия</a:t>
            </a:r>
            <a:endParaRPr lang="ru-RU" sz="18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cxnSp>
        <p:nvCxnSpPr>
          <p:cNvPr id="19" name="Соединительная линия уступом 18"/>
          <p:cNvCxnSpPr>
            <a:stCxn id="10" idx="1"/>
            <a:endCxn id="17" idx="0"/>
          </p:cNvCxnSpPr>
          <p:nvPr/>
        </p:nvCxnSpPr>
        <p:spPr>
          <a:xfrm rot="10800000" flipV="1">
            <a:off x="4916488" y="1673323"/>
            <a:ext cx="1141412" cy="1177108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оединительная линия уступом 22"/>
          <p:cNvCxnSpPr>
            <a:stCxn id="10" idx="3"/>
            <a:endCxn id="18" idx="0"/>
          </p:cNvCxnSpPr>
          <p:nvPr/>
        </p:nvCxnSpPr>
        <p:spPr>
          <a:xfrm flipH="1">
            <a:off x="7788275" y="1673323"/>
            <a:ext cx="244475" cy="1177108"/>
          </a:xfrm>
          <a:prstGeom prst="bentConnector4">
            <a:avLst>
              <a:gd name="adj1" fmla="val -151948"/>
              <a:gd name="adj2" fmla="val 73530"/>
            </a:avLst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Рисунок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442" y="2930063"/>
            <a:ext cx="918600" cy="1837200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96" y="2930063"/>
            <a:ext cx="918600" cy="1837200"/>
          </a:xfrm>
          <a:prstGeom prst="rect">
            <a:avLst/>
          </a:prstGeom>
        </p:spPr>
      </p:pic>
      <p:sp>
        <p:nvSpPr>
          <p:cNvPr id="39" name="Плюс 38"/>
          <p:cNvSpPr/>
          <p:nvPr/>
        </p:nvSpPr>
        <p:spPr>
          <a:xfrm>
            <a:off x="1711719" y="3624825"/>
            <a:ext cx="444500" cy="447675"/>
          </a:xfrm>
          <a:prstGeom prst="mathPlus">
            <a:avLst>
              <a:gd name="adj1" fmla="val 10663"/>
            </a:avLst>
          </a:prstGeom>
          <a:solidFill>
            <a:srgbClr val="00A69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051" y="3441469"/>
            <a:ext cx="631031" cy="1262062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701" y="3377737"/>
            <a:ext cx="662897" cy="1325794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589" y="3377737"/>
            <a:ext cx="662897" cy="1325794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476" y="3377737"/>
            <a:ext cx="662897" cy="1325794"/>
          </a:xfrm>
          <a:prstGeom prst="rect">
            <a:avLst/>
          </a:prstGeom>
        </p:spPr>
      </p:pic>
      <p:sp>
        <p:nvSpPr>
          <p:cNvPr id="47" name="Плюс 46"/>
          <p:cNvSpPr/>
          <p:nvPr/>
        </p:nvSpPr>
        <p:spPr>
          <a:xfrm>
            <a:off x="4628118" y="3848662"/>
            <a:ext cx="444500" cy="447675"/>
          </a:xfrm>
          <a:prstGeom prst="mathPlus">
            <a:avLst>
              <a:gd name="adj1" fmla="val 10663"/>
            </a:avLst>
          </a:prstGeom>
          <a:solidFill>
            <a:srgbClr val="00A69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6699251" y="3377737"/>
            <a:ext cx="2196422" cy="1325794"/>
            <a:chOff x="6699251" y="3377737"/>
            <a:chExt cx="2196422" cy="1325794"/>
          </a:xfrm>
        </p:grpSpPr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2776" y="3377737"/>
              <a:ext cx="662897" cy="1325794"/>
            </a:xfrm>
            <a:prstGeom prst="rect">
              <a:avLst/>
            </a:prstGeom>
          </p:spPr>
        </p:pic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9251" y="3441469"/>
              <a:ext cx="631031" cy="1262062"/>
            </a:xfrm>
            <a:prstGeom prst="rect">
              <a:avLst/>
            </a:prstGeom>
          </p:spPr>
        </p:pic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4138" y="3441469"/>
              <a:ext cx="631031" cy="1262062"/>
            </a:xfrm>
            <a:prstGeom prst="rect">
              <a:avLst/>
            </a:prstGeom>
          </p:spPr>
        </p:pic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9025" y="3441468"/>
              <a:ext cx="631031" cy="1262062"/>
            </a:xfrm>
            <a:prstGeom prst="rect">
              <a:avLst/>
            </a:prstGeom>
          </p:spPr>
        </p:pic>
        <p:sp>
          <p:nvSpPr>
            <p:cNvPr id="52" name="Плюс 51"/>
            <p:cNvSpPr/>
            <p:nvPr/>
          </p:nvSpPr>
          <p:spPr>
            <a:xfrm>
              <a:off x="7788276" y="3848662"/>
              <a:ext cx="444500" cy="447675"/>
            </a:xfrm>
            <a:prstGeom prst="mathPlus">
              <a:avLst>
                <a:gd name="adj1" fmla="val 10663"/>
              </a:avLst>
            </a:prstGeom>
            <a:solidFill>
              <a:srgbClr val="00A698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9853023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812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5563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3" id="{04AA83D5-8BE9-47FC-B0E8-44C42ED1D821}" vid="{828C27D0-69AE-4260-8438-0AA92066904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Социальные отношения</Template>
  <TotalTime>536</TotalTime>
  <Words>546</Words>
  <Application>Microsoft Office PowerPoint</Application>
  <PresentationFormat>Экран (16:9)</PresentationFormat>
  <Paragraphs>161</Paragraphs>
  <Slides>34</Slides>
  <Notes>34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1" baseType="lpstr">
      <vt:lpstr>Roboto Slab</vt:lpstr>
      <vt:lpstr>Meiryo</vt:lpstr>
      <vt:lpstr>Open Sans</vt:lpstr>
      <vt:lpstr>Calibri</vt:lpstr>
      <vt:lpstr>Book Antiqua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abook</dc:creator>
  <cp:lastModifiedBy>abook</cp:lastModifiedBy>
  <cp:revision>36</cp:revision>
  <dcterms:created xsi:type="dcterms:W3CDTF">2016-10-13T08:37:39Z</dcterms:created>
  <dcterms:modified xsi:type="dcterms:W3CDTF">2016-10-28T07:45:33Z</dcterms:modified>
</cp:coreProperties>
</file>