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84" r:id="rId2"/>
    <p:sldId id="291" r:id="rId3"/>
    <p:sldId id="286" r:id="rId4"/>
    <p:sldId id="293" r:id="rId5"/>
    <p:sldId id="292" r:id="rId6"/>
    <p:sldId id="290" r:id="rId7"/>
    <p:sldId id="295" r:id="rId8"/>
    <p:sldId id="294" r:id="rId9"/>
    <p:sldId id="298" r:id="rId10"/>
    <p:sldId id="300" r:id="rId11"/>
    <p:sldId id="301" r:id="rId12"/>
    <p:sldId id="297" r:id="rId13"/>
    <p:sldId id="299" r:id="rId14"/>
    <p:sldId id="303" r:id="rId15"/>
    <p:sldId id="304" r:id="rId16"/>
    <p:sldId id="305" r:id="rId17"/>
    <p:sldId id="302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2" r:id="rId26"/>
  </p:sldIdLst>
  <p:sldSz cx="9144000" cy="5143500" type="screen16x9"/>
  <p:notesSz cx="6858000" cy="9144000"/>
  <p:embeddedFontLst>
    <p:embeddedFont>
      <p:font typeface="Roboto Slab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</p:embeddedFont>
    <p:embeddedFont>
      <p:font typeface="Meiryo" panose="020B0604030504040204" pitchFamily="34" charset="-128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14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F8F8F8"/>
    <a:srgbClr val="5300A6"/>
    <a:srgbClr val="333333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14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0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4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6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0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9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82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47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8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38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2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16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48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59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04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5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7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4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6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61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eg"/><Relationship Id="rId15" Type="http://schemas.openxmlformats.org/officeDocument/2006/relationships/image" Target="../media/image36.jp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jp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5"/>
          <a:stretch/>
        </p:blipFill>
        <p:spPr>
          <a:xfrm>
            <a:off x="4953686" y="1491751"/>
            <a:ext cx="3809314" cy="2159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798870"/>
            <a:ext cx="4122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Семья как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социальный институт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3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0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84883" y="391262"/>
              <a:ext cx="26591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Социальный институт </a:t>
              </a:r>
              <a:r>
                <a:rPr lang="ru-RU" sz="1400" dirty="0" smtClean="0">
                  <a:solidFill>
                    <a:schemeClr val="bg1"/>
                  </a:solidFill>
                </a:rPr>
                <a:t>– форма организации совместной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жизнедеятель-ности</a:t>
              </a:r>
              <a:r>
                <a:rPr lang="ru-RU" sz="1400" dirty="0" smtClean="0">
                  <a:solidFill>
                    <a:schemeClr val="bg1"/>
                  </a:solidFill>
                </a:rPr>
                <a:t> людей; комплекс норм, правил, которые регулируют отношения и взаимодействия в той или иной сфере общественной жизни.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4" y="398492"/>
            <a:ext cx="1589141" cy="158468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776" y="2142732"/>
            <a:ext cx="21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Малая социальная группа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9024" y="2142732"/>
            <a:ext cx="21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Социальный институт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9" name="Соединительная линия уступом 8"/>
          <p:cNvCxnSpPr>
            <a:stCxn id="6" idx="2"/>
            <a:endCxn id="5" idx="0"/>
          </p:cNvCxnSpPr>
          <p:nvPr/>
        </p:nvCxnSpPr>
        <p:spPr>
          <a:xfrm rot="10800000" flipV="1">
            <a:off x="1451140" y="1190834"/>
            <a:ext cx="855554" cy="9518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6" idx="6"/>
            <a:endCxn id="8" idx="0"/>
          </p:cNvCxnSpPr>
          <p:nvPr/>
        </p:nvCxnSpPr>
        <p:spPr>
          <a:xfrm>
            <a:off x="3895835" y="1190834"/>
            <a:ext cx="855553" cy="9518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8775" y="3071703"/>
            <a:ext cx="21847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 семье удовлетворяются личные потребности людей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2896" y="3071703"/>
            <a:ext cx="235442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Семья удовлетворяет </a:t>
            </a:r>
            <a:r>
              <a:rPr lang="ru-RU" sz="1200" dirty="0" err="1" smtClean="0">
                <a:ea typeface="Meiryo" pitchFamily="34" charset="-128"/>
              </a:rPr>
              <a:t>общест-венно</a:t>
            </a:r>
            <a:r>
              <a:rPr lang="ru-RU" sz="1200" dirty="0" smtClean="0">
                <a:ea typeface="Meiryo" pitchFamily="34" charset="-128"/>
              </a:rPr>
              <a:t> значимые </a:t>
            </a:r>
            <a:r>
              <a:rPr lang="ru-RU" sz="1200" dirty="0" smtClean="0">
                <a:ea typeface="Meiryo" pitchFamily="34" charset="-128"/>
              </a:rPr>
              <a:t>потребности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308264" y="2870382"/>
            <a:ext cx="285750" cy="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4608513" y="2870382"/>
            <a:ext cx="285750" cy="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082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2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2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4" y="2209800"/>
            <a:ext cx="2564657" cy="2557463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87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84883" y="391262"/>
              <a:ext cx="26591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Социальный институт </a:t>
              </a:r>
              <a:r>
                <a:rPr lang="ru-RU" sz="1400" dirty="0" smtClean="0">
                  <a:solidFill>
                    <a:schemeClr val="bg1"/>
                  </a:solidFill>
                </a:rPr>
                <a:t>– форма организации совместной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жизнедеятель-ности</a:t>
              </a:r>
              <a:r>
                <a:rPr lang="ru-RU" sz="1400" dirty="0" smtClean="0">
                  <a:solidFill>
                    <a:schemeClr val="bg1"/>
                  </a:solidFill>
                </a:rPr>
                <a:t> людей; комплекс норм, правил, которые регулируют отношения и взаимодействия в той или иной сфере общественной жизни.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4" y="398492"/>
            <a:ext cx="1589141" cy="158468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776" y="2142732"/>
            <a:ext cx="21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Малая социальная группа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9024" y="2142732"/>
            <a:ext cx="21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Социальный институт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9" name="Соединительная линия уступом 8"/>
          <p:cNvCxnSpPr>
            <a:stCxn id="6" idx="2"/>
            <a:endCxn id="5" idx="0"/>
          </p:cNvCxnSpPr>
          <p:nvPr/>
        </p:nvCxnSpPr>
        <p:spPr>
          <a:xfrm rot="10800000" flipV="1">
            <a:off x="1451140" y="1190834"/>
            <a:ext cx="855554" cy="9518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6" idx="6"/>
            <a:endCxn id="8" idx="0"/>
          </p:cNvCxnSpPr>
          <p:nvPr/>
        </p:nvCxnSpPr>
        <p:spPr>
          <a:xfrm>
            <a:off x="3895835" y="1190834"/>
            <a:ext cx="855553" cy="9518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8775" y="3071703"/>
            <a:ext cx="21847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 семье удовлетворяются личные потребности людей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2896" y="3071703"/>
            <a:ext cx="235442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Семья удовлетворяет </a:t>
            </a:r>
            <a:r>
              <a:rPr lang="ru-RU" sz="1200" dirty="0" err="1" smtClean="0">
                <a:ea typeface="Meiryo" pitchFamily="34" charset="-128"/>
              </a:rPr>
              <a:t>общест-венно</a:t>
            </a:r>
            <a:r>
              <a:rPr lang="ru-RU" sz="1200" dirty="0" smtClean="0">
                <a:ea typeface="Meiryo" pitchFamily="34" charset="-128"/>
              </a:rPr>
              <a:t> значимые </a:t>
            </a:r>
            <a:r>
              <a:rPr lang="ru-RU" sz="1200" dirty="0" smtClean="0">
                <a:ea typeface="Meiryo" pitchFamily="34" charset="-128"/>
              </a:rPr>
              <a:t>потребности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308264" y="2870382"/>
            <a:ext cx="285750" cy="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4608513" y="2870382"/>
            <a:ext cx="285750" cy="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29086" y="4101785"/>
            <a:ext cx="238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Функции семьи – 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1537" y="3882268"/>
            <a:ext cx="49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A698"/>
                </a:solidFill>
                <a:latin typeface="Book Antiqua" panose="02040602050305030304" pitchFamily="18" charset="0"/>
              </a:rPr>
              <a:t>?</a:t>
            </a:r>
            <a:endParaRPr lang="ru-RU" sz="4000" b="1" dirty="0">
              <a:solidFill>
                <a:srgbClr val="00A698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63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1100044"/>
            <a:ext cx="2517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Репродуктивная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воспроизводство человеческого рода;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удовлетворение потребности в детях.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Ребенка, Рождение, Здорового Ребенка, Ребено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21170"/>
          <a:stretch/>
        </p:blipFill>
        <p:spPr bwMode="auto">
          <a:xfrm>
            <a:off x="262760" y="344708"/>
            <a:ext cx="5749157" cy="44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/>
          <a:stretch/>
        </p:blipFill>
        <p:spPr>
          <a:xfrm>
            <a:off x="262759" y="344708"/>
            <a:ext cx="5749158" cy="44756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3328"/>
          <a:stretch/>
        </p:blipFill>
        <p:spPr>
          <a:xfrm>
            <a:off x="262759" y="346842"/>
            <a:ext cx="5749158" cy="44204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r="9825"/>
          <a:stretch/>
        </p:blipFill>
        <p:spPr>
          <a:xfrm>
            <a:off x="262759" y="341109"/>
            <a:ext cx="5749158" cy="44792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/>
          <a:stretch/>
        </p:blipFill>
        <p:spPr>
          <a:xfrm>
            <a:off x="262759" y="341110"/>
            <a:ext cx="5749158" cy="44831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r="6200"/>
          <a:stretch/>
        </p:blipFill>
        <p:spPr>
          <a:xfrm>
            <a:off x="262759" y="341108"/>
            <a:ext cx="5749158" cy="44864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20467"/>
          <a:stretch/>
        </p:blipFill>
        <p:spPr>
          <a:xfrm>
            <a:off x="262759" y="336332"/>
            <a:ext cx="5749158" cy="44840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r="7566"/>
          <a:stretch/>
        </p:blipFill>
        <p:spPr>
          <a:xfrm>
            <a:off x="262759" y="340831"/>
            <a:ext cx="5749158" cy="44795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4780"/>
          <a:stretch/>
        </p:blipFill>
        <p:spPr>
          <a:xfrm>
            <a:off x="262758" y="340832"/>
            <a:ext cx="5749158" cy="44867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1604"/>
          <a:stretch/>
        </p:blipFill>
        <p:spPr>
          <a:xfrm>
            <a:off x="262759" y="332456"/>
            <a:ext cx="5749158" cy="44951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4809"/>
          <a:stretch/>
        </p:blipFill>
        <p:spPr>
          <a:xfrm>
            <a:off x="262757" y="332456"/>
            <a:ext cx="5749160" cy="449511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014"/>
          <a:stretch/>
        </p:blipFill>
        <p:spPr>
          <a:xfrm>
            <a:off x="262756" y="332456"/>
            <a:ext cx="5749160" cy="44879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6830" y="2580740"/>
            <a:ext cx="2517169" cy="79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Для общества важно регулировать рождаемость.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1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uiExpand="1" build="p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9" y="410078"/>
            <a:ext cx="4865523" cy="4357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/>
          <a:stretch/>
        </p:blipFill>
        <p:spPr>
          <a:xfrm>
            <a:off x="252248" y="332456"/>
            <a:ext cx="5759669" cy="4487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/>
          <a:stretch/>
        </p:blipFill>
        <p:spPr>
          <a:xfrm>
            <a:off x="252247" y="332456"/>
            <a:ext cx="5759670" cy="44879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1100044"/>
            <a:ext cx="2517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Регуляция сексуальных потребностей </a:t>
            </a:r>
            <a:r>
              <a:rPr lang="ru-RU" sz="1400" dirty="0" smtClean="0">
                <a:solidFill>
                  <a:schemeClr val="bg1"/>
                </a:solidFill>
              </a:rPr>
              <a:t>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введение запретов и норм, регламентирующих половые отношения.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41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4399994" y="2409122"/>
            <a:ext cx="358775" cy="336331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>
            <a:stCxn id="12" idx="1"/>
          </p:cNvCxnSpPr>
          <p:nvPr/>
        </p:nvCxnSpPr>
        <p:spPr>
          <a:xfrm flipH="1" flipV="1">
            <a:off x="2270235" y="1397877"/>
            <a:ext cx="2182300" cy="106050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2" idx="7"/>
          </p:cNvCxnSpPr>
          <p:nvPr/>
        </p:nvCxnSpPr>
        <p:spPr>
          <a:xfrm flipV="1">
            <a:off x="4706228" y="1397877"/>
            <a:ext cx="2167912" cy="106050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2" idx="3"/>
          </p:cNvCxnSpPr>
          <p:nvPr/>
        </p:nvCxnSpPr>
        <p:spPr>
          <a:xfrm flipH="1">
            <a:off x="2284624" y="2696198"/>
            <a:ext cx="2167911" cy="106050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2" idx="5"/>
          </p:cNvCxnSpPr>
          <p:nvPr/>
        </p:nvCxnSpPr>
        <p:spPr>
          <a:xfrm>
            <a:off x="4706228" y="2696198"/>
            <a:ext cx="2167912" cy="1015024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56" y="1298558"/>
            <a:ext cx="2557463" cy="255746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56" y="1298557"/>
            <a:ext cx="2564657" cy="255746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31" y="376238"/>
            <a:ext cx="1452562" cy="145256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71" y="376238"/>
            <a:ext cx="1452562" cy="145256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71" y="3314701"/>
            <a:ext cx="1452562" cy="145256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5" y="3317005"/>
            <a:ext cx="1450258" cy="1450258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54204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12255"/>
          <a:stretch/>
        </p:blipFill>
        <p:spPr>
          <a:xfrm>
            <a:off x="252246" y="332456"/>
            <a:ext cx="5759671" cy="448791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1100044"/>
            <a:ext cx="251716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Воспитательная </a:t>
            </a:r>
            <a:r>
              <a:rPr lang="ru-RU" sz="1400" dirty="0" smtClean="0">
                <a:solidFill>
                  <a:schemeClr val="bg1"/>
                </a:solidFill>
              </a:rPr>
              <a:t>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социализация индивида, формирование его как личности.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5479"/>
          <a:stretch/>
        </p:blipFill>
        <p:spPr>
          <a:xfrm>
            <a:off x="252248" y="332456"/>
            <a:ext cx="5759669" cy="4487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6830" y="2521074"/>
            <a:ext cx="2517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Первичный </a:t>
            </a:r>
            <a:r>
              <a:rPr lang="ru-RU" sz="1400" b="1" dirty="0" err="1" smtClean="0">
                <a:solidFill>
                  <a:schemeClr val="bg1"/>
                </a:solidFill>
              </a:rPr>
              <a:t>социаль-ный</a:t>
            </a:r>
            <a:r>
              <a:rPr lang="ru-RU" sz="1400" b="1" dirty="0" smtClean="0">
                <a:solidFill>
                  <a:schemeClr val="bg1"/>
                </a:solidFill>
              </a:rPr>
              <a:t> контроль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р</a:t>
            </a:r>
            <a:r>
              <a:rPr lang="ru-RU" sz="1400" dirty="0" smtClean="0">
                <a:solidFill>
                  <a:schemeClr val="bg1"/>
                </a:solidFill>
              </a:rPr>
              <a:t>егламентация </a:t>
            </a:r>
            <a:r>
              <a:rPr lang="ru-RU" sz="1400" dirty="0" err="1" smtClean="0">
                <a:solidFill>
                  <a:schemeClr val="bg1"/>
                </a:solidFill>
              </a:rPr>
              <a:t>поведе-ния</a:t>
            </a:r>
            <a:r>
              <a:rPr lang="ru-RU" sz="1400" dirty="0" smtClean="0">
                <a:solidFill>
                  <a:schemeClr val="bg1"/>
                </a:solidFill>
              </a:rPr>
              <a:t> членов семьи в различных сферах.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61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/>
          <a:stretch/>
        </p:blipFill>
        <p:spPr>
          <a:xfrm>
            <a:off x="252246" y="336331"/>
            <a:ext cx="5759671" cy="44840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513" r="14229" b="2672"/>
          <a:stretch/>
        </p:blipFill>
        <p:spPr>
          <a:xfrm>
            <a:off x="252247" y="336331"/>
            <a:ext cx="5759670" cy="4484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1100044"/>
            <a:ext cx="251716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Экономическая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с</a:t>
            </a:r>
            <a:r>
              <a:rPr lang="ru-RU" sz="1400" dirty="0" smtClean="0">
                <a:solidFill>
                  <a:schemeClr val="bg1"/>
                </a:solidFill>
              </a:rPr>
              <a:t>емья долгое время была основной </a:t>
            </a:r>
            <a:r>
              <a:rPr lang="ru-RU" sz="1400" dirty="0" err="1" smtClean="0">
                <a:solidFill>
                  <a:schemeClr val="bg1"/>
                </a:solidFill>
              </a:rPr>
              <a:t>производствен</a:t>
            </a:r>
            <a:r>
              <a:rPr lang="ru-RU" sz="1400" dirty="0" smtClean="0">
                <a:solidFill>
                  <a:schemeClr val="bg1"/>
                </a:solidFill>
              </a:rPr>
              <a:t>-ной единицей общества.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831" y="2521074"/>
            <a:ext cx="2517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Хозяйственно-бытовая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ведение домашнего хозяйства, уход за детьми и нетрудоспособными членами семьи 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r="3081"/>
          <a:stretch/>
        </p:blipFill>
        <p:spPr>
          <a:xfrm>
            <a:off x="252245" y="336331"/>
            <a:ext cx="5749159" cy="4484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 r="3936" b="5159"/>
          <a:stretch/>
        </p:blipFill>
        <p:spPr>
          <a:xfrm>
            <a:off x="252244" y="336331"/>
            <a:ext cx="5759673" cy="4487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205"/>
          <a:stretch/>
        </p:blipFill>
        <p:spPr>
          <a:xfrm>
            <a:off x="252243" y="332453"/>
            <a:ext cx="5759674" cy="44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14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15802" r="7286" b="11838"/>
          <a:stretch/>
        </p:blipFill>
        <p:spPr>
          <a:xfrm>
            <a:off x="252245" y="336332"/>
            <a:ext cx="5759672" cy="4484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1100044"/>
            <a:ext cx="251716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Социально-статусная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предоставление </a:t>
            </a:r>
            <a:r>
              <a:rPr lang="ru-RU" sz="1400" dirty="0" err="1" smtClean="0">
                <a:solidFill>
                  <a:schemeClr val="bg1"/>
                </a:solidFill>
              </a:rPr>
              <a:t>опреде-лённого</a:t>
            </a:r>
            <a:r>
              <a:rPr lang="ru-RU" sz="1400" dirty="0" smtClean="0">
                <a:solidFill>
                  <a:schemeClr val="bg1"/>
                </a:solidFill>
              </a:rPr>
              <a:t> социального статуса членам семьи.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4" y="336331"/>
            <a:ext cx="5759673" cy="448368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2244" y="336331"/>
            <a:ext cx="5759673" cy="4484041"/>
            <a:chOff x="252244" y="336331"/>
            <a:chExt cx="5759673" cy="448404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" r="13119"/>
            <a:stretch/>
          </p:blipFill>
          <p:spPr>
            <a:xfrm>
              <a:off x="252248" y="336331"/>
              <a:ext cx="5759669" cy="44840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2244" y="4543373"/>
              <a:ext cx="4276287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Испанский король Филипп </a:t>
              </a:r>
              <a:r>
                <a:rPr lang="en-US" sz="1200" dirty="0" smtClean="0"/>
                <a:t>VI</a:t>
              </a:r>
              <a:r>
                <a:rPr lang="ru-RU" sz="1200" dirty="0" smtClean="0"/>
                <a:t> и его отец Хуан Карлос </a:t>
              </a:r>
              <a:r>
                <a:rPr lang="en-US" sz="1200" dirty="0" smtClean="0"/>
                <a:t>I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0048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r="5149"/>
          <a:stretch/>
        </p:blipFill>
        <p:spPr>
          <a:xfrm>
            <a:off x="252245" y="336331"/>
            <a:ext cx="5759672" cy="4484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26831" y="380745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Функции семьи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831" y="972911"/>
            <a:ext cx="2517169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Эмоционально- психологическая</a:t>
            </a:r>
            <a:r>
              <a:rPr lang="ru-RU" sz="1400" dirty="0" smtClean="0">
                <a:solidFill>
                  <a:schemeClr val="bg1"/>
                </a:solidFill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удовлетворение потреб-</a:t>
            </a:r>
            <a:r>
              <a:rPr lang="ru-RU" sz="1400" dirty="0" err="1" smtClean="0">
                <a:solidFill>
                  <a:schemeClr val="bg1"/>
                </a:solidFill>
              </a:rPr>
              <a:t>ности</a:t>
            </a:r>
            <a:r>
              <a:rPr lang="ru-RU" sz="1400" dirty="0" smtClean="0">
                <a:solidFill>
                  <a:schemeClr val="bg1"/>
                </a:solidFill>
              </a:rPr>
              <a:t> членов семьи в любви, признании, </a:t>
            </a:r>
            <a:r>
              <a:rPr lang="ru-RU" sz="1400" dirty="0" err="1" smtClean="0">
                <a:solidFill>
                  <a:schemeClr val="bg1"/>
                </a:solidFill>
              </a:rPr>
              <a:t>эмо-циональной</a:t>
            </a:r>
            <a:r>
              <a:rPr lang="ru-RU" sz="1400" dirty="0" smtClean="0">
                <a:solidFill>
                  <a:schemeClr val="bg1"/>
                </a:solidFill>
              </a:rPr>
              <a:t> поддержке и психологической защите.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9048"/>
          <a:stretch/>
        </p:blipFill>
        <p:spPr>
          <a:xfrm>
            <a:off x="252244" y="336331"/>
            <a:ext cx="5759673" cy="4487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4200"/>
          <a:stretch/>
        </p:blipFill>
        <p:spPr>
          <a:xfrm>
            <a:off x="252244" y="332454"/>
            <a:ext cx="5759673" cy="4487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6831" y="2977772"/>
            <a:ext cx="25171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Рекреативная </a:t>
            </a:r>
            <a:r>
              <a:rPr lang="ru-RU" sz="1400" dirty="0" smtClean="0">
                <a:solidFill>
                  <a:schemeClr val="bg1"/>
                </a:solidFill>
              </a:rPr>
              <a:t>–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обеспечение комфорта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и уюта, организация рационального досуга и отдыха.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8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83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92613" y="376238"/>
            <a:ext cx="4392612" cy="439102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751388" y="512844"/>
            <a:ext cx="3835563" cy="406666"/>
            <a:chOff x="4751388" y="512844"/>
            <a:chExt cx="3835563" cy="406666"/>
          </a:xfrm>
        </p:grpSpPr>
        <p:sp>
          <p:nvSpPr>
            <p:cNvPr id="8" name="TextBox 7"/>
            <p:cNvSpPr txBox="1"/>
            <p:nvPr/>
          </p:nvSpPr>
          <p:spPr>
            <a:xfrm>
              <a:off x="4751389" y="512844"/>
              <a:ext cx="226926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Репродуктивная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751388" y="734844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Воспроизводство человеческого рода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51388" y="1015945"/>
            <a:ext cx="3835563" cy="591812"/>
            <a:chOff x="4751388" y="1015945"/>
            <a:chExt cx="3835563" cy="591812"/>
          </a:xfrm>
        </p:grpSpPr>
        <p:sp>
          <p:nvSpPr>
            <p:cNvPr id="10" name="TextBox 9"/>
            <p:cNvSpPr txBox="1"/>
            <p:nvPr/>
          </p:nvSpPr>
          <p:spPr>
            <a:xfrm>
              <a:off x="4751389" y="1015945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Сексуальная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751388" y="1238425"/>
              <a:ext cx="383556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Регулирование половых отношений через введение системы норм и запретов</a:t>
              </a:r>
              <a:endParaRPr lang="ru-RU" sz="1200" dirty="0">
                <a:ea typeface="Meiryo" pitchFamily="34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8775" y="1463755"/>
            <a:ext cx="27733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Функции семьи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751388" y="1703919"/>
            <a:ext cx="3835563" cy="417176"/>
            <a:chOff x="4751388" y="1703919"/>
            <a:chExt cx="3835563" cy="417176"/>
          </a:xfrm>
        </p:grpSpPr>
        <p:sp>
          <p:nvSpPr>
            <p:cNvPr id="14" name="TextBox 13"/>
            <p:cNvSpPr txBox="1"/>
            <p:nvPr/>
          </p:nvSpPr>
          <p:spPr>
            <a:xfrm>
              <a:off x="4751389" y="1703919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Воспитательная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51388" y="1936429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Социализация индивидов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751388" y="2226304"/>
            <a:ext cx="3835563" cy="406666"/>
            <a:chOff x="4751388" y="2226304"/>
            <a:chExt cx="3835563" cy="406666"/>
          </a:xfrm>
        </p:grpSpPr>
        <p:sp>
          <p:nvSpPr>
            <p:cNvPr id="17" name="TextBox 16"/>
            <p:cNvSpPr txBox="1"/>
            <p:nvPr/>
          </p:nvSpPr>
          <p:spPr>
            <a:xfrm>
              <a:off x="4751389" y="2226304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Первичный социальный контроль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751388" y="2448304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Регламентация поведения членов семьи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51388" y="2727669"/>
            <a:ext cx="3835563" cy="406666"/>
            <a:chOff x="4751388" y="2727669"/>
            <a:chExt cx="3835563" cy="406666"/>
          </a:xfrm>
        </p:grpSpPr>
        <p:sp>
          <p:nvSpPr>
            <p:cNvPr id="21" name="TextBox 20"/>
            <p:cNvSpPr txBox="1"/>
            <p:nvPr/>
          </p:nvSpPr>
          <p:spPr>
            <a:xfrm>
              <a:off x="4751389" y="2727669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Хозяйственно-бытовая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751388" y="2949669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Организация быта, ведение домашнего хозяйства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751388" y="3225354"/>
            <a:ext cx="3835563" cy="417176"/>
            <a:chOff x="4751388" y="3225354"/>
            <a:chExt cx="3835563" cy="417176"/>
          </a:xfrm>
        </p:grpSpPr>
        <p:sp>
          <p:nvSpPr>
            <p:cNvPr id="23" name="TextBox 22"/>
            <p:cNvSpPr txBox="1"/>
            <p:nvPr/>
          </p:nvSpPr>
          <p:spPr>
            <a:xfrm>
              <a:off x="4751389" y="3225354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Социально-статусная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751388" y="3457864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Наделение наследственными статусами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751388" y="3733549"/>
            <a:ext cx="3835563" cy="417176"/>
            <a:chOff x="4751388" y="3733549"/>
            <a:chExt cx="3835563" cy="417176"/>
          </a:xfrm>
        </p:grpSpPr>
        <p:sp>
          <p:nvSpPr>
            <p:cNvPr id="25" name="TextBox 24"/>
            <p:cNvSpPr txBox="1"/>
            <p:nvPr/>
          </p:nvSpPr>
          <p:spPr>
            <a:xfrm>
              <a:off x="4751389" y="3733549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Эмоционально-психологическая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751388" y="3966059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Психологическая поддержка членов семьи</a:t>
              </a:r>
              <a:endParaRPr lang="ru-RU" sz="1200" dirty="0">
                <a:ea typeface="Meiryo" pitchFamily="34" charset="-128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751388" y="4238134"/>
            <a:ext cx="3835563" cy="417176"/>
            <a:chOff x="4751388" y="4238134"/>
            <a:chExt cx="3835563" cy="417176"/>
          </a:xfrm>
        </p:grpSpPr>
        <p:sp>
          <p:nvSpPr>
            <p:cNvPr id="27" name="TextBox 26"/>
            <p:cNvSpPr txBox="1"/>
            <p:nvPr/>
          </p:nvSpPr>
          <p:spPr>
            <a:xfrm>
              <a:off x="4751389" y="4238134"/>
              <a:ext cx="38355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Рекреативная</a:t>
              </a:r>
              <a:endParaRPr lang="ru-RU" sz="1400" dirty="0">
                <a:latin typeface="+mj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751388" y="4470644"/>
              <a:ext cx="383556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ea typeface="Meiryo" pitchFamily="34" charset="-128"/>
                </a:rPr>
                <a:t>Организация рационального досуга и отдыха</a:t>
              </a:r>
              <a:endParaRPr lang="ru-RU" sz="12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26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296689"/>
            <a:ext cx="2564657" cy="255746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9" y="1296689"/>
            <a:ext cx="2557463" cy="255746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70" y="392072"/>
            <a:ext cx="1746918" cy="176719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70" y="3020345"/>
            <a:ext cx="1746918" cy="1746918"/>
          </a:xfrm>
          <a:prstGeom prst="ellipse">
            <a:avLst/>
          </a:prstGeom>
          <a:ln>
            <a:solidFill>
              <a:srgbClr val="00A698"/>
            </a:solidFill>
          </a:ln>
        </p:spPr>
      </p:pic>
      <p:cxnSp>
        <p:nvCxnSpPr>
          <p:cNvPr id="22" name="Прямая со стрелкой 21"/>
          <p:cNvCxnSpPr/>
          <p:nvPr/>
        </p:nvCxnSpPr>
        <p:spPr>
          <a:xfrm>
            <a:off x="3133725" y="257733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8" idx="6"/>
            <a:endCxn id="19" idx="3"/>
          </p:cNvCxnSpPr>
          <p:nvPr/>
        </p:nvCxnSpPr>
        <p:spPr>
          <a:xfrm flipV="1">
            <a:off x="6217432" y="1900465"/>
            <a:ext cx="992368" cy="674956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8" idx="6"/>
            <a:endCxn id="20" idx="1"/>
          </p:cNvCxnSpPr>
          <p:nvPr/>
        </p:nvCxnSpPr>
        <p:spPr>
          <a:xfrm>
            <a:off x="6217432" y="2575421"/>
            <a:ext cx="992368" cy="700754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759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4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89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84883" y="391262"/>
              <a:ext cx="26591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Социальный институт </a:t>
              </a:r>
              <a:r>
                <a:rPr lang="ru-RU" sz="1400" dirty="0" smtClean="0">
                  <a:solidFill>
                    <a:schemeClr val="bg1"/>
                  </a:solidFill>
                </a:rPr>
                <a:t>– форма организации совместной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жизнедеятель-ности</a:t>
              </a:r>
              <a:r>
                <a:rPr lang="ru-RU" sz="1400" dirty="0" smtClean="0">
                  <a:solidFill>
                    <a:schemeClr val="bg1"/>
                  </a:solidFill>
                </a:rPr>
                <a:t> людей; комплекс норм, правил, которые регулируют отношения и взаимодействия в той или иной сфере общественной жизни.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4" y="398492"/>
            <a:ext cx="1589141" cy="1584683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776" y="2142732"/>
            <a:ext cx="21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Малая социальная группа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9" name="Соединительная линия уступом 8"/>
          <p:cNvCxnSpPr>
            <a:stCxn id="6" idx="2"/>
            <a:endCxn id="5" idx="0"/>
          </p:cNvCxnSpPr>
          <p:nvPr/>
        </p:nvCxnSpPr>
        <p:spPr>
          <a:xfrm rot="10800000" flipV="1">
            <a:off x="1451140" y="1190834"/>
            <a:ext cx="855554" cy="95189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8775" y="3071703"/>
            <a:ext cx="21847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 семье удовлетворяются личные потребности людей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308264" y="2870382"/>
            <a:ext cx="285750" cy="0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15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8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969</TotalTime>
  <Words>344</Words>
  <Application>Microsoft Office PowerPoint</Application>
  <PresentationFormat>Экран (16:9)</PresentationFormat>
  <Paragraphs>88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Roboto Slab</vt:lpstr>
      <vt:lpstr>Calibri</vt:lpstr>
      <vt:lpstr>Book Antiqua</vt:lpstr>
      <vt:lpstr>Arial</vt:lpstr>
      <vt:lpstr>Open Sans</vt:lpstr>
      <vt:lpstr>Meiryo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42</cp:revision>
  <dcterms:created xsi:type="dcterms:W3CDTF">2016-10-09T07:18:30Z</dcterms:created>
  <dcterms:modified xsi:type="dcterms:W3CDTF">2016-10-18T07:37:03Z</dcterms:modified>
</cp:coreProperties>
</file>