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3"/>
  </p:notesMasterIdLst>
  <p:sldIdLst>
    <p:sldId id="284" r:id="rId2"/>
    <p:sldId id="286" r:id="rId3"/>
    <p:sldId id="291" r:id="rId4"/>
    <p:sldId id="292" r:id="rId5"/>
    <p:sldId id="290" r:id="rId6"/>
    <p:sldId id="296" r:id="rId7"/>
    <p:sldId id="299" r:id="rId8"/>
    <p:sldId id="294" r:id="rId9"/>
    <p:sldId id="298" r:id="rId10"/>
    <p:sldId id="301" r:id="rId11"/>
    <p:sldId id="300" r:id="rId12"/>
    <p:sldId id="302" r:id="rId13"/>
    <p:sldId id="303" r:id="rId14"/>
    <p:sldId id="304" r:id="rId15"/>
    <p:sldId id="297" r:id="rId16"/>
    <p:sldId id="307" r:id="rId17"/>
    <p:sldId id="306" r:id="rId18"/>
    <p:sldId id="309" r:id="rId19"/>
    <p:sldId id="308" r:id="rId20"/>
    <p:sldId id="305" r:id="rId21"/>
    <p:sldId id="293" r:id="rId22"/>
    <p:sldId id="295" r:id="rId23"/>
    <p:sldId id="311" r:id="rId24"/>
    <p:sldId id="310" r:id="rId25"/>
    <p:sldId id="312" r:id="rId26"/>
    <p:sldId id="315" r:id="rId27"/>
    <p:sldId id="316" r:id="rId28"/>
    <p:sldId id="314" r:id="rId29"/>
    <p:sldId id="313" r:id="rId30"/>
    <p:sldId id="317" r:id="rId31"/>
    <p:sldId id="318" r:id="rId3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Roboto Slab" pitchFamily="2" charset="0"/>
      <p:regular r:id="rId38"/>
    </p:embeddedFont>
    <p:embeddedFont>
      <p:font typeface="Meiryo" panose="020B0604030504040204" pitchFamily="34" charset="-128"/>
      <p:regular r:id="rId39"/>
      <p:bold r:id="rId40"/>
      <p:italic r:id="rId41"/>
      <p:boldItalic r:id="rId42"/>
    </p:embeddedFont>
    <p:embeddedFont>
      <p:font typeface="Open Sans" panose="020B0606030504020204" pitchFamily="34" charset="0"/>
      <p:regular r:id="rId43"/>
      <p:bold r:id="rId44"/>
      <p:italic r:id="rId45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71" userDrawn="1">
          <p15:clr>
            <a:srgbClr val="A4A3A4"/>
          </p15:clr>
        </p15:guide>
        <p15:guide id="5" pos="2721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109" userDrawn="1">
          <p15:clr>
            <a:srgbClr val="A4A3A4"/>
          </p15:clr>
        </p15:guide>
        <p15:guide id="9" pos="3651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98"/>
    <a:srgbClr val="5300A6"/>
    <a:srgbClr val="333333"/>
    <a:srgbClr val="F8F8F8"/>
    <a:srgbClr val="F5F5F5"/>
    <a:srgbClr val="2A2A8C"/>
    <a:srgbClr val="0BE5C1"/>
    <a:srgbClr val="572001"/>
    <a:srgbClr val="6E2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85765" autoAdjust="0"/>
  </p:normalViewPr>
  <p:slideViewPr>
    <p:cSldViewPr snapToGrid="0" showGuides="1">
      <p:cViewPr varScale="1">
        <p:scale>
          <a:sx n="95" d="100"/>
          <a:sy n="95" d="100"/>
        </p:scale>
        <p:origin x="636" y="84"/>
      </p:cViewPr>
      <p:guideLst>
        <p:guide orient="horz" pos="237"/>
        <p:guide pos="5534"/>
        <p:guide orient="horz" pos="3003"/>
        <p:guide pos="2971"/>
        <p:guide pos="2721"/>
        <p:guide pos="226"/>
        <p:guide pos="1837"/>
        <p:guide pos="2109"/>
        <p:guide pos="3651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43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233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713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11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43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66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217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67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51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92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45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72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317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09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707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531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46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002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190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19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645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380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03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171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9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805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34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09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77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"/>
          <a:stretch/>
        </p:blipFill>
        <p:spPr>
          <a:xfrm>
            <a:off x="4953837" y="1491750"/>
            <a:ext cx="3809163" cy="21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3716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Социальные отношения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849109"/>
            <a:ext cx="29819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Принципы 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национальной 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политики в РФ</a:t>
            </a:r>
            <a:endParaRPr lang="ru-RU" sz="280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9064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6" b="4932"/>
          <a:stretch/>
        </p:blipFill>
        <p:spPr>
          <a:xfrm>
            <a:off x="-10511" y="0"/>
            <a:ext cx="6243141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32633" y="0"/>
            <a:ext cx="2911365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831" y="351056"/>
            <a:ext cx="2517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Большую роль в формировании толерантности играет политика государства.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26830" y="2180148"/>
            <a:ext cx="2517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Геноцид</a:t>
            </a:r>
            <a:r>
              <a:rPr lang="ru-RU" sz="1200" dirty="0" smtClean="0">
                <a:solidFill>
                  <a:schemeClr val="bg1"/>
                </a:solidFill>
              </a:rPr>
              <a:t> – уничтожение отдельных групп или целых народов по  расовым, национальным, религиозным или иным мотивам.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131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6"/>
          <a:stretch/>
        </p:blipFill>
        <p:spPr>
          <a:xfrm>
            <a:off x="-10510" y="-10904"/>
            <a:ext cx="6243142" cy="51544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32633" y="0"/>
            <a:ext cx="2911365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831" y="351056"/>
            <a:ext cx="2517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Большую роль в формировании толерантности играет политика государства.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26830" y="2180148"/>
            <a:ext cx="2517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Геноцид</a:t>
            </a:r>
            <a:r>
              <a:rPr lang="ru-RU" sz="1200" dirty="0" smtClean="0">
                <a:solidFill>
                  <a:schemeClr val="bg1"/>
                </a:solidFill>
              </a:rPr>
              <a:t> – уничтожение отдельных групп или целых народов по  расовым, национальным, религиозным или иным мотивам.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929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8" r="8078"/>
          <a:stretch/>
        </p:blipFill>
        <p:spPr>
          <a:xfrm>
            <a:off x="0" y="0"/>
            <a:ext cx="6232632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32633" y="0"/>
            <a:ext cx="2911365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831" y="351056"/>
            <a:ext cx="2517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Большую роль в формировании толерантности играет политика государства.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26830" y="2180148"/>
            <a:ext cx="2517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Геноцид</a:t>
            </a:r>
            <a:r>
              <a:rPr lang="ru-RU" sz="1200" dirty="0" smtClean="0">
                <a:solidFill>
                  <a:schemeClr val="bg1"/>
                </a:solidFill>
              </a:rPr>
              <a:t> – уничтожение отдельных групп или целых народов по  расовым, национальным, религиозным или иным мотивам.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08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32633" y="0"/>
            <a:ext cx="2911365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831" y="351056"/>
            <a:ext cx="2517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Большую роль в формировании толерантности играет политика государства.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26830" y="2180148"/>
            <a:ext cx="2517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Геноцид</a:t>
            </a:r>
            <a:r>
              <a:rPr lang="ru-RU" sz="1200" dirty="0" smtClean="0">
                <a:solidFill>
                  <a:schemeClr val="bg1"/>
                </a:solidFill>
              </a:rPr>
              <a:t> – уничтожение отдельных групп или целых народов по  расовым, национальным, религиозным или иным мотивам.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9" r="12299"/>
          <a:stretch/>
        </p:blipFill>
        <p:spPr>
          <a:xfrm>
            <a:off x="-1" y="0"/>
            <a:ext cx="62326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84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32633" y="0"/>
            <a:ext cx="2911365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831" y="351056"/>
            <a:ext cx="2517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Большую роль в формировании толерантности играет политика государства.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26830" y="2180148"/>
            <a:ext cx="2517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Геноцид</a:t>
            </a:r>
            <a:r>
              <a:rPr lang="ru-RU" sz="1200" dirty="0" smtClean="0">
                <a:solidFill>
                  <a:schemeClr val="bg1"/>
                </a:solidFill>
              </a:rPr>
              <a:t> – уничтожение отдельных групп или целых народов по  расовым, национальным, религиозным или иным мотивам.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" r="9500"/>
          <a:stretch/>
        </p:blipFill>
        <p:spPr>
          <a:xfrm>
            <a:off x="0" y="0"/>
            <a:ext cx="6232631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00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831" y="351056"/>
            <a:ext cx="2517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Большую роль в формировании толерантности играет политика государства.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 rot="5400000">
            <a:off x="1554369" y="930499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03103" y="376238"/>
            <a:ext cx="547370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Национальная политика государства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3103" y="1178397"/>
            <a:ext cx="2552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ea typeface="Meiryo" pitchFamily="34" charset="-128"/>
              </a:rPr>
              <a:t>П</a:t>
            </a:r>
            <a:r>
              <a:rPr lang="ru-RU" sz="1400" dirty="0" smtClean="0">
                <a:ea typeface="Meiryo" pitchFamily="34" charset="-128"/>
              </a:rPr>
              <a:t>одавление национальных меньшинств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0428" y="1946120"/>
            <a:ext cx="2521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Насильственная ассимиляция этнических меньшинств</a:t>
            </a:r>
            <a:endParaRPr lang="ru-RU" sz="1200" dirty="0"/>
          </a:p>
        </p:txBody>
      </p:sp>
      <p:sp>
        <p:nvSpPr>
          <p:cNvPr id="11" name="Половина рамки 10"/>
          <p:cNvSpPr/>
          <p:nvPr/>
        </p:nvSpPr>
        <p:spPr>
          <a:xfrm rot="7740000" flipH="1">
            <a:off x="364286" y="1962630"/>
            <a:ext cx="215243" cy="106204"/>
          </a:xfrm>
          <a:prstGeom prst="halfFrame">
            <a:avLst>
              <a:gd name="adj1" fmla="val 28457"/>
              <a:gd name="adj2" fmla="val 27887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0428" y="2563804"/>
            <a:ext cx="2521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Геноцид</a:t>
            </a:r>
            <a:endParaRPr lang="ru-RU" sz="1200" dirty="0"/>
          </a:p>
        </p:txBody>
      </p:sp>
      <p:sp>
        <p:nvSpPr>
          <p:cNvPr id="13" name="Половина рамки 12"/>
          <p:cNvSpPr/>
          <p:nvPr/>
        </p:nvSpPr>
        <p:spPr>
          <a:xfrm rot="7740000" flipH="1">
            <a:off x="364286" y="2580314"/>
            <a:ext cx="215243" cy="106204"/>
          </a:xfrm>
          <a:prstGeom prst="halfFrame">
            <a:avLst>
              <a:gd name="adj1" fmla="val 28457"/>
              <a:gd name="adj2" fmla="val 27887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37" y="3185327"/>
            <a:ext cx="1581936" cy="158193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6626830" y="1927908"/>
            <a:ext cx="2517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Ассимиляция </a:t>
            </a:r>
            <a:r>
              <a:rPr lang="ru-RU" sz="1200" dirty="0" smtClean="0">
                <a:solidFill>
                  <a:schemeClr val="bg1"/>
                </a:solidFill>
              </a:rPr>
              <a:t>– принятие одним этносом языка и культуры другого.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6831" y="2809611"/>
            <a:ext cx="25171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Может проходить без применения насилия:</a:t>
            </a:r>
          </a:p>
          <a:p>
            <a:endParaRPr lang="ru-RU" sz="40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</a:rPr>
              <a:t>добровольное принятие иной культуры;</a:t>
            </a:r>
          </a:p>
          <a:p>
            <a:endParaRPr lang="ru-RU" sz="40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</a:rPr>
              <a:t>смешение населения в результате межэтнических браков.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13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831" y="351056"/>
            <a:ext cx="2517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Большую роль в формировании толерантности играет политика государства.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26830" y="1927908"/>
            <a:ext cx="2517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Ассимиляция </a:t>
            </a:r>
            <a:r>
              <a:rPr lang="ru-RU" sz="1200" dirty="0" smtClean="0">
                <a:solidFill>
                  <a:schemeClr val="bg1"/>
                </a:solidFill>
              </a:rPr>
              <a:t>– принятие одним этносом языка и культуры другого.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6831" y="2809611"/>
            <a:ext cx="25171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Может проходить без применения насилия:</a:t>
            </a:r>
          </a:p>
          <a:p>
            <a:endParaRPr lang="ru-RU" sz="40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</a:rPr>
              <a:t>добровольное принятие иной культуры;</a:t>
            </a:r>
          </a:p>
          <a:p>
            <a:endParaRPr lang="ru-RU" sz="40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</a:rPr>
              <a:t>смешение населения в результате межэтнических браков.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95"/>
          <a:stretch/>
        </p:blipFill>
        <p:spPr>
          <a:xfrm>
            <a:off x="0" y="0"/>
            <a:ext cx="62326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5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831" y="351056"/>
            <a:ext cx="2517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Большую роль в формировании толерантности играет политика государства.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26830" y="1927908"/>
            <a:ext cx="2517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Ассимиляция </a:t>
            </a:r>
            <a:r>
              <a:rPr lang="ru-RU" sz="1200" dirty="0" smtClean="0">
                <a:solidFill>
                  <a:schemeClr val="bg1"/>
                </a:solidFill>
              </a:rPr>
              <a:t>– принятие одним этносом языка и культуры другого.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6831" y="2809611"/>
            <a:ext cx="25171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Может проходить без применения насилия:</a:t>
            </a:r>
          </a:p>
          <a:p>
            <a:endParaRPr lang="ru-RU" sz="40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</a:rPr>
              <a:t>добровольное принятие иной культуры;</a:t>
            </a:r>
          </a:p>
          <a:p>
            <a:endParaRPr lang="ru-RU" sz="40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</a:rPr>
              <a:t>смешение населения в результате межэтнических браков.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"/>
          <a:stretch/>
        </p:blipFill>
        <p:spPr>
          <a:xfrm>
            <a:off x="-31532" y="0"/>
            <a:ext cx="62641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76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831" y="351056"/>
            <a:ext cx="2517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Большую роль в формировании толерантности играет политика государства.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26830" y="1927908"/>
            <a:ext cx="2517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Ассимиляция </a:t>
            </a:r>
            <a:r>
              <a:rPr lang="ru-RU" sz="1200" dirty="0" smtClean="0">
                <a:solidFill>
                  <a:schemeClr val="bg1"/>
                </a:solidFill>
              </a:rPr>
              <a:t>– принятие одним этносом языка и культуры другого.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6831" y="2809611"/>
            <a:ext cx="25171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Может проходить без применения насилия:</a:t>
            </a:r>
          </a:p>
          <a:p>
            <a:endParaRPr lang="ru-RU" sz="40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</a:rPr>
              <a:t>добровольное принятие иной культуры;</a:t>
            </a:r>
          </a:p>
          <a:p>
            <a:endParaRPr lang="ru-RU" sz="40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</a:rPr>
              <a:t>смешение населения в результате межэтнических браков.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r="15986"/>
          <a:stretch/>
        </p:blipFill>
        <p:spPr>
          <a:xfrm>
            <a:off x="0" y="0"/>
            <a:ext cx="62277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798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831" y="351056"/>
            <a:ext cx="2517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Большую роль в формировании толерантности играет политика государства.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26830" y="1927908"/>
            <a:ext cx="2517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Ассимиляция </a:t>
            </a:r>
            <a:r>
              <a:rPr lang="ru-RU" sz="1200" dirty="0" smtClean="0">
                <a:solidFill>
                  <a:schemeClr val="bg1"/>
                </a:solidFill>
              </a:rPr>
              <a:t>– принятие одним этносом языка и культуры другого.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6831" y="2809611"/>
            <a:ext cx="25171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Может проходить без применения насилия:</a:t>
            </a:r>
          </a:p>
          <a:p>
            <a:endParaRPr lang="ru-RU" sz="40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</a:rPr>
              <a:t>добровольное принятие иной культуры;</a:t>
            </a:r>
          </a:p>
          <a:p>
            <a:endParaRPr lang="ru-RU" sz="40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</a:rPr>
              <a:t>смешение населения в результате межэтнических браков.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r="9384"/>
          <a:stretch/>
        </p:blipFill>
        <p:spPr>
          <a:xfrm>
            <a:off x="0" y="0"/>
            <a:ext cx="6227763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69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89"/>
          <a:stretch/>
        </p:blipFill>
        <p:spPr>
          <a:xfrm>
            <a:off x="4583349" y="2592474"/>
            <a:ext cx="4580747" cy="25510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2"/>
          <a:stretch/>
        </p:blipFill>
        <p:spPr>
          <a:xfrm>
            <a:off x="0" y="-1"/>
            <a:ext cx="4583350" cy="25924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9"/>
          <a:stretch/>
        </p:blipFill>
        <p:spPr>
          <a:xfrm>
            <a:off x="4583350" y="-1"/>
            <a:ext cx="4579813" cy="2592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4"/>
          <a:stretch/>
        </p:blipFill>
        <p:spPr>
          <a:xfrm>
            <a:off x="0" y="2592474"/>
            <a:ext cx="4583350" cy="255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0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831" y="351056"/>
            <a:ext cx="2517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Большую роль в формировании толерантности играет политика государства.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 rot="5400000">
            <a:off x="1554369" y="930499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03103" y="376238"/>
            <a:ext cx="547370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Национальная политика государства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3103" y="1178397"/>
            <a:ext cx="2552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ea typeface="Meiryo" pitchFamily="34" charset="-128"/>
              </a:rPr>
              <a:t>П</a:t>
            </a:r>
            <a:r>
              <a:rPr lang="ru-RU" sz="1400" dirty="0" smtClean="0">
                <a:ea typeface="Meiryo" pitchFamily="34" charset="-128"/>
              </a:rPr>
              <a:t>одавление национальных меньшинств</a:t>
            </a:r>
            <a:endParaRPr lang="ru-RU" sz="1400" dirty="0">
              <a:ea typeface="Meiryo" pitchFamily="34" charset="-128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rot="5400000">
            <a:off x="4486427" y="930499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335161" y="1178397"/>
            <a:ext cx="2552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 smtClean="0">
                <a:ea typeface="Meiryo" pitchFamily="34" charset="-128"/>
              </a:rPr>
              <a:t>Формирование в обществе культурного плюрализма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0428" y="1946120"/>
            <a:ext cx="2521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Насильственная ассимиляция этнических меньшинств</a:t>
            </a:r>
            <a:endParaRPr lang="ru-RU" sz="1200" dirty="0"/>
          </a:p>
        </p:txBody>
      </p:sp>
      <p:sp>
        <p:nvSpPr>
          <p:cNvPr id="11" name="Половина рамки 10"/>
          <p:cNvSpPr/>
          <p:nvPr/>
        </p:nvSpPr>
        <p:spPr>
          <a:xfrm rot="7740000" flipH="1">
            <a:off x="364286" y="1962630"/>
            <a:ext cx="215243" cy="106204"/>
          </a:xfrm>
          <a:prstGeom prst="halfFrame">
            <a:avLst>
              <a:gd name="adj1" fmla="val 28457"/>
              <a:gd name="adj2" fmla="val 27887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0428" y="2563804"/>
            <a:ext cx="2521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Геноцид</a:t>
            </a:r>
            <a:endParaRPr lang="ru-RU" sz="1200" dirty="0"/>
          </a:p>
        </p:txBody>
      </p:sp>
      <p:sp>
        <p:nvSpPr>
          <p:cNvPr id="13" name="Половина рамки 12"/>
          <p:cNvSpPr/>
          <p:nvPr/>
        </p:nvSpPr>
        <p:spPr>
          <a:xfrm rot="7740000" flipH="1">
            <a:off x="364286" y="2580314"/>
            <a:ext cx="215243" cy="106204"/>
          </a:xfrm>
          <a:prstGeom prst="halfFrame">
            <a:avLst>
              <a:gd name="adj1" fmla="val 28457"/>
              <a:gd name="adj2" fmla="val 27887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9042" y="1946120"/>
            <a:ext cx="2521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Соблюдение прав и свобод </a:t>
            </a:r>
          </a:p>
          <a:p>
            <a:r>
              <a:rPr lang="ru-RU" sz="1200" dirty="0" smtClean="0"/>
              <a:t>каждой этнической общности</a:t>
            </a:r>
            <a:endParaRPr lang="ru-RU" sz="1200" dirty="0"/>
          </a:p>
        </p:txBody>
      </p:sp>
      <p:sp>
        <p:nvSpPr>
          <p:cNvPr id="15" name="Половина рамки 14"/>
          <p:cNvSpPr/>
          <p:nvPr/>
        </p:nvSpPr>
        <p:spPr>
          <a:xfrm rot="7740000" flipH="1">
            <a:off x="3312900" y="1962630"/>
            <a:ext cx="215243" cy="106204"/>
          </a:xfrm>
          <a:prstGeom prst="halfFrame">
            <a:avLst>
              <a:gd name="adj1" fmla="val 28457"/>
              <a:gd name="adj2" fmla="val 27887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58728" y="2563804"/>
            <a:ext cx="2521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Свободное развитие </a:t>
            </a:r>
          </a:p>
          <a:p>
            <a:r>
              <a:rPr lang="ru-RU" sz="1200" dirty="0" smtClean="0"/>
              <a:t>национальных культур</a:t>
            </a:r>
            <a:endParaRPr lang="ru-RU" sz="1200" dirty="0"/>
          </a:p>
        </p:txBody>
      </p:sp>
      <p:sp>
        <p:nvSpPr>
          <p:cNvPr id="18" name="Половина рамки 17"/>
          <p:cNvSpPr/>
          <p:nvPr/>
        </p:nvSpPr>
        <p:spPr>
          <a:xfrm rot="7740000" flipH="1">
            <a:off x="3312586" y="2580314"/>
            <a:ext cx="215243" cy="106204"/>
          </a:xfrm>
          <a:prstGeom prst="halfFrame">
            <a:avLst>
              <a:gd name="adj1" fmla="val 28457"/>
              <a:gd name="adj2" fmla="val 27887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37" y="3185327"/>
            <a:ext cx="1581936" cy="158193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34" y="3185327"/>
            <a:ext cx="1581936" cy="158193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6626830" y="1843833"/>
            <a:ext cx="25171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Плюрализм </a:t>
            </a:r>
            <a:r>
              <a:rPr lang="ru-RU" sz="1200" dirty="0" smtClean="0">
                <a:solidFill>
                  <a:schemeClr val="bg1"/>
                </a:solidFill>
              </a:rPr>
              <a:t>(от лат. </a:t>
            </a:r>
            <a:r>
              <a:rPr lang="en-US" sz="1200" dirty="0" err="1" smtClean="0">
                <a:solidFill>
                  <a:schemeClr val="bg1"/>
                </a:solidFill>
              </a:rPr>
              <a:t>pluralis</a:t>
            </a:r>
            <a:r>
              <a:rPr lang="en-US" sz="1200" dirty="0" smtClean="0">
                <a:solidFill>
                  <a:schemeClr val="bg1"/>
                </a:solidFill>
              </a:rPr>
              <a:t> – </a:t>
            </a:r>
            <a:r>
              <a:rPr lang="ru-RU" sz="1200" dirty="0" smtClean="0">
                <a:solidFill>
                  <a:schemeClr val="bg1"/>
                </a:solidFill>
              </a:rPr>
              <a:t>множественный) – принцип, согласно которому имеют равное право на </a:t>
            </a:r>
            <a:r>
              <a:rPr lang="ru-RU" sz="1200" dirty="0" err="1" smtClean="0">
                <a:solidFill>
                  <a:schemeClr val="bg1"/>
                </a:solidFill>
              </a:rPr>
              <a:t>существова-ние</a:t>
            </a:r>
            <a:r>
              <a:rPr lang="ru-RU" sz="1200" dirty="0" smtClean="0">
                <a:solidFill>
                  <a:schemeClr val="bg1"/>
                </a:solidFill>
              </a:rPr>
              <a:t> несколько или множество независимых и не подобных друг другу начал, оснований.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6829" y="3466262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Гражданская нация </a:t>
            </a:r>
            <a:r>
              <a:rPr lang="ru-RU" sz="1200" dirty="0" smtClean="0">
                <a:solidFill>
                  <a:schemeClr val="bg1"/>
                </a:solidFill>
              </a:rPr>
              <a:t>– совокупность всех граждан государства, независимо от их этнической принадлежности.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0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build="p"/>
      <p:bldP spid="15" grpId="0" animBg="1"/>
      <p:bldP spid="17" grpId="0" build="p"/>
      <p:bldP spid="18" grpId="0" animBg="1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646" y="323410"/>
            <a:ext cx="3164747" cy="52322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 кантоне Берн – 2 официальных языка: немецкий и французский.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47258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4" y="586438"/>
            <a:ext cx="1985033" cy="1925528"/>
            <a:chOff x="2470357" y="983974"/>
            <a:chExt cx="1938130" cy="1889038"/>
          </a:xfrm>
        </p:grpSpPr>
        <p:sp>
          <p:nvSpPr>
            <p:cNvPr id="4" name="Овал 3"/>
            <p:cNvSpPr/>
            <p:nvPr/>
          </p:nvSpPr>
          <p:spPr>
            <a:xfrm>
              <a:off x="2470357" y="983974"/>
              <a:ext cx="1938130" cy="188903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0762" y="1089955"/>
              <a:ext cx="1537320" cy="167707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2895218" y="586438"/>
            <a:ext cx="595449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Одна из главных задач российского государства – обеспечение межнационального мира.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03128" y="1638880"/>
            <a:ext cx="2685775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Национальный состав России очень разнообразен: народы различаются по религии, менталитету, образу жизни.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27763" y="1638880"/>
            <a:ext cx="264578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ea typeface="Meiryo" pitchFamily="34" charset="-128"/>
              </a:rPr>
              <a:t>В</a:t>
            </a:r>
            <a:r>
              <a:rPr lang="ru-RU" sz="1400" dirty="0" smtClean="0">
                <a:ea typeface="Meiryo" pitchFamily="34" charset="-128"/>
              </a:rPr>
              <a:t> наследство от прошлого достались не разрешённые до конца национальные проблемы.</a:t>
            </a:r>
            <a:endParaRPr lang="ru-RU" sz="1400" dirty="0">
              <a:ea typeface="Meiryo" pitchFamily="34" charset="-128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16200000">
            <a:off x="4103141" y="1389658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6200000">
            <a:off x="7339304" y="1408626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4278" y="3041942"/>
            <a:ext cx="851543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Основные принципы национальной политики декларированы: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2" name="Половина рамки 11"/>
          <p:cNvSpPr/>
          <p:nvPr/>
        </p:nvSpPr>
        <p:spPr>
          <a:xfrm rot="7740000" flipH="1">
            <a:off x="357398" y="3568841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7548" y="3601941"/>
            <a:ext cx="383435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в Конституции Российской Федерации;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14" name="Половина рамки 13"/>
          <p:cNvSpPr/>
          <p:nvPr/>
        </p:nvSpPr>
        <p:spPr>
          <a:xfrm rot="7740000" flipH="1">
            <a:off x="367909" y="4067285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28059" y="4100385"/>
            <a:ext cx="806767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в «Стратегии государственной национальной политики Российской Федерации на период </a:t>
            </a:r>
          </a:p>
          <a:p>
            <a:r>
              <a:rPr lang="ru-RU" sz="1400" dirty="0" smtClean="0">
                <a:ea typeface="Meiryo" pitchFamily="34" charset="-128"/>
              </a:rPr>
              <a:t>до 2025 года».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5822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 animBg="1"/>
      <p:bldP spid="13" grpId="0"/>
      <p:bldP spid="14" grpId="0" animBg="1"/>
      <p:bldP spid="1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Группа 42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26831" y="351056"/>
              <a:ext cx="25171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Принципы национальной политики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2" name="Половина рамки 21"/>
          <p:cNvSpPr/>
          <p:nvPr/>
        </p:nvSpPr>
        <p:spPr>
          <a:xfrm rot="7740000" flipH="1">
            <a:off x="357398" y="384221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17548" y="417321"/>
            <a:ext cx="528385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Равенство всех граждан, независимо от их национальной </a:t>
            </a:r>
          </a:p>
          <a:p>
            <a:r>
              <a:rPr lang="ru-RU" sz="1400" dirty="0" smtClean="0">
                <a:ea typeface="Meiryo" pitchFamily="34" charset="-128"/>
              </a:rPr>
              <a:t>или религиозной принадлежности.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4" name="Половина рамки 23"/>
          <p:cNvSpPr/>
          <p:nvPr/>
        </p:nvSpPr>
        <p:spPr>
          <a:xfrm rot="7740000" flipH="1">
            <a:off x="357399" y="922999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17549" y="956099"/>
            <a:ext cx="528385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Указание своей национальности – право, а не обязанность </a:t>
            </a:r>
          </a:p>
          <a:p>
            <a:r>
              <a:rPr lang="ru-RU" sz="1400" dirty="0" smtClean="0">
                <a:ea typeface="Meiryo" pitchFamily="34" charset="-128"/>
              </a:rPr>
              <a:t>гражданина.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7" name="Половина рамки 26"/>
          <p:cNvSpPr/>
          <p:nvPr/>
        </p:nvSpPr>
        <p:spPr>
          <a:xfrm rot="7740000" flipH="1">
            <a:off x="357399" y="1461777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17549" y="1494877"/>
            <a:ext cx="528385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Суверенитет и территориальная целостность России.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9" name="Половина рамки 28"/>
          <p:cNvSpPr/>
          <p:nvPr/>
        </p:nvSpPr>
        <p:spPr>
          <a:xfrm rot="7740000" flipH="1">
            <a:off x="357399" y="1785112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17549" y="1818212"/>
            <a:ext cx="528385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Равноправие всех субъектов федерации в отношениях с </a:t>
            </a:r>
          </a:p>
          <a:p>
            <a:r>
              <a:rPr lang="ru-RU" sz="1400" dirty="0" smtClean="0">
                <a:ea typeface="Meiryo" pitchFamily="34" charset="-128"/>
              </a:rPr>
              <a:t>федеральным центром.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26830" y="1581083"/>
            <a:ext cx="2517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Ст. 19 Конституции РФ</a:t>
            </a:r>
            <a:r>
              <a:rPr lang="ru-RU" sz="1200" dirty="0" smtClean="0">
                <a:solidFill>
                  <a:schemeClr val="bg1"/>
                </a:solidFill>
              </a:rPr>
              <a:t>:</a:t>
            </a:r>
            <a:endParaRPr lang="ru-RU" sz="1200" b="1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«Государство </a:t>
            </a:r>
            <a:r>
              <a:rPr lang="ru-RU" sz="1200" dirty="0">
                <a:solidFill>
                  <a:schemeClr val="bg1"/>
                </a:solidFill>
              </a:rPr>
              <a:t>гарантирует равенство прав и свобод человека и гражданина независимо от пола, расы, национальности, </a:t>
            </a:r>
            <a:r>
              <a:rPr lang="ru-RU" sz="1200" dirty="0" smtClean="0">
                <a:solidFill>
                  <a:schemeClr val="bg1"/>
                </a:solidFill>
              </a:rPr>
              <a:t>языка…»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26831" y="3037642"/>
            <a:ext cx="2517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Ст. 26 Конституции РФ: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«Никто </a:t>
            </a:r>
            <a:r>
              <a:rPr lang="ru-RU" sz="1200" dirty="0">
                <a:solidFill>
                  <a:schemeClr val="bg1"/>
                </a:solidFill>
              </a:rPr>
              <a:t>не может быть </a:t>
            </a:r>
            <a:r>
              <a:rPr lang="ru-RU" sz="1200" dirty="0" smtClean="0">
                <a:solidFill>
                  <a:schemeClr val="bg1"/>
                </a:solidFill>
              </a:rPr>
              <a:t>при-</a:t>
            </a:r>
            <a:r>
              <a:rPr lang="ru-RU" sz="1200" dirty="0" err="1" smtClean="0">
                <a:solidFill>
                  <a:schemeClr val="bg1"/>
                </a:solidFill>
              </a:rPr>
              <a:t>нуждён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к определению и </a:t>
            </a:r>
            <a:r>
              <a:rPr lang="ru-RU" sz="1200" dirty="0" err="1" smtClean="0">
                <a:solidFill>
                  <a:schemeClr val="bg1"/>
                </a:solidFill>
              </a:rPr>
              <a:t>ука-занию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своей национальной </a:t>
            </a:r>
            <a:r>
              <a:rPr lang="ru-RU" sz="1200" dirty="0" smtClean="0">
                <a:solidFill>
                  <a:schemeClr val="bg1"/>
                </a:solidFill>
              </a:rPr>
              <a:t>принадлежности».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027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2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75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build="p"/>
      <p:bldP spid="24" grpId="0" animBg="1"/>
      <p:bldP spid="25" grpId="0" uiExpand="1" build="p"/>
      <p:bldP spid="27" grpId="0" animBg="1"/>
      <p:bldP spid="28" grpId="0" build="p"/>
      <p:bldP spid="29" grpId="0" animBg="1"/>
      <p:bldP spid="30" grpId="0" build="p"/>
      <p:bldP spid="41" grpId="0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31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831" y="351056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Принципы национальной политики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2" name="Половина рамки 21"/>
          <p:cNvSpPr/>
          <p:nvPr/>
        </p:nvSpPr>
        <p:spPr>
          <a:xfrm rot="7740000" flipH="1">
            <a:off x="357398" y="384221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17548" y="417321"/>
            <a:ext cx="528385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Равенство всех граждан, независимо от их национальной </a:t>
            </a:r>
          </a:p>
          <a:p>
            <a:r>
              <a:rPr lang="ru-RU" sz="1400" dirty="0" smtClean="0">
                <a:ea typeface="Meiryo" pitchFamily="34" charset="-128"/>
              </a:rPr>
              <a:t>или религиозной принадлежности.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4" name="Половина рамки 23"/>
          <p:cNvSpPr/>
          <p:nvPr/>
        </p:nvSpPr>
        <p:spPr>
          <a:xfrm rot="7740000" flipH="1">
            <a:off x="357399" y="922999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17549" y="956099"/>
            <a:ext cx="528385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ea typeface="Meiryo" pitchFamily="34" charset="-128"/>
              </a:rPr>
              <a:t>Указание своей национальности – </a:t>
            </a:r>
            <a:r>
              <a:rPr lang="ru-RU" sz="1400" dirty="0" smtClean="0">
                <a:ea typeface="Meiryo" pitchFamily="34" charset="-128"/>
              </a:rPr>
              <a:t>право, </a:t>
            </a:r>
            <a:r>
              <a:rPr lang="ru-RU" sz="1400" dirty="0">
                <a:ea typeface="Meiryo" pitchFamily="34" charset="-128"/>
              </a:rPr>
              <a:t>а не обязанность гражданина.</a:t>
            </a:r>
          </a:p>
        </p:txBody>
      </p:sp>
      <p:sp>
        <p:nvSpPr>
          <p:cNvPr id="27" name="Половина рамки 26"/>
          <p:cNvSpPr/>
          <p:nvPr/>
        </p:nvSpPr>
        <p:spPr>
          <a:xfrm rot="7740000" flipH="1">
            <a:off x="357399" y="1461777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17549" y="1494877"/>
            <a:ext cx="528385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Суверенитет и </a:t>
            </a:r>
            <a:r>
              <a:rPr lang="ru-RU" sz="1400" dirty="0">
                <a:ea typeface="Meiryo" pitchFamily="34" charset="-128"/>
              </a:rPr>
              <a:t>территориальная</a:t>
            </a:r>
            <a:r>
              <a:rPr lang="ru-RU" sz="1400" dirty="0" smtClean="0">
                <a:ea typeface="Meiryo" pitchFamily="34" charset="-128"/>
              </a:rPr>
              <a:t> целостность России.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9" name="Половина рамки 28"/>
          <p:cNvSpPr/>
          <p:nvPr/>
        </p:nvSpPr>
        <p:spPr>
          <a:xfrm rot="7740000" flipH="1">
            <a:off x="357399" y="1785112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17549" y="1818212"/>
            <a:ext cx="528385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Равноправие всех субъектов федерации в отношениях с </a:t>
            </a:r>
          </a:p>
          <a:p>
            <a:r>
              <a:rPr lang="ru-RU" sz="1400" dirty="0" smtClean="0">
                <a:ea typeface="Meiryo" pitchFamily="34" charset="-128"/>
              </a:rPr>
              <a:t>федеральным центром.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31" name="Половина рамки 30"/>
          <p:cNvSpPr/>
          <p:nvPr/>
        </p:nvSpPr>
        <p:spPr>
          <a:xfrm rot="7740000" flipH="1">
            <a:off x="357399" y="2323890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17549" y="2356990"/>
            <a:ext cx="528385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Гарантия прав коренных малочисленных народов.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22336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8000" r="-2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26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96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831" y="351056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Принципы национальной политики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2" name="Половина рамки 21"/>
          <p:cNvSpPr/>
          <p:nvPr/>
        </p:nvSpPr>
        <p:spPr>
          <a:xfrm rot="7740000" flipH="1">
            <a:off x="357398" y="384221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17548" y="417321"/>
            <a:ext cx="528385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Равенство всех граждан, независимо от их национальной </a:t>
            </a:r>
          </a:p>
          <a:p>
            <a:r>
              <a:rPr lang="ru-RU" sz="1400" dirty="0" smtClean="0">
                <a:ea typeface="Meiryo" pitchFamily="34" charset="-128"/>
              </a:rPr>
              <a:t>или религиозной принадлежности.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4" name="Половина рамки 23"/>
          <p:cNvSpPr/>
          <p:nvPr/>
        </p:nvSpPr>
        <p:spPr>
          <a:xfrm rot="7740000" flipH="1">
            <a:off x="357399" y="922999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17549" y="956099"/>
            <a:ext cx="528385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ea typeface="Meiryo" pitchFamily="34" charset="-128"/>
              </a:rPr>
              <a:t>Указание своей национальности – право, а не обязанность гражданина.</a:t>
            </a:r>
          </a:p>
        </p:txBody>
      </p:sp>
      <p:sp>
        <p:nvSpPr>
          <p:cNvPr id="27" name="Половина рамки 26"/>
          <p:cNvSpPr/>
          <p:nvPr/>
        </p:nvSpPr>
        <p:spPr>
          <a:xfrm rot="7740000" flipH="1">
            <a:off x="357399" y="1461777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17549" y="1494877"/>
            <a:ext cx="528385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Суверенитет и </a:t>
            </a:r>
            <a:r>
              <a:rPr lang="ru-RU" sz="1400" dirty="0">
                <a:ea typeface="Meiryo" pitchFamily="34" charset="-128"/>
              </a:rPr>
              <a:t>территориальная</a:t>
            </a:r>
            <a:r>
              <a:rPr lang="ru-RU" sz="1400" dirty="0" smtClean="0">
                <a:ea typeface="Meiryo" pitchFamily="34" charset="-128"/>
              </a:rPr>
              <a:t> целостность России.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9" name="Половина рамки 28"/>
          <p:cNvSpPr/>
          <p:nvPr/>
        </p:nvSpPr>
        <p:spPr>
          <a:xfrm rot="7740000" flipH="1">
            <a:off x="357399" y="1785112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17549" y="1818212"/>
            <a:ext cx="528385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Равноправие всех субъектов федерации в отношениях с </a:t>
            </a:r>
          </a:p>
          <a:p>
            <a:r>
              <a:rPr lang="ru-RU" sz="1400" dirty="0" smtClean="0">
                <a:ea typeface="Meiryo" pitchFamily="34" charset="-128"/>
              </a:rPr>
              <a:t>федеральным центром.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31" name="Половина рамки 30"/>
          <p:cNvSpPr/>
          <p:nvPr/>
        </p:nvSpPr>
        <p:spPr>
          <a:xfrm rot="7740000" flipH="1">
            <a:off x="357399" y="2323890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17549" y="2356990"/>
            <a:ext cx="528385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Гарантия прав коренных малочисленных народов.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33" name="Половина рамки 32"/>
          <p:cNvSpPr/>
          <p:nvPr/>
        </p:nvSpPr>
        <p:spPr>
          <a:xfrm rot="7740000" flipH="1">
            <a:off x="357399" y="2647225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17549" y="2680325"/>
            <a:ext cx="528385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Содействие развитию национальных культур и языков </a:t>
            </a:r>
          </a:p>
          <a:p>
            <a:r>
              <a:rPr lang="ru-RU" sz="1400" dirty="0" smtClean="0">
                <a:ea typeface="Meiryo" pitchFamily="34" charset="-128"/>
              </a:rPr>
              <a:t>народов России.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35" name="Половина рамки 34"/>
          <p:cNvSpPr/>
          <p:nvPr/>
        </p:nvSpPr>
        <p:spPr>
          <a:xfrm rot="7740000" flipH="1">
            <a:off x="357399" y="3186003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17549" y="3219103"/>
            <a:ext cx="528385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Создание условий для мирного разрешения </a:t>
            </a:r>
          </a:p>
          <a:p>
            <a:r>
              <a:rPr lang="ru-RU" sz="1400" dirty="0" smtClean="0">
                <a:ea typeface="Meiryo" pitchFamily="34" charset="-128"/>
              </a:rPr>
              <a:t>межнациональных противоречий и конфликтов.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37" name="Половина рамки 36"/>
          <p:cNvSpPr/>
          <p:nvPr/>
        </p:nvSpPr>
        <p:spPr>
          <a:xfrm rot="7740000" flipH="1">
            <a:off x="357399" y="3724781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17549" y="3757881"/>
            <a:ext cx="5283859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Запрещение пропаганды и разжигания расовой, </a:t>
            </a:r>
          </a:p>
          <a:p>
            <a:r>
              <a:rPr lang="ru-RU" sz="1400" dirty="0" smtClean="0">
                <a:ea typeface="Meiryo" pitchFamily="34" charset="-128"/>
              </a:rPr>
              <a:t>национальной, религиозной розни и вражды между </a:t>
            </a:r>
          </a:p>
          <a:p>
            <a:r>
              <a:rPr lang="ru-RU" sz="1400" dirty="0" smtClean="0">
                <a:ea typeface="Meiryo" pitchFamily="34" charset="-128"/>
              </a:rPr>
              <a:t>народами.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39" name="Половина рамки 38"/>
          <p:cNvSpPr/>
          <p:nvPr/>
        </p:nvSpPr>
        <p:spPr>
          <a:xfrm rot="7740000" flipH="1">
            <a:off x="357399" y="4500023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17549" y="4533123"/>
            <a:ext cx="528385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Поддержка соотечественников за рубежом.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26830" y="1581083"/>
            <a:ext cx="2517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Ст. 26 Конституции РФ</a:t>
            </a:r>
            <a:r>
              <a:rPr lang="ru-RU" sz="1200" dirty="0" smtClean="0">
                <a:solidFill>
                  <a:schemeClr val="bg1"/>
                </a:solidFill>
              </a:rPr>
              <a:t>:</a:t>
            </a:r>
            <a:endParaRPr lang="ru-RU" sz="1200" b="1" dirty="0" smtClean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«Каждый имеет право на пользование родным языком, на свободный выбор языка общения, воспитания, обучения и </a:t>
            </a:r>
            <a:r>
              <a:rPr lang="ru-RU" sz="1200" dirty="0" smtClean="0">
                <a:solidFill>
                  <a:schemeClr val="bg1"/>
                </a:solidFill>
              </a:rPr>
              <a:t>творчества».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26831" y="3037642"/>
            <a:ext cx="2517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Ст. 29 Конституции РФ:</a:t>
            </a:r>
          </a:p>
          <a:p>
            <a:r>
              <a:rPr lang="ru-RU" sz="1200" dirty="0">
                <a:solidFill>
                  <a:schemeClr val="bg1"/>
                </a:solidFill>
              </a:rPr>
              <a:t>«Не допускаются пропаганда или агитация, возбуждающие социальную, расовую, </a:t>
            </a:r>
            <a:r>
              <a:rPr lang="ru-RU" sz="1200" dirty="0" err="1" smtClean="0">
                <a:solidFill>
                  <a:schemeClr val="bg1"/>
                </a:solidFill>
              </a:rPr>
              <a:t>нацио-нальную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или религиозную ненависть и </a:t>
            </a:r>
            <a:r>
              <a:rPr lang="ru-RU" sz="1200" dirty="0" smtClean="0">
                <a:solidFill>
                  <a:schemeClr val="bg1"/>
                </a:solidFill>
              </a:rPr>
              <a:t>вражду».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556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25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2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build="p"/>
      <p:bldP spid="35" grpId="0" animBg="1"/>
      <p:bldP spid="36" grpId="0" build="p"/>
      <p:bldP spid="37" grpId="0" animBg="1"/>
      <p:bldP spid="38" grpId="0" build="p"/>
      <p:bldP spid="39" grpId="0" animBg="1"/>
      <p:bldP spid="40" grpId="0" build="p"/>
      <p:bldP spid="41" grpId="0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2" y="1069045"/>
            <a:ext cx="3698218" cy="3698218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520" y="1069045"/>
            <a:ext cx="3698218" cy="3698218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58775" y="376238"/>
            <a:ext cx="396081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Законы создают правовые рамки для решения проблем.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3202" y="514737"/>
            <a:ext cx="401202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Проблемы решают люди.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1855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3" b="21023"/>
          <a:stretch/>
        </p:blipFill>
        <p:spPr>
          <a:xfrm>
            <a:off x="4582417" y="2592472"/>
            <a:ext cx="4559440" cy="255102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" b="4762"/>
          <a:stretch/>
        </p:blipFill>
        <p:spPr>
          <a:xfrm>
            <a:off x="1" y="-1"/>
            <a:ext cx="4582416" cy="25924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8" b="6751"/>
          <a:stretch/>
        </p:blipFill>
        <p:spPr>
          <a:xfrm>
            <a:off x="4582417" y="-1"/>
            <a:ext cx="4561582" cy="2592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2" b="6840"/>
          <a:stretch/>
        </p:blipFill>
        <p:spPr>
          <a:xfrm>
            <a:off x="1" y="2592472"/>
            <a:ext cx="4580273" cy="255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0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41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6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25" y="1878342"/>
            <a:ext cx="2631500" cy="2631500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59749" y="794188"/>
            <a:ext cx="5546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+mj-lt"/>
              </a:rPr>
              <a:t>Какие проблемы в межнациональных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+mj-lt"/>
              </a:rPr>
              <a:t>отношениях в России кажутся вам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+mj-lt"/>
              </a:rPr>
              <a:t>наиболее острыми?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749" y="2178429"/>
            <a:ext cx="5546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+mj-lt"/>
              </a:rPr>
              <a:t>Каким образом, по вашему мнению, они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+mj-lt"/>
              </a:rPr>
              <a:t>могут быть разрешены?</a:t>
            </a:r>
          </a:p>
        </p:txBody>
      </p:sp>
    </p:spTree>
    <p:extLst>
      <p:ext uri="{BB962C8B-B14F-4D97-AF65-F5344CB8AC3E}">
        <p14:creationId xmlns:p14="http://schemas.microsoft.com/office/powerpoint/2010/main" val="2751447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35151" y="1502060"/>
            <a:ext cx="4033838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Толерантность —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835151" y="1904288"/>
            <a:ext cx="5473699" cy="43088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терпимость к иным, отличающимся от собственных, взглядам, обычаям, образу жизни.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152" y="2958757"/>
            <a:ext cx="255746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Признание права других людей думать и жить по-другому.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51388" y="2958757"/>
            <a:ext cx="255746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Не означает необходимости принимать иное мировоззрение.</a:t>
            </a:r>
            <a:endParaRPr lang="ru-RU" sz="1200" dirty="0">
              <a:ea typeface="Meiryo" pitchFamily="34" charset="-128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329004" y="3831088"/>
            <a:ext cx="4485993" cy="307778"/>
            <a:chOff x="2329004" y="4032054"/>
            <a:chExt cx="4485993" cy="307778"/>
          </a:xfrm>
        </p:grpSpPr>
        <p:sp>
          <p:nvSpPr>
            <p:cNvPr id="9" name="TextBox 8"/>
            <p:cNvSpPr txBox="1"/>
            <p:nvPr/>
          </p:nvSpPr>
          <p:spPr>
            <a:xfrm>
              <a:off x="2329004" y="4032054"/>
              <a:ext cx="206360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Толерантность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92823" y="4032055"/>
              <a:ext cx="3585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≠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51388" y="4032054"/>
              <a:ext cx="206360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Конформизм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</p:grpSp>
      <p:cxnSp>
        <p:nvCxnSpPr>
          <p:cNvPr id="13" name="Прямая со стрелкой 12"/>
          <p:cNvCxnSpPr/>
          <p:nvPr/>
        </p:nvCxnSpPr>
        <p:spPr>
          <a:xfrm rot="5400000">
            <a:off x="2975772" y="2646173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5400000">
            <a:off x="5887244" y="2661350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929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26831" y="351056"/>
              <a:ext cx="251716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Большую роль в формировании толерантности играет политика государства.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 rot="5400000">
            <a:off x="1554369" y="930499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03103" y="376238"/>
            <a:ext cx="547370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Национальная политика государства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3103" y="1178397"/>
            <a:ext cx="2552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ea typeface="Meiryo" pitchFamily="34" charset="-128"/>
              </a:rPr>
              <a:t>П</a:t>
            </a:r>
            <a:r>
              <a:rPr lang="ru-RU" sz="1400" dirty="0" smtClean="0">
                <a:ea typeface="Meiryo" pitchFamily="34" charset="-128"/>
              </a:rPr>
              <a:t>одавление национальных меньшинств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0428" y="1946120"/>
            <a:ext cx="2521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Насильственная ассимиляция </a:t>
            </a:r>
          </a:p>
          <a:p>
            <a:r>
              <a:rPr lang="ru-RU" sz="1200" dirty="0" smtClean="0"/>
              <a:t>этнических меньшинств</a:t>
            </a:r>
            <a:endParaRPr lang="ru-RU" sz="1200" dirty="0"/>
          </a:p>
        </p:txBody>
      </p:sp>
      <p:sp>
        <p:nvSpPr>
          <p:cNvPr id="11" name="Половина рамки 10"/>
          <p:cNvSpPr/>
          <p:nvPr/>
        </p:nvSpPr>
        <p:spPr>
          <a:xfrm rot="7740000" flipH="1">
            <a:off x="364286" y="1962630"/>
            <a:ext cx="215243" cy="106204"/>
          </a:xfrm>
          <a:prstGeom prst="halfFrame">
            <a:avLst>
              <a:gd name="adj1" fmla="val 28457"/>
              <a:gd name="adj2" fmla="val 27887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37" y="3185327"/>
            <a:ext cx="1581936" cy="158193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</p:spTree>
    <p:extLst>
      <p:ext uri="{BB962C8B-B14F-4D97-AF65-F5344CB8AC3E}">
        <p14:creationId xmlns:p14="http://schemas.microsoft.com/office/powerpoint/2010/main" val="1979119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build="p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831" y="351056"/>
            <a:ext cx="2517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Большую роль в формировании толерантности играет политика государства.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4" t="3907" r="14169" b="1103"/>
          <a:stretch/>
        </p:blipFill>
        <p:spPr>
          <a:xfrm>
            <a:off x="0" y="0"/>
            <a:ext cx="6229978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1257" y="4551903"/>
            <a:ext cx="2450412" cy="27699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Священная Римская империя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01769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831" y="351056"/>
            <a:ext cx="2517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Большую роль в формировании толерантности играет политика государства.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27763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1257" y="4551903"/>
            <a:ext cx="2450412" cy="27699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Священная Римская империя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50465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831" y="351056"/>
            <a:ext cx="2517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Большую роль в формировании толерантности играет политика государства.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 rot="5400000">
            <a:off x="1554369" y="930499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03103" y="376238"/>
            <a:ext cx="547370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Национальная политика государства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3103" y="1178397"/>
            <a:ext cx="2552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ea typeface="Meiryo" pitchFamily="34" charset="-128"/>
              </a:rPr>
              <a:t>П</a:t>
            </a:r>
            <a:r>
              <a:rPr lang="ru-RU" sz="1400" dirty="0" smtClean="0">
                <a:ea typeface="Meiryo" pitchFamily="34" charset="-128"/>
              </a:rPr>
              <a:t>одавление национальных меньшинств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0428" y="1946120"/>
            <a:ext cx="2521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Насильственная ассимиляция этнических меньшинств</a:t>
            </a:r>
            <a:endParaRPr lang="ru-RU" sz="1200" dirty="0"/>
          </a:p>
        </p:txBody>
      </p:sp>
      <p:sp>
        <p:nvSpPr>
          <p:cNvPr id="11" name="Половина рамки 10"/>
          <p:cNvSpPr/>
          <p:nvPr/>
        </p:nvSpPr>
        <p:spPr>
          <a:xfrm rot="7740000" flipH="1">
            <a:off x="364286" y="1962630"/>
            <a:ext cx="215243" cy="106204"/>
          </a:xfrm>
          <a:prstGeom prst="halfFrame">
            <a:avLst>
              <a:gd name="adj1" fmla="val 28457"/>
              <a:gd name="adj2" fmla="val 27887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0429" y="2563804"/>
            <a:ext cx="2305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Геноцид</a:t>
            </a:r>
            <a:endParaRPr lang="ru-RU" sz="1200" dirty="0"/>
          </a:p>
        </p:txBody>
      </p:sp>
      <p:sp>
        <p:nvSpPr>
          <p:cNvPr id="13" name="Половина рамки 12"/>
          <p:cNvSpPr/>
          <p:nvPr/>
        </p:nvSpPr>
        <p:spPr>
          <a:xfrm rot="7740000" flipH="1">
            <a:off x="364286" y="2580314"/>
            <a:ext cx="215243" cy="106204"/>
          </a:xfrm>
          <a:prstGeom prst="halfFrame">
            <a:avLst>
              <a:gd name="adj1" fmla="val 28457"/>
              <a:gd name="adj2" fmla="val 27887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37" y="3185327"/>
            <a:ext cx="1581936" cy="1581936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6626830" y="2180148"/>
            <a:ext cx="2517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Геноцид</a:t>
            </a:r>
            <a:r>
              <a:rPr lang="ru-RU" sz="1200" dirty="0" smtClean="0">
                <a:solidFill>
                  <a:schemeClr val="bg1"/>
                </a:solidFill>
              </a:rPr>
              <a:t> – уничтожение отдельных групп или целых народов по  расовым, национальным, религиозным или иным мотивам.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77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32633" y="0"/>
            <a:ext cx="2911365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831" y="351056"/>
            <a:ext cx="2517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Большую роль в формировании толерантности играет политика государства.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26830" y="2180148"/>
            <a:ext cx="2517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Геноцид</a:t>
            </a:r>
            <a:r>
              <a:rPr lang="ru-RU" sz="1200" dirty="0" smtClean="0">
                <a:solidFill>
                  <a:schemeClr val="bg1"/>
                </a:solidFill>
              </a:rPr>
              <a:t> – уничтожение отдельных групп или целых народов по  расовым, национальным, религиозным или иным мотивам.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7" r="2523"/>
          <a:stretch/>
        </p:blipFill>
        <p:spPr>
          <a:xfrm>
            <a:off x="-10510" y="0"/>
            <a:ext cx="6243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81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3" id="{04AA83D5-8BE9-47FC-B0E8-44C42ED1D821}" vid="{828C27D0-69AE-4260-8438-0AA92066904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Социальные отношения</Template>
  <TotalTime>360</TotalTime>
  <Words>982</Words>
  <Application>Microsoft Office PowerPoint</Application>
  <PresentationFormat>Экран (16:9)</PresentationFormat>
  <Paragraphs>175</Paragraphs>
  <Slides>31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Wingdings</vt:lpstr>
      <vt:lpstr>Calibri</vt:lpstr>
      <vt:lpstr>Arial</vt:lpstr>
      <vt:lpstr>Roboto Slab</vt:lpstr>
      <vt:lpstr>Meiryo</vt:lpstr>
      <vt:lpstr>Open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abook</dc:creator>
  <cp:lastModifiedBy>abook</cp:lastModifiedBy>
  <cp:revision>26</cp:revision>
  <dcterms:created xsi:type="dcterms:W3CDTF">2016-09-25T18:41:01Z</dcterms:created>
  <dcterms:modified xsi:type="dcterms:W3CDTF">2016-09-30T08:48:43Z</dcterms:modified>
</cp:coreProperties>
</file>