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sldIdLst>
    <p:sldId id="284" r:id="rId2"/>
    <p:sldId id="286" r:id="rId3"/>
    <p:sldId id="290" r:id="rId4"/>
    <p:sldId id="292" r:id="rId5"/>
    <p:sldId id="291" r:id="rId6"/>
    <p:sldId id="287" r:id="rId7"/>
    <p:sldId id="295" r:id="rId8"/>
    <p:sldId id="296" r:id="rId9"/>
    <p:sldId id="297" r:id="rId10"/>
    <p:sldId id="293" r:id="rId11"/>
    <p:sldId id="300" r:id="rId12"/>
    <p:sldId id="301" r:id="rId13"/>
    <p:sldId id="302" r:id="rId14"/>
    <p:sldId id="318" r:id="rId15"/>
    <p:sldId id="303" r:id="rId16"/>
    <p:sldId id="299" r:id="rId17"/>
    <p:sldId id="306" r:id="rId18"/>
    <p:sldId id="304" r:id="rId19"/>
    <p:sldId id="308" r:id="rId20"/>
    <p:sldId id="309" r:id="rId21"/>
    <p:sldId id="310" r:id="rId22"/>
    <p:sldId id="307" r:id="rId23"/>
    <p:sldId id="305" r:id="rId24"/>
    <p:sldId id="312" r:id="rId25"/>
    <p:sldId id="313" r:id="rId26"/>
    <p:sldId id="311" r:id="rId27"/>
    <p:sldId id="314" r:id="rId28"/>
    <p:sldId id="319" r:id="rId29"/>
    <p:sldId id="320" r:id="rId30"/>
    <p:sldId id="294" r:id="rId31"/>
    <p:sldId id="316" r:id="rId32"/>
    <p:sldId id="317" r:id="rId33"/>
  </p:sldIdLst>
  <p:sldSz cx="9144000" cy="5143500" type="screen16x9"/>
  <p:notesSz cx="6858000" cy="9144000"/>
  <p:embeddedFontLst>
    <p:embeddedFont>
      <p:font typeface="Roboto Slab" pitchFamily="2" charset="0"/>
      <p:regular r:id="rId35"/>
    </p:embeddedFont>
    <p:embeddedFont>
      <p:font typeface="Meiryo" panose="020B0604030504040204" pitchFamily="34" charset="-128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06" y="84"/>
      </p:cViewPr>
      <p:guideLst>
        <p:guide orient="horz" pos="237"/>
        <p:guide pos="5534"/>
        <p:guide orient="horz" pos="3003"/>
        <p:guide pos="2971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2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75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73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5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51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18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8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3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83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61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23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63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55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3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17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03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15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1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4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77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27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9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77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6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6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1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858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Межнациональные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отношения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2231306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8776" y="376238"/>
            <a:ext cx="84234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Тенденции развития межнациональных отношений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32" y="1178397"/>
            <a:ext cx="40274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Meiryo" pitchFamily="34" charset="-128"/>
              </a:rPr>
              <a:t>Интеграция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630422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765724" y="1178397"/>
            <a:ext cx="40195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latin typeface="+mj-lt"/>
                <a:ea typeface="Meiryo" pitchFamily="34" charset="-128"/>
              </a:rPr>
              <a:t>Д</a:t>
            </a:r>
            <a:r>
              <a:rPr lang="ru-RU" sz="1600" dirty="0" smtClean="0">
                <a:latin typeface="+mj-lt"/>
                <a:ea typeface="Meiryo" pitchFamily="34" charset="-128"/>
              </a:rPr>
              <a:t>ифференциация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3540464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Интеграция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объединение частей в целое; 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расширение сотрудничества стран и народов, углубление их взаимодействия.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32" y="3760184"/>
            <a:ext cx="4027481" cy="100984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noFill/>
                <a:latin typeface="+mj-lt"/>
                <a:ea typeface="Meiryo" pitchFamily="34" charset="-128"/>
              </a:rPr>
              <a:t>целое;</a:t>
            </a:r>
            <a:r>
              <a:rPr lang="ru-RU" sz="1400" dirty="0" smtClean="0">
                <a:latin typeface="+mj-lt"/>
                <a:ea typeface="Meiryo" pitchFamily="34" charset="-128"/>
              </a:rPr>
              <a:t> расширение сотрудничества стран и народов, углубление их взаимодействия.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3756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530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Межгосударственные союзы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495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10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8" y="231227"/>
            <a:ext cx="1104028" cy="1051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69" y="4563834"/>
            <a:ext cx="3085442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Содружество независимых государств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44318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4" y="231227"/>
            <a:ext cx="1051035" cy="1051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69" y="4563834"/>
            <a:ext cx="4252090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Организация Договора о коллективной безопасности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89884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4" y="293183"/>
            <a:ext cx="1051035" cy="927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69" y="4563834"/>
            <a:ext cx="3285138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Евразийское экономическое сообщество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445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" y="293183"/>
            <a:ext cx="944546" cy="924081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69" y="4563834"/>
            <a:ext cx="2638369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Государства Большой двадцатки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1194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0" y="293183"/>
            <a:ext cx="927123" cy="927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869" y="4563834"/>
            <a:ext cx="3358710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Шанхайская организация сотрудничества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3340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2231306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8776" y="376238"/>
            <a:ext cx="84234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Тенденции развития межнациональных отношений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32" y="1178397"/>
            <a:ext cx="40274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Meiryo" pitchFamily="34" charset="-128"/>
              </a:rPr>
              <a:t>Интеграция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630422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765724" y="1178397"/>
            <a:ext cx="40195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latin typeface="+mj-lt"/>
                <a:ea typeface="Meiryo" pitchFamily="34" charset="-128"/>
              </a:rPr>
              <a:t>Д</a:t>
            </a:r>
            <a:r>
              <a:rPr lang="ru-RU" sz="1600" dirty="0" smtClean="0">
                <a:latin typeface="+mj-lt"/>
                <a:ea typeface="Meiryo" pitchFamily="34" charset="-128"/>
              </a:rPr>
              <a:t>ифференциация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3540464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Интеграция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объединение частей в целое; 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расширение сотрудничества стран и народов, углубление их взаимодействия.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32" y="3760184"/>
            <a:ext cx="4027481" cy="100984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noFill/>
                <a:latin typeface="+mj-lt"/>
                <a:ea typeface="Meiryo" pitchFamily="34" charset="-128"/>
              </a:rPr>
              <a:t>целое;</a:t>
            </a:r>
            <a:r>
              <a:rPr lang="ru-RU" sz="1400" dirty="0" smtClean="0">
                <a:latin typeface="+mj-lt"/>
                <a:ea typeface="Meiryo" pitchFamily="34" charset="-128"/>
              </a:rPr>
              <a:t> расширение сотрудничества стран и народов, углубление их взаимодействия.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3756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530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Межгосударственные союзы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57399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7173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Деятельность ТНК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7740000" flipH="1">
            <a:off x="357398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3530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Международные культурные центры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7740000" flipH="1">
            <a:off x="357398" y="285534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172" y="2902257"/>
            <a:ext cx="36590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Взаимопроникновение культур, религий, </a:t>
            </a:r>
          </a:p>
          <a:p>
            <a:r>
              <a:rPr lang="ru-RU" sz="1400" dirty="0" smtClean="0">
                <a:ea typeface="Meiryo" pitchFamily="34" charset="-128"/>
              </a:rPr>
              <a:t>ценностей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855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  <p:bldP spid="20" grpId="0" animBg="1"/>
      <p:bldP spid="2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9" y="2102069"/>
            <a:ext cx="3030375" cy="523220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A698"/>
                </a:solidFill>
                <a:latin typeface="+mj-lt"/>
              </a:rPr>
              <a:t>Глобализация</a:t>
            </a:r>
            <a:endParaRPr lang="ru-RU" sz="28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79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2231306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8776" y="376238"/>
            <a:ext cx="84234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Тенденции развития межнациональных отношений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32" y="1178397"/>
            <a:ext cx="40274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Meiryo" pitchFamily="34" charset="-128"/>
              </a:rPr>
              <a:t>Интеграция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630422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765724" y="1178397"/>
            <a:ext cx="40195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latin typeface="+mj-lt"/>
                <a:ea typeface="Meiryo" pitchFamily="34" charset="-128"/>
              </a:rPr>
              <a:t>Д</a:t>
            </a:r>
            <a:r>
              <a:rPr lang="ru-RU" sz="1600" dirty="0" smtClean="0">
                <a:latin typeface="+mj-lt"/>
                <a:ea typeface="Meiryo" pitchFamily="34" charset="-128"/>
              </a:rPr>
              <a:t>ифференциация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3540464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Интеграция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объединение частей в целое; 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расширение сотрудничества стран и народов, углубление их взаимодействия.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32" y="3760184"/>
            <a:ext cx="4027481" cy="100984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noFill/>
                <a:latin typeface="+mj-lt"/>
                <a:ea typeface="Meiryo" pitchFamily="34" charset="-128"/>
              </a:rPr>
              <a:t>целое;</a:t>
            </a:r>
            <a:r>
              <a:rPr lang="ru-RU" sz="1400" dirty="0" smtClean="0">
                <a:latin typeface="+mj-lt"/>
                <a:ea typeface="Meiryo" pitchFamily="34" charset="-128"/>
              </a:rPr>
              <a:t> расширение сотрудничества стран и народов, углубление их взаимодействия.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5724" y="3544740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Дифференциация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разделение, расчленение развивающегося целого на части, ступени, уровни; ограничение связей с другими странами.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3756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530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Межгосударственные союзы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57399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7173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Деятельность ТНК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7740000" flipH="1">
            <a:off x="357398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3530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Международные культурные центры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7740000" flipH="1">
            <a:off x="357398" y="285534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172" y="2902257"/>
            <a:ext cx="36590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Взаимопроникновение культур, религий, ценностей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2" name="Половина рамки 21"/>
          <p:cNvSpPr/>
          <p:nvPr/>
        </p:nvSpPr>
        <p:spPr>
          <a:xfrm rot="7740000" flipH="1">
            <a:off x="4749924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19698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Самоизоляция страны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29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16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146" y="2133600"/>
            <a:ext cx="275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Межнациональные отношения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4" name="Скругленная соединительная линия 3"/>
          <p:cNvCxnSpPr>
            <a:stCxn id="2" idx="0"/>
            <a:endCxn id="3" idx="3"/>
          </p:cNvCxnSpPr>
          <p:nvPr/>
        </p:nvCxnSpPr>
        <p:spPr>
          <a:xfrm rot="16200000" flipV="1">
            <a:off x="3531706" y="1093305"/>
            <a:ext cx="1181573" cy="89901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337769" y="435073"/>
            <a:ext cx="2335214" cy="1033908"/>
            <a:chOff x="581024" y="714374"/>
            <a:chExt cx="2335214" cy="103390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81024" y="714374"/>
              <a:ext cx="2335214" cy="1033908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4801" y="754274"/>
              <a:ext cx="2164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экономические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политические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культурные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иные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492215" y="435072"/>
            <a:ext cx="2335214" cy="1033908"/>
            <a:chOff x="581024" y="714374"/>
            <a:chExt cx="2335214" cy="103390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81024" y="714374"/>
              <a:ext cx="2335214" cy="1033908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4801" y="754274"/>
              <a:ext cx="22614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стабильные</a:t>
              </a:r>
            </a:p>
            <a:p>
              <a:pPr indent="273050"/>
              <a:r>
                <a:rPr lang="ru-RU" sz="1400" dirty="0" smtClean="0">
                  <a:solidFill>
                    <a:schemeClr val="bg1"/>
                  </a:solidFill>
                </a:rPr>
                <a:t>(постоянные)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нестабильные</a:t>
              </a:r>
            </a:p>
            <a:p>
              <a:pPr indent="273050"/>
              <a:r>
                <a:rPr lang="ru-RU" sz="1400" dirty="0" smtClean="0">
                  <a:solidFill>
                    <a:schemeClr val="bg1"/>
                  </a:solidFill>
                </a:rPr>
                <a:t>(периодические)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72032" y="2048695"/>
            <a:ext cx="2335215" cy="1033908"/>
            <a:chOff x="581023" y="714374"/>
            <a:chExt cx="2335215" cy="103390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81023" y="714374"/>
              <a:ext cx="2335215" cy="1033908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154" y="969718"/>
              <a:ext cx="2140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равноправные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неравноправные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450011" y="2080185"/>
            <a:ext cx="2335214" cy="1033908"/>
            <a:chOff x="581024" y="714374"/>
            <a:chExt cx="2335214" cy="103390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81024" y="714374"/>
              <a:ext cx="2335214" cy="1033908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4801" y="754274"/>
              <a:ext cx="22614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основанные</a:t>
              </a:r>
            </a:p>
            <a:p>
              <a:pPr indent="273050"/>
              <a:r>
                <a:rPr lang="ru-RU" sz="1400" dirty="0" smtClean="0">
                  <a:solidFill>
                    <a:schemeClr val="bg1"/>
                  </a:solidFill>
                </a:rPr>
                <a:t>на сотрудничестве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основанные на соперничестве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404394" y="3649272"/>
            <a:ext cx="2335214" cy="1033908"/>
            <a:chOff x="581024" y="714374"/>
            <a:chExt cx="2335214" cy="103390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581024" y="714374"/>
              <a:ext cx="2335214" cy="1033908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4801" y="754274"/>
              <a:ext cx="22614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между этносами </a:t>
              </a:r>
            </a:p>
            <a:p>
              <a:pPr indent="273050"/>
              <a:r>
                <a:rPr lang="ru-RU" sz="1400" dirty="0" smtClean="0">
                  <a:solidFill>
                    <a:schemeClr val="bg1"/>
                  </a:solidFill>
                </a:rPr>
                <a:t>внутри государства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chemeClr val="bg1"/>
                  </a:solidFill>
                </a:rPr>
                <a:t>между нациями-</a:t>
              </a:r>
            </a:p>
            <a:p>
              <a:pPr indent="273050"/>
              <a:r>
                <a:rPr lang="ru-RU" sz="1400" dirty="0" smtClean="0">
                  <a:solidFill>
                    <a:schemeClr val="bg1"/>
                  </a:solidFill>
                </a:rPr>
                <a:t>государствами</a:t>
              </a:r>
            </a:p>
          </p:txBody>
        </p:sp>
      </p:grpSp>
      <p:cxnSp>
        <p:nvCxnSpPr>
          <p:cNvPr id="28" name="Скругленная соединительная линия 27"/>
          <p:cNvCxnSpPr>
            <a:stCxn id="2" idx="0"/>
            <a:endCxn id="9" idx="1"/>
          </p:cNvCxnSpPr>
          <p:nvPr/>
        </p:nvCxnSpPr>
        <p:spPr>
          <a:xfrm rot="5400000" flipH="1" flipV="1">
            <a:off x="4441321" y="1082706"/>
            <a:ext cx="1181574" cy="920214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" idx="1"/>
            <a:endCxn id="12" idx="3"/>
          </p:cNvCxnSpPr>
          <p:nvPr/>
        </p:nvCxnSpPr>
        <p:spPr>
          <a:xfrm rot="10800000" flipV="1">
            <a:off x="2707248" y="2487543"/>
            <a:ext cx="487899" cy="78106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stCxn id="22" idx="1"/>
            <a:endCxn id="2" idx="3"/>
          </p:cNvCxnSpPr>
          <p:nvPr/>
        </p:nvCxnSpPr>
        <p:spPr>
          <a:xfrm rot="10800000">
            <a:off x="5948857" y="2487543"/>
            <a:ext cx="501155" cy="109596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stCxn id="2" idx="2"/>
            <a:endCxn id="26" idx="3"/>
          </p:cNvCxnSpPr>
          <p:nvPr/>
        </p:nvCxnSpPr>
        <p:spPr>
          <a:xfrm rot="16200000" flipH="1">
            <a:off x="4493434" y="2920052"/>
            <a:ext cx="1324740" cy="1167607"/>
          </a:xfrm>
          <a:prstGeom prst="curvedConnector4">
            <a:avLst>
              <a:gd name="adj1" fmla="val 31994"/>
              <a:gd name="adj2" fmla="val 1375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869" y="338696"/>
            <a:ext cx="4114744" cy="738664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00A698"/>
                </a:solidFill>
              </a:rPr>
              <a:t>Чучхе</a:t>
            </a:r>
            <a:r>
              <a:rPr lang="ru-RU" sz="1400" dirty="0" smtClean="0">
                <a:solidFill>
                  <a:srgbClr val="00A698"/>
                </a:solidFill>
              </a:rPr>
              <a:t> </a:t>
            </a:r>
            <a:r>
              <a:rPr lang="ru-RU" sz="1400" dirty="0" smtClean="0"/>
              <a:t>– государственная идеология КНДР: построение идеального общества с опорой исключительно на внутренние ресурсы.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29941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2231306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8776" y="376238"/>
            <a:ext cx="84234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Тенденции развития межнациональных отношений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32" y="1178397"/>
            <a:ext cx="40274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Meiryo" pitchFamily="34" charset="-128"/>
              </a:rPr>
              <a:t>Интеграция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630422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765724" y="1178397"/>
            <a:ext cx="40195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latin typeface="+mj-lt"/>
                <a:ea typeface="Meiryo" pitchFamily="34" charset="-128"/>
              </a:rPr>
              <a:t>Д</a:t>
            </a:r>
            <a:r>
              <a:rPr lang="ru-RU" sz="1600" dirty="0" smtClean="0">
                <a:latin typeface="+mj-lt"/>
                <a:ea typeface="Meiryo" pitchFamily="34" charset="-128"/>
              </a:rPr>
              <a:t>ифференциация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3540464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Интеграция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объединение частей в целое; 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расширение сотрудничества стран и народов, углубление их взаимодействия.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32" y="3760184"/>
            <a:ext cx="4027481" cy="100984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noFill/>
                <a:latin typeface="+mj-lt"/>
                <a:ea typeface="Meiryo" pitchFamily="34" charset="-128"/>
              </a:rPr>
              <a:t>целое;</a:t>
            </a:r>
            <a:r>
              <a:rPr lang="ru-RU" sz="1400" dirty="0" smtClean="0">
                <a:latin typeface="+mj-lt"/>
                <a:ea typeface="Meiryo" pitchFamily="34" charset="-128"/>
              </a:rPr>
              <a:t> расширение сотрудничества стран и народов, углубление их взаимодействия.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5724" y="3544740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Дифференциация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разделение, расчленение развивающегося целого на части, ступени, уровни; ограничение связей с другими странами.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3756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530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Межгосударственные союзы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57399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7173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Деятельность ТНК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7740000" flipH="1">
            <a:off x="357398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3530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Международные культурные центры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7740000" flipH="1">
            <a:off x="357398" y="285534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172" y="2902257"/>
            <a:ext cx="36590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Взаимопроникновение культур, религий, ценностей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2" name="Половина рамки 21"/>
          <p:cNvSpPr/>
          <p:nvPr/>
        </p:nvSpPr>
        <p:spPr>
          <a:xfrm rot="7740000" flipH="1">
            <a:off x="4749924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19698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Самоизоляция страны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7740000" flipH="1">
            <a:off x="4743567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13341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Протекционизм в экономике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6" name="Половина рамки 25"/>
          <p:cNvSpPr/>
          <p:nvPr/>
        </p:nvSpPr>
        <p:spPr>
          <a:xfrm rot="7740000" flipH="1">
            <a:off x="4743566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19698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Национализм в политике и культуре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901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0" y="1609787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Национализм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0" y="2012015"/>
            <a:ext cx="5795360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идеология и политика, которая ставит интересы нации на первое </a:t>
            </a:r>
          </a:p>
          <a:p>
            <a:r>
              <a:rPr lang="ru-RU" sz="1400" dirty="0" smtClean="0">
                <a:ea typeface="Meiryo" pitchFamily="34" charset="-128"/>
              </a:rPr>
              <a:t>место, выше социальных, экономических и прочих.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150" y="2906685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Шовинизм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308913"/>
            <a:ext cx="5795360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проповедь </a:t>
            </a:r>
            <a:r>
              <a:rPr lang="ru-RU" sz="1400" dirty="0">
                <a:ea typeface="Meiryo" pitchFamily="34" charset="-128"/>
              </a:rPr>
              <a:t>национального превосходства с целью обоснования </a:t>
            </a:r>
            <a:endParaRPr lang="ru-RU" sz="1400" dirty="0" smtClean="0">
              <a:ea typeface="Meiryo" pitchFamily="34" charset="-128"/>
            </a:endParaRPr>
          </a:p>
          <a:p>
            <a:r>
              <a:rPr lang="ru-RU" sz="1400" dirty="0" smtClean="0">
                <a:ea typeface="Meiryo" pitchFamily="34" charset="-128"/>
              </a:rPr>
              <a:t>права </a:t>
            </a:r>
            <a:r>
              <a:rPr lang="ru-RU" sz="1400" dirty="0">
                <a:ea typeface="Meiryo" pitchFamily="34" charset="-128"/>
              </a:rPr>
              <a:t>на дискриминацию и угнетение других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3290230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uild="p"/>
      <p:bldP spid="7" grpId="0"/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869" y="4551489"/>
            <a:ext cx="6627428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Прялка Махатмы Ганди, символ ненасильственной борьбы за независимость Индии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61005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869" y="4551489"/>
            <a:ext cx="3232586" cy="276999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Геноцид племени </a:t>
            </a:r>
            <a:r>
              <a:rPr lang="ru-RU" sz="1200" dirty="0" err="1" smtClean="0"/>
              <a:t>тутси</a:t>
            </a:r>
            <a:r>
              <a:rPr lang="ru-RU" sz="1200" dirty="0" smtClean="0"/>
              <a:t> в Руанде, 1994 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94935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rot="5400000">
            <a:off x="2231306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8776" y="376238"/>
            <a:ext cx="84234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Тенденции развития межнациональных отношений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132" y="1178397"/>
            <a:ext cx="40274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Meiryo" pitchFamily="34" charset="-128"/>
              </a:rPr>
              <a:t>Интеграция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630422" y="93049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765724" y="1178397"/>
            <a:ext cx="40195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latin typeface="+mj-lt"/>
                <a:ea typeface="Meiryo" pitchFamily="34" charset="-128"/>
              </a:rPr>
              <a:t>Д</a:t>
            </a:r>
            <a:r>
              <a:rPr lang="ru-RU" sz="1600" dirty="0" smtClean="0">
                <a:latin typeface="+mj-lt"/>
                <a:ea typeface="Meiryo" pitchFamily="34" charset="-128"/>
              </a:rPr>
              <a:t>ифференциация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3540464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Интеграция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объединение частей в целое; 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расширение сотрудничества стран и народов, углубление их взаимодействия.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32" y="3760184"/>
            <a:ext cx="4027481" cy="100984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noFill/>
                <a:latin typeface="+mj-lt"/>
                <a:ea typeface="Meiryo" pitchFamily="34" charset="-128"/>
              </a:rPr>
              <a:t>целое;</a:t>
            </a:r>
            <a:r>
              <a:rPr lang="ru-RU" sz="1400" dirty="0" smtClean="0">
                <a:latin typeface="+mj-lt"/>
                <a:ea typeface="Meiryo" pitchFamily="34" charset="-128"/>
              </a:rPr>
              <a:t> расширение сотрудничества стран и народов, углубление их взаимодействия.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5724" y="3544740"/>
            <a:ext cx="4027481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Дифференциация — </a:t>
            </a:r>
            <a:r>
              <a:rPr lang="ru-RU" sz="1400" dirty="0" smtClean="0">
                <a:latin typeface="+mj-lt"/>
                <a:ea typeface="Meiryo" pitchFamily="34" charset="-128"/>
              </a:rPr>
              <a:t>разделение, расчленение развивающегося целого на части, ступени, уровни; ограничение связей с другими странами.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363756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530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Межгосударственные союзы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7740000" flipH="1">
            <a:off x="357399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7173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Деятельность ТНК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7740000" flipH="1">
            <a:off x="357398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3530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Международные культурные центры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7740000" flipH="1">
            <a:off x="357398" y="285534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172" y="2902257"/>
            <a:ext cx="365908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Взаимопроникновение культур, религий, ценностей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2" name="Половина рамки 21"/>
          <p:cNvSpPr/>
          <p:nvPr/>
        </p:nvSpPr>
        <p:spPr>
          <a:xfrm rot="7740000" flipH="1">
            <a:off x="4749924" y="158309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19698" y="163001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Самоизоляция страны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4" name="Половина рамки 23"/>
          <p:cNvSpPr/>
          <p:nvPr/>
        </p:nvSpPr>
        <p:spPr>
          <a:xfrm rot="7740000" flipH="1">
            <a:off x="4743567" y="2003937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13341" y="2050854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Протекционизм в экономике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6" name="Половина рамки 25"/>
          <p:cNvSpPr/>
          <p:nvPr/>
        </p:nvSpPr>
        <p:spPr>
          <a:xfrm rot="7740000" flipH="1">
            <a:off x="4743566" y="242406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19698" y="2470351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Национализм в политике и культуре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28" name="Половина рамки 27"/>
          <p:cNvSpPr/>
          <p:nvPr/>
        </p:nvSpPr>
        <p:spPr>
          <a:xfrm rot="7740000" flipH="1">
            <a:off x="4743566" y="2855340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13340" y="2902257"/>
            <a:ext cx="36590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Религиозный фанатизм и экстремизм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27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7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6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7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5039" y="2102069"/>
            <a:ext cx="3528848" cy="954107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A698"/>
                </a:solidFill>
                <a:latin typeface="+mj-lt"/>
              </a:rPr>
              <a:t>≈</a:t>
            </a:r>
            <a:r>
              <a:rPr lang="ru-RU" sz="2800" spc="-500" dirty="0" smtClean="0">
                <a:solidFill>
                  <a:srgbClr val="00A698"/>
                </a:solidFill>
                <a:latin typeface="+mj-lt"/>
              </a:rPr>
              <a:t> </a:t>
            </a:r>
            <a:r>
              <a:rPr lang="ru-RU" sz="2800" dirty="0" smtClean="0">
                <a:solidFill>
                  <a:srgbClr val="00A698"/>
                </a:solidFill>
                <a:latin typeface="+mj-lt"/>
              </a:rPr>
              <a:t>3 тысячи наций и народностей</a:t>
            </a:r>
            <a:endParaRPr lang="ru-RU" sz="28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27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519627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Межнациональный конфликт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87566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в</a:t>
            </a:r>
            <a:r>
              <a:rPr lang="ru-RU" sz="1400" dirty="0" smtClean="0">
                <a:ea typeface="Meiryo" pitchFamily="34" charset="-128"/>
              </a:rPr>
              <a:t>заимные претензии народов, наций друг к другу, открытое </a:t>
            </a:r>
          </a:p>
          <a:p>
            <a:r>
              <a:rPr lang="ru-RU" sz="1400" dirty="0" smtClean="0">
                <a:ea typeface="Meiryo" pitchFamily="34" charset="-128"/>
              </a:rPr>
              <a:t>их противостояние вплоть до вооружённых столкновений.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0174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15635"/>
          <a:stretch/>
        </p:blipFill>
        <p:spPr>
          <a:xfrm>
            <a:off x="3444044" y="1919684"/>
            <a:ext cx="2272863" cy="2102918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Причины межнациональных конфликтов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58775" y="1206553"/>
            <a:ext cx="2557463" cy="990109"/>
            <a:chOff x="358775" y="1206553"/>
            <a:chExt cx="2557463" cy="99010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58775" y="1206553"/>
              <a:ext cx="2557463" cy="990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548" y="1286108"/>
              <a:ext cx="2373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Исторические: проблемы прошлых взаимоотношений приводят к сохранению недоверия и вражды.</a:t>
              </a:r>
              <a:endParaRPr lang="ru-RU" sz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58775" y="3745624"/>
            <a:ext cx="2557463" cy="990109"/>
            <a:chOff x="358775" y="3745624"/>
            <a:chExt cx="2557463" cy="9901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58775" y="3745624"/>
              <a:ext cx="2557463" cy="990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0548" y="3825179"/>
              <a:ext cx="24656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Социально-экономические: неравенство в уровне жизни, различное представление в органах власти и т. п.</a:t>
              </a:r>
              <a:endParaRPr lang="ru-RU" sz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244713" y="1206553"/>
            <a:ext cx="2557463" cy="990109"/>
            <a:chOff x="6244713" y="1206553"/>
            <a:chExt cx="2557463" cy="9901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244713" y="1206553"/>
              <a:ext cx="2557463" cy="990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6486" y="1286108"/>
              <a:ext cx="2373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Культурно-языковые: недостаточные условия для развития языка и культуры этнических меньшинств.</a:t>
              </a:r>
              <a:endParaRPr lang="ru-RU" sz="1200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244713" y="3745624"/>
            <a:ext cx="2557463" cy="99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174121" y="3578957"/>
            <a:ext cx="698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00A698"/>
                </a:solidFill>
                <a:latin typeface="Book Antiqua" panose="02040602050305030304" pitchFamily="18" charset="0"/>
              </a:rPr>
              <a:t>?</a:t>
            </a:r>
            <a:endParaRPr lang="ru-RU" sz="8000" dirty="0">
              <a:solidFill>
                <a:srgbClr val="00A698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260209" y="1931277"/>
            <a:ext cx="275897" cy="1858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624846" y="1921443"/>
            <a:ext cx="275897" cy="1858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5624845" y="3839715"/>
            <a:ext cx="275897" cy="1858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260209" y="3838245"/>
            <a:ext cx="275897" cy="1858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41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5143" y="1795156"/>
            <a:ext cx="275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Межнациональные отношения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7" name="Скругленная соединительная линия 6"/>
          <p:cNvCxnSpPr>
            <a:stCxn id="6" idx="0"/>
            <a:endCxn id="9" idx="2"/>
          </p:cNvCxnSpPr>
          <p:nvPr/>
        </p:nvCxnSpPr>
        <p:spPr>
          <a:xfrm rot="5400000" flipH="1" flipV="1">
            <a:off x="4301130" y="1524288"/>
            <a:ext cx="541736" cy="1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Группа 78"/>
          <p:cNvGrpSpPr/>
          <p:nvPr/>
        </p:nvGrpSpPr>
        <p:grpSpPr>
          <a:xfrm>
            <a:off x="3566590" y="382523"/>
            <a:ext cx="2010817" cy="870897"/>
            <a:chOff x="3566590" y="435073"/>
            <a:chExt cx="2010817" cy="87089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566590" y="435073"/>
              <a:ext cx="2010817" cy="870897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5078" y="455021"/>
              <a:ext cx="1853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экономические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политические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культурные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иные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450010" y="382523"/>
            <a:ext cx="2010817" cy="870897"/>
            <a:chOff x="5492215" y="435072"/>
            <a:chExt cx="2010817" cy="87089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492215" y="435072"/>
              <a:ext cx="2010817" cy="870897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29103" y="455020"/>
              <a:ext cx="1937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стабильные</a:t>
              </a:r>
            </a:p>
            <a:p>
              <a:pPr indent="273050"/>
              <a:r>
                <a:rPr lang="ru-RU" sz="1200" dirty="0" smtClean="0">
                  <a:solidFill>
                    <a:schemeClr val="bg1"/>
                  </a:solidFill>
                </a:rPr>
                <a:t>(постоянные)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нестабильные</a:t>
              </a:r>
            </a:p>
            <a:p>
              <a:pPr indent="273050"/>
              <a:r>
                <a:rPr lang="ru-RU" sz="1200" dirty="0" smtClean="0">
                  <a:solidFill>
                    <a:schemeClr val="bg1"/>
                  </a:solidFill>
                </a:rPr>
                <a:t>(периодические)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88426" y="402471"/>
            <a:ext cx="2010818" cy="870897"/>
            <a:chOff x="688426" y="455021"/>
            <a:chExt cx="2010818" cy="87089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88426" y="455021"/>
              <a:ext cx="2010818" cy="870897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7389" y="639686"/>
              <a:ext cx="1833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равноправные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неравноправные</a:t>
              </a: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6450010" y="3048105"/>
            <a:ext cx="2010817" cy="590624"/>
            <a:chOff x="6450011" y="2080186"/>
            <a:chExt cx="2010817" cy="59062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450011" y="2080186"/>
              <a:ext cx="2010817" cy="590624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23788" y="2143001"/>
              <a:ext cx="1937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сотрудничество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соперничество</a:t>
              </a: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3566590" y="3044778"/>
            <a:ext cx="2011635" cy="593950"/>
            <a:chOff x="5193616" y="3525032"/>
            <a:chExt cx="2011635" cy="59395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193616" y="3525032"/>
              <a:ext cx="2011635" cy="593950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43063" y="3564932"/>
              <a:ext cx="171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между нациями-</a:t>
              </a:r>
            </a:p>
            <a:p>
              <a:pPr indent="273050"/>
              <a:r>
                <a:rPr lang="ru-RU" sz="1200" dirty="0" smtClean="0">
                  <a:solidFill>
                    <a:schemeClr val="bg1"/>
                  </a:solidFill>
                </a:rPr>
                <a:t>государствами</a:t>
              </a:r>
            </a:p>
          </p:txBody>
        </p:sp>
      </p:grpSp>
      <p:cxnSp>
        <p:nvCxnSpPr>
          <p:cNvPr id="24" name="Скругленная соединительная линия 23"/>
          <p:cNvCxnSpPr>
            <a:stCxn id="6" idx="0"/>
            <a:endCxn id="13" idx="2"/>
          </p:cNvCxnSpPr>
          <p:nvPr/>
        </p:nvCxnSpPr>
        <p:spPr>
          <a:xfrm rot="5400000" flipH="1" flipV="1">
            <a:off x="5732864" y="72602"/>
            <a:ext cx="561688" cy="2883420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9" idx="0"/>
            <a:endCxn id="6" idx="2"/>
          </p:cNvCxnSpPr>
          <p:nvPr/>
        </p:nvCxnSpPr>
        <p:spPr>
          <a:xfrm rot="16200000" flipV="1">
            <a:off x="5741178" y="1333863"/>
            <a:ext cx="545063" cy="2883421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6" idx="2"/>
            <a:endCxn id="22" idx="0"/>
          </p:cNvCxnSpPr>
          <p:nvPr/>
        </p:nvCxnSpPr>
        <p:spPr>
          <a:xfrm rot="16200000" flipH="1">
            <a:off x="4301335" y="2773705"/>
            <a:ext cx="541736" cy="410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кругленная соединительная линия 42"/>
          <p:cNvCxnSpPr>
            <a:stCxn id="6" idx="0"/>
            <a:endCxn id="15" idx="2"/>
          </p:cNvCxnSpPr>
          <p:nvPr/>
        </p:nvCxnSpPr>
        <p:spPr>
          <a:xfrm rot="16200000" flipV="1">
            <a:off x="2872023" y="95180"/>
            <a:ext cx="521788" cy="2878163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Группа 63"/>
          <p:cNvGrpSpPr/>
          <p:nvPr/>
        </p:nvGrpSpPr>
        <p:grpSpPr>
          <a:xfrm>
            <a:off x="682762" y="3046493"/>
            <a:ext cx="2011635" cy="592235"/>
            <a:chOff x="1454236" y="3525032"/>
            <a:chExt cx="2011635" cy="592235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1460308" y="3525032"/>
              <a:ext cx="2005563" cy="592235"/>
            </a:xfrm>
            <a:prstGeom prst="rect">
              <a:avLst/>
            </a:prstGeom>
            <a:solidFill>
              <a:srgbClr val="00A69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54236" y="3564932"/>
              <a:ext cx="1937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chemeClr val="bg1"/>
                  </a:solidFill>
                </a:rPr>
                <a:t>между этносами </a:t>
              </a:r>
            </a:p>
            <a:p>
              <a:pPr indent="273050"/>
              <a:r>
                <a:rPr lang="ru-RU" sz="1200" dirty="0" smtClean="0">
                  <a:solidFill>
                    <a:schemeClr val="bg1"/>
                  </a:solidFill>
                </a:rPr>
                <a:t>внутри государства</a:t>
              </a:r>
            </a:p>
          </p:txBody>
        </p:sp>
      </p:grpSp>
      <p:cxnSp>
        <p:nvCxnSpPr>
          <p:cNvPr id="61" name="Скругленная соединительная линия 60"/>
          <p:cNvCxnSpPr>
            <a:stCxn id="6" idx="2"/>
            <a:endCxn id="47" idx="0"/>
          </p:cNvCxnSpPr>
          <p:nvPr/>
        </p:nvCxnSpPr>
        <p:spPr>
          <a:xfrm rot="5400000">
            <a:off x="2860082" y="1334576"/>
            <a:ext cx="543451" cy="2880382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/>
          <p:cNvGrpSpPr/>
          <p:nvPr/>
        </p:nvGrpSpPr>
        <p:grpSpPr>
          <a:xfrm>
            <a:off x="685593" y="4080317"/>
            <a:ext cx="2012043" cy="715038"/>
            <a:chOff x="682354" y="4175028"/>
            <a:chExt cx="2012043" cy="715038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682762" y="4175028"/>
              <a:ext cx="2011635" cy="71503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2354" y="4215567"/>
              <a:ext cx="1720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/>
                <a:t>ассимиляция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/>
                <a:t>равноправие народов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3560652" y="4065293"/>
            <a:ext cx="2016755" cy="715038"/>
            <a:chOff x="677642" y="4175028"/>
            <a:chExt cx="2016755" cy="715038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82762" y="4175028"/>
              <a:ext cx="2011635" cy="71503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7642" y="4305966"/>
              <a:ext cx="1868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/>
                <a:t>интеграция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200" dirty="0" smtClean="0"/>
                <a:t>дифференциация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450010" y="4033701"/>
            <a:ext cx="2012043" cy="784784"/>
            <a:chOff x="6450010" y="4033701"/>
            <a:chExt cx="2012043" cy="784784"/>
          </a:xfrm>
        </p:grpSpPr>
        <p:grpSp>
          <p:nvGrpSpPr>
            <p:cNvPr id="90" name="Группа 89"/>
            <p:cNvGrpSpPr/>
            <p:nvPr/>
          </p:nvGrpSpPr>
          <p:grpSpPr>
            <a:xfrm>
              <a:off x="6450010" y="4033701"/>
              <a:ext cx="2012043" cy="715038"/>
              <a:chOff x="682354" y="4175028"/>
              <a:chExt cx="2012043" cy="715038"/>
            </a:xfrm>
          </p:grpSpPr>
          <p:sp>
            <p:nvSpPr>
              <p:cNvPr id="91" name="Прямоугольник 90"/>
              <p:cNvSpPr/>
              <p:nvPr/>
            </p:nvSpPr>
            <p:spPr>
              <a:xfrm>
                <a:off x="682762" y="4175028"/>
                <a:ext cx="2011635" cy="71503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82354" y="4215567"/>
                <a:ext cx="19370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/>
                  <a:t>Причины конфликтов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7142985" y="4233710"/>
              <a:ext cx="698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rgbClr val="00A698"/>
                  </a:solidFill>
                  <a:latin typeface="Book Antiqua" panose="02040602050305030304" pitchFamily="18" charset="0"/>
                </a:rPr>
                <a:t>?</a:t>
              </a:r>
              <a:endParaRPr lang="ru-RU" sz="3200" dirty="0">
                <a:solidFill>
                  <a:srgbClr val="00A698"/>
                </a:solidFill>
                <a:latin typeface="Book Antiqua" panose="02040602050305030304" pitchFamily="18" charset="0"/>
              </a:endParaRPr>
            </a:p>
          </p:txBody>
        </p:sp>
      </p:grpSp>
      <p:cxnSp>
        <p:nvCxnSpPr>
          <p:cNvPr id="96" name="Прямая со стрелкой 95"/>
          <p:cNvCxnSpPr>
            <a:stCxn id="47" idx="2"/>
            <a:endCxn id="77" idx="0"/>
          </p:cNvCxnSpPr>
          <p:nvPr/>
        </p:nvCxnSpPr>
        <p:spPr>
          <a:xfrm>
            <a:off x="1691616" y="3638728"/>
            <a:ext cx="203" cy="441589"/>
          </a:xfrm>
          <a:prstGeom prst="straightConnector1">
            <a:avLst/>
          </a:prstGeom>
          <a:ln w="9525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22" idx="2"/>
            <a:endCxn id="88" idx="0"/>
          </p:cNvCxnSpPr>
          <p:nvPr/>
        </p:nvCxnSpPr>
        <p:spPr>
          <a:xfrm flipH="1">
            <a:off x="4571590" y="3638728"/>
            <a:ext cx="818" cy="426565"/>
          </a:xfrm>
          <a:prstGeom prst="straightConnector1">
            <a:avLst/>
          </a:prstGeom>
          <a:ln w="9525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stCxn id="19" idx="2"/>
            <a:endCxn id="91" idx="0"/>
          </p:cNvCxnSpPr>
          <p:nvPr/>
        </p:nvCxnSpPr>
        <p:spPr>
          <a:xfrm>
            <a:off x="7455419" y="3638729"/>
            <a:ext cx="817" cy="394972"/>
          </a:xfrm>
          <a:prstGeom prst="straightConnector1">
            <a:avLst/>
          </a:prstGeom>
          <a:ln w="9525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721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9" y="2102069"/>
            <a:ext cx="3030375" cy="954107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A698"/>
                </a:solidFill>
                <a:latin typeface="+mj-lt"/>
              </a:rPr>
              <a:t>195 государств </a:t>
            </a:r>
          </a:p>
          <a:p>
            <a:pPr algn="ctr"/>
            <a:r>
              <a:rPr lang="ru-RU" sz="2800" dirty="0" smtClean="0">
                <a:solidFill>
                  <a:srgbClr val="00A698"/>
                </a:solidFill>
                <a:latin typeface="+mj-lt"/>
              </a:rPr>
              <a:t>(252 страны)</a:t>
            </a:r>
            <a:endParaRPr lang="ru-RU" sz="28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65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412278"/>
              <a:ext cx="25171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Большинство народов живёт в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многонацио-нальных</a:t>
              </a:r>
              <a:r>
                <a:rPr lang="ru-RU" sz="1400" dirty="0" smtClean="0">
                  <a:solidFill>
                    <a:schemeClr val="bg1"/>
                  </a:solidFill>
                </a:rPr>
                <a:t> государствах.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58773" y="376238"/>
            <a:ext cx="5473703" cy="2809594"/>
            <a:chOff x="358773" y="376238"/>
            <a:chExt cx="5473703" cy="280959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4704" y="1163275"/>
              <a:ext cx="511777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э</a:t>
              </a:r>
              <a:r>
                <a:rPr lang="ru-RU" sz="1400" dirty="0" smtClean="0">
                  <a:ea typeface="Meiryo" pitchFamily="34" charset="-128"/>
                </a:rPr>
                <a:t>тнически однородные – 9 %;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8773" y="376238"/>
              <a:ext cx="547370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Государства мира по национальному составу: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8" name="Половина рамки 7"/>
            <p:cNvSpPr/>
            <p:nvPr/>
          </p:nvSpPr>
          <p:spPr>
            <a:xfrm rot="7740000" flipH="1">
              <a:off x="343227" y="1125600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8876" y="1550203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90 % населения – ≈19 %;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0" name="Половина рамки 9"/>
            <p:cNvSpPr/>
            <p:nvPr/>
          </p:nvSpPr>
          <p:spPr>
            <a:xfrm rot="7740000" flipH="1">
              <a:off x="357399" y="1512528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24801" y="2152574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от 75 до 89 % населения – </a:t>
              </a:r>
              <a:r>
                <a:rPr lang="ru-RU" sz="1400" dirty="0">
                  <a:ea typeface="Meiryo" pitchFamily="34" charset="-128"/>
                </a:rPr>
                <a:t>≈19 %;</a:t>
              </a:r>
            </a:p>
          </p:txBody>
        </p:sp>
        <p:sp>
          <p:nvSpPr>
            <p:cNvPr id="14" name="Половина рамки 13"/>
            <p:cNvSpPr/>
            <p:nvPr/>
          </p:nvSpPr>
          <p:spPr>
            <a:xfrm rot="7740000" flipH="1">
              <a:off x="353324" y="2114899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14704" y="2754945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от 50 до 74 % населения – 23,5 %.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7" name="Половина рамки 16"/>
            <p:cNvSpPr/>
            <p:nvPr/>
          </p:nvSpPr>
          <p:spPr>
            <a:xfrm rot="7740000" flipH="1">
              <a:off x="343227" y="2717270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626831" y="1504036"/>
            <a:ext cx="251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Благополучие, а зачастую и жизнь людей зависят от их толерантности к представителям иных этнических общностей.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05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Толерантность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терпимость к иным, отличающимся от собственных, взглядам, обычаям, образу жизни.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412278"/>
            <a:ext cx="2517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Большинство народов живёт в </a:t>
            </a:r>
            <a:r>
              <a:rPr lang="ru-RU" sz="1400" dirty="0" err="1" smtClean="0">
                <a:solidFill>
                  <a:schemeClr val="bg1"/>
                </a:solidFill>
              </a:rPr>
              <a:t>многонацио-нальных</a:t>
            </a:r>
            <a:r>
              <a:rPr lang="ru-RU" sz="1400" dirty="0" smtClean="0">
                <a:solidFill>
                  <a:schemeClr val="bg1"/>
                </a:solidFill>
              </a:rPr>
              <a:t> государствах.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rot="5400000">
            <a:off x="1514913" y="4145067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3647" y="3590806"/>
            <a:ext cx="54737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политика государства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6831" y="1504036"/>
            <a:ext cx="251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Благополучие, а зачастую и жизнь людей зависят от их толерантности к представителям иных этнических общностей.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3647" y="4392965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 smtClean="0">
                <a:ea typeface="Meiryo" pitchFamily="34" charset="-128"/>
              </a:rPr>
              <a:t>подавление национальных меньшинств</a:t>
            </a:r>
            <a:endParaRPr lang="ru-RU" sz="1400" dirty="0">
              <a:ea typeface="Meiryo" pitchFamily="34" charset="-128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>
            <a:off x="4446971" y="4145067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295705" y="4392965"/>
            <a:ext cx="2552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 smtClean="0">
                <a:ea typeface="Meiryo" pitchFamily="34" charset="-128"/>
              </a:rPr>
              <a:t>равноправие наций и народностей</a:t>
            </a:r>
            <a:endParaRPr lang="ru-RU" sz="1400" dirty="0">
              <a:ea typeface="Meiryo" pitchFamily="34" charset="-128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58773" y="376238"/>
            <a:ext cx="5473703" cy="2809594"/>
            <a:chOff x="358773" y="376238"/>
            <a:chExt cx="5473703" cy="280959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4704" y="1163275"/>
              <a:ext cx="511777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э</a:t>
              </a:r>
              <a:r>
                <a:rPr lang="ru-RU" sz="1400" dirty="0" smtClean="0">
                  <a:ea typeface="Meiryo" pitchFamily="34" charset="-128"/>
                </a:rPr>
                <a:t>тнически однородные – 9 %;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773" y="376238"/>
              <a:ext cx="547370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Государства мира по национальному составу: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28" name="Половина рамки 27"/>
            <p:cNvSpPr/>
            <p:nvPr/>
          </p:nvSpPr>
          <p:spPr>
            <a:xfrm rot="7740000" flipH="1">
              <a:off x="343227" y="1125600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28876" y="1550203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90 % населения – ≈19 %;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30" name="Половина рамки 29"/>
            <p:cNvSpPr/>
            <p:nvPr/>
          </p:nvSpPr>
          <p:spPr>
            <a:xfrm rot="7740000" flipH="1">
              <a:off x="357399" y="1512528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24801" y="2152574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от 75 до 89 % населения – </a:t>
              </a:r>
              <a:r>
                <a:rPr lang="ru-RU" sz="1400" dirty="0">
                  <a:ea typeface="Meiryo" pitchFamily="34" charset="-128"/>
                </a:rPr>
                <a:t>≈19 %;</a:t>
              </a:r>
            </a:p>
          </p:txBody>
        </p:sp>
        <p:sp>
          <p:nvSpPr>
            <p:cNvPr id="32" name="Половина рамки 31"/>
            <p:cNvSpPr/>
            <p:nvPr/>
          </p:nvSpPr>
          <p:spPr>
            <a:xfrm rot="7740000" flipH="1">
              <a:off x="353324" y="2114899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14704" y="2754945"/>
              <a:ext cx="51035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основная этническая общность составляет от 50 до 74 % населения – 23,5 %.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34" name="Половина рамки 33"/>
            <p:cNvSpPr/>
            <p:nvPr/>
          </p:nvSpPr>
          <p:spPr>
            <a:xfrm rot="7740000" flipH="1">
              <a:off x="343227" y="2717270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52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151" y="1515211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Нация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151" y="1917439"/>
            <a:ext cx="6173732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исторически </a:t>
            </a:r>
            <a:r>
              <a:rPr lang="ru-RU" sz="1400" dirty="0">
                <a:ea typeface="Meiryo" pitchFamily="34" charset="-128"/>
              </a:rPr>
              <a:t>сложившаяся устойчивая общность людей, возникшая на базе общности языка, территории, экономической жизни и психического склада, проявляющегося в общности культуры.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151" y="2949870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Гражданская нация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151" y="3352098"/>
            <a:ext cx="6173732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совокупность всех граждан государства, независимо от их этнической принадлежности.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15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6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885</TotalTime>
  <Words>794</Words>
  <Application>Microsoft Office PowerPoint</Application>
  <PresentationFormat>Экран (16:9)</PresentationFormat>
  <Paragraphs>179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Roboto Slab</vt:lpstr>
      <vt:lpstr>Meiryo</vt:lpstr>
      <vt:lpstr>Open Sans</vt:lpstr>
      <vt:lpstr>Wingdings</vt:lpstr>
      <vt:lpstr>Calibri</vt:lpstr>
      <vt:lpstr>Book Antiqua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30</cp:revision>
  <dcterms:created xsi:type="dcterms:W3CDTF">2016-09-24T20:39:00Z</dcterms:created>
  <dcterms:modified xsi:type="dcterms:W3CDTF">2016-09-30T12:03:02Z</dcterms:modified>
</cp:coreProperties>
</file>