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46"/>
  </p:notesMasterIdLst>
  <p:sldIdLst>
    <p:sldId id="284" r:id="rId3"/>
    <p:sldId id="291" r:id="rId4"/>
    <p:sldId id="292" r:id="rId5"/>
    <p:sldId id="286" r:id="rId6"/>
    <p:sldId id="290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11" r:id="rId19"/>
    <p:sldId id="306" r:id="rId20"/>
    <p:sldId id="305" r:id="rId21"/>
    <p:sldId id="309" r:id="rId22"/>
    <p:sldId id="310" r:id="rId23"/>
    <p:sldId id="287" r:id="rId24"/>
    <p:sldId id="333" r:id="rId25"/>
    <p:sldId id="334" r:id="rId26"/>
    <p:sldId id="335" r:id="rId27"/>
    <p:sldId id="313" r:id="rId28"/>
    <p:sldId id="315" r:id="rId29"/>
    <p:sldId id="314" r:id="rId30"/>
    <p:sldId id="316" r:id="rId31"/>
    <p:sldId id="293" r:id="rId32"/>
    <p:sldId id="319" r:id="rId33"/>
    <p:sldId id="320" r:id="rId34"/>
    <p:sldId id="321" r:id="rId35"/>
    <p:sldId id="322" r:id="rId36"/>
    <p:sldId id="323" r:id="rId37"/>
    <p:sldId id="324" r:id="rId38"/>
    <p:sldId id="317" r:id="rId39"/>
    <p:sldId id="327" r:id="rId40"/>
    <p:sldId id="326" r:id="rId41"/>
    <p:sldId id="328" r:id="rId42"/>
    <p:sldId id="329" r:id="rId43"/>
    <p:sldId id="331" r:id="rId44"/>
    <p:sldId id="332" r:id="rId45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47"/>
      <p:bold r:id="rId48"/>
      <p:italic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</p:embeddedFont>
    <p:embeddedFont>
      <p:font typeface="Roboto Slab" pitchFamily="2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362" autoAdjust="0"/>
  </p:normalViewPr>
  <p:slideViewPr>
    <p:cSldViewPr snapToGrid="0" showGuides="1">
      <p:cViewPr varScale="1">
        <p:scale>
          <a:sx n="95" d="100"/>
          <a:sy n="95" d="100"/>
        </p:scale>
        <p:origin x="90" y="84"/>
      </p:cViewPr>
      <p:guideLst>
        <p:guide orient="horz" pos="237"/>
        <p:guide pos="5534"/>
        <p:guide orient="horz" pos="3003"/>
        <p:guide pos="2971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3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03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25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3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7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66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93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75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73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876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32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62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13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77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49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22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8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2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81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52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26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61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82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54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69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534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37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63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18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12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57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4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4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1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91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87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1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7088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1229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303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98981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4216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2969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3466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062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7636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661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278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29.09.2016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2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5.jpg"/><Relationship Id="rId9" Type="http://schemas.openxmlformats.org/officeDocument/2006/relationships/image" Target="../media/image3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/>
          <a:stretch/>
        </p:blipFill>
        <p:spPr>
          <a:xfrm>
            <a:off x="4953686" y="1491750"/>
            <a:ext cx="3809313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344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Признаки этноса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8000" r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54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03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9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857" y="4562236"/>
            <a:ext cx="5970909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Давид Бен-</a:t>
            </a:r>
            <a:r>
              <a:rPr lang="ru-RU" sz="1200" dirty="0" err="1" smtClean="0"/>
              <a:t>Гурион</a:t>
            </a:r>
            <a:r>
              <a:rPr lang="ru-RU" sz="1200" dirty="0" smtClean="0"/>
              <a:t> зачитывает Декларацию о независимости Израиля, 1948 г.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4984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57" y="4562236"/>
            <a:ext cx="1017961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Тель-Авив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45865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858" y="4562236"/>
            <a:ext cx="3956369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Кибуц, сельскохозяйственная коммуна в Израиле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11518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85" y="310418"/>
            <a:ext cx="3401564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+mj-lt"/>
              </a:rPr>
              <a:t>8 апреля – Всемирный день цыган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5446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58" y="4562236"/>
            <a:ext cx="2271407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Национальный флаг цыган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61610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89" y="376238"/>
            <a:ext cx="4946020" cy="4396463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61979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3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9"/>
          <a:stretch/>
        </p:blipFill>
        <p:spPr>
          <a:xfrm>
            <a:off x="4569795" y="0"/>
            <a:ext cx="2252827" cy="12535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12255" r="1606" b="12595"/>
          <a:stretch/>
        </p:blipFill>
        <p:spPr>
          <a:xfrm>
            <a:off x="6825822" y="2568271"/>
            <a:ext cx="2318178" cy="12978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4"/>
          <a:stretch/>
        </p:blipFill>
        <p:spPr>
          <a:xfrm>
            <a:off x="-14321" y="3863670"/>
            <a:ext cx="2270905" cy="1279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4"/>
          <a:stretch/>
        </p:blipFill>
        <p:spPr>
          <a:xfrm>
            <a:off x="2252946" y="3863975"/>
            <a:ext cx="2331259" cy="12795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0"/>
          <a:stretch/>
        </p:blipFill>
        <p:spPr>
          <a:xfrm>
            <a:off x="4581980" y="3863670"/>
            <a:ext cx="2246920" cy="12798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3"/>
          <a:stretch/>
        </p:blipFill>
        <p:spPr>
          <a:xfrm>
            <a:off x="6825821" y="3866102"/>
            <a:ext cx="2318494" cy="1277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1" b="7975"/>
          <a:stretch/>
        </p:blipFill>
        <p:spPr>
          <a:xfrm>
            <a:off x="-13920" y="-1"/>
            <a:ext cx="2271346" cy="1266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 b="16805"/>
          <a:stretch/>
        </p:blipFill>
        <p:spPr>
          <a:xfrm>
            <a:off x="2255771" y="-9525"/>
            <a:ext cx="2315827" cy="12718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-12217" y="1264414"/>
            <a:ext cx="2272028" cy="1311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4"/>
          <a:stretch/>
        </p:blipFill>
        <p:spPr>
          <a:xfrm>
            <a:off x="2254250" y="1257300"/>
            <a:ext cx="2318831" cy="1318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4"/>
          <a:stretch/>
        </p:blipFill>
        <p:spPr>
          <a:xfrm>
            <a:off x="4570696" y="1254787"/>
            <a:ext cx="2258727" cy="1316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5"/>
          <a:stretch/>
        </p:blipFill>
        <p:spPr>
          <a:xfrm>
            <a:off x="6822219" y="0"/>
            <a:ext cx="2321781" cy="1254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8"/>
          <a:stretch/>
        </p:blipFill>
        <p:spPr>
          <a:xfrm>
            <a:off x="6828047" y="1250316"/>
            <a:ext cx="2315953" cy="1317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0" y="2574766"/>
            <a:ext cx="2270091" cy="12889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7"/>
          <a:stretch/>
        </p:blipFill>
        <p:spPr>
          <a:xfrm>
            <a:off x="2254216" y="2574788"/>
            <a:ext cx="2320862" cy="12888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12840"/>
          <a:stretch/>
        </p:blipFill>
        <p:spPr>
          <a:xfrm>
            <a:off x="4571999" y="2571750"/>
            <a:ext cx="2258171" cy="12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58" y="4562236"/>
            <a:ext cx="2898131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Евграф Сорокин. Испанские цыгане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7554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6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011357"/>
            <a:ext cx="403383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Диаспора </a:t>
            </a:r>
          </a:p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( от  греч.</a:t>
            </a:r>
            <a:r>
              <a:rPr lang="el-GR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 </a:t>
            </a:r>
            <a:r>
              <a:rPr lang="el-GR" sz="1600" dirty="0">
                <a:solidFill>
                  <a:srgbClr val="00A698"/>
                </a:solidFill>
                <a:latin typeface="+mj-lt"/>
                <a:ea typeface="Meiryo" pitchFamily="34" charset="-128"/>
              </a:rPr>
              <a:t>διασπορά</a:t>
            </a:r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 – рассеяние) — </a:t>
            </a:r>
            <a:endParaRPr lang="ru-RU" sz="16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721805"/>
            <a:ext cx="5992278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религиозная или этническая группа, живущая в новых для себя </a:t>
            </a:r>
          </a:p>
          <a:p>
            <a:r>
              <a:rPr lang="ru-RU" sz="1400" dirty="0" smtClean="0">
                <a:ea typeface="Meiryo" pitchFamily="34" charset="-128"/>
              </a:rPr>
              <a:t>местах на положении национально-культурного меньшинства, </a:t>
            </a:r>
          </a:p>
          <a:p>
            <a:r>
              <a:rPr lang="ru-RU" sz="1400" dirty="0" smtClean="0">
                <a:ea typeface="Meiryo" pitchFamily="34" charset="-128"/>
              </a:rPr>
              <a:t>землячества.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59" y="4562236"/>
            <a:ext cx="2113442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Русская диаспора в США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64991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58" y="4562236"/>
            <a:ext cx="2430941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Русская диаспора в Германии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91591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58" y="4562236"/>
            <a:ext cx="2519842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Русская диаспора в Австралии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914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303692"/>
              <a:ext cx="2517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Единство языка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832" y="1384304"/>
            <a:ext cx="25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Язык – основа духовной культуры.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832" y="2125283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Слова – не просто названия предметов и явлений, это отражение картины мира того или иного народа.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5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3030" y="4346516"/>
            <a:ext cx="168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Синее море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030" y="797440"/>
            <a:ext cx="168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Голубое небо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9727" y="4346516"/>
            <a:ext cx="168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1600" dirty="0" smtClean="0">
                <a:solidFill>
                  <a:schemeClr val="bg1"/>
                </a:solidFill>
              </a:rPr>
              <a:t>Blue sea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9727" y="797440"/>
            <a:ext cx="168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1600" dirty="0" smtClean="0">
                <a:solidFill>
                  <a:schemeClr val="bg1"/>
                </a:solidFill>
              </a:rPr>
              <a:t>Blue sky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379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r="12247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Единство языка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832" y="1384304"/>
            <a:ext cx="25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Язык – основа духовной культуры.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832" y="2125283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Слова – не просто названия предметов и явлений, это отражение картины мира того или иного народа.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030" y="472969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Сильный дождь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63030" y="4241873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a-Latn" sz="1600" dirty="0" smtClean="0"/>
              <a:t>Hard rain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22557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Единство языка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832" y="1384304"/>
            <a:ext cx="25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Язык – основа духовной культуры.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832" y="2125283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Слова – не просто названия предметов и явлений, это отражение картины мира того или иного народа.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582" y="303692"/>
            <a:ext cx="555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</a:rPr>
              <a:t>В языке отражаются особенности мышления </a:t>
            </a:r>
          </a:p>
          <a:p>
            <a:r>
              <a:rPr lang="ru-RU" sz="1800" dirty="0" smtClean="0">
                <a:solidFill>
                  <a:srgbClr val="00A698"/>
                </a:solidFill>
              </a:rPr>
              <a:t>народа.</a:t>
            </a:r>
            <a:endParaRPr lang="ru-RU" sz="1800" dirty="0">
              <a:solidFill>
                <a:srgbClr val="00A698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399871" y="1145282"/>
            <a:ext cx="2415333" cy="2922793"/>
            <a:chOff x="399871" y="1145282"/>
            <a:chExt cx="2415333" cy="292279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02"/>
            <a:stretch/>
          </p:blipFill>
          <p:spPr>
            <a:xfrm>
              <a:off x="399871" y="1145282"/>
              <a:ext cx="2415333" cy="24712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9871" y="3729521"/>
              <a:ext cx="24153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+mj-lt"/>
                </a:rPr>
                <a:t>Гость</a:t>
              </a:r>
              <a:endParaRPr lang="ru-RU" sz="1600" dirty="0">
                <a:latin typeface="+mj-lt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356812" y="1145282"/>
            <a:ext cx="2475663" cy="2922793"/>
            <a:chOff x="3356812" y="1145282"/>
            <a:chExt cx="2475663" cy="292279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489" r="22975" b="1640"/>
            <a:stretch/>
          </p:blipFill>
          <p:spPr>
            <a:xfrm>
              <a:off x="3356812" y="1145282"/>
              <a:ext cx="2475663" cy="247122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6812" y="3729521"/>
              <a:ext cx="24756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+mj-lt"/>
                </a:rPr>
                <a:t>Прелесть</a:t>
              </a:r>
              <a:endParaRPr lang="ru-RU" sz="1600" dirty="0"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9871" y="4428709"/>
            <a:ext cx="241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Купец, иностранец</a:t>
            </a:r>
            <a:endParaRPr lang="ru-RU" sz="1600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6811" y="4428709"/>
            <a:ext cx="247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Обман, самообман</a:t>
            </a:r>
            <a:endParaRPr lang="ru-RU" sz="1600" dirty="0">
              <a:latin typeface="+mj-lt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5400000">
            <a:off x="1458109" y="4265286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4446176" y="4265286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07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Единство языка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6832" y="1384304"/>
            <a:ext cx="25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Язык – основа </a:t>
            </a:r>
            <a:r>
              <a:rPr lang="ru-RU" sz="1200" smtClean="0">
                <a:solidFill>
                  <a:schemeClr val="bg1"/>
                </a:solidFill>
              </a:rPr>
              <a:t>духовной культуры.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832" y="2125283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Слова – не просто названия предметов и явлений, это отражение картины мира того или иного народа.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582" y="303692"/>
            <a:ext cx="5555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00A698"/>
                </a:solidFill>
              </a:rPr>
              <a:t>В языке отражаются особенности мышления </a:t>
            </a:r>
          </a:p>
          <a:p>
            <a:r>
              <a:rPr lang="ru-RU" sz="1800" dirty="0" smtClean="0">
                <a:solidFill>
                  <a:srgbClr val="00A698"/>
                </a:solidFill>
              </a:rPr>
              <a:t>народа.</a:t>
            </a:r>
            <a:endParaRPr lang="ru-RU" sz="1800" dirty="0">
              <a:solidFill>
                <a:srgbClr val="00A69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7744" y="1504029"/>
            <a:ext cx="1101823" cy="34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Мышка</a:t>
            </a:r>
            <a:endParaRPr lang="ru-RU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6831" y="3235594"/>
            <a:ext cx="2517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Язык не является </a:t>
            </a:r>
            <a:r>
              <a:rPr lang="ru-RU" sz="1200" dirty="0" err="1" smtClean="0">
                <a:solidFill>
                  <a:schemeClr val="bg1"/>
                </a:solidFill>
              </a:rPr>
              <a:t>универ</a:t>
            </a:r>
            <a:r>
              <a:rPr lang="ru-RU" sz="1200" dirty="0" smtClean="0">
                <a:solidFill>
                  <a:schemeClr val="bg1"/>
                </a:solidFill>
              </a:rPr>
              <a:t>-сальным признаком этноса.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4" y="2305101"/>
            <a:ext cx="5691992" cy="2845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9" y="1328257"/>
            <a:ext cx="2760545" cy="23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0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Этнос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57421"/>
            <a:ext cx="6281433" cy="646331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исторически сложившаяся на определённой территории общность </a:t>
            </a:r>
          </a:p>
          <a:p>
            <a:r>
              <a:rPr lang="ru-RU" sz="1400" dirty="0" smtClean="0">
                <a:ea typeface="Meiryo" pitchFamily="34" charset="-128"/>
              </a:rPr>
              <a:t>людей, для которой характерны единство происхождения, культуры, </a:t>
            </a:r>
          </a:p>
          <a:p>
            <a:r>
              <a:rPr lang="ru-RU" sz="1400" dirty="0" smtClean="0">
                <a:ea typeface="Meiryo" pitchFamily="34" charset="-128"/>
              </a:rPr>
              <a:t>языка, а также осознание своего единства. 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556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22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8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4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6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95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89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030" y="1068866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Французский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63030" y="1734974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Бретонский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63030" y="2401082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Гасконский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63030" y="3067190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Провансальский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63030" y="3733298"/>
            <a:ext cx="1859622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Немецкий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1161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Национальный характер, национальный менталитет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2" y="2125283"/>
            <a:ext cx="2517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Включает в себя </a:t>
            </a:r>
            <a:r>
              <a:rPr lang="ru-RU" sz="1200" dirty="0" err="1" smtClean="0">
                <a:solidFill>
                  <a:schemeClr val="bg1"/>
                </a:solidFill>
              </a:rPr>
              <a:t>господст-вующие</a:t>
            </a:r>
            <a:r>
              <a:rPr lang="ru-RU" sz="1200" dirty="0" smtClean="0">
                <a:solidFill>
                  <a:schemeClr val="bg1"/>
                </a:solidFill>
              </a:rPr>
              <a:t> в той или иной этнической общности ценности, нормы, образцы поведения.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4715" y="1095337"/>
            <a:ext cx="1699947" cy="3370305"/>
            <a:chOff x="404715" y="861880"/>
            <a:chExt cx="1699947" cy="337030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15" y="861880"/>
              <a:ext cx="1699947" cy="269002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68331" y="3708965"/>
              <a:ext cx="1372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Немцы пунктуальны.</a:t>
              </a:r>
              <a:endParaRPr lang="ru-RU" sz="14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268621" y="1020655"/>
            <a:ext cx="1699947" cy="3444987"/>
            <a:chOff x="2268621" y="787198"/>
            <a:chExt cx="1699947" cy="344498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621" y="787198"/>
              <a:ext cx="1699947" cy="269002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569774" y="3708965"/>
              <a:ext cx="11020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Французы галантны.</a:t>
              </a:r>
              <a:endParaRPr lang="ru-RU" sz="14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132528" y="1020655"/>
            <a:ext cx="1699947" cy="3444987"/>
            <a:chOff x="4132528" y="787198"/>
            <a:chExt cx="1699947" cy="344498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528" y="787198"/>
              <a:ext cx="1699947" cy="269002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418196" y="3708965"/>
              <a:ext cx="11286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Англичане  чопорны.</a:t>
              </a:r>
              <a:endParaRPr lang="ru-RU" sz="14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6582" y="303692"/>
            <a:ext cx="555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0A698"/>
                </a:solidFill>
              </a:rPr>
              <a:t>Этнические стереотипы</a:t>
            </a:r>
            <a:endParaRPr lang="ru-RU" sz="1800" dirty="0">
              <a:solidFill>
                <a:srgbClr val="00A6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67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2155193"/>
            <a:ext cx="403383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Менталитет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2557421"/>
            <a:ext cx="5473699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 smtClean="0">
                <a:ea typeface="Meiryo" pitchFamily="34" charset="-128"/>
              </a:rPr>
              <a:t>способ </a:t>
            </a:r>
            <a:r>
              <a:rPr lang="ru-RU" sz="1400" dirty="0">
                <a:ea typeface="Meiryo" pitchFamily="34" charset="-128"/>
              </a:rPr>
              <a:t>мышления, склад ума, мировосприятия; умонастроение народа, общественной группы,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608350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Национальный характер, национальный менталитет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2" y="2125283"/>
            <a:ext cx="2517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Включает в себя </a:t>
            </a:r>
            <a:r>
              <a:rPr lang="ru-RU" sz="1200" dirty="0" err="1" smtClean="0">
                <a:solidFill>
                  <a:schemeClr val="bg1"/>
                </a:solidFill>
              </a:rPr>
              <a:t>господст-вующие</a:t>
            </a:r>
            <a:r>
              <a:rPr lang="ru-RU" sz="1200" dirty="0" smtClean="0">
                <a:solidFill>
                  <a:schemeClr val="bg1"/>
                </a:solidFill>
              </a:rPr>
              <a:t> в той или иной этнической общности ценности, нормы, образцы поведения.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r="8191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227763" y="0"/>
            <a:ext cx="2916237" cy="5143500"/>
            <a:chOff x="6227763" y="0"/>
            <a:chExt cx="2916237" cy="51435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26831" y="303692"/>
              <a:ext cx="25171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Общность территории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2" t="573" r="2393" b="630"/>
          <a:stretch/>
        </p:blipFill>
        <p:spPr>
          <a:xfrm>
            <a:off x="-1" y="0"/>
            <a:ext cx="6227763" cy="51435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412954" y="0"/>
            <a:ext cx="4042079" cy="3778496"/>
            <a:chOff x="1412954" y="0"/>
            <a:chExt cx="4042079" cy="377849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rgbClr val="00A69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2" b="71383" l="33483" r="86180"/>
                      </a14:imgEffect>
                      <a14:imgEffect>
                        <a14:artisticPencil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1" t="641" r="12729" b="27069"/>
            <a:stretch/>
          </p:blipFill>
          <p:spPr>
            <a:xfrm>
              <a:off x="1412954" y="0"/>
              <a:ext cx="4042079" cy="37784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681985" y="1388286"/>
              <a:ext cx="18954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prstClr val="black"/>
                  </a:solidFill>
                  <a:latin typeface="+mj-lt"/>
                </a:rPr>
                <a:t>Древнерусская народность</a:t>
              </a:r>
              <a:endParaRPr lang="ru-RU" sz="1600" dirty="0">
                <a:solidFill>
                  <a:prstClr val="black"/>
                </a:solidFill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26832" y="1498311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Создаёт необходимые предпосылки для языкового, культурного и хозяйственного единства.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6831" y="2600485"/>
            <a:ext cx="251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Когда этническая общность сформировалась, признак утрачивает ведущее значение.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303692"/>
            <a:ext cx="2517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Этническое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самосознание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6832" y="2125283"/>
            <a:ext cx="2517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Александр Пушкин – русский поэт, он был воспитан в русской культуре и считал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себя русским.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/>
          <a:stretch/>
        </p:blipFill>
        <p:spPr>
          <a:xfrm>
            <a:off x="0" y="0"/>
            <a:ext cx="6240026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859" y="4562236"/>
            <a:ext cx="2476890" cy="27699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Александр Сергеевич Пушкин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58655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35151" y="1199698"/>
            <a:ext cx="569580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Этническое самосознание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35151" y="1601926"/>
            <a:ext cx="6281433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представление народом собственной сущности, своего положения в системе взаимодействий с другими народами, своей роли в истории человечества, в том </a:t>
            </a:r>
            <a:r>
              <a:rPr lang="ru-RU" sz="1400" dirty="0" smtClean="0">
                <a:ea typeface="Meiryo" pitchFamily="34" charset="-128"/>
              </a:rPr>
              <a:t>числе </a:t>
            </a:r>
            <a:r>
              <a:rPr lang="ru-RU" sz="1400" dirty="0">
                <a:ea typeface="Meiryo" pitchFamily="34" charset="-128"/>
              </a:rPr>
              <a:t>осознание своего права на свободное независимое существование.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5150" y="2965139"/>
            <a:ext cx="569580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Этническое самосознание личности —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3367367"/>
            <a:ext cx="6281433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осознание человеком его принадлежности к </a:t>
            </a:r>
            <a:r>
              <a:rPr lang="ru-RU" sz="1400" dirty="0" smtClean="0">
                <a:ea typeface="Meiryo" pitchFamily="34" charset="-128"/>
              </a:rPr>
              <a:t>определённой </a:t>
            </a:r>
            <a:r>
              <a:rPr lang="ru-RU" sz="1400" dirty="0">
                <a:ea typeface="Meiryo" pitchFamily="34" charset="-128"/>
              </a:rPr>
              <a:t>этнической общности.</a:t>
            </a:r>
          </a:p>
        </p:txBody>
      </p:sp>
    </p:spTree>
    <p:extLst>
      <p:ext uri="{BB962C8B-B14F-4D97-AF65-F5344CB8AC3E}">
        <p14:creationId xmlns:p14="http://schemas.microsoft.com/office/powerpoint/2010/main" val="3927985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5542" y="1713406"/>
            <a:ext cx="3558782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Этническое самосознание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6931" y="1713406"/>
            <a:ext cx="3858293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Национальное самосознание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2362236" y="233374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716767" y="233374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25542" y="2646307"/>
            <a:ext cx="3558782" cy="21544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С</a:t>
            </a:r>
            <a:r>
              <a:rPr lang="ru-RU" sz="1400" dirty="0" smtClean="0">
                <a:ea typeface="Meiryo" pitchFamily="34" charset="-128"/>
              </a:rPr>
              <a:t>вязано с происхождением человека.</a:t>
            </a:r>
            <a:endParaRPr lang="ru-RU" sz="1400" dirty="0"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26931" y="2646307"/>
            <a:ext cx="3858293" cy="430887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ea typeface="Meiryo" pitchFamily="34" charset="-128"/>
              </a:rPr>
              <a:t>С</a:t>
            </a:r>
            <a:r>
              <a:rPr lang="ru-RU" sz="1400" dirty="0" smtClean="0">
                <a:ea typeface="Meiryo" pitchFamily="34" charset="-128"/>
              </a:rPr>
              <a:t>вязано с включённостью человека в ту или иную национальную культуру.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455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1569575"/>
            <a:ext cx="6281433" cy="1048559"/>
            <a:chOff x="2044700" y="1690884"/>
            <a:chExt cx="6281433" cy="1048559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Этнос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6281433" cy="64633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 smtClean="0">
                  <a:ea typeface="Meiryo" pitchFamily="34" charset="-128"/>
                </a:rPr>
                <a:t>исторически сложившаяся на определённой территории общность людей, для которой характерны единство происхождения, культуры, языка, а также осознание своего единства. </a:t>
              </a:r>
              <a:endParaRPr lang="ru-RU" sz="1400" dirty="0">
                <a:ea typeface="Meiryo" pitchFamily="34" charset="-128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150" y="3156161"/>
            <a:ext cx="6281433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Национальная принадлежность человека </a:t>
            </a:r>
          </a:p>
          <a:p>
            <a:r>
              <a:rPr lang="ru-RU" sz="20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определяется прежде всего его самосознанием.</a:t>
            </a:r>
            <a:endParaRPr lang="ru-RU" sz="2000" dirty="0">
              <a:solidFill>
                <a:srgbClr val="00A698"/>
              </a:solidFill>
              <a:latin typeface="+mj-lt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1653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4000" r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0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9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52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3" y="647272"/>
            <a:ext cx="5662036" cy="38191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28688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8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3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" id="{04AA83D5-8BE9-47FC-B0E8-44C42ED1D821}" vid="{828C27D0-69AE-4260-8438-0AA92066904F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2288CAE2-569A-4BDB-89EA-1FB673121DDA}" vid="{15A906B9-6ABC-49B1-BBC2-A3678DAF041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495</TotalTime>
  <Words>518</Words>
  <Application>Microsoft Office PowerPoint</Application>
  <PresentationFormat>Экран (16:9)</PresentationFormat>
  <Paragraphs>127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Meiryo</vt:lpstr>
      <vt:lpstr>Open Sans</vt:lpstr>
      <vt:lpstr>Roboto Slab</vt:lpstr>
      <vt:lpstr>Calibri</vt:lpstr>
      <vt:lpstr>Arial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21</cp:revision>
  <dcterms:created xsi:type="dcterms:W3CDTF">2016-09-24T15:41:35Z</dcterms:created>
  <dcterms:modified xsi:type="dcterms:W3CDTF">2016-09-29T20:20:23Z</dcterms:modified>
</cp:coreProperties>
</file>