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8"/>
  </p:notesMasterIdLst>
  <p:sldIdLst>
    <p:sldId id="284" r:id="rId3"/>
    <p:sldId id="290" r:id="rId4"/>
    <p:sldId id="291" r:id="rId5"/>
    <p:sldId id="292" r:id="rId6"/>
    <p:sldId id="286" r:id="rId7"/>
    <p:sldId id="294" r:id="rId8"/>
    <p:sldId id="295" r:id="rId9"/>
    <p:sldId id="296" r:id="rId10"/>
    <p:sldId id="297" r:id="rId11"/>
    <p:sldId id="298" r:id="rId12"/>
    <p:sldId id="299" r:id="rId13"/>
    <p:sldId id="293" r:id="rId14"/>
    <p:sldId id="300" r:id="rId15"/>
    <p:sldId id="287" r:id="rId16"/>
    <p:sldId id="302" r:id="rId17"/>
    <p:sldId id="304" r:id="rId18"/>
    <p:sldId id="303" r:id="rId19"/>
    <p:sldId id="305" r:id="rId20"/>
    <p:sldId id="307" r:id="rId21"/>
    <p:sldId id="308" r:id="rId22"/>
    <p:sldId id="306" r:id="rId23"/>
    <p:sldId id="309" r:id="rId24"/>
    <p:sldId id="311" r:id="rId25"/>
    <p:sldId id="312" r:id="rId26"/>
    <p:sldId id="314" r:id="rId27"/>
    <p:sldId id="313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</p:embeddedFont>
    <p:embeddedFont>
      <p:font typeface="Roboto Slab" pitchFamily="2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Book Antiqua" panose="02040602050305030304" pitchFamily="18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2006" userDrawn="1">
          <p15:clr>
            <a:srgbClr val="A4A3A4"/>
          </p15:clr>
        </p15:guide>
        <p15:guide id="4" pos="29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06" y="84"/>
      </p:cViewPr>
      <p:guideLst>
        <p:guide orient="horz" pos="237"/>
        <p:guide pos="5534"/>
        <p:guide orient="horz" pos="2006"/>
        <p:guide pos="2903"/>
        <p:guide pos="2767"/>
        <p:guide pos="226"/>
        <p:guide pos="1859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6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2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89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05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23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96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1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8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5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5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3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06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014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38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13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03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49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7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1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56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561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94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3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3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85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80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1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55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2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785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9392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7402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360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044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117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7386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260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050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9695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1262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5.jpg"/><Relationship Id="rId9" Type="http://schemas.openxmlformats.org/officeDocument/2006/relationships/image" Target="../media/image3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4953000" y="1491750"/>
            <a:ext cx="3810000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29001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Исторические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формы этноса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1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9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47650"/>
            <a:ext cx="858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Исторические формы этнических общностей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379322" y="4210689"/>
            <a:ext cx="1" cy="556575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143892" y="3696978"/>
            <a:ext cx="0" cy="505150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43892" y="3698690"/>
            <a:ext cx="2856216" cy="0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010381" y="3183266"/>
            <a:ext cx="10274" cy="513712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20655" y="3183266"/>
            <a:ext cx="2764570" cy="1713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9322" y="4210689"/>
            <a:ext cx="2764570" cy="1713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9322" y="4313429"/>
            <a:ext cx="27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Род, племя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143892" y="3791406"/>
            <a:ext cx="2856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Народность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030928" y="3277694"/>
            <a:ext cx="275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Нация</a:t>
            </a:r>
            <a:endParaRPr lang="ru-RU" sz="16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1"/>
          <a:stretch/>
        </p:blipFill>
        <p:spPr>
          <a:xfrm>
            <a:off x="3174715" y="1813816"/>
            <a:ext cx="2765974" cy="18109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" b="14686"/>
          <a:stretch/>
        </p:blipFill>
        <p:spPr>
          <a:xfrm>
            <a:off x="6061753" y="1279557"/>
            <a:ext cx="2681556" cy="18109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9"/>
          <a:stretch/>
        </p:blipFill>
        <p:spPr>
          <a:xfrm>
            <a:off x="389424" y="2324856"/>
            <a:ext cx="2682550" cy="18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60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4392613" y="2424705"/>
            <a:ext cx="358775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58774" y="1011076"/>
            <a:ext cx="3926478" cy="3260665"/>
            <a:chOff x="358774" y="1011076"/>
            <a:chExt cx="3926478" cy="32606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5" r="1291"/>
            <a:stretch/>
          </p:blipFill>
          <p:spPr>
            <a:xfrm>
              <a:off x="358775" y="1011076"/>
              <a:ext cx="3926477" cy="28109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8774" y="3963964"/>
              <a:ext cx="3926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Человеческое стадо (</a:t>
              </a:r>
              <a:r>
                <a:rPr lang="ru-RU" sz="1400" dirty="0" err="1" smtClean="0"/>
                <a:t>праобщина</a:t>
              </a:r>
              <a:r>
                <a:rPr lang="ru-RU" sz="1400" dirty="0" smtClean="0"/>
                <a:t>)</a:t>
              </a:r>
              <a:endParaRPr lang="ru-RU" sz="14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856000" y="1007817"/>
            <a:ext cx="3929225" cy="3263924"/>
            <a:chOff x="4856000" y="1007817"/>
            <a:chExt cx="3929225" cy="326392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00" y="1007817"/>
              <a:ext cx="3929225" cy="28141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56000" y="3963964"/>
              <a:ext cx="3929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Родовая община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655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Род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группа людей, связанных между собой узами кровного родства, имеющих общего предка.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68592" y="3308473"/>
            <a:ext cx="3575408" cy="1835027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Нет социального неравенства и </a:t>
            </a: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обособленной собственности.</a:t>
            </a:r>
          </a:p>
          <a:p>
            <a:endParaRPr lang="ru-RU" sz="800" dirty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Ведётся общее хозяйство.</a:t>
            </a:r>
          </a:p>
          <a:p>
            <a:endParaRPr lang="ru-RU" sz="800" dirty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Насчитывает до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50–70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человек.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28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Эндогамия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норма, предписывающая заключение брака в пределах определённой социальной или этнической группы.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247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0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40693"/>
            <a:ext cx="3929225" cy="281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2660" y="314773"/>
            <a:ext cx="39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Союз родов (клан)</a:t>
            </a:r>
            <a:endParaRPr lang="ru-RU" sz="1600" dirty="0"/>
          </a:p>
        </p:txBody>
      </p:sp>
      <p:sp>
        <p:nvSpPr>
          <p:cNvPr id="2" name="Плюс 1"/>
          <p:cNvSpPr/>
          <p:nvPr/>
        </p:nvSpPr>
        <p:spPr>
          <a:xfrm>
            <a:off x="4341242" y="1900725"/>
            <a:ext cx="452063" cy="493160"/>
          </a:xfrm>
          <a:prstGeom prst="mathPlus">
            <a:avLst>
              <a:gd name="adj1" fmla="val 10522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00" y="740693"/>
            <a:ext cx="3929225" cy="28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1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Экзогамия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запрет брачных отношений между членами родственного </a:t>
              </a:r>
              <a:r>
                <a:rPr lang="ru-RU" sz="1400" dirty="0" smtClean="0">
                  <a:ea typeface="Meiryo" pitchFamily="34" charset="-128"/>
                </a:rPr>
                <a:t>или </a:t>
              </a:r>
              <a:r>
                <a:rPr lang="ru-RU" sz="1400" dirty="0">
                  <a:ea typeface="Meiryo" pitchFamily="34" charset="-128"/>
                </a:rPr>
                <a:t>локального (например, община) </a:t>
              </a:r>
              <a:r>
                <a:rPr lang="ru-RU" sz="1400" dirty="0" smtClean="0">
                  <a:ea typeface="Meiryo" pitchFamily="34" charset="-128"/>
                </a:rPr>
                <a:t>коллектива.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917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>
            <a:off x="4569795" y="0"/>
            <a:ext cx="2252827" cy="12535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12255" r="1606" b="12595"/>
          <a:stretch/>
        </p:blipFill>
        <p:spPr>
          <a:xfrm>
            <a:off x="6825822" y="2568271"/>
            <a:ext cx="2318178" cy="1297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4"/>
          <a:stretch/>
        </p:blipFill>
        <p:spPr>
          <a:xfrm>
            <a:off x="-14321" y="3863670"/>
            <a:ext cx="2270905" cy="1279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4"/>
          <a:stretch/>
        </p:blipFill>
        <p:spPr>
          <a:xfrm>
            <a:off x="2252946" y="3863975"/>
            <a:ext cx="2331259" cy="12795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0"/>
          <a:stretch/>
        </p:blipFill>
        <p:spPr>
          <a:xfrm>
            <a:off x="4581980" y="3863670"/>
            <a:ext cx="2246920" cy="12798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3"/>
          <a:stretch/>
        </p:blipFill>
        <p:spPr>
          <a:xfrm>
            <a:off x="6825821" y="3866102"/>
            <a:ext cx="2318494" cy="1277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b="7975"/>
          <a:stretch/>
        </p:blipFill>
        <p:spPr>
          <a:xfrm>
            <a:off x="-13920" y="-1"/>
            <a:ext cx="2271346" cy="1266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16805"/>
          <a:stretch/>
        </p:blipFill>
        <p:spPr>
          <a:xfrm>
            <a:off x="2255771" y="-9525"/>
            <a:ext cx="2315827" cy="1271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-12217" y="1264414"/>
            <a:ext cx="2272028" cy="131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4"/>
          <a:stretch/>
        </p:blipFill>
        <p:spPr>
          <a:xfrm>
            <a:off x="2254250" y="1257300"/>
            <a:ext cx="2318831" cy="1318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4"/>
          <a:stretch/>
        </p:blipFill>
        <p:spPr>
          <a:xfrm>
            <a:off x="4570696" y="1254787"/>
            <a:ext cx="2258727" cy="1316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5"/>
          <a:stretch/>
        </p:blipFill>
        <p:spPr>
          <a:xfrm>
            <a:off x="6822219" y="0"/>
            <a:ext cx="2321781" cy="1254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8"/>
          <a:stretch/>
        </p:blipFill>
        <p:spPr>
          <a:xfrm>
            <a:off x="6828047" y="1250316"/>
            <a:ext cx="2315953" cy="1317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0" y="2574766"/>
            <a:ext cx="2270091" cy="1288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7"/>
          <a:stretch/>
        </p:blipFill>
        <p:spPr>
          <a:xfrm>
            <a:off x="2254216" y="2574788"/>
            <a:ext cx="2320862" cy="1288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12840"/>
          <a:stretch/>
        </p:blipFill>
        <p:spPr>
          <a:xfrm>
            <a:off x="4571999" y="2571750"/>
            <a:ext cx="2258171" cy="12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2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71515"/>
            <a:ext cx="3929225" cy="281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2660" y="345595"/>
            <a:ext cx="39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Союз родов (клан)</a:t>
            </a:r>
            <a:endParaRPr lang="ru-RU" sz="1600" dirty="0"/>
          </a:p>
        </p:txBody>
      </p:sp>
      <p:sp>
        <p:nvSpPr>
          <p:cNvPr id="2" name="Плюс 1"/>
          <p:cNvSpPr/>
          <p:nvPr/>
        </p:nvSpPr>
        <p:spPr>
          <a:xfrm>
            <a:off x="4341242" y="1931547"/>
            <a:ext cx="452063" cy="493160"/>
          </a:xfrm>
          <a:prstGeom prst="mathPlus">
            <a:avLst>
              <a:gd name="adj1" fmla="val 10522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00" y="771515"/>
            <a:ext cx="3929225" cy="2814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5718" y="3769091"/>
            <a:ext cx="411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Память о единстве происхождения</a:t>
            </a:r>
            <a:endParaRPr lang="ru-RU" sz="1400" dirty="0"/>
          </a:p>
        </p:txBody>
      </p:sp>
      <p:sp>
        <p:nvSpPr>
          <p:cNvPr id="9" name="Половина рамки 8"/>
          <p:cNvSpPr/>
          <p:nvPr/>
        </p:nvSpPr>
        <p:spPr>
          <a:xfrm rot="7740000" flipH="1">
            <a:off x="2838666" y="3771132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5718" y="4159060"/>
            <a:ext cx="411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Общие язык, верования, обычаи, традиции</a:t>
            </a:r>
            <a:endParaRPr lang="ru-RU" sz="1400" dirty="0"/>
          </a:p>
        </p:txBody>
      </p:sp>
      <p:sp>
        <p:nvSpPr>
          <p:cNvPr id="11" name="Половина рамки 10"/>
          <p:cNvSpPr/>
          <p:nvPr/>
        </p:nvSpPr>
        <p:spPr>
          <a:xfrm rot="7740000" flipH="1">
            <a:off x="2838666" y="4161101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5718" y="4536128"/>
            <a:ext cx="4117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Х</a:t>
            </a:r>
            <a:r>
              <a:rPr lang="ru-RU" sz="1400" dirty="0" smtClean="0"/>
              <a:t>озяйственное сотрудничество </a:t>
            </a:r>
            <a:endParaRPr lang="ru-RU" sz="1400" dirty="0"/>
          </a:p>
        </p:txBody>
      </p:sp>
      <p:sp>
        <p:nvSpPr>
          <p:cNvPr id="13" name="Половина рамки 12"/>
          <p:cNvSpPr/>
          <p:nvPr/>
        </p:nvSpPr>
        <p:spPr>
          <a:xfrm rot="7740000" flipH="1">
            <a:off x="2838666" y="4538169"/>
            <a:ext cx="278428" cy="129261"/>
          </a:xfrm>
          <a:prstGeom prst="halfFrame">
            <a:avLst>
              <a:gd name="adj1" fmla="val 34277"/>
              <a:gd name="adj2" fmla="val 41808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17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425112" y="575352"/>
            <a:ext cx="4243226" cy="4081012"/>
            <a:chOff x="2425112" y="575352"/>
            <a:chExt cx="4243226" cy="408101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6" r="15569"/>
            <a:stretch/>
          </p:blipFill>
          <p:spPr>
            <a:xfrm>
              <a:off x="2425112" y="575352"/>
              <a:ext cx="4243226" cy="4081012"/>
            </a:xfrm>
            <a:prstGeom prst="ellipse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25723" y="770562"/>
              <a:ext cx="2442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Дункан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Маклауд</a:t>
              </a:r>
              <a:r>
                <a:rPr lang="ru-RU" sz="140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из клана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Маклаудов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36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71" y="376238"/>
            <a:ext cx="2114177" cy="1514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1" y="1825616"/>
            <a:ext cx="2114177" cy="1514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24" y="3289568"/>
            <a:ext cx="2114177" cy="151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37" y="1825617"/>
            <a:ext cx="2114177" cy="1514207"/>
          </a:xfrm>
          <a:prstGeom prst="rect">
            <a:avLst/>
          </a:prstGeom>
        </p:spPr>
      </p:pic>
      <p:cxnSp>
        <p:nvCxnSpPr>
          <p:cNvPr id="8" name="Скругленная соединительная линия 7"/>
          <p:cNvCxnSpPr>
            <a:stCxn id="3" idx="1"/>
            <a:endCxn id="4" idx="0"/>
          </p:cNvCxnSpPr>
          <p:nvPr/>
        </p:nvCxnSpPr>
        <p:spPr>
          <a:xfrm rot="10800000" flipV="1">
            <a:off x="1714401" y="1133342"/>
            <a:ext cx="1805571" cy="692274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4" idx="2"/>
            <a:endCxn id="6" idx="1"/>
          </p:cNvCxnSpPr>
          <p:nvPr/>
        </p:nvCxnSpPr>
        <p:spPr>
          <a:xfrm rot="16200000" flipH="1">
            <a:off x="2260988" y="2793235"/>
            <a:ext cx="706849" cy="1800024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7" idx="0"/>
            <a:endCxn id="3" idx="3"/>
          </p:cNvCxnSpPr>
          <p:nvPr/>
        </p:nvCxnSpPr>
        <p:spPr>
          <a:xfrm rot="16200000" flipV="1">
            <a:off x="6185250" y="582241"/>
            <a:ext cx="692275" cy="179447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6" idx="3"/>
            <a:endCxn id="7" idx="2"/>
          </p:cNvCxnSpPr>
          <p:nvPr/>
        </p:nvCxnSpPr>
        <p:spPr>
          <a:xfrm flipV="1">
            <a:off x="5628601" y="3339824"/>
            <a:ext cx="1800025" cy="70684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11021" y="2413442"/>
            <a:ext cx="2336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Племя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81975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1048559"/>
            <a:chOff x="2044700" y="1690884"/>
            <a:chExt cx="5473699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Племя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несколько родов (кланов), объединённых общностью происхождения, территорией проживания, сходством языка </a:t>
              </a:r>
            </a:p>
            <a:p>
              <a:r>
                <a:rPr lang="ru-RU" sz="1400" dirty="0" smtClean="0">
                  <a:ea typeface="Meiryo" pitchFamily="34" charset="-128"/>
                </a:rPr>
                <a:t>и культуры.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45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71" y="376238"/>
            <a:ext cx="2114177" cy="1514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0" y="1825615"/>
            <a:ext cx="2114177" cy="1514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24" y="3289568"/>
            <a:ext cx="2114177" cy="151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37" y="1825617"/>
            <a:ext cx="2114177" cy="1514207"/>
          </a:xfrm>
          <a:prstGeom prst="rect">
            <a:avLst/>
          </a:prstGeom>
        </p:spPr>
      </p:pic>
      <p:cxnSp>
        <p:nvCxnSpPr>
          <p:cNvPr id="8" name="Скругленная соединительная линия 7"/>
          <p:cNvCxnSpPr>
            <a:stCxn id="3" idx="1"/>
            <a:endCxn id="4" idx="0"/>
          </p:cNvCxnSpPr>
          <p:nvPr/>
        </p:nvCxnSpPr>
        <p:spPr>
          <a:xfrm rot="10800000" flipV="1">
            <a:off x="1714399" y="1133341"/>
            <a:ext cx="1805572" cy="692273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4" idx="2"/>
            <a:endCxn id="6" idx="1"/>
          </p:cNvCxnSpPr>
          <p:nvPr/>
        </p:nvCxnSpPr>
        <p:spPr>
          <a:xfrm rot="16200000" flipH="1">
            <a:off x="2260986" y="2793234"/>
            <a:ext cx="706850" cy="1800025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7" idx="0"/>
            <a:endCxn id="3" idx="3"/>
          </p:cNvCxnSpPr>
          <p:nvPr/>
        </p:nvCxnSpPr>
        <p:spPr>
          <a:xfrm rot="16200000" flipV="1">
            <a:off x="6185250" y="582241"/>
            <a:ext cx="692275" cy="179447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6" idx="3"/>
            <a:endCxn id="7" idx="2"/>
          </p:cNvCxnSpPr>
          <p:nvPr/>
        </p:nvCxnSpPr>
        <p:spPr>
          <a:xfrm flipV="1">
            <a:off x="5628601" y="3339824"/>
            <a:ext cx="1800025" cy="70684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11021" y="2413442"/>
            <a:ext cx="2336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Племя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8775" y="376238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Управление племенем </a:t>
            </a:r>
          </a:p>
          <a:p>
            <a:r>
              <a:rPr lang="ru-RU" sz="1400" dirty="0" smtClean="0">
                <a:latin typeface="+mj-lt"/>
              </a:rPr>
              <a:t>имеет определённую </a:t>
            </a:r>
          </a:p>
          <a:p>
            <a:r>
              <a:rPr lang="ru-RU" sz="1400" dirty="0" smtClean="0">
                <a:latin typeface="+mj-lt"/>
              </a:rPr>
              <a:t>формальную структуру.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76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8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71" y="376238"/>
            <a:ext cx="2114177" cy="1514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0" y="1825615"/>
            <a:ext cx="2114177" cy="1514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24" y="3289568"/>
            <a:ext cx="2114177" cy="151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37" y="1825617"/>
            <a:ext cx="2114177" cy="1514207"/>
          </a:xfrm>
          <a:prstGeom prst="rect">
            <a:avLst/>
          </a:prstGeom>
        </p:spPr>
      </p:pic>
      <p:cxnSp>
        <p:nvCxnSpPr>
          <p:cNvPr id="8" name="Скругленная соединительная линия 7"/>
          <p:cNvCxnSpPr>
            <a:stCxn id="3" idx="1"/>
            <a:endCxn id="4" idx="0"/>
          </p:cNvCxnSpPr>
          <p:nvPr/>
        </p:nvCxnSpPr>
        <p:spPr>
          <a:xfrm rot="10800000" flipV="1">
            <a:off x="1714399" y="1133341"/>
            <a:ext cx="1805572" cy="692273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4" idx="2"/>
            <a:endCxn id="6" idx="1"/>
          </p:cNvCxnSpPr>
          <p:nvPr/>
        </p:nvCxnSpPr>
        <p:spPr>
          <a:xfrm rot="16200000" flipH="1">
            <a:off x="2260986" y="2793234"/>
            <a:ext cx="706850" cy="1800025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7" idx="0"/>
            <a:endCxn id="3" idx="3"/>
          </p:cNvCxnSpPr>
          <p:nvPr/>
        </p:nvCxnSpPr>
        <p:spPr>
          <a:xfrm rot="16200000" flipV="1">
            <a:off x="6185250" y="582241"/>
            <a:ext cx="692275" cy="179447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6" idx="3"/>
            <a:endCxn id="7" idx="2"/>
          </p:cNvCxnSpPr>
          <p:nvPr/>
        </p:nvCxnSpPr>
        <p:spPr>
          <a:xfrm flipV="1">
            <a:off x="5628601" y="3339824"/>
            <a:ext cx="1800025" cy="706848"/>
          </a:xfrm>
          <a:prstGeom prst="curvedConnector2">
            <a:avLst/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11021" y="2413442"/>
            <a:ext cx="2336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Племя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8775" y="376238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Управление племенем </a:t>
            </a:r>
          </a:p>
          <a:p>
            <a:r>
              <a:rPr lang="ru-RU" sz="1400" dirty="0" smtClean="0">
                <a:latin typeface="+mj-lt"/>
              </a:rPr>
              <a:t>имеет определённую </a:t>
            </a:r>
          </a:p>
          <a:p>
            <a:r>
              <a:rPr lang="ru-RU" sz="1400" dirty="0" smtClean="0">
                <a:latin typeface="+mj-lt"/>
              </a:rPr>
              <a:t>формальную структуру.</a:t>
            </a:r>
            <a:endParaRPr lang="ru-RU" sz="1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8613" y="388642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Членов племени </a:t>
            </a:r>
            <a:r>
              <a:rPr lang="ru-RU" sz="1400" dirty="0" err="1" smtClean="0">
                <a:latin typeface="+mj-lt"/>
              </a:rPr>
              <a:t>объе</a:t>
            </a:r>
            <a:r>
              <a:rPr lang="ru-RU" sz="1400" dirty="0" smtClean="0">
                <a:latin typeface="+mj-lt"/>
              </a:rPr>
              <a:t>-</a:t>
            </a:r>
          </a:p>
          <a:p>
            <a:r>
              <a:rPr lang="ru-RU" sz="1400" dirty="0" err="1" smtClean="0">
                <a:latin typeface="+mj-lt"/>
              </a:rPr>
              <a:t>диняла</a:t>
            </a:r>
            <a:r>
              <a:rPr lang="ru-RU" sz="1400" dirty="0" smtClean="0">
                <a:latin typeface="+mj-lt"/>
              </a:rPr>
              <a:t> прежде всего </a:t>
            </a:r>
          </a:p>
          <a:p>
            <a:r>
              <a:rPr lang="ru-RU" sz="1400" dirty="0" smtClean="0">
                <a:latin typeface="+mj-lt"/>
              </a:rPr>
              <a:t>общая культура.</a:t>
            </a:r>
            <a:endParaRPr lang="ru-RU" sz="1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8612" y="413981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Племя – исторически </a:t>
            </a:r>
          </a:p>
          <a:p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первая форма этноса.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060" y="403209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</a:rPr>
              <a:t>П</a:t>
            </a:r>
            <a:r>
              <a:rPr lang="ru-RU" sz="1400" dirty="0" smtClean="0">
                <a:latin typeface="+mj-lt"/>
              </a:rPr>
              <a:t>олноправным членом </a:t>
            </a:r>
          </a:p>
          <a:p>
            <a:r>
              <a:rPr lang="ru-RU" sz="1400" dirty="0" smtClean="0">
                <a:latin typeface="+mj-lt"/>
              </a:rPr>
              <a:t>племени мог стать и </a:t>
            </a:r>
          </a:p>
          <a:p>
            <a:r>
              <a:rPr lang="ru-RU" sz="1400" dirty="0" smtClean="0">
                <a:latin typeface="+mj-lt"/>
              </a:rPr>
              <a:t>чужак.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4593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Народность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57421"/>
            <a:ext cx="5473699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</a:t>
            </a:r>
            <a:r>
              <a:rPr lang="ru-RU" sz="1400" dirty="0" smtClean="0">
                <a:ea typeface="Meiryo" pitchFamily="34" charset="-128"/>
              </a:rPr>
              <a:t>бщность </a:t>
            </a:r>
            <a:r>
              <a:rPr lang="ru-RU" sz="1400" dirty="0">
                <a:ea typeface="Meiryo" pitchFamily="34" charset="-128"/>
              </a:rPr>
              <a:t>людей, исторически сложившаяся в процессе разложения племенных отношений на базе общности языка и территории и развивающейся общности экономической жизни и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238043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6" y="4592548"/>
            <a:ext cx="2425521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Гунны сражаются с </a:t>
            </a:r>
            <a:r>
              <a:rPr lang="ru-RU" sz="1200" dirty="0" err="1" smtClean="0"/>
              <a:t>аланцами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16009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Ассимиляция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57421"/>
            <a:ext cx="5473699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процесс</a:t>
            </a:r>
            <a:r>
              <a:rPr lang="ru-RU" sz="1400" dirty="0">
                <a:ea typeface="Meiryo" pitchFamily="34" charset="-128"/>
              </a:rPr>
              <a:t>, в результате </a:t>
            </a:r>
            <a:r>
              <a:rPr lang="ru-RU" sz="1400" dirty="0" smtClean="0">
                <a:ea typeface="Meiryo" pitchFamily="34" charset="-128"/>
              </a:rPr>
              <a:t>которого </a:t>
            </a:r>
            <a:r>
              <a:rPr lang="ru-RU" sz="1400" dirty="0">
                <a:ea typeface="Meiryo" pitchFamily="34" charset="-128"/>
              </a:rPr>
              <a:t>члены одной </a:t>
            </a:r>
            <a:r>
              <a:rPr lang="ru-RU" sz="1400" dirty="0" smtClean="0">
                <a:ea typeface="Meiryo" pitchFamily="34" charset="-128"/>
              </a:rPr>
              <a:t>этнической </a:t>
            </a:r>
            <a:r>
              <a:rPr lang="ru-RU" sz="1400" dirty="0">
                <a:ea typeface="Meiryo" pitchFamily="34" charset="-128"/>
              </a:rPr>
              <a:t>группы утрачивают свою первоначально существовавшую культуру и усваивают культуру другой </a:t>
            </a:r>
            <a:r>
              <a:rPr lang="ru-RU" sz="1400" dirty="0" smtClean="0">
                <a:ea typeface="Meiryo" pitchFamily="34" charset="-128"/>
              </a:rPr>
              <a:t>этнической </a:t>
            </a:r>
            <a:r>
              <a:rPr lang="ru-RU" sz="1400" dirty="0">
                <a:ea typeface="Meiryo" pitchFamily="34" charset="-128"/>
              </a:rPr>
              <a:t>группы, с </a:t>
            </a:r>
            <a:r>
              <a:rPr lang="ru-RU" sz="1400" dirty="0" smtClean="0">
                <a:ea typeface="Meiryo" pitchFamily="34" charset="-128"/>
              </a:rPr>
              <a:t>которой </a:t>
            </a:r>
            <a:r>
              <a:rPr lang="ru-RU" sz="1400" dirty="0">
                <a:ea typeface="Meiryo" pitchFamily="34" charset="-128"/>
              </a:rPr>
              <a:t>они находятся в </a:t>
            </a:r>
            <a:r>
              <a:rPr lang="ru-RU" sz="1400" dirty="0" smtClean="0">
                <a:ea typeface="Meiryo" pitchFamily="34" charset="-128"/>
              </a:rPr>
              <a:t>непосредственном </a:t>
            </a:r>
            <a:r>
              <a:rPr lang="ru-RU" sz="1400" dirty="0">
                <a:ea typeface="Meiryo" pitchFamily="34" charset="-128"/>
              </a:rPr>
              <a:t>контакте.</a:t>
            </a:r>
          </a:p>
        </p:txBody>
      </p:sp>
    </p:spTree>
    <p:extLst>
      <p:ext uri="{BB962C8B-B14F-4D97-AF65-F5344CB8AC3E}">
        <p14:creationId xmlns:p14="http://schemas.microsoft.com/office/powerpoint/2010/main" val="167384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935" y="4398245"/>
            <a:ext cx="877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Перепись 2010 г.: в России проживают представители более 180 народов.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3490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030876" y="-10274"/>
            <a:ext cx="5003515" cy="4677237"/>
            <a:chOff x="3030876" y="-10274"/>
            <a:chExt cx="5003515" cy="467723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00A69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2" b="71383" l="33483" r="86180"/>
                      </a14:imgEffect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1" t="641" r="12729" b="27069"/>
            <a:stretch/>
          </p:blipFill>
          <p:spPr>
            <a:xfrm>
              <a:off x="3030876" y="-10274"/>
              <a:ext cx="5003515" cy="46772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969178" y="1145093"/>
              <a:ext cx="2229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Древнерусская народность</a:t>
              </a:r>
              <a:endParaRPr lang="ru-RU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92613" y="2128289"/>
            <a:ext cx="222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Киевская Русь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3316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Нация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57421"/>
            <a:ext cx="5528687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исторически </a:t>
            </a:r>
            <a:r>
              <a:rPr lang="ru-RU" sz="1400" dirty="0">
                <a:ea typeface="Meiryo" pitchFamily="34" charset="-128"/>
              </a:rPr>
              <a:t>сложившаяся устойчивая общность людей, возникшая на базе общности языка, территории, экономической жизни и психического склада, проявляющегося в общности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54632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6" y="4592548"/>
            <a:ext cx="2065925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Нижегородская ярмарка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96979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6" y="4592548"/>
            <a:ext cx="2065925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Нижегородская ярмарка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828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6" y="4592548"/>
            <a:ext cx="2065925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Нижегородская ярмарка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60219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748" y="867334"/>
            <a:ext cx="858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Этапы (исторические формы) развития этноса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 flipV="1">
            <a:off x="379322" y="4210689"/>
            <a:ext cx="1" cy="556575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455532" y="3696978"/>
            <a:ext cx="0" cy="505150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455532" y="3696978"/>
            <a:ext cx="2167849" cy="1712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623381" y="3181554"/>
            <a:ext cx="0" cy="515424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623381" y="3179842"/>
            <a:ext cx="2114039" cy="1712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89424" y="4210689"/>
            <a:ext cx="2066108" cy="1713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9322" y="4313429"/>
            <a:ext cx="20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Род, племя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455532" y="3791406"/>
            <a:ext cx="2167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Народность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623381" y="3296017"/>
            <a:ext cx="211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Нация</a:t>
            </a:r>
            <a:endParaRPr lang="ru-RU" sz="16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1"/>
          <a:stretch/>
        </p:blipFill>
        <p:spPr>
          <a:xfrm>
            <a:off x="2496622" y="2291140"/>
            <a:ext cx="2036946" cy="133367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" b="14686"/>
          <a:stretch/>
        </p:blipFill>
        <p:spPr>
          <a:xfrm>
            <a:off x="4674743" y="1756881"/>
            <a:ext cx="1974778" cy="13336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9"/>
          <a:stretch/>
        </p:blipFill>
        <p:spPr>
          <a:xfrm>
            <a:off x="389424" y="2800628"/>
            <a:ext cx="1975509" cy="1329332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H="1" flipV="1">
            <a:off x="6737420" y="2613429"/>
            <a:ext cx="1" cy="556575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747522" y="2613429"/>
            <a:ext cx="2066108" cy="1713"/>
          </a:xfrm>
          <a:prstGeom prst="line">
            <a:avLst/>
          </a:prstGeom>
          <a:ln w="19050" cap="rnd">
            <a:solidFill>
              <a:srgbClr val="00A69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31254" y="1230968"/>
            <a:ext cx="69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A698"/>
                </a:solidFill>
                <a:latin typeface="Book Antiqua" panose="02040602050305030304" pitchFamily="18" charset="0"/>
              </a:rPr>
              <a:t>?</a:t>
            </a:r>
            <a:endParaRPr lang="ru-RU" sz="9600" dirty="0">
              <a:solidFill>
                <a:srgbClr val="00A698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50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79396" y="1831810"/>
            <a:ext cx="403383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Этнос</a:t>
            </a:r>
          </a:p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( от греч. </a:t>
            </a:r>
            <a:r>
              <a:rPr lang="el-GR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έθνος</a:t>
            </a:r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 – народ) —</a:t>
            </a:r>
            <a:endParaRPr lang="ru-RU" sz="16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79396" y="2480616"/>
            <a:ext cx="6450205" cy="116955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и</a:t>
            </a:r>
            <a:r>
              <a:rPr lang="ru-RU" sz="1400" dirty="0" smtClean="0">
                <a:ea typeface="Meiryo" pitchFamily="34" charset="-128"/>
              </a:rPr>
              <a:t>сторически сложившаяся на определённой территории общность людей, для которой характерны:</a:t>
            </a:r>
          </a:p>
          <a:p>
            <a:endParaRPr lang="ru-RU" sz="400" dirty="0" smtClean="0"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Meiryo" pitchFamily="34" charset="-128"/>
              </a:rPr>
              <a:t>единство происхождения;</a:t>
            </a:r>
            <a:endParaRPr lang="ru-RU" sz="100" dirty="0" smtClean="0"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Meiryo" pitchFamily="34" charset="-128"/>
              </a:rPr>
              <a:t>относительная общность языка, материальной и духовной культуры;</a:t>
            </a:r>
            <a:endParaRPr lang="ru-RU" sz="200" dirty="0" smtClean="0"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Meiryo" pitchFamily="34" charset="-128"/>
              </a:rPr>
              <a:t>общая историческая память, осознание своего единства.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004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2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3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5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2288CAE2-569A-4BDB-89EA-1FB673121DDA}" vid="{15A906B9-6ABC-49B1-BBC2-A3678DAF041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388</TotalTime>
  <Words>374</Words>
  <Application>Microsoft Office PowerPoint</Application>
  <PresentationFormat>Экран (16:9)</PresentationFormat>
  <Paragraphs>108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Meiryo</vt:lpstr>
      <vt:lpstr>Open Sans</vt:lpstr>
      <vt:lpstr>Roboto Slab</vt:lpstr>
      <vt:lpstr>Wingdings</vt:lpstr>
      <vt:lpstr>Calibri</vt:lpstr>
      <vt:lpstr>Book Antiqua</vt:lpstr>
      <vt:lpstr>Arial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29</cp:revision>
  <dcterms:created xsi:type="dcterms:W3CDTF">2016-09-22T18:53:44Z</dcterms:created>
  <dcterms:modified xsi:type="dcterms:W3CDTF">2016-09-29T20:05:23Z</dcterms:modified>
</cp:coreProperties>
</file>