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284" r:id="rId2"/>
    <p:sldId id="286" r:id="rId3"/>
    <p:sldId id="291" r:id="rId4"/>
    <p:sldId id="292" r:id="rId5"/>
    <p:sldId id="293" r:id="rId6"/>
    <p:sldId id="294" r:id="rId7"/>
    <p:sldId id="287" r:id="rId8"/>
    <p:sldId id="290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8" r:id="rId18"/>
    <p:sldId id="316" r:id="rId19"/>
    <p:sldId id="317" r:id="rId20"/>
    <p:sldId id="318" r:id="rId21"/>
    <p:sldId id="296" r:id="rId22"/>
    <p:sldId id="305" r:id="rId23"/>
    <p:sldId id="307" r:id="rId24"/>
    <p:sldId id="315" r:id="rId25"/>
    <p:sldId id="309" r:id="rId26"/>
    <p:sldId id="310" r:id="rId27"/>
    <p:sldId id="311" r:id="rId28"/>
    <p:sldId id="312" r:id="rId29"/>
    <p:sldId id="306" r:id="rId30"/>
    <p:sldId id="314" r:id="rId31"/>
    <p:sldId id="313" r:id="rId32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4"/>
      <p:bold r:id="rId35"/>
      <p:italic r:id="rId36"/>
    </p:embeddedFont>
    <p:embeddedFont>
      <p:font typeface="Meiryo" panose="020B0604030504040204" pitchFamily="34" charset="-128"/>
      <p:regular r:id="rId37"/>
      <p:bold r:id="rId38"/>
      <p:italic r:id="rId39"/>
      <p:boldItalic r:id="rId40"/>
    </p:embeddedFont>
    <p:embeddedFont>
      <p:font typeface="Roboto Slab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C1C7C5"/>
    <a:srgbClr val="B9BBBA"/>
    <a:srgbClr val="5300A6"/>
    <a:srgbClr val="333333"/>
    <a:srgbClr val="F8F8F8"/>
    <a:srgbClr val="F5F5F5"/>
    <a:srgbClr val="2A2A8C"/>
    <a:srgbClr val="0BE5C1"/>
    <a:srgbClr val="57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9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6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40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96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98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54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14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97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55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7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25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32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02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02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16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4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2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30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7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8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2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5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03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5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Молодёжные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субкультуры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811766" y="226031"/>
            <a:ext cx="2208944" cy="1664414"/>
            <a:chOff x="6431622" y="472611"/>
            <a:chExt cx="2208944" cy="1664414"/>
          </a:xfrm>
        </p:grpSpPr>
        <p:sp>
          <p:nvSpPr>
            <p:cNvPr id="3" name="Выноска-облако 2"/>
            <p:cNvSpPr/>
            <p:nvPr/>
          </p:nvSpPr>
          <p:spPr>
            <a:xfrm>
              <a:off x="6431622" y="472611"/>
              <a:ext cx="2208944" cy="1664414"/>
            </a:xfrm>
            <a:prstGeom prst="cloudCallout">
              <a:avLst>
                <a:gd name="adj1" fmla="val 55911"/>
                <a:gd name="adj2" fmla="val 44599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88476" y="827764"/>
              <a:ext cx="16952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А так ли хороши эти ценности, нормы, установки?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94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130213" y="123289"/>
            <a:ext cx="2208944" cy="1664414"/>
            <a:chOff x="6431622" y="472611"/>
            <a:chExt cx="2208944" cy="1664414"/>
          </a:xfrm>
        </p:grpSpPr>
        <p:sp>
          <p:nvSpPr>
            <p:cNvPr id="3" name="Выноска-облако 2"/>
            <p:cNvSpPr/>
            <p:nvPr/>
          </p:nvSpPr>
          <p:spPr>
            <a:xfrm>
              <a:off x="6431622" y="472611"/>
              <a:ext cx="2208944" cy="1664414"/>
            </a:xfrm>
            <a:prstGeom prst="cloudCallout">
              <a:avLst>
                <a:gd name="adj1" fmla="val -77113"/>
                <a:gd name="adj2" fmla="val -19599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88476" y="935486"/>
              <a:ext cx="16952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Отец был прав: есть вечные ценности.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37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7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34493" cy="223513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Ценности общества станут для человека внутренне необходимы-ми только в том случае, если он сам поймёт, почему они являются ценностями.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591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0" y="1131750"/>
            <a:ext cx="2578813" cy="28751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1526" y="3078268"/>
            <a:ext cx="403383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Владимир Сергеевич Соловьёв</a:t>
            </a:r>
          </a:p>
          <a:p>
            <a:r>
              <a:rPr lang="ru-RU" sz="1200" dirty="0" smtClean="0">
                <a:solidFill>
                  <a:srgbClr val="333333"/>
                </a:solidFill>
              </a:rPr>
              <a:t>1853–1900 гг.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526" y="1850011"/>
            <a:ext cx="5473699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«Человек должен быть нравственным свободно, а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это значит, что ему должна быть предоставлена и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некоторая свобода быть безнравственным».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121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79" y="3123344"/>
            <a:ext cx="1688918" cy="1688916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61" y="3024668"/>
            <a:ext cx="1276350" cy="127635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25" y="1830346"/>
            <a:ext cx="1276350" cy="127635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62" y="1442442"/>
            <a:ext cx="1276350" cy="127635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63" y="1830346"/>
            <a:ext cx="1276350" cy="127635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65" y="3024668"/>
            <a:ext cx="1276350" cy="1276350"/>
          </a:xfrm>
          <a:prstGeom prst="ellipse">
            <a:avLst/>
          </a:prstGeom>
        </p:spPr>
      </p:pic>
      <p:cxnSp>
        <p:nvCxnSpPr>
          <p:cNvPr id="13" name="Прямая со стрелкой 12"/>
          <p:cNvCxnSpPr>
            <a:stCxn id="5" idx="5"/>
            <a:endCxn id="2" idx="1"/>
          </p:cNvCxnSpPr>
          <p:nvPr/>
        </p:nvCxnSpPr>
        <p:spPr>
          <a:xfrm>
            <a:off x="3432958" y="2919779"/>
            <a:ext cx="547057" cy="45090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6"/>
            <a:endCxn id="2" idx="2"/>
          </p:cNvCxnSpPr>
          <p:nvPr/>
        </p:nvCxnSpPr>
        <p:spPr>
          <a:xfrm>
            <a:off x="2648911" y="3662843"/>
            <a:ext cx="1083768" cy="3049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4"/>
            <a:endCxn id="2" idx="0"/>
          </p:cNvCxnSpPr>
          <p:nvPr/>
        </p:nvCxnSpPr>
        <p:spPr>
          <a:xfrm>
            <a:off x="4577137" y="2718792"/>
            <a:ext cx="1" cy="40455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3"/>
            <a:endCxn id="2" idx="7"/>
          </p:cNvCxnSpPr>
          <p:nvPr/>
        </p:nvCxnSpPr>
        <p:spPr>
          <a:xfrm flipH="1">
            <a:off x="5174261" y="2919779"/>
            <a:ext cx="506019" cy="45090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2"/>
            <a:endCxn id="2" idx="6"/>
          </p:cNvCxnSpPr>
          <p:nvPr/>
        </p:nvCxnSpPr>
        <p:spPr>
          <a:xfrm flipH="1">
            <a:off x="5421597" y="3662843"/>
            <a:ext cx="1083768" cy="3049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0" y="-9127"/>
            <a:ext cx="9144000" cy="942475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ea typeface="Meiryo" pitchFamily="34" charset="-128"/>
              </a:rPr>
              <a:t>В неформальной группе молодой человек чувствует себя самостоятельным субъектом.</a:t>
            </a:r>
            <a:endParaRPr lang="ru-RU" sz="1400" dirty="0">
              <a:solidFill>
                <a:srgbClr val="00A698"/>
              </a:solidFill>
              <a:ea typeface="Meiryo" pitchFamily="34" charset="-128"/>
            </a:endParaRPr>
          </a:p>
        </p:txBody>
      </p:sp>
      <p:cxnSp>
        <p:nvCxnSpPr>
          <p:cNvPr id="20" name="Прямая со стрелкой 19"/>
          <p:cNvCxnSpPr>
            <a:stCxn id="6" idx="0"/>
            <a:endCxn id="28" idx="2"/>
          </p:cNvCxnSpPr>
          <p:nvPr/>
        </p:nvCxnSpPr>
        <p:spPr>
          <a:xfrm flipH="1" flipV="1">
            <a:off x="4572000" y="933348"/>
            <a:ext cx="5137" cy="50909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59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3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572000"/>
            <a:ext cx="750834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Скауты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60264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572000"/>
            <a:ext cx="2744021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Российские студенческие отряды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74099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572000"/>
            <a:ext cx="4033838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Всероссийский межнациональный союз молодёжи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1531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4081"/>
          <a:stretch/>
        </p:blipFill>
        <p:spPr>
          <a:xfrm>
            <a:off x="0" y="753237"/>
            <a:ext cx="4402445" cy="366465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824595" y="1617095"/>
            <a:ext cx="4083099" cy="539278"/>
            <a:chOff x="4824595" y="1617095"/>
            <a:chExt cx="4083099" cy="539278"/>
          </a:xfrm>
        </p:grpSpPr>
        <p:sp>
          <p:nvSpPr>
            <p:cNvPr id="4" name="Половина рамки 3"/>
            <p:cNvSpPr/>
            <p:nvPr/>
          </p:nvSpPr>
          <p:spPr>
            <a:xfrm rot="7740000" flipH="1">
              <a:off x="4750012" y="1691678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110161" y="1725486"/>
              <a:ext cx="379753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Группа вырабатывает собственные нормы и установки.</a:t>
              </a:r>
              <a:endParaRPr lang="ru-RU" sz="1400" dirty="0">
                <a:ea typeface="Meiryo" pitchFamily="34" charset="-128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58922" y="663910"/>
            <a:ext cx="415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Неформальные молодёжные группы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824595" y="2411946"/>
            <a:ext cx="4083099" cy="539278"/>
            <a:chOff x="4824595" y="2411946"/>
            <a:chExt cx="4083099" cy="539278"/>
          </a:xfrm>
        </p:grpSpPr>
        <p:sp>
          <p:nvSpPr>
            <p:cNvPr id="7" name="Половина рамки 6"/>
            <p:cNvSpPr/>
            <p:nvPr/>
          </p:nvSpPr>
          <p:spPr>
            <a:xfrm rot="7740000" flipH="1">
              <a:off x="4750012" y="2486529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110161" y="2520337"/>
              <a:ext cx="379753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Членство в группе – результат личного выбора.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824595" y="3196523"/>
            <a:ext cx="4083099" cy="539278"/>
            <a:chOff x="4824595" y="3196523"/>
            <a:chExt cx="4083099" cy="539278"/>
          </a:xfrm>
        </p:grpSpPr>
        <p:sp>
          <p:nvSpPr>
            <p:cNvPr id="9" name="Половина рамки 8"/>
            <p:cNvSpPr/>
            <p:nvPr/>
          </p:nvSpPr>
          <p:spPr>
            <a:xfrm rot="7740000" flipH="1">
              <a:off x="4750012" y="3271106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110161" y="3304914"/>
              <a:ext cx="379753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Всегда присутствует иерархия социальных ролей: лидер, ведомые, отверженные и др.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824595" y="3981100"/>
            <a:ext cx="4083099" cy="539278"/>
            <a:chOff x="4824595" y="3981100"/>
            <a:chExt cx="4083099" cy="539278"/>
          </a:xfrm>
        </p:grpSpPr>
        <p:sp>
          <p:nvSpPr>
            <p:cNvPr id="11" name="Половина рамки 10"/>
            <p:cNvSpPr/>
            <p:nvPr/>
          </p:nvSpPr>
          <p:spPr>
            <a:xfrm rot="7740000" flipH="1">
              <a:off x="4750012" y="4055683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110161" y="4089491"/>
              <a:ext cx="379753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Социальный статус членов не является предписанным, зависит от них самих.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566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38956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Стремление общаться со сверстниками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76599" y="389568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Желание принадлежать к какой-либо общности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227763" y="389568"/>
            <a:ext cx="255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Желание обособиться от взрослых, самовыразиться</a:t>
            </a:r>
            <a:endParaRPr lang="ru-RU" sz="1400" dirty="0"/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4340702" y="-3171879"/>
            <a:ext cx="462596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8775" y="1315097"/>
            <a:ext cx="842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Основные причины формирования молодёжных субкультур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075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03435" y="2075336"/>
            <a:ext cx="8281790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Субкультура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система норм и ценностей, которые отличают отдельную социальную группу от большинства общества.</a:t>
              </a:r>
              <a:endParaRPr lang="ru-RU" sz="1400" dirty="0">
                <a:ea typeface="Meiryo" pitchFamily="34" charset="-128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8775" y="38956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Стремление общаться со сверстниками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76599" y="389568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Желание принадлежать к какой-либо общности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227763" y="389568"/>
            <a:ext cx="255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Желание обособиться от взрослых, самовыразиться</a:t>
            </a:r>
            <a:endParaRPr lang="ru-RU" sz="1400" dirty="0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4340702" y="-3171879"/>
            <a:ext cx="462596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8775" y="1315097"/>
            <a:ext cx="842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Основные причины формирования молодёжных субкультур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435" y="3268581"/>
            <a:ext cx="610325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Контркультура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3435" y="3670809"/>
            <a:ext cx="8164315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субкультура, которая предлагает систему ценностей, призванную заменить господствующую в обществе, противостоит доминирующей культуре.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66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10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6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97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3780890"/>
            <a:ext cx="9143999" cy="1362610"/>
            <a:chOff x="0" y="3780890"/>
            <a:chExt cx="9143999" cy="136261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3780890"/>
              <a:ext cx="9143999" cy="1362610"/>
            </a:xfrm>
            <a:prstGeom prst="rect">
              <a:avLst/>
            </a:prstGeom>
            <a:solidFill>
              <a:srgbClr val="00A69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8775" y="3965825"/>
              <a:ext cx="8426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dirty="0" smtClean="0">
                  <a:solidFill>
                    <a:schemeClr val="bg1"/>
                  </a:solidFill>
                  <a:latin typeface="+mj-lt"/>
                </a:rPr>
                <a:t>Дайте миру шанс</a:t>
              </a:r>
              <a:endParaRPr lang="ru-RU" sz="5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89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r="15155"/>
          <a:stretch/>
        </p:blipFill>
        <p:spPr>
          <a:xfrm>
            <a:off x="2058293" y="478975"/>
            <a:ext cx="1637346" cy="1565576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2"/>
          <a:stretch/>
        </p:blipFill>
        <p:spPr>
          <a:xfrm>
            <a:off x="358775" y="478978"/>
            <a:ext cx="1637346" cy="1565579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20424"/>
          <a:stretch/>
        </p:blipFill>
        <p:spPr>
          <a:xfrm>
            <a:off x="3757811" y="478978"/>
            <a:ext cx="1637346" cy="1565573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863"/>
          <a:stretch/>
        </p:blipFill>
        <p:spPr>
          <a:xfrm>
            <a:off x="5457329" y="478978"/>
            <a:ext cx="1637346" cy="1565573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/>
          <a:stretch/>
        </p:blipFill>
        <p:spPr>
          <a:xfrm>
            <a:off x="7156847" y="478978"/>
            <a:ext cx="1637346" cy="1565576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129" y="2482436"/>
            <a:ext cx="2679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Характерные черты молодёжных субкультур: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7740000" flipH="1">
            <a:off x="3254677" y="2566668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14825" y="2600476"/>
            <a:ext cx="51703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</a:t>
            </a:r>
            <a:r>
              <a:rPr lang="ru-RU" sz="1400" dirty="0" smtClean="0">
                <a:ea typeface="Meiryo" pitchFamily="34" charset="-128"/>
              </a:rPr>
              <a:t>пределённая знаковая символика;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3254677" y="2982659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14825" y="3016467"/>
            <a:ext cx="51703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</a:t>
            </a:r>
            <a:r>
              <a:rPr lang="ru-RU" sz="1400" dirty="0" smtClean="0">
                <a:ea typeface="Meiryo" pitchFamily="34" charset="-128"/>
              </a:rPr>
              <a:t>собый стиль поведения;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254677" y="339865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4825" y="3432458"/>
            <a:ext cx="51703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относительная общность интересов;</a:t>
            </a:r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254677" y="381464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14825" y="3848449"/>
            <a:ext cx="51703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своеобразные формы объединения;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7740000" flipH="1">
            <a:off x="3254677" y="4230632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14825" y="4264440"/>
            <a:ext cx="51703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общие объекты для поклонения или подражания.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181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0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224411" y="0"/>
            <a:ext cx="2919587" cy="5143500"/>
            <a:chOff x="6224411" y="0"/>
            <a:chExt cx="2919587" cy="514350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224411" y="0"/>
              <a:ext cx="2919587" cy="5143500"/>
              <a:chOff x="6224411" y="0"/>
              <a:chExt cx="2919587" cy="5143500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6224411" y="0"/>
                <a:ext cx="2919587" cy="514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6946216" y="1305885"/>
                <a:ext cx="2074774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З</a:t>
                </a:r>
                <a:r>
                  <a:rPr lang="ru-RU" sz="1400" dirty="0" smtClean="0">
                    <a:ea typeface="Meiryo" pitchFamily="34" charset="-128"/>
                  </a:rPr>
                  <a:t>наковая символика.</a:t>
                </a:r>
                <a:endParaRPr lang="ru-RU" sz="1400" dirty="0">
                  <a:ea typeface="Meiryo" pitchFamily="34" charset="-128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947032" y="1794176"/>
                <a:ext cx="2074774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С</a:t>
                </a:r>
                <a:r>
                  <a:rPr lang="ru-RU" sz="1400" dirty="0" smtClean="0">
                    <a:ea typeface="Meiryo" pitchFamily="34" charset="-128"/>
                  </a:rPr>
                  <a:t>тиль поведения.</a:t>
                </a:r>
                <a:endParaRPr lang="ru-RU" sz="1400" dirty="0">
                  <a:ea typeface="Meiryo" pitchFamily="34" charset="-128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946842" y="2324174"/>
                <a:ext cx="2074774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О</a:t>
                </a:r>
                <a:r>
                  <a:rPr lang="ru-RU" sz="1400" dirty="0" smtClean="0">
                    <a:ea typeface="Meiryo" pitchFamily="34" charset="-128"/>
                  </a:rPr>
                  <a:t>бщие интересы.</a:t>
                </a:r>
                <a:endParaRPr lang="ru-RU" sz="1400" dirty="0" smtClean="0">
                  <a:ea typeface="Meiryo" pitchFamily="34" charset="-128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6946216" y="2854172"/>
                <a:ext cx="2077937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Ф</a:t>
                </a:r>
                <a:r>
                  <a:rPr lang="ru-RU" sz="1400" dirty="0" smtClean="0">
                    <a:ea typeface="Meiryo" pitchFamily="34" charset="-128"/>
                  </a:rPr>
                  <a:t>ормы объединения.</a:t>
                </a:r>
                <a:endParaRPr lang="ru-RU" sz="1400" dirty="0">
                  <a:ea typeface="Meiryo" pitchFamily="34" charset="-128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504447" y="288514"/>
                <a:ext cx="25171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800" dirty="0" smtClean="0">
                    <a:solidFill>
                      <a:srgbClr val="00A698"/>
                    </a:solidFill>
                    <a:latin typeface="+mj-lt"/>
                  </a:rPr>
                  <a:t>Молодёжная </a:t>
                </a:r>
                <a:r>
                  <a:rPr lang="ru-RU" sz="1800" dirty="0" smtClean="0">
                    <a:solidFill>
                      <a:srgbClr val="00A698"/>
                    </a:solidFill>
                    <a:latin typeface="+mj-lt"/>
                  </a:rPr>
                  <a:t>субкультура</a:t>
                </a:r>
                <a:endParaRPr lang="ru-RU" sz="1800" dirty="0">
                  <a:solidFill>
                    <a:srgbClr val="00A698"/>
                  </a:solidFill>
                  <a:latin typeface="+mj-lt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6946216" y="3384170"/>
                <a:ext cx="2077937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О</a:t>
                </a:r>
                <a:r>
                  <a:rPr lang="ru-RU" sz="1400" dirty="0" smtClean="0">
                    <a:ea typeface="Meiryo" pitchFamily="34" charset="-128"/>
                  </a:rPr>
                  <a:t>бъекты </a:t>
                </a:r>
                <a:r>
                  <a:rPr lang="ru-RU" sz="1400" dirty="0" smtClean="0">
                    <a:ea typeface="Meiryo" pitchFamily="34" charset="-128"/>
                  </a:rPr>
                  <a:t>поклонения (подражания</a:t>
                </a:r>
                <a:r>
                  <a:rPr lang="ru-RU" sz="1400" dirty="0" smtClean="0">
                    <a:ea typeface="Meiryo" pitchFamily="34" charset="-128"/>
                  </a:rPr>
                  <a:t>).</a:t>
                </a:r>
                <a:endParaRPr lang="ru-RU" sz="1400" dirty="0">
                  <a:ea typeface="Meiryo" pitchFamily="34" charset="-128"/>
                </a:endParaRPr>
              </a:p>
            </p:txBody>
          </p:sp>
        </p:grpSp>
        <p:sp>
          <p:nvSpPr>
            <p:cNvPr id="40" name="Овал 39"/>
            <p:cNvSpPr/>
            <p:nvPr/>
          </p:nvSpPr>
          <p:spPr>
            <a:xfrm>
              <a:off x="6504447" y="1233607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  <a:latin typeface="+mj-lt"/>
                </a:rPr>
                <a:t>1</a:t>
              </a:r>
              <a:endParaRPr lang="ru-RU" sz="1400" dirty="0">
                <a:solidFill>
                  <a:srgbClr val="00A698"/>
                </a:solidFill>
                <a:latin typeface="+mj-lt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6499301" y="1723506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2</a:t>
              </a:r>
            </a:p>
          </p:txBody>
        </p:sp>
        <p:sp>
          <p:nvSpPr>
            <p:cNvPr id="42" name="Овал 41"/>
            <p:cNvSpPr/>
            <p:nvPr/>
          </p:nvSpPr>
          <p:spPr>
            <a:xfrm>
              <a:off x="6499301" y="2251896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3</a:t>
              </a:r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99301" y="2781894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4</a:t>
              </a:r>
            </a:p>
          </p:txBody>
        </p:sp>
        <p:sp>
          <p:nvSpPr>
            <p:cNvPr id="44" name="Овал 43"/>
            <p:cNvSpPr/>
            <p:nvPr/>
          </p:nvSpPr>
          <p:spPr>
            <a:xfrm>
              <a:off x="6506563" y="3311892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5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305" y="406034"/>
            <a:ext cx="4351979" cy="4351979"/>
          </a:xfrm>
          <a:prstGeom prst="ellipse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6946842" y="4081986"/>
            <a:ext cx="20747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</a:t>
            </a:r>
            <a:r>
              <a:rPr lang="ru-RU" sz="1400" dirty="0" smtClean="0">
                <a:ea typeface="Meiryo" pitchFamily="34" charset="-128"/>
              </a:rPr>
              <a:t>ип самодеятельности.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499301" y="4009708"/>
            <a:ext cx="360000" cy="360000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A698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04251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30" y="401048"/>
            <a:ext cx="412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Типы самодеятельности молодёжи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/>
          <a:stretch/>
        </p:blipFill>
        <p:spPr>
          <a:xfrm>
            <a:off x="358775" y="1747162"/>
            <a:ext cx="1361736" cy="1084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/>
          <a:stretch/>
        </p:blipFill>
        <p:spPr>
          <a:xfrm>
            <a:off x="358776" y="3470007"/>
            <a:ext cx="1361736" cy="1084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5"/>
          <a:stretch/>
        </p:blipFill>
        <p:spPr>
          <a:xfrm>
            <a:off x="4751388" y="483246"/>
            <a:ext cx="1361736" cy="1084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3"/>
          <a:stretch/>
        </p:blipFill>
        <p:spPr>
          <a:xfrm>
            <a:off x="4751388" y="3470007"/>
            <a:ext cx="1361736" cy="1084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9"/>
          <a:stretch/>
        </p:blipFill>
        <p:spPr>
          <a:xfrm>
            <a:off x="4751389" y="1976626"/>
            <a:ext cx="1361735" cy="1084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5475" y="1747162"/>
            <a:ext cx="24955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Агрессивная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5474" y="2093115"/>
            <a:ext cx="249555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Насаждение своих идей, культ личности, примитивная иерархия ценностей (самая важная – физическая сила</a:t>
            </a:r>
            <a:r>
              <a:rPr lang="ru-RU" sz="1200" dirty="0" smtClean="0">
                <a:ea typeface="Meiryo" pitchFamily="34" charset="-128"/>
              </a:rPr>
              <a:t>).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8651" y="3470008"/>
            <a:ext cx="24955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Эпатажная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98650" y="3815961"/>
            <a:ext cx="249555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Открытый вызов сложившимся ценностям и нормам, как в обыденной, так и в духовной </a:t>
            </a:r>
            <a:r>
              <a:rPr lang="ru-RU" sz="1200" dirty="0" smtClean="0">
                <a:ea typeface="Meiryo" pitchFamily="34" charset="-128"/>
              </a:rPr>
              <a:t>жизни.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9675" y="483246"/>
            <a:ext cx="24955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Альтернативная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89674" y="829199"/>
            <a:ext cx="249555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Выработка системы ценностей, которая противостоит доминирующей и призвана её </a:t>
            </a:r>
            <a:r>
              <a:rPr lang="ru-RU" sz="1200" dirty="0" smtClean="0">
                <a:ea typeface="Meiryo" pitchFamily="34" charset="-128"/>
              </a:rPr>
              <a:t>заменить.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675" y="1976627"/>
            <a:ext cx="24955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Конструктивная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(социальная)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9674" y="2574380"/>
            <a:ext cx="24955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Решение реальных проблем, существующих в </a:t>
            </a:r>
            <a:r>
              <a:rPr lang="ru-RU" sz="1200" dirty="0" smtClean="0">
                <a:ea typeface="Meiryo" pitchFamily="34" charset="-128"/>
              </a:rPr>
              <a:t>обществе.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9675" y="3470008"/>
            <a:ext cx="24955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Политическая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89674" y="3815961"/>
            <a:ext cx="249555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Цель – изменение </a:t>
            </a:r>
            <a:r>
              <a:rPr lang="ru-RU" sz="1200" dirty="0" err="1" smtClean="0">
                <a:ea typeface="Meiryo" pitchFamily="34" charset="-128"/>
              </a:rPr>
              <a:t>политиче</a:t>
            </a:r>
            <a:r>
              <a:rPr lang="ru-RU" sz="1200" dirty="0" smtClean="0">
                <a:ea typeface="Meiryo" pitchFamily="34" charset="-128"/>
              </a:rPr>
              <a:t>-</a:t>
            </a:r>
          </a:p>
          <a:p>
            <a:r>
              <a:rPr lang="ru-RU" sz="1200" dirty="0" err="1" smtClean="0">
                <a:ea typeface="Meiryo" pitchFamily="34" charset="-128"/>
              </a:rPr>
              <a:t>ского</a:t>
            </a:r>
            <a:r>
              <a:rPr lang="ru-RU" sz="1200" dirty="0" smtClean="0">
                <a:ea typeface="Meiryo" pitchFamily="34" charset="-128"/>
              </a:rPr>
              <a:t> </a:t>
            </a:r>
            <a:r>
              <a:rPr lang="ru-RU" sz="1200" dirty="0" smtClean="0">
                <a:ea typeface="Meiryo" pitchFamily="34" charset="-128"/>
              </a:rPr>
              <a:t>строя или политической ситуации в </a:t>
            </a:r>
            <a:r>
              <a:rPr lang="ru-RU" sz="1200" dirty="0" smtClean="0">
                <a:ea typeface="Meiryo" pitchFamily="34" charset="-128"/>
              </a:rPr>
              <a:t>стране.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37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build="p"/>
      <p:bldP spid="18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1819" y="4089114"/>
            <a:ext cx="204627" cy="205483"/>
          </a:xfrm>
          <a:prstGeom prst="rect">
            <a:avLst/>
          </a:prstGeom>
          <a:solidFill>
            <a:srgbClr val="B9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86446" y="4089114"/>
            <a:ext cx="204627" cy="205483"/>
          </a:xfrm>
          <a:prstGeom prst="rect">
            <a:avLst/>
          </a:prstGeom>
          <a:solidFill>
            <a:srgbClr val="C1C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46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1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1446278"/>
            <a:ext cx="5473699" cy="1048559"/>
            <a:chOff x="2044700" y="1690884"/>
            <a:chExt cx="5473699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Социализация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процесс усвоения человеком образцов поведения, социальных норм и ценностей, знаний, навыков, позволяющих ему успешно функционировать в обществе.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835151" y="3006237"/>
            <a:ext cx="5473699" cy="833115"/>
            <a:chOff x="2044700" y="1690884"/>
            <a:chExt cx="5473699" cy="833115"/>
          </a:xfrm>
        </p:grpSpPr>
        <p:sp>
          <p:nvSpPr>
            <p:cNvPr id="7" name="TextBox 6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Агенты социализации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люди, группы, институты, </a:t>
              </a:r>
              <a:r>
                <a:rPr lang="ru-RU" sz="1400" dirty="0" smtClean="0">
                  <a:ea typeface="Meiryo" pitchFamily="34" charset="-128"/>
                </a:rPr>
                <a:t>ответственные за обучение культурным нормам и социальным ценностям.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53" y="3123344"/>
            <a:ext cx="1688918" cy="1688916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35" y="3024668"/>
            <a:ext cx="1276350" cy="127635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99" y="1830346"/>
            <a:ext cx="1276350" cy="127635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36" y="1442442"/>
            <a:ext cx="1276350" cy="127635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37" y="1830346"/>
            <a:ext cx="1276350" cy="127635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9" y="3024668"/>
            <a:ext cx="1276350" cy="1276350"/>
          </a:xfrm>
          <a:prstGeom prst="ellipse">
            <a:avLst/>
          </a:prstGeom>
        </p:spPr>
      </p:pic>
      <p:cxnSp>
        <p:nvCxnSpPr>
          <p:cNvPr id="13" name="Прямая со стрелкой 12"/>
          <p:cNvCxnSpPr>
            <a:stCxn id="5" idx="5"/>
            <a:endCxn id="2" idx="1"/>
          </p:cNvCxnSpPr>
          <p:nvPr/>
        </p:nvCxnSpPr>
        <p:spPr>
          <a:xfrm>
            <a:off x="3443232" y="2919779"/>
            <a:ext cx="547057" cy="45090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6"/>
            <a:endCxn id="2" idx="2"/>
          </p:cNvCxnSpPr>
          <p:nvPr/>
        </p:nvCxnSpPr>
        <p:spPr>
          <a:xfrm>
            <a:off x="2659185" y="3662843"/>
            <a:ext cx="1083768" cy="3049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4"/>
            <a:endCxn id="2" idx="0"/>
          </p:cNvCxnSpPr>
          <p:nvPr/>
        </p:nvCxnSpPr>
        <p:spPr>
          <a:xfrm>
            <a:off x="4587411" y="2718792"/>
            <a:ext cx="1" cy="40455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3"/>
            <a:endCxn id="2" idx="7"/>
          </p:cNvCxnSpPr>
          <p:nvPr/>
        </p:nvCxnSpPr>
        <p:spPr>
          <a:xfrm flipH="1">
            <a:off x="5184535" y="2919779"/>
            <a:ext cx="506019" cy="45090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2"/>
            <a:endCxn id="2" idx="6"/>
          </p:cNvCxnSpPr>
          <p:nvPr/>
        </p:nvCxnSpPr>
        <p:spPr>
          <a:xfrm flipH="1">
            <a:off x="5431871" y="3662843"/>
            <a:ext cx="1083768" cy="3049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0" y="-9127"/>
            <a:ext cx="9144000" cy="1157918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ea typeface="Meiryo" pitchFamily="34" charset="-128"/>
              </a:rPr>
              <a:t>Индивид – объект воздействия, в сознание которого необходимо внедрить ценности, нормы, установки господствующей культуры.</a:t>
            </a:r>
            <a:endParaRPr lang="ru-RU" sz="1400" dirty="0">
              <a:solidFill>
                <a:srgbClr val="00A698"/>
              </a:solidFill>
              <a:ea typeface="Meiryo" pitchFamily="34" charset="-128"/>
            </a:endParaRPr>
          </a:p>
        </p:txBody>
      </p:sp>
      <p:cxnSp>
        <p:nvCxnSpPr>
          <p:cNvPr id="42" name="Соединительная линия уступом 41"/>
          <p:cNvCxnSpPr>
            <a:stCxn id="3" idx="0"/>
          </p:cNvCxnSpPr>
          <p:nvPr/>
        </p:nvCxnSpPr>
        <p:spPr>
          <a:xfrm rot="16200000" flipV="1">
            <a:off x="581138" y="1584796"/>
            <a:ext cx="1875877" cy="1003868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5" idx="0"/>
          </p:cNvCxnSpPr>
          <p:nvPr/>
        </p:nvCxnSpPr>
        <p:spPr>
          <a:xfrm rot="16200000" flipV="1">
            <a:off x="2382974" y="1221345"/>
            <a:ext cx="681555" cy="536447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7" idx="0"/>
          </p:cNvCxnSpPr>
          <p:nvPr/>
        </p:nvCxnSpPr>
        <p:spPr>
          <a:xfrm rot="5400000" flipH="1" flipV="1">
            <a:off x="6069258" y="1221346"/>
            <a:ext cx="681555" cy="536447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8" idx="0"/>
          </p:cNvCxnSpPr>
          <p:nvPr/>
        </p:nvCxnSpPr>
        <p:spPr>
          <a:xfrm rot="5400000" flipH="1" flipV="1">
            <a:off x="6710966" y="1591640"/>
            <a:ext cx="1875877" cy="990181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39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811766" y="226031"/>
            <a:ext cx="2208944" cy="1664414"/>
            <a:chOff x="6431622" y="472611"/>
            <a:chExt cx="2208944" cy="1664414"/>
          </a:xfrm>
        </p:grpSpPr>
        <p:sp>
          <p:nvSpPr>
            <p:cNvPr id="3" name="Выноска-облако 2"/>
            <p:cNvSpPr/>
            <p:nvPr/>
          </p:nvSpPr>
          <p:spPr>
            <a:xfrm>
              <a:off x="6431622" y="472611"/>
              <a:ext cx="2208944" cy="1664414"/>
            </a:xfrm>
            <a:prstGeom prst="cloudCallout">
              <a:avLst>
                <a:gd name="adj1" fmla="val 55911"/>
                <a:gd name="adj2" fmla="val 44599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88476" y="827764"/>
              <a:ext cx="16952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А так ли хороши эти ценности, нормы, установки?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196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377</TotalTime>
  <Words>496</Words>
  <Application>Microsoft Office PowerPoint</Application>
  <PresentationFormat>Экран (16:9)</PresentationFormat>
  <Paragraphs>105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Open Sans</vt:lpstr>
      <vt:lpstr>Meiryo</vt:lpstr>
      <vt:lpstr>Roboto Slab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33</cp:revision>
  <dcterms:created xsi:type="dcterms:W3CDTF">2016-09-22T09:53:23Z</dcterms:created>
  <dcterms:modified xsi:type="dcterms:W3CDTF">2016-09-29T19:26:52Z</dcterms:modified>
</cp:coreProperties>
</file>