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28.jpg" ContentType="image/pn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284" r:id="rId2"/>
    <p:sldId id="286" r:id="rId3"/>
    <p:sldId id="291" r:id="rId4"/>
    <p:sldId id="292" r:id="rId5"/>
    <p:sldId id="294" r:id="rId6"/>
    <p:sldId id="290" r:id="rId7"/>
    <p:sldId id="296" r:id="rId8"/>
    <p:sldId id="297" r:id="rId9"/>
    <p:sldId id="298" r:id="rId10"/>
    <p:sldId id="299" r:id="rId11"/>
    <p:sldId id="300" r:id="rId12"/>
    <p:sldId id="302" r:id="rId13"/>
    <p:sldId id="295" r:id="rId14"/>
    <p:sldId id="303" r:id="rId15"/>
    <p:sldId id="301" r:id="rId16"/>
    <p:sldId id="304" r:id="rId17"/>
    <p:sldId id="306" r:id="rId18"/>
    <p:sldId id="305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293" r:id="rId29"/>
    <p:sldId id="316" r:id="rId30"/>
    <p:sldId id="318" r:id="rId31"/>
    <p:sldId id="319" r:id="rId32"/>
    <p:sldId id="320" r:id="rId33"/>
    <p:sldId id="321" r:id="rId34"/>
    <p:sldId id="317" r:id="rId35"/>
    <p:sldId id="323" r:id="rId36"/>
    <p:sldId id="325" r:id="rId37"/>
    <p:sldId id="326" r:id="rId38"/>
    <p:sldId id="324" r:id="rId39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41"/>
      <p:bold r:id="rId42"/>
      <p:italic r:id="rId43"/>
    </p:embeddedFont>
    <p:embeddedFont>
      <p:font typeface="Meiryo" panose="020B0604030504040204" pitchFamily="34" charset="-128"/>
      <p:regular r:id="rId44"/>
      <p:bold r:id="rId45"/>
      <p:italic r:id="rId46"/>
      <p:boldItalic r:id="rId47"/>
    </p:embeddedFont>
    <p:embeddedFont>
      <p:font typeface="Roboto Slab" pitchFamily="2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0BE5C1"/>
    <a:srgbClr val="F8F8F8"/>
    <a:srgbClr val="2A2A8C"/>
    <a:srgbClr val="012F50"/>
    <a:srgbClr val="5300A6"/>
    <a:srgbClr val="333333"/>
    <a:srgbClr val="F5F5F5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0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98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1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8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05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24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75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77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47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58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8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9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39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70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72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9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90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76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96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82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0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11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6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94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91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82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279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473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880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64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4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0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4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8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60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6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5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22044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Проблемы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молодёжи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40" y="55"/>
            <a:ext cx="2917859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606"/>
          <a:stretch/>
        </p:blipFill>
        <p:spPr>
          <a:xfrm>
            <a:off x="0" y="1"/>
            <a:ext cx="6226138" cy="51435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717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40" y="55"/>
            <a:ext cx="2917859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9618"/>
          <a:stretch/>
        </p:blipFill>
        <p:spPr>
          <a:xfrm>
            <a:off x="-10274" y="55"/>
            <a:ext cx="6236414" cy="514850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sp>
        <p:nvSpPr>
          <p:cNvPr id="11" name="Облако 10"/>
          <p:cNvSpPr/>
          <p:nvPr/>
        </p:nvSpPr>
        <p:spPr>
          <a:xfrm>
            <a:off x="1131157" y="376238"/>
            <a:ext cx="1976776" cy="1632839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</a:rPr>
              <a:t>Как долго надо учиться!</a:t>
            </a:r>
            <a:endParaRPr lang="ru-RU" sz="14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0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40" y="55"/>
            <a:ext cx="2917859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/>
          <a:stretch/>
        </p:blipFill>
        <p:spPr>
          <a:xfrm>
            <a:off x="-1" y="-17447"/>
            <a:ext cx="6227763" cy="516094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332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1"/>
          <a:stretch/>
        </p:blipFill>
        <p:spPr>
          <a:xfrm>
            <a:off x="-2" y="56"/>
            <a:ext cx="6227765" cy="514344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55368" y="1264383"/>
            <a:ext cx="2506440" cy="687044"/>
            <a:chOff x="6791635" y="1315986"/>
            <a:chExt cx="2105785" cy="687044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Отсутствие 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професси-онального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опыта в начале карьеры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108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39" y="55"/>
            <a:ext cx="2917860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9751"/>
          <a:stretch/>
        </p:blipFill>
        <p:spPr>
          <a:xfrm>
            <a:off x="-10274" y="56"/>
            <a:ext cx="6236413" cy="514344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55368" y="1264383"/>
            <a:ext cx="2506440" cy="687044"/>
            <a:chOff x="6791635" y="1315986"/>
            <a:chExt cx="2105785" cy="687044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Отсутствие 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професси-онального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опыта в начале карьеры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226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55368" y="1264383"/>
            <a:ext cx="2506440" cy="687044"/>
            <a:chOff x="6791635" y="1315986"/>
            <a:chExt cx="2105785" cy="687044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Отсутствие 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професси-онального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опыта в начале карьеры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55368" y="2268174"/>
            <a:ext cx="2506440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Проблемы безработицы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20548" y="55"/>
            <a:ext cx="6248311" cy="5143445"/>
            <a:chOff x="-20548" y="55"/>
            <a:chExt cx="6248311" cy="514344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6" r="4618"/>
            <a:stretch/>
          </p:blipFill>
          <p:spPr>
            <a:xfrm>
              <a:off x="-20548" y="55"/>
              <a:ext cx="6248311" cy="514344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 rot="173977">
              <a:off x="432031" y="780981"/>
              <a:ext cx="1171254" cy="185402"/>
            </a:xfrm>
            <a:prstGeom prst="rect">
              <a:avLst/>
            </a:prstGeom>
            <a:solidFill>
              <a:srgbClr val="012F50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Облако 23"/>
          <p:cNvSpPr/>
          <p:nvPr/>
        </p:nvSpPr>
        <p:spPr>
          <a:xfrm>
            <a:off x="1106562" y="179469"/>
            <a:ext cx="2531581" cy="1632839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</a:rPr>
              <a:t>В кризис молодым трудно найти работу.</a:t>
            </a:r>
            <a:endParaRPr lang="ru-RU" sz="14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6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40" y="55"/>
            <a:ext cx="2917859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20228"/>
          <a:stretch/>
        </p:blipFill>
        <p:spPr>
          <a:xfrm>
            <a:off x="-58838" y="55"/>
            <a:ext cx="6284978" cy="514344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55368" y="1264383"/>
            <a:ext cx="2506440" cy="687044"/>
            <a:chOff x="6791635" y="1315986"/>
            <a:chExt cx="2105785" cy="687044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Отсутствие 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професси-онального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опыта в начале карьеры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55368" y="2268174"/>
            <a:ext cx="2506440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Проблемы безработицы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547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40" y="55"/>
            <a:ext cx="2917859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9268"/>
          <a:stretch/>
        </p:blipFill>
        <p:spPr>
          <a:xfrm>
            <a:off x="0" y="55"/>
            <a:ext cx="6226140" cy="514344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55368" y="1264383"/>
            <a:ext cx="2506440" cy="687044"/>
            <a:chOff x="6791635" y="1315986"/>
            <a:chExt cx="2105785" cy="687044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Отсутствие 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професси-онального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опыта в начале карьеры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55368" y="2268174"/>
            <a:ext cx="2506440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Проблемы безработицы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555368" y="2850659"/>
            <a:ext cx="2506440" cy="471600"/>
            <a:chOff x="6791635" y="1315986"/>
            <a:chExt cx="2105785" cy="471600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Рост расходов на содержание семьи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825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3"/>
          <a:stretch/>
        </p:blipFill>
        <p:spPr>
          <a:xfrm>
            <a:off x="0" y="0"/>
            <a:ext cx="6227762" cy="514350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55368" y="1264383"/>
            <a:ext cx="2506440" cy="687044"/>
            <a:chOff x="6791635" y="1315986"/>
            <a:chExt cx="2105785" cy="687044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Отсутствие 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професси-онального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опыта в начале карьеры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55368" y="2268174"/>
            <a:ext cx="2506440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Проблемы безработицы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555368" y="2850659"/>
            <a:ext cx="2506440" cy="471600"/>
            <a:chOff x="6791635" y="1315986"/>
            <a:chExt cx="2105785" cy="471600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Рост расходов на содержание семьи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555368" y="3637930"/>
            <a:ext cx="2506440" cy="471600"/>
            <a:chOff x="6791635" y="1315986"/>
            <a:chExt cx="2105785" cy="471600"/>
          </a:xfrm>
        </p:grpSpPr>
        <p:sp>
          <p:nvSpPr>
            <p:cNvPr id="22" name="Половина рамки 2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Нерешённая жилищная проблема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79" y="305897"/>
            <a:ext cx="2731460" cy="200299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35490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Государственные программы по поддержке молодёжи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Облако 26"/>
          <p:cNvSpPr/>
          <p:nvPr/>
        </p:nvSpPr>
        <p:spPr>
          <a:xfrm>
            <a:off x="358775" y="376237"/>
            <a:ext cx="1945532" cy="1501201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Поддержка молодых специалистов</a:t>
            </a:r>
            <a:endParaRPr lang="ru-RU" sz="1200" dirty="0">
              <a:solidFill>
                <a:srgbClr val="00A698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023354" y="1504147"/>
            <a:ext cx="2194163" cy="2135315"/>
            <a:chOff x="2470357" y="983974"/>
            <a:chExt cx="1938130" cy="1889038"/>
          </a:xfrm>
        </p:grpSpPr>
        <p:sp>
          <p:nvSpPr>
            <p:cNvPr id="29" name="Овал 28"/>
            <p:cNvSpPr/>
            <p:nvPr/>
          </p:nvSpPr>
          <p:spPr>
            <a:xfrm>
              <a:off x="2470357" y="983974"/>
              <a:ext cx="1938130" cy="188903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762" y="1089955"/>
              <a:ext cx="1537320" cy="1677076"/>
            </a:xfrm>
            <a:prstGeom prst="rect">
              <a:avLst/>
            </a:prstGeom>
          </p:spPr>
        </p:pic>
      </p:grpSp>
      <p:sp>
        <p:nvSpPr>
          <p:cNvPr id="31" name="Облако 30"/>
          <p:cNvSpPr/>
          <p:nvPr/>
        </p:nvSpPr>
        <p:spPr>
          <a:xfrm>
            <a:off x="4086689" y="376237"/>
            <a:ext cx="1945532" cy="1501201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Поддержка молодых семей</a:t>
            </a:r>
            <a:endParaRPr lang="ru-RU" sz="1200" dirty="0">
              <a:solidFill>
                <a:srgbClr val="00A698"/>
              </a:solidFill>
            </a:endParaRPr>
          </a:p>
        </p:txBody>
      </p:sp>
      <p:sp>
        <p:nvSpPr>
          <p:cNvPr id="32" name="Облако 31"/>
          <p:cNvSpPr/>
          <p:nvPr/>
        </p:nvSpPr>
        <p:spPr>
          <a:xfrm>
            <a:off x="358775" y="3266170"/>
            <a:ext cx="1945532" cy="1501202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Поддержка молодых бизнесменов</a:t>
            </a:r>
            <a:endParaRPr lang="ru-RU" sz="1200" dirty="0">
              <a:solidFill>
                <a:srgbClr val="00A698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049158" y="3266061"/>
            <a:ext cx="2020594" cy="1501202"/>
            <a:chOff x="4049158" y="3266061"/>
            <a:chExt cx="2020594" cy="1501202"/>
          </a:xfrm>
        </p:grpSpPr>
        <p:sp>
          <p:nvSpPr>
            <p:cNvPr id="33" name="Облако 32"/>
            <p:cNvSpPr/>
            <p:nvPr/>
          </p:nvSpPr>
          <p:spPr>
            <a:xfrm>
              <a:off x="4086689" y="3266061"/>
              <a:ext cx="1945532" cy="1501202"/>
            </a:xfrm>
            <a:prstGeom prst="cloud">
              <a:avLst/>
            </a:prstGeom>
            <a:solidFill>
              <a:srgbClr val="00A698"/>
            </a:solidFill>
            <a:ln w="127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49158" y="3611596"/>
              <a:ext cx="20205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Но даже если это 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</a:rPr>
                <a:t>всё </a:t>
              </a:r>
              <a:r>
                <a:rPr lang="ru-RU" sz="1200" dirty="0">
                  <a:solidFill>
                    <a:schemeClr val="bg1"/>
                  </a:solidFill>
                </a:rPr>
                <a:t>работает, 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</a:rPr>
                <a:t>молодым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прихо</a:t>
              </a:r>
              <a:r>
                <a:rPr lang="ru-RU" sz="1200" dirty="0" smtClean="0">
                  <a:solidFill>
                    <a:schemeClr val="bg1"/>
                  </a:solidFill>
                </a:rPr>
                <a:t>-</a:t>
              </a:r>
            </a:p>
            <a:p>
              <a:pPr algn="ctr"/>
              <a:r>
                <a:rPr lang="ru-RU" sz="1200" dirty="0" err="1">
                  <a:solidFill>
                    <a:schemeClr val="bg1"/>
                  </a:solidFill>
                </a:rPr>
                <a:t>д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ится</a:t>
              </a:r>
              <a:r>
                <a:rPr lang="ru-RU" sz="1200" dirty="0" smtClean="0">
                  <a:solidFill>
                    <a:schemeClr val="bg1"/>
                  </a:solidFill>
                </a:rPr>
                <a:t> непросто</a:t>
              </a:r>
              <a:r>
                <a:rPr lang="ru-RU" sz="1200" dirty="0">
                  <a:solidFill>
                    <a:schemeClr val="bg1"/>
                  </a:solidFill>
                </a:rPr>
                <a:t>!</a:t>
              </a:r>
            </a:p>
            <a:p>
              <a:pPr algn="ctr"/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09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r="15645"/>
          <a:stretch/>
        </p:blipFill>
        <p:spPr>
          <a:xfrm>
            <a:off x="-1" y="0"/>
            <a:ext cx="6227763" cy="51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0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3050"/>
          <a:stretch/>
        </p:blipFill>
        <p:spPr>
          <a:xfrm>
            <a:off x="-1" y="54"/>
            <a:ext cx="6235431" cy="5143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289" y="4717000"/>
            <a:ext cx="5812850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Николай </a:t>
            </a:r>
            <a:r>
              <a:rPr lang="ru-RU" sz="1200" dirty="0" err="1" smtClean="0"/>
              <a:t>Ге</a:t>
            </a:r>
            <a:r>
              <a:rPr lang="ru-RU" sz="1200" dirty="0" smtClean="0"/>
              <a:t>. Пётр </a:t>
            </a:r>
            <a:r>
              <a:rPr lang="en-US" sz="1200" dirty="0" smtClean="0"/>
              <a:t>I</a:t>
            </a:r>
            <a:r>
              <a:rPr lang="ru-RU" sz="1200" dirty="0" smtClean="0"/>
              <a:t> допрашивает царевича Алексея Петровича в Петергофе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626831" y="1932531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традиционном обществе она была не такой острой.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830" y="2906854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Базовые социальные ценности изменялись достаточно медленно.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1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6"/>
          <a:stretch/>
        </p:blipFill>
        <p:spPr>
          <a:xfrm>
            <a:off x="-1" y="55"/>
            <a:ext cx="6227763" cy="5143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289" y="4717000"/>
            <a:ext cx="1422958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СССР в 1960-е гг.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33615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r="9959"/>
          <a:stretch/>
        </p:blipFill>
        <p:spPr>
          <a:xfrm>
            <a:off x="-9833" y="56"/>
            <a:ext cx="6237596" cy="5143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289" y="4717000"/>
            <a:ext cx="1422958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СССР в 1980-е гг.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61805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r="23878"/>
          <a:stretch/>
        </p:blipFill>
        <p:spPr>
          <a:xfrm>
            <a:off x="0" y="0"/>
            <a:ext cx="6227762" cy="5143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831" y="1576967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Отказ от норм и традиций </a:t>
            </a:r>
            <a:r>
              <a:rPr lang="ru-RU" sz="1400" dirty="0" smtClean="0">
                <a:solidFill>
                  <a:schemeClr val="bg1"/>
                </a:solidFill>
              </a:rPr>
              <a:t>«отцов» </a:t>
            </a:r>
            <a:r>
              <a:rPr lang="ru-RU" sz="1400" dirty="0" smtClean="0">
                <a:solidFill>
                  <a:schemeClr val="bg1"/>
                </a:solidFill>
              </a:rPr>
              <a:t>угрожает </a:t>
            </a:r>
            <a:r>
              <a:rPr lang="ru-RU" sz="1400" dirty="0" smtClean="0">
                <a:solidFill>
                  <a:schemeClr val="bg1"/>
                </a:solidFill>
              </a:rPr>
              <a:t>устой-</a:t>
            </a:r>
            <a:r>
              <a:rPr lang="ru-RU" sz="1400" dirty="0" err="1" smtClean="0">
                <a:solidFill>
                  <a:schemeClr val="bg1"/>
                </a:solidFill>
              </a:rPr>
              <a:t>чивости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и стабильности общества.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831" y="2638556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Устаревшие нормы и ценности тормозят развитие.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484702"/>
            <a:ext cx="251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Не всякая инновация полезна для общества.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35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748"/>
          <a:stretch/>
        </p:blipFill>
        <p:spPr>
          <a:xfrm>
            <a:off x="0" y="55"/>
            <a:ext cx="6227763" cy="5143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831" y="1576967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Отказ от норм и традиций отцов угрожает </a:t>
            </a:r>
            <a:r>
              <a:rPr lang="ru-RU" sz="1400" dirty="0" err="1" smtClean="0">
                <a:solidFill>
                  <a:schemeClr val="bg1"/>
                </a:solidFill>
              </a:rPr>
              <a:t>устойчи-вости</a:t>
            </a:r>
            <a:r>
              <a:rPr lang="ru-RU" sz="1400" dirty="0" smtClean="0">
                <a:solidFill>
                  <a:schemeClr val="bg1"/>
                </a:solidFill>
              </a:rPr>
              <a:t> и стабильности общества.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831" y="2638556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Устаревшие нормы и ценности тормозят развитие.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484702"/>
            <a:ext cx="251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Не всякая инновация полезна для общества.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58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7250"/>
          <a:stretch/>
        </p:blipFill>
        <p:spPr>
          <a:xfrm>
            <a:off x="-19665" y="56"/>
            <a:ext cx="6247427" cy="5143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831" y="1576967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Отказ от норм и традиций отцов угрожает </a:t>
            </a:r>
            <a:r>
              <a:rPr lang="ru-RU" sz="1400" dirty="0" err="1" smtClean="0">
                <a:solidFill>
                  <a:schemeClr val="bg1"/>
                </a:solidFill>
              </a:rPr>
              <a:t>устойчи-вости</a:t>
            </a:r>
            <a:r>
              <a:rPr lang="ru-RU" sz="1400" dirty="0" smtClean="0">
                <a:solidFill>
                  <a:schemeClr val="bg1"/>
                </a:solidFill>
              </a:rPr>
              <a:t> и стабильности общества.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831" y="2638556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Устаревшие нормы и ценности тормозят развитие.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484702"/>
            <a:ext cx="251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Не всякая инновация полезна для общества.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7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6831" y="40096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Проблема «отцов» и «детей»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r="7895"/>
          <a:stretch/>
        </p:blipFill>
        <p:spPr>
          <a:xfrm>
            <a:off x="0" y="82"/>
            <a:ext cx="6227762" cy="5143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831" y="1576967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Отказ от норм и традиций отцов угрожает </a:t>
            </a:r>
            <a:r>
              <a:rPr lang="ru-RU" sz="1400" dirty="0" err="1" smtClean="0">
                <a:solidFill>
                  <a:schemeClr val="bg1"/>
                </a:solidFill>
              </a:rPr>
              <a:t>устойчи-вости</a:t>
            </a:r>
            <a:r>
              <a:rPr lang="ru-RU" sz="1400" dirty="0" smtClean="0">
                <a:solidFill>
                  <a:schemeClr val="bg1"/>
                </a:solidFill>
              </a:rPr>
              <a:t> и стабильности общества.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831" y="2638556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Устаревшие нормы и ценности тормозят развитие.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484702"/>
            <a:ext cx="251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Не всякая инновация полезна для общества.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32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6733392" y="334499"/>
            <a:ext cx="1671428" cy="1395412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Какие ещё особые качества?</a:t>
            </a:r>
            <a:endParaRPr lang="ru-RU" sz="1200" dirty="0">
              <a:solidFill>
                <a:srgbClr val="00A698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4445" r="30371" b="2963"/>
          <a:stretch/>
        </p:blipFill>
        <p:spPr>
          <a:xfrm>
            <a:off x="7478469" y="1676168"/>
            <a:ext cx="1093248" cy="3070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4814" r="40741" b="6851"/>
          <a:stretch/>
        </p:blipFill>
        <p:spPr>
          <a:xfrm flipH="1">
            <a:off x="6725960" y="1838324"/>
            <a:ext cx="975686" cy="2908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" y="560193"/>
            <a:ext cx="547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Категоричность суждений, максимализм</a:t>
            </a:r>
            <a:endParaRPr lang="ru-RU" sz="1600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775" y="1133476"/>
            <a:ext cx="5492750" cy="2822972"/>
          </a:xfrm>
          <a:prstGeom prst="rect">
            <a:avLst/>
          </a:prstGeom>
        </p:spPr>
      </p:pic>
      <p:sp>
        <p:nvSpPr>
          <p:cNvPr id="21" name="Выноска 1 (без границы) 20"/>
          <p:cNvSpPr/>
          <p:nvPr/>
        </p:nvSpPr>
        <p:spPr>
          <a:xfrm>
            <a:off x="194468" y="4336218"/>
            <a:ext cx="466724" cy="421520"/>
          </a:xfrm>
          <a:prstGeom prst="callout1">
            <a:avLst>
              <a:gd name="adj1" fmla="val 309"/>
              <a:gd name="adj2" fmla="val 44608"/>
              <a:gd name="adj3" fmla="val -95005"/>
              <a:gd name="adj4" fmla="val 4406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Выноска 1 (без границы) 21"/>
          <p:cNvSpPr/>
          <p:nvPr/>
        </p:nvSpPr>
        <p:spPr>
          <a:xfrm>
            <a:off x="5542770" y="4316042"/>
            <a:ext cx="559640" cy="413212"/>
          </a:xfrm>
          <a:prstGeom prst="callout1">
            <a:avLst>
              <a:gd name="adj1" fmla="val 309"/>
              <a:gd name="adj2" fmla="val 44608"/>
              <a:gd name="adj3" fmla="val -106485"/>
              <a:gd name="adj4" fmla="val 4590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Нет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 rot="5400000">
            <a:off x="2941247" y="1586701"/>
            <a:ext cx="404006" cy="514350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405164" y="4448175"/>
            <a:ext cx="1476172" cy="30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A698"/>
                </a:solidFill>
              </a:rPr>
              <a:t>Может быть</a:t>
            </a:r>
            <a:endParaRPr lang="ru-RU" sz="14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36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21" grpId="0" animBg="1"/>
      <p:bldP spid="22" grpId="0" animBg="1"/>
      <p:bldP spid="23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289" y="4717000"/>
            <a:ext cx="3980567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Рембрандт </a:t>
            </a:r>
            <a:r>
              <a:rPr lang="ru-RU" sz="1200" dirty="0" err="1" smtClean="0"/>
              <a:t>ван</a:t>
            </a:r>
            <a:r>
              <a:rPr lang="ru-RU" sz="1200" dirty="0" smtClean="0"/>
              <a:t> Рейн. Возвращение блудного сына</a:t>
            </a:r>
            <a:endParaRPr lang="ru-RU" sz="1200" dirty="0"/>
          </a:p>
        </p:txBody>
      </p:sp>
      <p:sp>
        <p:nvSpPr>
          <p:cNvPr id="4" name="Облако 3"/>
          <p:cNvSpPr/>
          <p:nvPr/>
        </p:nvSpPr>
        <p:spPr>
          <a:xfrm>
            <a:off x="6956489" y="1123471"/>
            <a:ext cx="1555213" cy="1021690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Любовь к ближним</a:t>
            </a:r>
            <a:endParaRPr lang="ru-RU" sz="1200" dirty="0">
              <a:solidFill>
                <a:srgbClr val="00A698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565714" y="428251"/>
            <a:ext cx="1737809" cy="1021690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Терпимость</a:t>
            </a:r>
            <a:endParaRPr lang="ru-RU" sz="1200" dirty="0">
              <a:solidFill>
                <a:srgbClr val="00A698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356824" y="2426118"/>
            <a:ext cx="1599666" cy="1021690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Умение прощать</a:t>
            </a:r>
            <a:endParaRPr lang="ru-RU" sz="12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79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2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04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>
            <a:off x="503434" y="653640"/>
            <a:ext cx="1931544" cy="1432014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Мудрость приходит с годами…</a:t>
            </a:r>
            <a:endParaRPr lang="ru-RU" sz="12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1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2188396" y="273496"/>
            <a:ext cx="1633591" cy="1175160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Прощай навсегда!</a:t>
            </a:r>
            <a:endParaRPr lang="ru-RU" sz="1200" dirty="0">
              <a:solidFill>
                <a:srgbClr val="00A698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6758684" y="273496"/>
            <a:ext cx="1633591" cy="1175160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Ненавижу! Уходи навсегда!</a:t>
            </a:r>
            <a:endParaRPr lang="ru-RU" sz="12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6767927" y="361834"/>
            <a:ext cx="1671428" cy="1205922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Мы – уже взрослые!</a:t>
            </a:r>
            <a:endParaRPr lang="ru-RU" sz="1200" dirty="0">
              <a:solidFill>
                <a:srgbClr val="00A698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4445" r="30371" b="2963"/>
          <a:stretch/>
        </p:blipFill>
        <p:spPr>
          <a:xfrm>
            <a:off x="7468742" y="1676168"/>
            <a:ext cx="1093248" cy="3070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4814" r="40741" b="6851"/>
          <a:stretch/>
        </p:blipFill>
        <p:spPr>
          <a:xfrm flipH="1">
            <a:off x="6716233" y="1838324"/>
            <a:ext cx="975686" cy="2908763"/>
          </a:xfrm>
          <a:prstGeom prst="rect">
            <a:avLst/>
          </a:prstGeom>
        </p:spPr>
      </p:pic>
      <p:sp>
        <p:nvSpPr>
          <p:cNvPr id="12" name="Выноска 1 (без границы) 11"/>
          <p:cNvSpPr/>
          <p:nvPr/>
        </p:nvSpPr>
        <p:spPr>
          <a:xfrm>
            <a:off x="3182900" y="2011855"/>
            <a:ext cx="2575710" cy="413212"/>
          </a:xfrm>
          <a:prstGeom prst="callout1">
            <a:avLst>
              <a:gd name="adj1" fmla="val 57497"/>
              <a:gd name="adj2" fmla="val 103183"/>
              <a:gd name="adj3" fmla="val 129724"/>
              <a:gd name="adj4" fmla="val 1208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Быть не таким, как все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Выноска 1 (без границы) 12"/>
          <p:cNvSpPr/>
          <p:nvPr/>
        </p:nvSpPr>
        <p:spPr>
          <a:xfrm>
            <a:off x="2774022" y="3005022"/>
            <a:ext cx="2984588" cy="413212"/>
          </a:xfrm>
          <a:prstGeom prst="callout1">
            <a:avLst>
              <a:gd name="adj1" fmla="val 50038"/>
              <a:gd name="adj2" fmla="val 102839"/>
              <a:gd name="adj3" fmla="val 50159"/>
              <a:gd name="adj4" fmla="val 11833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Иметь право принимать самостоятельные решения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25729"/>
          <a:stretch/>
        </p:blipFill>
        <p:spPr>
          <a:xfrm>
            <a:off x="693145" y="1568413"/>
            <a:ext cx="1731555" cy="3213911"/>
          </a:xfrm>
          <a:prstGeom prst="rect">
            <a:avLst/>
          </a:prstGeom>
        </p:spPr>
      </p:pic>
      <p:sp>
        <p:nvSpPr>
          <p:cNvPr id="15" name="Облако 14"/>
          <p:cNvSpPr/>
          <p:nvPr/>
        </p:nvSpPr>
        <p:spPr>
          <a:xfrm>
            <a:off x="523844" y="361834"/>
            <a:ext cx="1671428" cy="1205922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Вы – ещё дети!</a:t>
            </a:r>
            <a:endParaRPr lang="ru-RU" sz="1200" dirty="0">
              <a:solidFill>
                <a:srgbClr val="00A698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74266" y="361304"/>
            <a:ext cx="1673595" cy="1206452"/>
            <a:chOff x="3914280" y="199671"/>
            <a:chExt cx="1673595" cy="1206452"/>
          </a:xfrm>
        </p:grpSpPr>
        <p:sp>
          <p:nvSpPr>
            <p:cNvPr id="17" name="Облако 16"/>
            <p:cNvSpPr/>
            <p:nvPr/>
          </p:nvSpPr>
          <p:spPr>
            <a:xfrm>
              <a:off x="3914280" y="199671"/>
              <a:ext cx="1673595" cy="12064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024" y="26125"/>
                  </a:moveTo>
                  <a:cubicBezTo>
                    <a:pt x="37231" y="27453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F8F8F8"/>
            </a:solidFill>
            <a:ln w="127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00A698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86576" y="490833"/>
              <a:ext cx="1354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00A698"/>
                  </a:solidFill>
                </a:rPr>
                <a:t>Мы </a:t>
              </a:r>
              <a:r>
                <a:rPr lang="ru-RU" sz="1200" dirty="0" smtClean="0">
                  <a:solidFill>
                    <a:srgbClr val="00A698"/>
                  </a:solidFill>
                </a:rPr>
                <a:t>не </a:t>
              </a:r>
              <a:r>
                <a:rPr lang="ru-RU" sz="1200" dirty="0">
                  <a:solidFill>
                    <a:srgbClr val="00A698"/>
                  </a:solidFill>
                </a:rPr>
                <a:t>будем жить так, как вы</a:t>
              </a:r>
              <a:r>
                <a:rPr lang="ru-RU" sz="1200" dirty="0" smtClean="0">
                  <a:solidFill>
                    <a:srgbClr val="00A698"/>
                  </a:solidFill>
                </a:rPr>
                <a:t>!</a:t>
              </a:r>
              <a:endParaRPr lang="ru-RU" sz="1200" dirty="0">
                <a:solidFill>
                  <a:srgbClr val="00A698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23844" y="357102"/>
            <a:ext cx="1673595" cy="1206452"/>
            <a:chOff x="3914280" y="199671"/>
            <a:chExt cx="1673595" cy="1206452"/>
          </a:xfrm>
        </p:grpSpPr>
        <p:sp>
          <p:nvSpPr>
            <p:cNvPr id="20" name="Облако 16"/>
            <p:cNvSpPr/>
            <p:nvPr/>
          </p:nvSpPr>
          <p:spPr>
            <a:xfrm>
              <a:off x="3914280" y="199671"/>
              <a:ext cx="1673595" cy="12064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024" y="26125"/>
                  </a:moveTo>
                  <a:cubicBezTo>
                    <a:pt x="37231" y="27453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F8F8F8"/>
            </a:solidFill>
            <a:ln w="127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00A698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13200" y="475530"/>
              <a:ext cx="1476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A698"/>
                  </a:solidFill>
                </a:rPr>
                <a:t>Вы должны отвечать за свои поступки!</a:t>
              </a:r>
              <a:endParaRPr lang="ru-RU" sz="1200" dirty="0">
                <a:solidFill>
                  <a:srgbClr val="00A698"/>
                </a:solidFill>
              </a:endParaRPr>
            </a:p>
          </p:txBody>
        </p:sp>
      </p:grpSp>
      <p:sp>
        <p:nvSpPr>
          <p:cNvPr id="26" name="Облако 25"/>
          <p:cNvSpPr/>
          <p:nvPr/>
        </p:nvSpPr>
        <p:spPr>
          <a:xfrm>
            <a:off x="6775349" y="353165"/>
            <a:ext cx="1671428" cy="1205922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</a:rPr>
              <a:t>Мы – ещё дети!</a:t>
            </a:r>
            <a:endParaRPr lang="ru-RU" sz="1200" dirty="0">
              <a:solidFill>
                <a:srgbClr val="00A698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16238" y="0"/>
            <a:ext cx="3311525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Инфантилизм – сохранение у  </a:t>
            </a: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взрослых физических и пси-</a:t>
            </a:r>
          </a:p>
          <a:p>
            <a:r>
              <a:rPr lang="ru-RU" sz="1400" dirty="0" err="1" smtClean="0">
                <a:solidFill>
                  <a:schemeClr val="bg1"/>
                </a:solidFill>
                <a:ea typeface="Meiryo" pitchFamily="34" charset="-128"/>
              </a:rPr>
              <a:t>хических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черт, свойственных </a:t>
            </a: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детскому возрасту.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08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3" grpId="0" animBg="1"/>
      <p:bldP spid="15" grpId="0" animBg="1"/>
      <p:bldP spid="15" grpId="1" animBg="1"/>
      <p:bldP spid="26" grpId="0" animBg="1"/>
      <p:bldP spid="28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43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08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0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5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4445" r="30371" b="2963"/>
          <a:stretch/>
        </p:blipFill>
        <p:spPr>
          <a:xfrm>
            <a:off x="7429830" y="1676168"/>
            <a:ext cx="1093248" cy="3070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4814" r="40741" b="6851"/>
          <a:stretch/>
        </p:blipFill>
        <p:spPr>
          <a:xfrm flipH="1">
            <a:off x="6677321" y="1838324"/>
            <a:ext cx="975686" cy="2908763"/>
          </a:xfrm>
          <a:prstGeom prst="rect">
            <a:avLst/>
          </a:prstGeom>
        </p:spPr>
      </p:pic>
      <p:sp>
        <p:nvSpPr>
          <p:cNvPr id="12" name="Выноска 1 (без границы) 11"/>
          <p:cNvSpPr/>
          <p:nvPr/>
        </p:nvSpPr>
        <p:spPr>
          <a:xfrm>
            <a:off x="3182900" y="2011855"/>
            <a:ext cx="2575710" cy="413212"/>
          </a:xfrm>
          <a:prstGeom prst="callout1">
            <a:avLst>
              <a:gd name="adj1" fmla="val 57497"/>
              <a:gd name="adj2" fmla="val 103183"/>
              <a:gd name="adj3" fmla="val 129724"/>
              <a:gd name="adj4" fmla="val 1208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Быть не таким, как все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Выноска 1 (без границы) 12"/>
          <p:cNvSpPr/>
          <p:nvPr/>
        </p:nvSpPr>
        <p:spPr>
          <a:xfrm>
            <a:off x="2774022" y="3005022"/>
            <a:ext cx="2984588" cy="413212"/>
          </a:xfrm>
          <a:prstGeom prst="callout1">
            <a:avLst>
              <a:gd name="adj1" fmla="val 50038"/>
              <a:gd name="adj2" fmla="val 102839"/>
              <a:gd name="adj3" fmla="val 50159"/>
              <a:gd name="adj4" fmla="val 11833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Иметь право принимать самостоятельные решения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25729"/>
          <a:stretch/>
        </p:blipFill>
        <p:spPr>
          <a:xfrm>
            <a:off x="693145" y="1568413"/>
            <a:ext cx="1731555" cy="3213911"/>
          </a:xfrm>
          <a:prstGeom prst="rect">
            <a:avLst/>
          </a:prstGeom>
        </p:spPr>
      </p:pic>
      <p:sp>
        <p:nvSpPr>
          <p:cNvPr id="27" name="Выноска 1 (без границы) 26"/>
          <p:cNvSpPr/>
          <p:nvPr/>
        </p:nvSpPr>
        <p:spPr>
          <a:xfrm>
            <a:off x="2774022" y="3998189"/>
            <a:ext cx="2984588" cy="413212"/>
          </a:xfrm>
          <a:prstGeom prst="callout1">
            <a:avLst>
              <a:gd name="adj1" fmla="val 50038"/>
              <a:gd name="adj2" fmla="val 102839"/>
              <a:gd name="adj3" fmla="val -4542"/>
              <a:gd name="adj4" fmla="val 11868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Быть частью группы</a:t>
            </a: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93596" y="361961"/>
            <a:ext cx="1673595" cy="1206452"/>
            <a:chOff x="3914280" y="199671"/>
            <a:chExt cx="1673595" cy="1206452"/>
          </a:xfrm>
        </p:grpSpPr>
        <p:sp>
          <p:nvSpPr>
            <p:cNvPr id="22" name="Облако 16"/>
            <p:cNvSpPr/>
            <p:nvPr/>
          </p:nvSpPr>
          <p:spPr>
            <a:xfrm>
              <a:off x="3914280" y="199671"/>
              <a:ext cx="1673595" cy="12064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024" y="26125"/>
                  </a:moveTo>
                  <a:cubicBezTo>
                    <a:pt x="37231" y="27453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F8F8F8"/>
            </a:solidFill>
            <a:ln w="127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00A698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13200" y="557722"/>
              <a:ext cx="1476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A698"/>
                  </a:solidFill>
                </a:rPr>
                <a:t>Хорошо быть молодым!</a:t>
              </a:r>
              <a:endParaRPr lang="ru-RU" sz="1200" dirty="0">
                <a:solidFill>
                  <a:srgbClr val="00A698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677321" y="388638"/>
            <a:ext cx="1673595" cy="1206452"/>
            <a:chOff x="3914280" y="199671"/>
            <a:chExt cx="1673595" cy="1206452"/>
          </a:xfrm>
        </p:grpSpPr>
        <p:sp>
          <p:nvSpPr>
            <p:cNvPr id="29" name="Облако 16"/>
            <p:cNvSpPr/>
            <p:nvPr/>
          </p:nvSpPr>
          <p:spPr>
            <a:xfrm>
              <a:off x="3914280" y="199671"/>
              <a:ext cx="1673595" cy="12064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24 w 43256"/>
                <a:gd name="connsiteY8" fmla="*/ 26125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024" y="26125"/>
                  </a:moveTo>
                  <a:cubicBezTo>
                    <a:pt x="37231" y="27453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F8F8F8"/>
            </a:solidFill>
            <a:ln w="127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00A698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13200" y="557722"/>
              <a:ext cx="1476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A698"/>
                  </a:solidFill>
                </a:rPr>
                <a:t>Трудно быть молодым!</a:t>
              </a:r>
              <a:endParaRPr lang="ru-RU" sz="1200" dirty="0">
                <a:solidFill>
                  <a:srgbClr val="00A698"/>
                </a:solidFill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916238" y="0"/>
            <a:ext cx="3311525" cy="171191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Молодёжь склонна к </a:t>
            </a:r>
            <a:r>
              <a:rPr lang="ru-RU" sz="1400" dirty="0" err="1" smtClean="0">
                <a:solidFill>
                  <a:schemeClr val="bg1"/>
                </a:solidFill>
                <a:ea typeface="Meiryo" pitchFamily="34" charset="-128"/>
              </a:rPr>
              <a:t>деста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-</a:t>
            </a:r>
          </a:p>
          <a:p>
            <a:r>
              <a:rPr lang="ru-RU" sz="1400" dirty="0" err="1" smtClean="0">
                <a:solidFill>
                  <a:schemeClr val="bg1"/>
                </a:solidFill>
                <a:ea typeface="Meiryo" pitchFamily="34" charset="-128"/>
              </a:rPr>
              <a:t>билизации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общества.</a:t>
            </a:r>
          </a:p>
          <a:p>
            <a:endParaRPr lang="ru-RU" sz="800" dirty="0">
              <a:solidFill>
                <a:schemeClr val="bg1"/>
              </a:solidFill>
              <a:ea typeface="Meiryo" pitchFamily="34" charset="-128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От молодёжи зависит буду-</a:t>
            </a:r>
          </a:p>
          <a:p>
            <a:r>
              <a:rPr lang="ru-RU" sz="1400" dirty="0" err="1" smtClean="0">
                <a:solidFill>
                  <a:schemeClr val="bg1"/>
                </a:solidFill>
                <a:ea typeface="Meiryo" pitchFamily="34" charset="-128"/>
              </a:rPr>
              <a:t>щее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общества.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110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8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27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83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r="11747"/>
          <a:stretch/>
        </p:blipFill>
        <p:spPr>
          <a:xfrm>
            <a:off x="-1" y="1"/>
            <a:ext cx="6227763" cy="51435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33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"/>
            <a:ext cx="6227763" cy="514344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443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55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2"/>
          <a:stretch/>
        </p:blipFill>
        <p:spPr>
          <a:xfrm>
            <a:off x="0" y="54"/>
            <a:ext cx="6227762" cy="514344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sp>
        <p:nvSpPr>
          <p:cNvPr id="2" name="Облако 1"/>
          <p:cNvSpPr/>
          <p:nvPr/>
        </p:nvSpPr>
        <p:spPr>
          <a:xfrm>
            <a:off x="3978967" y="682343"/>
            <a:ext cx="2112963" cy="1689382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</a:rPr>
              <a:t>Не знаешь, как дожить до зарплаты?</a:t>
            </a:r>
            <a:endParaRPr lang="ru-RU" sz="14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39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6140" y="55"/>
            <a:ext cx="2917859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9684"/>
          <a:stretch/>
        </p:blipFill>
        <p:spPr>
          <a:xfrm>
            <a:off x="0" y="55"/>
            <a:ext cx="6226140" cy="514344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55368" y="474222"/>
            <a:ext cx="2506440" cy="471600"/>
            <a:chOff x="6791635" y="1315986"/>
            <a:chExt cx="2105785" cy="471600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Недостаточная матери-</a:t>
              </a:r>
              <a:r>
                <a:rPr lang="ru-RU" sz="1400" dirty="0" err="1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альная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Meiryo" pitchFamily="34" charset="-128"/>
                </a:rPr>
                <a:t> обеспеченность</a:t>
              </a:r>
              <a:endParaRPr lang="ru-RU" sz="1400" dirty="0">
                <a:solidFill>
                  <a:schemeClr val="bg1"/>
                </a:solidFill>
                <a:latin typeface="+mj-lt"/>
                <a:ea typeface="Meiryo" pitchFamily="34" charset="-128"/>
              </a:endParaRPr>
            </a:p>
          </p:txBody>
        </p:sp>
      </p:grpSp>
      <p:sp>
        <p:nvSpPr>
          <p:cNvPr id="11" name="Облако 10"/>
          <p:cNvSpPr/>
          <p:nvPr/>
        </p:nvSpPr>
        <p:spPr>
          <a:xfrm>
            <a:off x="3951933" y="730378"/>
            <a:ext cx="1976776" cy="1632839"/>
          </a:xfrm>
          <a:prstGeom prst="cloud">
            <a:avLst/>
          </a:prstGeom>
          <a:solidFill>
            <a:srgbClr val="F8F8F8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</a:rPr>
              <a:t>Деньги-то папины?</a:t>
            </a:r>
            <a:endParaRPr lang="ru-RU" sz="14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12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361</TotalTime>
  <Words>526</Words>
  <Application>Microsoft Office PowerPoint</Application>
  <PresentationFormat>Экран (16:9)</PresentationFormat>
  <Paragraphs>137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Open Sans</vt:lpstr>
      <vt:lpstr>Meiryo</vt:lpstr>
      <vt:lpstr>Roboto Slab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33</cp:revision>
  <dcterms:created xsi:type="dcterms:W3CDTF">2016-09-21T10:22:28Z</dcterms:created>
  <dcterms:modified xsi:type="dcterms:W3CDTF">2016-09-29T18:58:23Z</dcterms:modified>
</cp:coreProperties>
</file>