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84" r:id="rId2"/>
    <p:sldId id="287" r:id="rId3"/>
    <p:sldId id="286" r:id="rId4"/>
    <p:sldId id="292" r:id="rId5"/>
    <p:sldId id="290" r:id="rId6"/>
    <p:sldId id="295" r:id="rId7"/>
    <p:sldId id="294" r:id="rId8"/>
    <p:sldId id="296" r:id="rId9"/>
    <p:sldId id="297" r:id="rId10"/>
    <p:sldId id="298" r:id="rId11"/>
    <p:sldId id="300" r:id="rId12"/>
    <p:sldId id="301" r:id="rId13"/>
    <p:sldId id="302" r:id="rId14"/>
    <p:sldId id="293" r:id="rId15"/>
    <p:sldId id="303" r:id="rId16"/>
    <p:sldId id="304" r:id="rId17"/>
    <p:sldId id="299" r:id="rId18"/>
    <p:sldId id="305" r:id="rId19"/>
    <p:sldId id="307" r:id="rId20"/>
    <p:sldId id="309" r:id="rId21"/>
    <p:sldId id="310" r:id="rId22"/>
    <p:sldId id="308" r:id="rId23"/>
    <p:sldId id="312" r:id="rId24"/>
    <p:sldId id="326" r:id="rId25"/>
    <p:sldId id="313" r:id="rId26"/>
    <p:sldId id="314" r:id="rId27"/>
    <p:sldId id="311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289" r:id="rId3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eiryo" panose="020B0604030504040204" pitchFamily="34" charset="-128"/>
      <p:regular r:id="rId45"/>
      <p:bold r:id="rId46"/>
      <p:italic r:id="rId47"/>
      <p:boldItalic r:id="rId48"/>
    </p:embeddedFont>
    <p:embeddedFont>
      <p:font typeface="Roboto Slab" pitchFamily="2" charset="0"/>
      <p:regular r:id="rId49"/>
    </p:embeddedFont>
    <p:embeddedFont>
      <p:font typeface="Open Sans" panose="020B0606030504020204" pitchFamily="34" charset="0"/>
      <p:regular r:id="rId50"/>
      <p:bold r:id="rId51"/>
      <p:italic r:id="rId5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C3B"/>
    <a:srgbClr val="D15138"/>
    <a:srgbClr val="00A698"/>
    <a:srgbClr val="5300A6"/>
    <a:srgbClr val="333333"/>
    <a:srgbClr val="F8F8F8"/>
    <a:srgbClr val="F5F5F5"/>
    <a:srgbClr val="2A2A8C"/>
    <a:srgbClr val="0BE5C1"/>
    <a:srgbClr val="57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100" d="100"/>
          <a:sy n="100" d="100"/>
        </p:scale>
        <p:origin x="540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20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99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51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8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4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0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34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8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03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28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05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94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37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23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298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73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33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2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75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1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24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18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Итоги. Идея такая: слева пишем основные темы, подсвечиваем текущую. Справа, последовательно через анимацию, раскрываем подробности</a:t>
            </a:r>
            <a:r>
              <a:rPr lang="ru-RU" baseline="0" dirty="0" smtClean="0"/>
              <a:t> каждого пункта.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4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0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7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77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5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5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8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21.09.2016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799" r="1933" b="16510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2003078"/>
            <a:ext cx="3764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Молодёжь как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социальная группа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9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894262" y="982404"/>
            <a:ext cx="7366571" cy="3065605"/>
            <a:chOff x="894262" y="982404"/>
            <a:chExt cx="7366571" cy="306560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94262" y="982404"/>
              <a:ext cx="7366571" cy="306560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671" y="1226782"/>
              <a:ext cx="2542791" cy="254279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55961" y="1198744"/>
              <a:ext cx="39863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 smtClean="0">
                  <a:solidFill>
                    <a:srgbClr val="00A698"/>
                  </a:solidFill>
                  <a:latin typeface="+mj-lt"/>
                </a:rPr>
                <a:t>Конвенция о правах ребёнка</a:t>
              </a:r>
            </a:p>
            <a:p>
              <a:endParaRPr lang="ru-RU" sz="300" dirty="0" smtClean="0">
                <a:solidFill>
                  <a:srgbClr val="00A698"/>
                </a:solidFill>
                <a:latin typeface="+mj-lt"/>
              </a:endParaRPr>
            </a:p>
            <a:p>
              <a:r>
                <a:rPr lang="ru-RU" sz="1400" dirty="0" smtClean="0">
                  <a:solidFill>
                    <a:srgbClr val="00A698"/>
                  </a:solidFill>
                  <a:latin typeface="+mj-lt"/>
                </a:rPr>
                <a:t>(принята  Генеральной Ассамблеей ООН 20 ноября 1989 года)</a:t>
              </a:r>
              <a:endParaRPr lang="ru-RU" sz="1400" dirty="0">
                <a:solidFill>
                  <a:srgbClr val="00A698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55961" y="2261469"/>
              <a:ext cx="413021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Статья </a:t>
              </a:r>
              <a:r>
                <a:rPr lang="ru-RU" sz="1400" dirty="0" smtClean="0"/>
                <a:t>1</a:t>
              </a:r>
            </a:p>
            <a:p>
              <a:endParaRPr lang="ru-RU" sz="800" dirty="0"/>
            </a:p>
            <a:p>
              <a:r>
                <a:rPr lang="ru-RU" sz="1400" dirty="0"/>
                <a:t>Для целей настоящей Конвенции </a:t>
              </a:r>
              <a:r>
                <a:rPr lang="ru-RU" sz="1400" dirty="0" smtClean="0"/>
                <a:t>ребёнком </a:t>
              </a:r>
              <a:r>
                <a:rPr lang="ru-RU" sz="1400" dirty="0"/>
                <a:t>является каждое человеческое существо до достижения 18-летнего возраста, если по закону, применимому к данному </a:t>
              </a:r>
              <a:r>
                <a:rPr lang="ru-RU" sz="1400" dirty="0" smtClean="0"/>
                <a:t>ребёнку, </a:t>
              </a:r>
              <a:r>
                <a:rPr lang="ru-RU" sz="1400" dirty="0"/>
                <a:t>он не достигает совершеннолетия ранее.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116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3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2916238" y="2590742"/>
            <a:ext cx="615379" cy="218647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920073" y="1898229"/>
            <a:ext cx="615379" cy="218647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авая фигурная скобка 18"/>
          <p:cNvSpPr/>
          <p:nvPr/>
        </p:nvSpPr>
        <p:spPr>
          <a:xfrm rot="5400000" flipV="1">
            <a:off x="2885033" y="2689828"/>
            <a:ext cx="332788" cy="3041150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ая фигурная скобка 19"/>
          <p:cNvSpPr/>
          <p:nvPr/>
        </p:nvSpPr>
        <p:spPr>
          <a:xfrm rot="5400000" flipV="1">
            <a:off x="6033324" y="2582690"/>
            <a:ext cx="332788" cy="3255428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831757" y="2054868"/>
            <a:ext cx="1542792" cy="1951606"/>
            <a:chOff x="831757" y="2054868"/>
            <a:chExt cx="1542792" cy="195160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57" y="2054868"/>
              <a:ext cx="1542792" cy="150904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31757" y="3698697"/>
              <a:ext cx="1542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Ребёнок</a:t>
              </a:r>
              <a:endParaRPr lang="ru-RU" sz="1400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739980" y="737220"/>
            <a:ext cx="1542792" cy="3269253"/>
            <a:chOff x="3739980" y="737220"/>
            <a:chExt cx="1542792" cy="326925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704" y="737220"/>
              <a:ext cx="1413345" cy="282669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739980" y="3698696"/>
              <a:ext cx="1542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Подросток</a:t>
              </a:r>
              <a:endParaRPr lang="ru-RU" sz="14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918468" y="410968"/>
            <a:ext cx="1576471" cy="3595504"/>
            <a:chOff x="6918468" y="410968"/>
            <a:chExt cx="1576471" cy="359550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468" y="410968"/>
              <a:ext cx="1576471" cy="315294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935307" y="3698695"/>
              <a:ext cx="1542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Взрослый</a:t>
              </a:r>
              <a:endParaRPr lang="ru-RU" sz="14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80031" y="4470536"/>
            <a:ext cx="154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Детство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428322" y="4470536"/>
            <a:ext cx="154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Молодость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763748" y="1171457"/>
            <a:ext cx="13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14–16 лет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3424" y="1039410"/>
            <a:ext cx="13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25 лет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3423" y="1039410"/>
            <a:ext cx="13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30 лет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63423" y="1039410"/>
            <a:ext cx="13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00A698"/>
                </a:solidFill>
                <a:latin typeface="+mj-lt"/>
              </a:rPr>
              <a:t>35 лет</a:t>
            </a:r>
            <a:endParaRPr lang="ru-RU" sz="18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2444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/>
      <p:bldP spid="26" grpId="0"/>
      <p:bldP spid="27" grpId="0"/>
      <p:bldP spid="27" grpId="1"/>
      <p:bldP spid="28" grpId="0"/>
      <p:bldP spid="28" grpId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309" y="294046"/>
            <a:ext cx="486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Когда заканчивается молодость?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5909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309" y="294046"/>
            <a:ext cx="486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Когда заканчивается молодость?</a:t>
            </a:r>
            <a:endParaRPr lang="ru-RU" sz="20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1185" r="20837" b="-1597"/>
          <a:stretch/>
        </p:blipFill>
        <p:spPr>
          <a:xfrm>
            <a:off x="575355" y="1372361"/>
            <a:ext cx="1939246" cy="3483139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2017249" y="741468"/>
            <a:ext cx="1797978" cy="1261786"/>
          </a:xfrm>
          <a:prstGeom prst="cloudCallout">
            <a:avLst>
              <a:gd name="adj1" fmla="val -68080"/>
              <a:gd name="adj2" fmla="val 31657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 28 я уже не буду молодым.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/>
        </p:blipFill>
        <p:spPr>
          <a:xfrm>
            <a:off x="3974750" y="1140431"/>
            <a:ext cx="4193133" cy="3719245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6412697" y="856607"/>
            <a:ext cx="1755186" cy="1202077"/>
          </a:xfrm>
          <a:prstGeom prst="cloudCallout">
            <a:avLst>
              <a:gd name="adj1" fmla="val -51833"/>
              <a:gd name="adj2" fmla="val 56981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 40 лет я был ещё молод!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504265"/>
              <a:ext cx="2517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Молодость – переход от детства ко взрослой жизни.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Длительность этого периода значительно увеличилась.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4" y="572076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Трудовая деятельность начинается позже.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3" y="1038069"/>
            <a:ext cx="5473701" cy="150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Требуется больше времени для получения общего образования: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ea typeface="Meiryo" pitchFamily="34" charset="-128"/>
              </a:rPr>
              <a:t>н</a:t>
            </a:r>
            <a:r>
              <a:rPr lang="ru-RU" sz="1400" dirty="0" smtClean="0">
                <a:ea typeface="Meiryo" pitchFamily="34" charset="-128"/>
              </a:rPr>
              <a:t>аука значительно расширила представления людей об окружающем мире;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ea typeface="Meiryo" pitchFamily="34" charset="-128"/>
              </a:rPr>
              <a:t>п</a:t>
            </a:r>
            <a:r>
              <a:rPr lang="ru-RU" sz="1400" dirty="0" smtClean="0">
                <a:ea typeface="Meiryo" pitchFamily="34" charset="-128"/>
              </a:rPr>
              <a:t>рофессиональное обучение часто невозможно без опоры на знания в различных сферах (точные, естественные, общественные науки).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6" y="3092669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Значительно усложнилась общественная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жизнь.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3809725"/>
            <a:ext cx="547370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Для того чтобы стать её полноценным участником, необходимо научиться грамотно действовать в политико-правовой, экономической, социальной сферах.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448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1124" y="113016"/>
            <a:ext cx="4089113" cy="1273995"/>
          </a:xfrm>
          <a:prstGeom prst="rect">
            <a:avLst/>
          </a:prstGeom>
          <a:solidFill>
            <a:srgbClr val="D15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669887">
            <a:off x="1769629" y="3172985"/>
            <a:ext cx="6918240" cy="1273995"/>
          </a:xfrm>
          <a:prstGeom prst="rect">
            <a:avLst/>
          </a:prstGeom>
          <a:solidFill>
            <a:srgbClr val="89B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02993">
            <a:off x="924674" y="234069"/>
            <a:ext cx="5054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+mj-lt"/>
              </a:rPr>
              <a:t>Работа</a:t>
            </a:r>
            <a:endParaRPr lang="ru-RU" sz="6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 rot="457678">
            <a:off x="2094431" y="3150217"/>
            <a:ext cx="6020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latin typeface="+mj-lt"/>
              </a:rPr>
              <a:t>Образование</a:t>
            </a:r>
            <a:endParaRPr lang="ru-RU" sz="6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53529" y="0"/>
            <a:ext cx="3408727" cy="1373362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Хорошая профессиональная подготовка (часто высшее образование)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53529" y="1836493"/>
            <a:ext cx="3408728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Дополнительные навыки: владение компьютерными программами, иностранными языками и т. п.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4404" y="1318547"/>
            <a:ext cx="3329781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Опыт работы по выбранной профессии, базовые навыки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280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Социальное положение молодёжи имеет свои особенности.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4" y="346046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Трудно рассчитывать на получение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престижных социальных статусов.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3" y="1068891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Приходится выдерживать острую конкурентную борьбу со взрослыми, состоявшимися людьми.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590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1048559"/>
            <a:chOff x="2044700" y="1690884"/>
            <a:chExt cx="5473699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Молодёжь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б</a:t>
              </a:r>
              <a:r>
                <a:rPr lang="ru-RU" sz="1400" dirty="0" smtClean="0">
                  <a:ea typeface="Meiryo" pitchFamily="34" charset="-128"/>
                </a:rPr>
                <a:t>ольшая социальная группа, которая выделяется по демографическим (возрастным), социальным и социально-психологическим параметрам.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0161" y="2009668"/>
            <a:ext cx="2568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Ой!</a:t>
            </a:r>
            <a:endParaRPr lang="ru-RU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656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Социальное положение молодёжи имеет свои особенности.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4" y="346046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Трудно рассчитывать на получение престижных социальных статусов.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3" y="1068891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Приходится выдерживать острую конкурентную борьбу со взрослыми, состоявшимися людьми.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6" y="1952237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Происходят кардинальные изменения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социальных ролей в семье.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4056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96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Социальное положение молодёжи имеет свои особенности.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4" y="346046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Трудно рассчитывать на получение престижных социальных статусов.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3" y="1068891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Приходится выдерживать острую конкурентную борьбу со взрослыми, состоявшимися людьми.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6" y="1952237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Происходят кардинальные изменения </a:t>
            </a:r>
          </a:p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социальных ролей в семье.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2669293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Большинство людей вступают в брак и становятся родителями в молодом возрасте.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535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18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1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Социальное положение молодёжи имеет свои особенности.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74" y="346046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Трудно рассчитывать на получение престижных социальных статусов.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3" y="1068891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Приходится выдерживать острую конкурентную борьбу со взрослыми, состоявшимися людьми.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6" y="1952237"/>
            <a:ext cx="54737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Происходит кардинальное изменение социальных ролей в семье.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2669293"/>
            <a:ext cx="54737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Большинство людей вступают в брак и становятся родителями в молодом возрасте.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6" y="3552639"/>
            <a:ext cx="54737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Наступает гражданская дееспособность.</a:t>
            </a:r>
            <a:endParaRPr lang="ru-RU" sz="18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3992607"/>
            <a:ext cx="5473701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По достижении совершеннолетия граждане получают возможность самостоятельно пользоваться всеми правами и выполнять обязанности.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488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9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35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51" y="285750"/>
            <a:ext cx="5772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Физиологическая зрелость разных видов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64319" y="813262"/>
            <a:ext cx="3856037" cy="4186238"/>
            <a:chOff x="264319" y="813262"/>
            <a:chExt cx="3856037" cy="418623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" y="813262"/>
              <a:ext cx="3856037" cy="418623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40210" y="1750810"/>
              <a:ext cx="2066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1,5–2 года</a:t>
              </a:r>
              <a:endParaRPr lang="ru-RU" sz="14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160838" y="2058587"/>
            <a:ext cx="2066925" cy="2596738"/>
            <a:chOff x="4160838" y="2058587"/>
            <a:chExt cx="2066925" cy="259673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264" y="2600325"/>
              <a:ext cx="1632628" cy="2055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60838" y="2058587"/>
              <a:ext cx="2066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10–12 месяцев</a:t>
              </a:r>
              <a:endParaRPr lang="ru-RU" sz="14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200382" y="720174"/>
            <a:ext cx="2486417" cy="3935151"/>
            <a:chOff x="6200382" y="720174"/>
            <a:chExt cx="2486417" cy="393515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3" t="1852" r="31483" b="3333"/>
            <a:stretch/>
          </p:blipFill>
          <p:spPr>
            <a:xfrm>
              <a:off x="7140274" y="1039703"/>
              <a:ext cx="1546525" cy="361562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59" t="5556" r="35926" b="7222"/>
            <a:stretch/>
          </p:blipFill>
          <p:spPr>
            <a:xfrm>
              <a:off x="6200382" y="1323975"/>
              <a:ext cx="1520680" cy="33313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43569" y="720174"/>
              <a:ext cx="2066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14–15 лет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3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психологии,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9261"/>
          <a:stretch/>
        </p:blipFill>
        <p:spPr>
          <a:xfrm>
            <a:off x="0" y="0"/>
            <a:ext cx="6227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38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r="13627"/>
          <a:stretch/>
        </p:blipFill>
        <p:spPr>
          <a:xfrm>
            <a:off x="-1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1"/>
          <a:stretch/>
        </p:blipFill>
        <p:spPr>
          <a:xfrm>
            <a:off x="-1" y="0"/>
            <a:ext cx="622776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r="9661"/>
          <a:stretch/>
        </p:blipFill>
        <p:spPr>
          <a:xfrm>
            <a:off x="0" y="0"/>
            <a:ext cx="6227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5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 r="13695"/>
          <a:stretch/>
        </p:blipFill>
        <p:spPr>
          <a:xfrm>
            <a:off x="0" y="0"/>
            <a:ext cx="622776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34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5" y="4490264"/>
            <a:ext cx="3833081" cy="27699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Луи </a:t>
            </a:r>
            <a:r>
              <a:rPr lang="ru-RU" sz="1200" dirty="0" err="1" smtClean="0"/>
              <a:t>Армстронг</a:t>
            </a:r>
            <a:r>
              <a:rPr lang="ru-RU" sz="1200" dirty="0" smtClean="0"/>
              <a:t>, американский джазовый трубач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99182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504265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Молодость – переход от детства ко взрослой жизни.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830" y="1653258"/>
            <a:ext cx="2517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 точки зрения психологии молодость – время становления чело-века как уникальной личности.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75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72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92613" y="376238"/>
            <a:ext cx="4392612" cy="439102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51389" y="628454"/>
            <a:ext cx="38275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latin typeface="+mj-lt"/>
              </a:rPr>
              <a:t>Возрастные границы</a:t>
            </a:r>
            <a:endParaRPr lang="ru-RU" sz="16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1389" y="914499"/>
            <a:ext cx="382753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Точно не определены: от 14–16 до 25–30 (35) лет. 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1463755"/>
            <a:ext cx="403383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A698"/>
                </a:solidFill>
                <a:latin typeface="+mj-lt"/>
              </a:rPr>
              <a:t>Молодёжь</a:t>
            </a:r>
          </a:p>
          <a:p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Особенности </a:t>
            </a:r>
          </a:p>
          <a:p>
            <a:r>
              <a:rPr lang="ru-RU" sz="2400" dirty="0" smtClean="0">
                <a:latin typeface="+mj-lt"/>
              </a:rPr>
              <a:t>положения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1388" y="1571548"/>
            <a:ext cx="38275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Социальное положение</a:t>
            </a:r>
            <a:endParaRPr lang="ru-RU" sz="1600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51388" y="1857593"/>
            <a:ext cx="382753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Происходит освоение новых социальных ролей.</a:t>
            </a:r>
          </a:p>
          <a:p>
            <a:r>
              <a:rPr lang="ru-RU" sz="1400" dirty="0" smtClean="0">
                <a:ea typeface="Meiryo" pitchFamily="34" charset="-128"/>
              </a:rPr>
              <a:t>Молодёжь ищет своё место в жизни, </a:t>
            </a:r>
            <a:r>
              <a:rPr lang="ru-RU" sz="1400" dirty="0" smtClean="0">
                <a:ea typeface="Meiryo" pitchFamily="34" charset="-128"/>
              </a:rPr>
              <a:t>нередко меняя </a:t>
            </a:r>
            <a:r>
              <a:rPr lang="ru-RU" sz="1400" dirty="0" smtClean="0">
                <a:ea typeface="Meiryo" pitchFamily="34" charset="-128"/>
              </a:rPr>
              <a:t>сферу деятельности.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1388" y="2939557"/>
            <a:ext cx="38275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latin typeface="+mj-lt"/>
              </a:rPr>
              <a:t>Социально-психологическое положение</a:t>
            </a:r>
            <a:endParaRPr lang="ru-RU" sz="1600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51388" y="3458160"/>
            <a:ext cx="382753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Творческое отношение к окружающей действительности, стремление изменить мир.</a:t>
            </a:r>
          </a:p>
          <a:p>
            <a:r>
              <a:rPr lang="ru-RU" sz="1400" dirty="0" smtClean="0">
                <a:ea typeface="Meiryo" pitchFamily="34" charset="-128"/>
              </a:rPr>
              <a:t>Склонность к объединению в неформальные группы.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357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build="p"/>
      <p:bldP spid="15" grpId="0" build="p"/>
      <p:bldP spid="17" grpId="0" build="p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34645"/>
            <a:ext cx="5899149" cy="1048559"/>
            <a:chOff x="2044700" y="1690884"/>
            <a:chExt cx="5899149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Физиологическая зрелость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899149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стадия развития организма, когда он способен к автономному существованию, его органы и системы в основном сформированы и работают как единое целое.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095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3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01813" y="2021631"/>
            <a:ext cx="6140111" cy="1295141"/>
            <a:chOff x="2011362" y="1690884"/>
            <a:chExt cx="6140111" cy="1295141"/>
          </a:xfrm>
        </p:grpSpPr>
        <p:sp>
          <p:nvSpPr>
            <p:cNvPr id="28" name="TextBox 27"/>
            <p:cNvSpPr txBox="1"/>
            <p:nvPr/>
          </p:nvSpPr>
          <p:spPr>
            <a:xfrm>
              <a:off x="2044699" y="1690884"/>
              <a:ext cx="5992279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Инициация </a:t>
              </a:r>
            </a:p>
            <a:p>
              <a:r>
                <a:rPr lang="ru-RU" sz="1600" dirty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( от лат</a:t>
              </a:r>
              <a:r>
                <a:rPr lang="ru-RU" sz="16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. </a:t>
              </a:r>
              <a:r>
                <a:rPr lang="ru-RU" sz="1600" dirty="0" err="1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initiatio</a:t>
              </a:r>
              <a:r>
                <a:rPr lang="ru-RU" sz="16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 </a:t>
              </a:r>
              <a:r>
                <a:rPr lang="ru-RU" sz="1600" dirty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— совершение таинства, посвящение) </a:t>
              </a:r>
              <a:r>
                <a:rPr lang="ru-RU" sz="16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—</a:t>
              </a:r>
              <a:endParaRPr lang="ru-RU" sz="16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11362" y="2339694"/>
              <a:ext cx="6140111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обряд, знаменующий переход индивидуума на новую ступень развития в рамках какой-либо социальной группы или мистического общества.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576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5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93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0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284</TotalTime>
  <Words>823</Words>
  <Application>Microsoft Office PowerPoint</Application>
  <PresentationFormat>Экран (16:9)</PresentationFormat>
  <Paragraphs>143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Wingdings</vt:lpstr>
      <vt:lpstr>Calibri</vt:lpstr>
      <vt:lpstr>Arial</vt:lpstr>
      <vt:lpstr>Meiryo</vt:lpstr>
      <vt:lpstr>Roboto Slab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22</cp:revision>
  <dcterms:created xsi:type="dcterms:W3CDTF">2016-09-18T07:12:26Z</dcterms:created>
  <dcterms:modified xsi:type="dcterms:W3CDTF">2016-09-21T10:21:30Z</dcterms:modified>
</cp:coreProperties>
</file>