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84" r:id="rId2"/>
    <p:sldId id="286" r:id="rId3"/>
    <p:sldId id="290" r:id="rId4"/>
    <p:sldId id="293" r:id="rId5"/>
    <p:sldId id="292" r:id="rId6"/>
    <p:sldId id="295" r:id="rId7"/>
    <p:sldId id="296" r:id="rId8"/>
    <p:sldId id="294" r:id="rId9"/>
    <p:sldId id="298" r:id="rId10"/>
    <p:sldId id="300" r:id="rId11"/>
    <p:sldId id="297" r:id="rId12"/>
    <p:sldId id="301" r:id="rId13"/>
    <p:sldId id="302" r:id="rId14"/>
    <p:sldId id="303" r:id="rId15"/>
    <p:sldId id="299" r:id="rId16"/>
    <p:sldId id="305" r:id="rId17"/>
    <p:sldId id="289" r:id="rId18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</p:embeddedFont>
    <p:embeddedFont>
      <p:font typeface="Roboto Slab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41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9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24" y="84"/>
      </p:cViewPr>
      <p:guideLst>
        <p:guide orient="horz" pos="237"/>
        <p:guide pos="5534"/>
        <p:guide orient="horz" pos="3026"/>
        <p:guide pos="2993"/>
        <p:guide pos="2767"/>
        <p:guide pos="226"/>
        <p:guide pos="1837"/>
        <p:guide pos="2041"/>
        <p:guide pos="3674"/>
        <p:guide pos="3923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91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4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1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78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06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96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16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4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0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2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8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8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6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>
          <a:xfrm>
            <a:off x="4953687" y="1491751"/>
            <a:ext cx="3809314" cy="2159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793528"/>
            <a:ext cx="26532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Причины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девиантного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поведения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1526" y="2985802"/>
            <a:ext cx="403383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Роберт Мертон</a:t>
            </a:r>
          </a:p>
          <a:p>
            <a:r>
              <a:rPr lang="ru-RU" sz="1200" dirty="0" smtClean="0">
                <a:solidFill>
                  <a:srgbClr val="333333"/>
                </a:solidFill>
              </a:rPr>
              <a:t>1910–2003 гг.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526" y="1767819"/>
            <a:ext cx="5473699" cy="98488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Roboto Slab"/>
                <a:ea typeface="Meiryo" pitchFamily="34" charset="-128"/>
              </a:rPr>
              <a:t>«Аномия – это, скорее, не отсутствие норм, а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Roboto Slab"/>
                <a:ea typeface="Meiryo" pitchFamily="34" charset="-128"/>
              </a:rPr>
              <a:t>разрыв между целями деятельности,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Roboto Slab"/>
                <a:ea typeface="Meiryo" pitchFamily="34" charset="-128"/>
              </a:rPr>
              <a:t>предписанными господствующей культурой, и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Roboto Slab"/>
                <a:ea typeface="Meiryo" pitchFamily="34" charset="-128"/>
              </a:rPr>
              <a:t>одобряемыми средствами их достижения».</a:t>
            </a:r>
            <a:endParaRPr lang="ru-RU" sz="1600" dirty="0">
              <a:solidFill>
                <a:srgbClr val="333333"/>
              </a:solidFill>
              <a:latin typeface="Roboto Slab"/>
              <a:ea typeface="Meiryo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4"/>
          <a:stretch/>
        </p:blipFill>
        <p:spPr>
          <a:xfrm>
            <a:off x="0" y="1131750"/>
            <a:ext cx="2599365" cy="28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cxnSp>
        <p:nvCxnSpPr>
          <p:cNvPr id="21" name="Скругленная соединительная линия 20"/>
          <p:cNvCxnSpPr>
            <a:stCxn id="12" idx="4"/>
            <a:endCxn id="23" idx="3"/>
          </p:cNvCxnSpPr>
          <p:nvPr/>
        </p:nvCxnSpPr>
        <p:spPr>
          <a:xfrm rot="5400000">
            <a:off x="1928418" y="4164081"/>
            <a:ext cx="494491" cy="180971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0" y="4211858"/>
            <a:ext cx="2149229" cy="579908"/>
            <a:chOff x="1710536" y="1002266"/>
            <a:chExt cx="2149229" cy="57990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710536" y="1002266"/>
              <a:ext cx="2085177" cy="579908"/>
            </a:xfrm>
            <a:prstGeom prst="rect">
              <a:avLst/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8321" y="1032741"/>
              <a:ext cx="2071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Одобряемая цель – благосостояние.</a:t>
              </a:r>
              <a:endParaRPr lang="ru-RU" sz="1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735274" y="2427431"/>
            <a:ext cx="2404159" cy="2359227"/>
            <a:chOff x="6735274" y="2427431"/>
            <a:chExt cx="2404159" cy="2359227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59"/>
            <a:stretch/>
          </p:blipFill>
          <p:spPr>
            <a:xfrm>
              <a:off x="6735274" y="2427431"/>
              <a:ext cx="2404159" cy="194770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Роберт Мертон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1910–2003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95" y="1986416"/>
            <a:ext cx="2020905" cy="2020905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4" y="519577"/>
            <a:ext cx="1588297" cy="15882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grpSp>
        <p:nvGrpSpPr>
          <p:cNvPr id="40" name="Группа 39"/>
          <p:cNvGrpSpPr/>
          <p:nvPr/>
        </p:nvGrpSpPr>
        <p:grpSpPr>
          <a:xfrm>
            <a:off x="2169866" y="146233"/>
            <a:ext cx="1612760" cy="1150265"/>
            <a:chOff x="2578240" y="465226"/>
            <a:chExt cx="1612760" cy="1150265"/>
          </a:xfrm>
        </p:grpSpPr>
        <p:sp>
          <p:nvSpPr>
            <p:cNvPr id="37" name="Выноска-облако 36"/>
            <p:cNvSpPr/>
            <p:nvPr/>
          </p:nvSpPr>
          <p:spPr>
            <a:xfrm>
              <a:off x="2578240" y="465226"/>
              <a:ext cx="1612760" cy="1150265"/>
            </a:xfrm>
            <a:prstGeom prst="cloudCallout">
              <a:avLst>
                <a:gd name="adj1" fmla="val -69263"/>
                <a:gd name="adj2" fmla="val 7019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34803" y="719752"/>
              <a:ext cx="14561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Честным трудом богатство не заработаешь</a:t>
              </a:r>
              <a:r>
                <a:rPr lang="ru-RU" sz="1200" dirty="0" smtClean="0"/>
                <a:t>!</a:t>
              </a:r>
              <a:endParaRPr lang="ru-RU" sz="12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359470" y="1156942"/>
            <a:ext cx="2463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Неодобряемые средства </a:t>
            </a:r>
          </a:p>
          <a:p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достижения цели: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535472" y="1832417"/>
            <a:ext cx="2433419" cy="817477"/>
            <a:chOff x="6791635" y="1315986"/>
            <a:chExt cx="2433419" cy="817477"/>
          </a:xfrm>
        </p:grpSpPr>
        <p:sp>
          <p:nvSpPr>
            <p:cNvPr id="47" name="Половина рамки 46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7014808" y="1394799"/>
              <a:ext cx="2210246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незаконные средства обогащения (махинации, имущественные преступления);</a:t>
              </a:r>
              <a:endParaRPr lang="ru-RU" sz="1200" dirty="0">
                <a:solidFill>
                  <a:srgbClr val="00A698"/>
                </a:solidFill>
                <a:ea typeface="Meiryo" pitchFamily="34" charset="-128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534678" y="2811981"/>
            <a:ext cx="2433419" cy="817477"/>
            <a:chOff x="6791635" y="1315986"/>
            <a:chExt cx="2433419" cy="817477"/>
          </a:xfrm>
        </p:grpSpPr>
        <p:sp>
          <p:nvSpPr>
            <p:cNvPr id="51" name="Половина рамки 50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7014808" y="1394799"/>
              <a:ext cx="2210246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замена реальной цели иллюзией (алкоголь, наркотики, виртуальная реальность);</a:t>
              </a:r>
              <a:endParaRPr lang="ru-RU" sz="1200" dirty="0">
                <a:solidFill>
                  <a:srgbClr val="00A698"/>
                </a:solidFill>
                <a:ea typeface="Meiryo" pitchFamily="34" charset="-128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534678" y="3781713"/>
            <a:ext cx="2433419" cy="817477"/>
            <a:chOff x="6791635" y="1315986"/>
            <a:chExt cx="2433419" cy="817477"/>
          </a:xfrm>
        </p:grpSpPr>
        <p:sp>
          <p:nvSpPr>
            <p:cNvPr id="54" name="Половина рамки 53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014808" y="1394799"/>
              <a:ext cx="2210246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бунт против существующего строя, который не даёт </a:t>
              </a:r>
              <a:r>
                <a:rPr lang="ru-RU" sz="1200" dirty="0" smtClean="0">
                  <a:ea typeface="Meiryo" pitchFamily="34" charset="-128"/>
                </a:rPr>
                <a:t>всем людям </a:t>
              </a:r>
              <a:r>
                <a:rPr lang="ru-RU" sz="1200" dirty="0" smtClean="0">
                  <a:ea typeface="Meiryo" pitchFamily="34" charset="-128"/>
                </a:rPr>
                <a:t>возможности быть успешными.</a:t>
              </a:r>
              <a:endParaRPr lang="ru-RU" sz="1200" dirty="0">
                <a:solidFill>
                  <a:srgbClr val="00A698"/>
                </a:solidFill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9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9" y="1002266"/>
            <a:ext cx="2032000" cy="203200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r="29213" b="53246"/>
          <a:stretch/>
        </p:blipFill>
        <p:spPr>
          <a:xfrm>
            <a:off x="637282" y="1432754"/>
            <a:ext cx="1153417" cy="1148521"/>
          </a:xfrm>
          <a:prstGeom prst="rect">
            <a:avLst/>
          </a:prstGeom>
          <a:ln w="12700"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9" y="1278069"/>
            <a:ext cx="1413220" cy="146405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626831" y="2952982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Теория стигматизации: Эдвин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Лемерт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Говард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Бекер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Кай Эриксон.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0"/>
            <a:ext cx="3429000" cy="942475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  <a:ea typeface="Meiryo" pitchFamily="34" charset="-128"/>
              </a:rPr>
              <a:t>Στ</a:t>
            </a:r>
            <a:r>
              <a:rPr lang="la-Latn" sz="1400" dirty="0" smtClean="0">
                <a:solidFill>
                  <a:schemeClr val="bg1"/>
                </a:solidFill>
                <a:ea typeface="Meiryo" pitchFamily="34" charset="-128"/>
              </a:rPr>
              <a:t>í</a:t>
            </a:r>
            <a:r>
              <a:rPr lang="el-GR" sz="1400" dirty="0" smtClean="0">
                <a:solidFill>
                  <a:schemeClr val="bg1"/>
                </a:solidFill>
                <a:ea typeface="Meiryo" pitchFamily="34" charset="-128"/>
              </a:rPr>
              <a:t>γμα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(греч.) – ярлык, клеймо.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78" y="2742124"/>
            <a:ext cx="2032000" cy="203200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58" y="1278069"/>
            <a:ext cx="1464055" cy="1464055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77" y="2742124"/>
            <a:ext cx="2032000" cy="2032000"/>
          </a:xfrm>
          <a:prstGeom prst="ellipse">
            <a:avLst/>
          </a:prstGeom>
          <a:ln>
            <a:solidFill>
              <a:srgbClr val="00A698"/>
            </a:solidFill>
          </a:ln>
        </p:spPr>
      </p:pic>
      <p:grpSp>
        <p:nvGrpSpPr>
          <p:cNvPr id="56" name="Группа 55"/>
          <p:cNvGrpSpPr/>
          <p:nvPr/>
        </p:nvGrpSpPr>
        <p:grpSpPr>
          <a:xfrm>
            <a:off x="3786859" y="240207"/>
            <a:ext cx="1486049" cy="1037862"/>
            <a:chOff x="2704950" y="465227"/>
            <a:chExt cx="1486049" cy="1037862"/>
          </a:xfrm>
        </p:grpSpPr>
        <p:sp>
          <p:nvSpPr>
            <p:cNvPr id="57" name="Выноска-облако 56"/>
            <p:cNvSpPr/>
            <p:nvPr/>
          </p:nvSpPr>
          <p:spPr>
            <a:xfrm>
              <a:off x="2704950" y="465227"/>
              <a:ext cx="1486049" cy="1037862"/>
            </a:xfrm>
            <a:prstGeom prst="cloudCallout">
              <a:avLst>
                <a:gd name="adj1" fmla="val 28085"/>
                <a:gd name="adj2" fmla="val 66729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27454" y="654529"/>
              <a:ext cx="14561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Вор никогда не перестанет воровать!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335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95062E-6 L 0.21302 0.3348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626831" y="2952982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Теория стигматизации: Эдвин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Лемерт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Говард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Бекер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Кай Эриксон.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6" y="730325"/>
            <a:ext cx="1782157" cy="17821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6" y="2987042"/>
            <a:ext cx="1782157" cy="17821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7" y="730325"/>
            <a:ext cx="1782157" cy="17821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5" y="2987042"/>
            <a:ext cx="1782157" cy="17821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358775" y="376238"/>
            <a:ext cx="255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Все русские…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276600" y="376238"/>
            <a:ext cx="25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Все немцы…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58775" y="2622115"/>
            <a:ext cx="255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Все верующие…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276600" y="2622115"/>
            <a:ext cx="2555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Все футболисты…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16776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626831" y="2952982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Склонность к девиантному поведению формирует окружение индивида.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91" r="8025" b="980"/>
          <a:stretch/>
        </p:blipFill>
        <p:spPr>
          <a:xfrm>
            <a:off x="0" y="-9525"/>
            <a:ext cx="6227762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99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0" y="1221743"/>
            <a:ext cx="5473700" cy="1048559"/>
            <a:chOff x="2044699" y="1690884"/>
            <a:chExt cx="5473700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699" y="1690884"/>
              <a:ext cx="52133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Референтная (эталонная) группа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социальная группа, которая служит для индивида своеобразным стандартом, </a:t>
              </a:r>
              <a:r>
                <a:rPr lang="ru-RU" sz="1400" dirty="0" smtClean="0">
                  <a:ea typeface="Meiryo" pitchFamily="34" charset="-128"/>
                </a:rPr>
                <a:t>источником </a:t>
              </a:r>
              <a:r>
                <a:rPr lang="ru-RU" sz="1400" dirty="0">
                  <a:ea typeface="Meiryo" pitchFamily="34" charset="-128"/>
                </a:rPr>
                <a:t>формирования социальных норм и ценностных ориентаций.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835150" y="2755268"/>
            <a:ext cx="5473700" cy="833115"/>
            <a:chOff x="2044699" y="1690884"/>
            <a:chExt cx="5473700" cy="833115"/>
          </a:xfrm>
        </p:grpSpPr>
        <p:sp>
          <p:nvSpPr>
            <p:cNvPr id="7" name="TextBox 6"/>
            <p:cNvSpPr txBox="1"/>
            <p:nvPr/>
          </p:nvSpPr>
          <p:spPr>
            <a:xfrm>
              <a:off x="2044699" y="1690884"/>
              <a:ext cx="52133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Культурный перенос девиации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усвоение индивидом девиантного поведения от ближайшего социального окружения в процессе социализации.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21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626831" y="2952982"/>
            <a:ext cx="251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Склонность к девиантному поведению формирует окружение индивида.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/>
          <a:stretch/>
        </p:blipFill>
        <p:spPr>
          <a:xfrm>
            <a:off x="353961" y="376238"/>
            <a:ext cx="5477067" cy="4058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5" y="4542503"/>
            <a:ext cx="5472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Марлон Брандо в фильме «Крёстный отец» (США, 1972 г.)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37094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48100" y="376238"/>
            <a:ext cx="4937125" cy="439102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8775" y="1463755"/>
            <a:ext cx="2917825" cy="14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Причины 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девиантного 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поведения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92613" y="697416"/>
            <a:ext cx="4008437" cy="471600"/>
            <a:chOff x="6791635" y="1315986"/>
            <a:chExt cx="4008437" cy="471600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7" y="1356699"/>
              <a:ext cx="3785265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Некоторые люди рождаются со склонностью к девиантному поведению.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392613" y="1464232"/>
            <a:ext cx="4008437" cy="471600"/>
            <a:chOff x="6791635" y="1315986"/>
            <a:chExt cx="4008437" cy="471600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7" y="1356699"/>
              <a:ext cx="3785265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Девиация запрограммирована умственными дефектами или психопатией.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392613" y="2214611"/>
            <a:ext cx="4008437" cy="471600"/>
            <a:chOff x="6791635" y="1315986"/>
            <a:chExt cx="4008437" cy="471600"/>
          </a:xfrm>
        </p:grpSpPr>
        <p:sp>
          <p:nvSpPr>
            <p:cNvPr id="22" name="Половина рамки 2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14807" y="1356699"/>
              <a:ext cx="3785265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К девиантному поведению подталкивает дефектный ген.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392613" y="2985925"/>
            <a:ext cx="4008437" cy="687044"/>
            <a:chOff x="6791635" y="1315986"/>
            <a:chExt cx="4008437" cy="687044"/>
          </a:xfrm>
        </p:grpSpPr>
        <p:sp>
          <p:nvSpPr>
            <p:cNvPr id="25" name="Половина рамки 2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014807" y="1356699"/>
              <a:ext cx="3785265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Девиантное поведение – результат рас-хождения между усвоенными </a:t>
              </a:r>
              <a:r>
                <a:rPr lang="ru-RU" sz="1400" dirty="0" err="1" smtClean="0">
                  <a:ea typeface="Meiryo" pitchFamily="34" charset="-128"/>
                </a:rPr>
                <a:t>социаль-ными</a:t>
              </a:r>
              <a:r>
                <a:rPr lang="ru-RU" sz="1400" dirty="0" smtClean="0">
                  <a:ea typeface="Meiryo" pitchFamily="34" charset="-128"/>
                </a:rPr>
                <a:t> нормами и жизненным опытом.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392613" y="3984821"/>
            <a:ext cx="4008437" cy="471600"/>
            <a:chOff x="6791635" y="1315986"/>
            <a:chExt cx="4008437" cy="471600"/>
          </a:xfrm>
        </p:grpSpPr>
        <p:sp>
          <p:nvSpPr>
            <p:cNvPr id="28" name="Половина рамки 27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014807" y="1356699"/>
              <a:ext cx="3785265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Девиантное поведение связано с влиянием социального окружения.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57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6351" y="476250"/>
            <a:ext cx="35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Отклоняющееся поведение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000" y="1212400"/>
            <a:ext cx="2003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Позитивное (конструктивное)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7425" y="1212400"/>
            <a:ext cx="18288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Негативное (деструктивное)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3050" y="2068805"/>
            <a:ext cx="15827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Приносящее вред субъекту</a:t>
            </a:r>
            <a:endParaRPr lang="ru-RU" sz="12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7074" y="2068805"/>
            <a:ext cx="14779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Приносящее вред обществу</a:t>
            </a:r>
            <a:endParaRPr lang="ru-RU" sz="12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8" name="Соединительная линия уступом 7"/>
          <p:cNvCxnSpPr>
            <a:stCxn id="3" idx="1"/>
            <a:endCxn id="4" idx="0"/>
          </p:cNvCxnSpPr>
          <p:nvPr/>
        </p:nvCxnSpPr>
        <p:spPr>
          <a:xfrm rot="10800000" flipV="1">
            <a:off x="1636713" y="660916"/>
            <a:ext cx="909638" cy="55148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stCxn id="3" idx="3"/>
            <a:endCxn id="5" idx="0"/>
          </p:cNvCxnSpPr>
          <p:nvPr/>
        </p:nvCxnSpPr>
        <p:spPr>
          <a:xfrm>
            <a:off x="6067425" y="660916"/>
            <a:ext cx="914401" cy="55148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5" idx="1"/>
            <a:endCxn id="6" idx="0"/>
          </p:cNvCxnSpPr>
          <p:nvPr/>
        </p:nvCxnSpPr>
        <p:spPr>
          <a:xfrm rot="10800000" flipH="1" flipV="1">
            <a:off x="6067425" y="1458621"/>
            <a:ext cx="76994" cy="610183"/>
          </a:xfrm>
          <a:prstGeom prst="bentConnector4">
            <a:avLst>
              <a:gd name="adj1" fmla="val -296906"/>
              <a:gd name="adj2" fmla="val 7017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5" idx="3"/>
            <a:endCxn id="7" idx="0"/>
          </p:cNvCxnSpPr>
          <p:nvPr/>
        </p:nvCxnSpPr>
        <p:spPr>
          <a:xfrm flipH="1">
            <a:off x="7816056" y="1458622"/>
            <a:ext cx="80170" cy="610183"/>
          </a:xfrm>
          <a:prstGeom prst="bentConnector4">
            <a:avLst>
              <a:gd name="adj1" fmla="val -285144"/>
              <a:gd name="adj2" fmla="val 7017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05175" y="1335512"/>
            <a:ext cx="20034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Нейтральное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3" name="Прямая со стрелкой 12"/>
          <p:cNvCxnSpPr>
            <a:stCxn id="3" idx="2"/>
            <a:endCxn id="12" idx="0"/>
          </p:cNvCxnSpPr>
          <p:nvPr/>
        </p:nvCxnSpPr>
        <p:spPr>
          <a:xfrm>
            <a:off x="4306888" y="845582"/>
            <a:ext cx="0" cy="48993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авая фигурная скобка 13"/>
          <p:cNvSpPr/>
          <p:nvPr/>
        </p:nvSpPr>
        <p:spPr>
          <a:xfrm rot="5400000">
            <a:off x="4349037" y="-1219280"/>
            <a:ext cx="491962" cy="7920037"/>
          </a:xfrm>
          <a:prstGeom prst="rightBrace">
            <a:avLst>
              <a:gd name="adj1" fmla="val 104583"/>
              <a:gd name="adj2" fmla="val 51203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2896895"/>
            <a:ext cx="1759477" cy="175947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13051" y="3228051"/>
            <a:ext cx="55530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/>
              <a:t>Почему люди так себя ведут?</a:t>
            </a:r>
          </a:p>
          <a:p>
            <a:pPr>
              <a:lnSpc>
                <a:spcPct val="120000"/>
              </a:lnSpc>
            </a:pPr>
            <a:endParaRPr lang="ru-RU" sz="1600" dirty="0" smtClean="0"/>
          </a:p>
          <a:p>
            <a:pPr>
              <a:lnSpc>
                <a:spcPct val="120000"/>
              </a:lnSpc>
            </a:pPr>
            <a:r>
              <a:rPr lang="ru-RU" sz="1600" dirty="0" smtClean="0"/>
              <a:t>Почему они нарушают социальные нормы, причиняя </a:t>
            </a:r>
          </a:p>
          <a:p>
            <a:pPr>
              <a:lnSpc>
                <a:spcPct val="120000"/>
              </a:lnSpc>
            </a:pPr>
            <a:r>
              <a:rPr lang="ru-RU" sz="1600" dirty="0" smtClean="0"/>
              <a:t>вред окружающим и самим себе?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2" grpId="0"/>
      <p:bldP spid="14" grpId="0" animBg="1"/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9099" r="1349" b="22330"/>
          <a:stretch/>
        </p:blipFill>
        <p:spPr>
          <a:xfrm>
            <a:off x="358775" y="1455641"/>
            <a:ext cx="5473700" cy="33136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21292" r="5564" b="2876"/>
          <a:stretch/>
        </p:blipFill>
        <p:spPr>
          <a:xfrm>
            <a:off x="358775" y="1452919"/>
            <a:ext cx="5473699" cy="33143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1"/>
          <a:stretch/>
        </p:blipFill>
        <p:spPr>
          <a:xfrm>
            <a:off x="358774" y="1455643"/>
            <a:ext cx="5473699" cy="33163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15066"/>
          <a:stretch/>
        </p:blipFill>
        <p:spPr>
          <a:xfrm>
            <a:off x="371000" y="1455644"/>
            <a:ext cx="5461473" cy="33116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/>
          <a:stretch/>
        </p:blipFill>
        <p:spPr>
          <a:xfrm>
            <a:off x="361950" y="1438811"/>
            <a:ext cx="5470523" cy="332845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729609" y="2417696"/>
            <a:ext cx="2410538" cy="2368962"/>
            <a:chOff x="6729609" y="2417696"/>
            <a:chExt cx="2410538" cy="2368962"/>
          </a:xfrm>
        </p:grpSpPr>
        <p:sp>
          <p:nvSpPr>
            <p:cNvPr id="13" name="TextBox 12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err="1" smtClean="0">
                  <a:solidFill>
                    <a:schemeClr val="bg1"/>
                  </a:solidFill>
                </a:rPr>
                <a:t>Чезаре</a:t>
              </a:r>
              <a:r>
                <a:rPr lang="ru-RU" sz="1200" dirty="0" smtClean="0">
                  <a:solidFill>
                    <a:schemeClr val="bg1"/>
                  </a:solidFill>
                </a:rPr>
                <a:t> Ломброзо 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1835–1909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6" b="32325"/>
            <a:stretch/>
          </p:blipFill>
          <p:spPr>
            <a:xfrm>
              <a:off x="6729609" y="2417696"/>
              <a:ext cx="2410538" cy="195209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58775" y="300038"/>
            <a:ext cx="5473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Некоторые люди являются прирождёнными </a:t>
            </a:r>
          </a:p>
          <a:p>
            <a:r>
              <a:rPr lang="ru-RU" sz="1600" dirty="0" smtClean="0">
                <a:latin typeface="+mj-lt"/>
              </a:rPr>
              <a:t>преступниками.</a:t>
            </a:r>
          </a:p>
          <a:p>
            <a:endParaRPr lang="ru-RU" sz="400" dirty="0" smtClean="0">
              <a:latin typeface="+mj-lt"/>
            </a:endParaRPr>
          </a:p>
          <a:p>
            <a:r>
              <a:rPr lang="ru-RU" sz="1600" dirty="0" smtClean="0">
                <a:latin typeface="+mj-lt"/>
              </a:rPr>
              <a:t>Их можно узнать по особенностям физического </a:t>
            </a:r>
          </a:p>
          <a:p>
            <a:r>
              <a:rPr lang="ru-RU" sz="1600" dirty="0" smtClean="0">
                <a:latin typeface="+mj-lt"/>
              </a:rPr>
              <a:t>строения.</a:t>
            </a:r>
            <a:endParaRPr lang="ru-RU" sz="16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775" y="4490264"/>
            <a:ext cx="547369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Музей криминальной антропологии имени </a:t>
            </a:r>
            <a:r>
              <a:rPr lang="ru-RU" sz="1200" dirty="0" err="1" smtClean="0"/>
              <a:t>Чезаре</a:t>
            </a:r>
            <a:r>
              <a:rPr lang="ru-RU" sz="1200" dirty="0" smtClean="0"/>
              <a:t> Ломброзо, Турин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64393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29609" y="2417696"/>
            <a:ext cx="2410538" cy="2368962"/>
            <a:chOff x="6729609" y="2417696"/>
            <a:chExt cx="2410538" cy="2368962"/>
          </a:xfrm>
        </p:grpSpPr>
        <p:sp>
          <p:nvSpPr>
            <p:cNvPr id="13" name="TextBox 12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err="1" smtClean="0">
                  <a:solidFill>
                    <a:schemeClr val="bg1"/>
                  </a:solidFill>
                </a:rPr>
                <a:t>Чезаре</a:t>
              </a:r>
              <a:r>
                <a:rPr lang="ru-RU" sz="1200" dirty="0" smtClean="0">
                  <a:solidFill>
                    <a:schemeClr val="bg1"/>
                  </a:solidFill>
                </a:rPr>
                <a:t> Ломброзо 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1835–1909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6" b="32325"/>
            <a:stretch/>
          </p:blipFill>
          <p:spPr>
            <a:xfrm>
              <a:off x="6729609" y="2417696"/>
              <a:ext cx="2410538" cy="195209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58775" y="300038"/>
            <a:ext cx="5473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Некоторые люди являются прирождёнными преступниками.</a:t>
            </a:r>
          </a:p>
          <a:p>
            <a:endParaRPr lang="ru-RU" sz="400" dirty="0" smtClean="0">
              <a:latin typeface="+mj-lt"/>
            </a:endParaRPr>
          </a:p>
          <a:p>
            <a:r>
              <a:rPr lang="ru-RU" sz="1600" dirty="0" smtClean="0">
                <a:latin typeface="+mj-lt"/>
              </a:rPr>
              <a:t>Их можно узнать по особенностям физического строения.</a:t>
            </a:r>
            <a:endParaRPr lang="ru-RU" sz="1600" dirty="0">
              <a:latin typeface="+mj-lt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rot="5400000">
            <a:off x="2963863" y="178117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33713" y="2402491"/>
            <a:ext cx="29162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Предположения </a:t>
            </a:r>
            <a:r>
              <a:rPr lang="ru-RU" sz="1200" dirty="0" err="1" smtClean="0"/>
              <a:t>Чезаре</a:t>
            </a:r>
            <a:r>
              <a:rPr lang="ru-RU" sz="1200" dirty="0" smtClean="0"/>
              <a:t> Ломброзо не выдержали проверки практикой.</a:t>
            </a:r>
          </a:p>
          <a:p>
            <a:endParaRPr lang="ru-RU" sz="1400" dirty="0" smtClean="0"/>
          </a:p>
          <a:p>
            <a:r>
              <a:rPr lang="ru-RU" sz="1200" dirty="0" smtClean="0"/>
              <a:t>Были проведены сравнительные исследования </a:t>
            </a:r>
            <a:r>
              <a:rPr lang="ru-RU" sz="1100" dirty="0" smtClean="0"/>
              <a:t>заключённых</a:t>
            </a:r>
            <a:r>
              <a:rPr lang="ru-RU" sz="1200" dirty="0" smtClean="0"/>
              <a:t>, студентов, военнослужащих, учителей колледжей.</a:t>
            </a:r>
          </a:p>
          <a:p>
            <a:endParaRPr lang="ru-RU" sz="1400" dirty="0"/>
          </a:p>
          <a:p>
            <a:r>
              <a:rPr lang="ru-RU" sz="1200" dirty="0" smtClean="0"/>
              <a:t>Никаких статистически значимых различий в их физическом облике выявить не удалось.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336630"/>
            <a:ext cx="2260600" cy="226060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301867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613153" y="1749248"/>
            <a:ext cx="4860736" cy="3104002"/>
            <a:chOff x="613153" y="1749248"/>
            <a:chExt cx="4860736" cy="310400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7" t="10035" r="11848" b="8676"/>
            <a:stretch/>
          </p:blipFill>
          <p:spPr>
            <a:xfrm>
              <a:off x="701864" y="1749248"/>
              <a:ext cx="4772025" cy="29274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3153" y="4576251"/>
              <a:ext cx="1381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 smtClean="0"/>
                <a:t>Эктоморф</a:t>
              </a:r>
              <a:endParaRPr lang="ru-RU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25675" y="4566808"/>
              <a:ext cx="1381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 smtClean="0"/>
                <a:t>Эндоморф</a:t>
              </a:r>
              <a:endParaRPr lang="ru-RU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78055" y="4566807"/>
              <a:ext cx="1381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 smtClean="0"/>
                <a:t>Мезоморф</a:t>
              </a:r>
              <a:endParaRPr lang="ru-RU" sz="120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745662" y="2417696"/>
            <a:ext cx="2399445" cy="2368962"/>
            <a:chOff x="6745662" y="2417696"/>
            <a:chExt cx="2399445" cy="2368962"/>
          </a:xfrm>
        </p:grpSpPr>
        <p:sp>
          <p:nvSpPr>
            <p:cNvPr id="13" name="TextBox 12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Уильям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Шелдон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1898–1977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58"/>
            <a:stretch/>
          </p:blipFill>
          <p:spPr>
            <a:xfrm>
              <a:off x="6745662" y="2417696"/>
              <a:ext cx="2399445" cy="195209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58775" y="300038"/>
            <a:ext cx="547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Склонность к девиации связана со строением </a:t>
            </a:r>
          </a:p>
          <a:p>
            <a:r>
              <a:rPr lang="ru-RU" sz="1600" dirty="0" smtClean="0">
                <a:latin typeface="+mj-lt"/>
              </a:rPr>
              <a:t>тела человека.</a:t>
            </a:r>
          </a:p>
        </p:txBody>
      </p:sp>
      <p:cxnSp>
        <p:nvCxnSpPr>
          <p:cNvPr id="27" name="Скругленная соединительная линия 26"/>
          <p:cNvCxnSpPr>
            <a:stCxn id="29" idx="0"/>
            <a:endCxn id="33" idx="3"/>
          </p:cNvCxnSpPr>
          <p:nvPr/>
        </p:nvCxnSpPr>
        <p:spPr>
          <a:xfrm rot="16200000" flipV="1">
            <a:off x="4052273" y="1035660"/>
            <a:ext cx="384180" cy="897299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958094" y="1676400"/>
            <a:ext cx="1469836" cy="317685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-3176" y="1002266"/>
            <a:ext cx="3798889" cy="579908"/>
            <a:chOff x="-3176" y="1002266"/>
            <a:chExt cx="3798889" cy="57990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-3176" y="1002266"/>
              <a:ext cx="3798889" cy="579908"/>
            </a:xfrm>
            <a:prstGeom prst="rect">
              <a:avLst/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708" y="1033953"/>
              <a:ext cx="3714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Более склонны к беспокойству, очень активны и не слишком чувствительны.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95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731177" y="2417696"/>
            <a:ext cx="2412823" cy="2368962"/>
            <a:chOff x="6731177" y="2417696"/>
            <a:chExt cx="2412823" cy="2368962"/>
          </a:xfrm>
        </p:grpSpPr>
        <p:sp>
          <p:nvSpPr>
            <p:cNvPr id="13" name="TextBox 12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Зигмунд Фрейд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1856–1939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7" t="10572" r="7737" b="36053"/>
            <a:stretch/>
          </p:blipFill>
          <p:spPr>
            <a:xfrm>
              <a:off x="6731177" y="2417696"/>
              <a:ext cx="2412823" cy="195209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366852" y="360315"/>
            <a:ext cx="5500548" cy="4424989"/>
            <a:chOff x="366852" y="360315"/>
            <a:chExt cx="5500548" cy="4424989"/>
          </a:xfrm>
        </p:grpSpPr>
        <p:cxnSp>
          <p:nvCxnSpPr>
            <p:cNvPr id="37" name="Соединительная линия уступом 36"/>
            <p:cNvCxnSpPr>
              <a:stCxn id="28" idx="2"/>
              <a:endCxn id="35" idx="3"/>
            </p:cNvCxnSpPr>
            <p:nvPr/>
          </p:nvCxnSpPr>
          <p:spPr>
            <a:xfrm rot="10800000" flipV="1">
              <a:off x="1704975" y="3661008"/>
              <a:ext cx="287856" cy="73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A698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Соединительная линия уступом 38"/>
            <p:cNvCxnSpPr>
              <a:stCxn id="28" idx="6"/>
              <a:endCxn id="38" idx="1"/>
            </p:cNvCxnSpPr>
            <p:nvPr/>
          </p:nvCxnSpPr>
          <p:spPr>
            <a:xfrm flipV="1">
              <a:off x="4241421" y="3661008"/>
              <a:ext cx="287856" cy="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A698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366852" y="360315"/>
              <a:ext cx="5500548" cy="4424989"/>
              <a:chOff x="366852" y="360315"/>
              <a:chExt cx="5500548" cy="4424989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2831" y="2536714"/>
                <a:ext cx="2248590" cy="2248590"/>
              </a:xfrm>
              <a:prstGeom prst="ellipse">
                <a:avLst/>
              </a:prstGeom>
              <a:ln w="12700">
                <a:solidFill>
                  <a:srgbClr val="00A698"/>
                </a:solidFill>
              </a:ln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852" y="1434970"/>
                <a:ext cx="1136780" cy="1136780"/>
              </a:xfrm>
              <a:prstGeom prst="ellipse">
                <a:avLst/>
              </a:prstGeom>
              <a:ln w="12700">
                <a:solidFill>
                  <a:srgbClr val="00A698"/>
                </a:solidFill>
              </a:ln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0620" y="1434970"/>
                <a:ext cx="1136780" cy="1136780"/>
              </a:xfrm>
              <a:prstGeom prst="ellipse">
                <a:avLst/>
              </a:prstGeom>
              <a:ln w="12700">
                <a:solidFill>
                  <a:srgbClr val="00A698"/>
                </a:solidFill>
              </a:ln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736" y="360315"/>
                <a:ext cx="1136780" cy="1136780"/>
              </a:xfrm>
              <a:prstGeom prst="ellipse">
                <a:avLst/>
              </a:prstGeom>
              <a:ln w="12700">
                <a:solidFill>
                  <a:srgbClr val="00A698"/>
                </a:solidFill>
              </a:ln>
            </p:spPr>
          </p:pic>
          <p:sp>
            <p:nvSpPr>
              <p:cNvPr id="35" name="Прямоугольник 34"/>
              <p:cNvSpPr/>
              <p:nvPr/>
            </p:nvSpPr>
            <p:spPr>
              <a:xfrm>
                <a:off x="565788" y="3293204"/>
                <a:ext cx="1139187" cy="735756"/>
              </a:xfrm>
              <a:prstGeom prst="rect">
                <a:avLst/>
              </a:prstGeom>
              <a:solidFill>
                <a:srgbClr val="0BE5C1">
                  <a:alpha val="15000"/>
                </a:srgbClr>
              </a:solidFill>
            </p:spPr>
            <p:txBody>
              <a:bodyPr wrap="square" lIns="90000" tIns="90000" rIns="90000" bIns="90000">
                <a:spAutoFit/>
              </a:bodyPr>
              <a:lstStyle/>
              <a:p>
                <a:r>
                  <a:rPr lang="ru-RU" sz="1200" dirty="0" smtClean="0">
                    <a:solidFill>
                      <a:srgbClr val="2A2A8C"/>
                    </a:solidFill>
                    <a:latin typeface="+mj-lt"/>
                    <a:ea typeface="Meiryo" pitchFamily="34" charset="-128"/>
                  </a:rPr>
                  <a:t>ОНО:</a:t>
                </a:r>
              </a:p>
              <a:p>
                <a:r>
                  <a:rPr lang="ru-RU" sz="1200" dirty="0" smtClean="0">
                    <a:latin typeface="+mj-lt"/>
                    <a:ea typeface="Meiryo" pitchFamily="34" charset="-128"/>
                  </a:rPr>
                  <a:t>«Хочу есть, есть, есть…»</a:t>
                </a:r>
                <a:endParaRPr lang="ru-RU" sz="1200" dirty="0">
                  <a:latin typeface="+mj-lt"/>
                  <a:ea typeface="Meiryo" pitchFamily="34" charset="-128"/>
                </a:endParaRPr>
              </a:p>
            </p:txBody>
          </p:sp>
          <p:cxnSp>
            <p:nvCxnSpPr>
              <p:cNvPr id="36" name="Соединительная линия уступом 35"/>
              <p:cNvCxnSpPr>
                <a:stCxn id="30" idx="4"/>
                <a:endCxn id="35" idx="1"/>
              </p:cNvCxnSpPr>
              <p:nvPr/>
            </p:nvCxnSpPr>
            <p:spPr>
              <a:xfrm rot="5400000">
                <a:off x="205849" y="2931689"/>
                <a:ext cx="1089332" cy="369454"/>
              </a:xfrm>
              <a:prstGeom prst="bentConnector4">
                <a:avLst>
                  <a:gd name="adj1" fmla="val 33115"/>
                  <a:gd name="adj2" fmla="val 154141"/>
                </a:avLst>
              </a:prstGeom>
              <a:ln w="12700">
                <a:solidFill>
                  <a:srgbClr val="00A698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>
                <a:off x="4529277" y="3200797"/>
                <a:ext cx="1098851" cy="920422"/>
              </a:xfrm>
              <a:prstGeom prst="rect">
                <a:avLst/>
              </a:prstGeom>
              <a:solidFill>
                <a:srgbClr val="0BE5C1">
                  <a:alpha val="15000"/>
                </a:srgbClr>
              </a:solidFill>
            </p:spPr>
            <p:txBody>
              <a:bodyPr wrap="square" lIns="90000" tIns="90000" rIns="90000" bIns="90000">
                <a:spAutoFit/>
              </a:bodyPr>
              <a:lstStyle/>
              <a:p>
                <a:r>
                  <a:rPr lang="ru-RU" sz="1200" dirty="0">
                    <a:solidFill>
                      <a:srgbClr val="2A2A8C"/>
                    </a:solidFill>
                    <a:latin typeface="+mj-lt"/>
                    <a:ea typeface="Meiryo" pitchFamily="34" charset="-128"/>
                  </a:rPr>
                  <a:t>Я</a:t>
                </a:r>
                <a:r>
                  <a:rPr lang="ru-RU" sz="1200" dirty="0" smtClean="0">
                    <a:solidFill>
                      <a:srgbClr val="2A2A8C"/>
                    </a:solidFill>
                    <a:latin typeface="+mj-lt"/>
                    <a:ea typeface="Meiryo" pitchFamily="34" charset="-128"/>
                  </a:rPr>
                  <a:t>: </a:t>
                </a:r>
                <a:r>
                  <a:rPr lang="ru-RU" sz="1200" dirty="0" smtClean="0">
                    <a:latin typeface="+mj-lt"/>
                    <a:ea typeface="Meiryo" pitchFamily="34" charset="-128"/>
                  </a:rPr>
                  <a:t>«Есть можно съедобные продукты».</a:t>
                </a:r>
                <a:endParaRPr lang="ru-RU" sz="1200" dirty="0" smtClean="0">
                  <a:solidFill>
                    <a:srgbClr val="2A2A8C"/>
                  </a:solidFill>
                  <a:latin typeface="+mj-lt"/>
                  <a:ea typeface="Meiryo" pitchFamily="34" charset="-128"/>
                </a:endParaRPr>
              </a:p>
            </p:txBody>
          </p:sp>
          <p:cxnSp>
            <p:nvCxnSpPr>
              <p:cNvPr id="40" name="Соединительная линия уступом 39"/>
              <p:cNvCxnSpPr>
                <a:stCxn id="31" idx="4"/>
                <a:endCxn id="38" idx="3"/>
              </p:cNvCxnSpPr>
              <p:nvPr/>
            </p:nvCxnSpPr>
            <p:spPr>
              <a:xfrm rot="16200000" flipH="1">
                <a:off x="4918940" y="2951820"/>
                <a:ext cx="1089258" cy="329118"/>
              </a:xfrm>
              <a:prstGeom prst="bentConnector4">
                <a:avLst>
                  <a:gd name="adj1" fmla="val 28875"/>
                  <a:gd name="adj2" fmla="val 172701"/>
                </a:avLst>
              </a:prstGeom>
              <a:ln w="12700">
                <a:solidFill>
                  <a:srgbClr val="00A698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Прямоугольник 40"/>
              <p:cNvSpPr/>
              <p:nvPr/>
            </p:nvSpPr>
            <p:spPr>
              <a:xfrm>
                <a:off x="2338202" y="1741359"/>
                <a:ext cx="1557848" cy="551090"/>
              </a:xfrm>
              <a:prstGeom prst="rect">
                <a:avLst/>
              </a:prstGeom>
              <a:solidFill>
                <a:srgbClr val="0BE5C1">
                  <a:alpha val="15000"/>
                </a:srgbClr>
              </a:solidFill>
            </p:spPr>
            <p:txBody>
              <a:bodyPr wrap="square" lIns="90000" tIns="90000" rIns="90000" bIns="90000">
                <a:spAutoFit/>
              </a:bodyPr>
              <a:lstStyle/>
              <a:p>
                <a:r>
                  <a:rPr lang="ru-RU" sz="1200" dirty="0" smtClean="0">
                    <a:solidFill>
                      <a:srgbClr val="2A2A8C"/>
                    </a:solidFill>
                    <a:latin typeface="+mj-lt"/>
                    <a:ea typeface="Meiryo" pitchFamily="34" charset="-128"/>
                  </a:rPr>
                  <a:t>СВЕРХ-Я: </a:t>
                </a:r>
                <a:r>
                  <a:rPr lang="ru-RU" sz="1200" dirty="0" smtClean="0">
                    <a:latin typeface="+mj-lt"/>
                    <a:ea typeface="Meiryo" pitchFamily="34" charset="-128"/>
                  </a:rPr>
                  <a:t>«Нельзя красть еду!»</a:t>
                </a:r>
                <a:endParaRPr lang="ru-RU" sz="1200" dirty="0" smtClean="0">
                  <a:solidFill>
                    <a:srgbClr val="2A2A8C"/>
                  </a:solidFill>
                  <a:latin typeface="+mj-lt"/>
                  <a:ea typeface="Meiryo" pitchFamily="34" charset="-128"/>
                </a:endParaRPr>
              </a:p>
            </p:txBody>
          </p:sp>
          <p:cxnSp>
            <p:nvCxnSpPr>
              <p:cNvPr id="42" name="Соединительная линия уступом 41"/>
              <p:cNvCxnSpPr>
                <a:stCxn id="32" idx="4"/>
                <a:endCxn id="41" idx="1"/>
              </p:cNvCxnSpPr>
              <p:nvPr/>
            </p:nvCxnSpPr>
            <p:spPr>
              <a:xfrm rot="5400000">
                <a:off x="2467760" y="1367537"/>
                <a:ext cx="519809" cy="778924"/>
              </a:xfrm>
              <a:prstGeom prst="bentConnector4">
                <a:avLst>
                  <a:gd name="adj1" fmla="val 23496"/>
                  <a:gd name="adj2" fmla="val 129348"/>
                </a:avLst>
              </a:prstGeom>
              <a:ln w="12700">
                <a:solidFill>
                  <a:srgbClr val="00A698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Соединительная линия уступом 42"/>
              <p:cNvCxnSpPr>
                <a:stCxn id="28" idx="0"/>
                <a:endCxn id="41" idx="3"/>
              </p:cNvCxnSpPr>
              <p:nvPr/>
            </p:nvCxnSpPr>
            <p:spPr>
              <a:xfrm rot="5400000" flipH="1" flipV="1">
                <a:off x="3246683" y="1887347"/>
                <a:ext cx="519810" cy="778924"/>
              </a:xfrm>
              <a:prstGeom prst="bentConnector4">
                <a:avLst>
                  <a:gd name="adj1" fmla="val 23496"/>
                  <a:gd name="adj2" fmla="val 129348"/>
                </a:avLst>
              </a:prstGeom>
              <a:ln w="12700">
                <a:solidFill>
                  <a:srgbClr val="00A698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Скругленная соединительная линия 43"/>
          <p:cNvCxnSpPr>
            <a:stCxn id="32" idx="2"/>
            <a:endCxn id="46" idx="3"/>
          </p:cNvCxnSpPr>
          <p:nvPr/>
        </p:nvCxnSpPr>
        <p:spPr>
          <a:xfrm rot="10800000">
            <a:off x="2085178" y="679971"/>
            <a:ext cx="463559" cy="248734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/>
          <p:cNvGrpSpPr/>
          <p:nvPr/>
        </p:nvGrpSpPr>
        <p:grpSpPr>
          <a:xfrm>
            <a:off x="0" y="390017"/>
            <a:ext cx="2149229" cy="579908"/>
            <a:chOff x="1710536" y="1002266"/>
            <a:chExt cx="2149229" cy="579908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710536" y="1002266"/>
              <a:ext cx="2085177" cy="579908"/>
            </a:xfrm>
            <a:prstGeom prst="rect">
              <a:avLst/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88321" y="1032741"/>
              <a:ext cx="2071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У преступника не развито «супер-Эго».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04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081548"/>
            <a:ext cx="5477015" cy="37258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58775" y="300038"/>
            <a:ext cx="547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Дефект одного из генов может подтолкнуть </a:t>
            </a:r>
          </a:p>
          <a:p>
            <a:r>
              <a:rPr lang="ru-RU" sz="1600" dirty="0" smtClean="0">
                <a:latin typeface="+mj-lt"/>
              </a:rPr>
              <a:t>человека к девиантному поведению.</a:t>
            </a:r>
          </a:p>
        </p:txBody>
      </p:sp>
    </p:spTree>
    <p:extLst>
      <p:ext uri="{BB962C8B-B14F-4D97-AF65-F5344CB8AC3E}">
        <p14:creationId xmlns:p14="http://schemas.microsoft.com/office/powerpoint/2010/main" val="2661963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286474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Причины девиант-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поведения: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9615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788536" y="1276184"/>
            <a:ext cx="2105785" cy="256157"/>
            <a:chOff x="6791635" y="1315986"/>
            <a:chExt cx="2105785" cy="256157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психологические;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88536" y="1580691"/>
            <a:ext cx="2105785" cy="256157"/>
            <a:chOff x="6791635" y="1315986"/>
            <a:chExt cx="2105785" cy="256157"/>
          </a:xfrm>
        </p:grpSpPr>
        <p:sp>
          <p:nvSpPr>
            <p:cNvPr id="15" name="Половина рамки 14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социологические;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8061" y="1905581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культурологические.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730716" y="2417697"/>
            <a:ext cx="2414391" cy="2368961"/>
            <a:chOff x="6730716" y="2417697"/>
            <a:chExt cx="2414391" cy="2368961"/>
          </a:xfrm>
        </p:grpSpPr>
        <p:sp>
          <p:nvSpPr>
            <p:cNvPr id="13" name="TextBox 12"/>
            <p:cNvSpPr txBox="1"/>
            <p:nvPr/>
          </p:nvSpPr>
          <p:spPr>
            <a:xfrm>
              <a:off x="6758203" y="4417326"/>
              <a:ext cx="23199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Эмиль Дюркгейм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1858–1917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r="8072"/>
            <a:stretch/>
          </p:blipFill>
          <p:spPr>
            <a:xfrm>
              <a:off x="6730716" y="2417697"/>
              <a:ext cx="2414391" cy="195209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775" y="300038"/>
            <a:ext cx="5473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Теория дезориентации: </a:t>
            </a:r>
            <a:r>
              <a:rPr lang="ru-RU" sz="1600" dirty="0" smtClean="0">
                <a:latin typeface="+mj-lt"/>
              </a:rPr>
              <a:t>в период социального </a:t>
            </a:r>
          </a:p>
          <a:p>
            <a:r>
              <a:rPr lang="ru-RU" sz="1600" dirty="0" smtClean="0">
                <a:latin typeface="+mj-lt"/>
              </a:rPr>
              <a:t>кризиса происходит серьёзное расхождение </a:t>
            </a:r>
          </a:p>
          <a:p>
            <a:r>
              <a:rPr lang="ru-RU" sz="1600" dirty="0" smtClean="0">
                <a:latin typeface="+mj-lt"/>
              </a:rPr>
              <a:t>между усвоенными социальными нормами и </a:t>
            </a:r>
          </a:p>
          <a:p>
            <a:r>
              <a:rPr lang="ru-RU" sz="1600" dirty="0" smtClean="0">
                <a:latin typeface="+mj-lt"/>
              </a:rPr>
              <a:t>жизненным опытом.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2635"/>
          <a:stretch/>
        </p:blipFill>
        <p:spPr>
          <a:xfrm>
            <a:off x="371475" y="1552025"/>
            <a:ext cx="5454651" cy="32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9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1888493"/>
            <a:ext cx="5473699" cy="1048559"/>
            <a:chOff x="2044700" y="1690884"/>
            <a:chExt cx="5473699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Аномия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состояние </a:t>
              </a:r>
              <a:r>
                <a:rPr lang="ru-RU" sz="1400" dirty="0" smtClean="0">
                  <a:ea typeface="Meiryo" pitchFamily="34" charset="-128"/>
                </a:rPr>
                <a:t>общественного или индивидуального сознания, для которого характерен распад системы социальных норм и ценностей.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41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586</TotalTime>
  <Words>625</Words>
  <Application>Microsoft Office PowerPoint</Application>
  <PresentationFormat>Экран (16:9)</PresentationFormat>
  <Paragraphs>161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Meiryo</vt:lpstr>
      <vt:lpstr>Open Sans</vt:lpstr>
      <vt:lpstr>Roboto Slab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37</cp:revision>
  <dcterms:created xsi:type="dcterms:W3CDTF">2016-09-17T13:19:49Z</dcterms:created>
  <dcterms:modified xsi:type="dcterms:W3CDTF">2016-09-29T18:41:16Z</dcterms:modified>
</cp:coreProperties>
</file>